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66" r:id="rId2"/>
    <p:sldId id="334" r:id="rId3"/>
    <p:sldId id="317" r:id="rId4"/>
    <p:sldId id="316" r:id="rId5"/>
    <p:sldId id="335" r:id="rId6"/>
    <p:sldId id="321" r:id="rId7"/>
    <p:sldId id="314" r:id="rId8"/>
    <p:sldId id="322" r:id="rId9"/>
    <p:sldId id="325" r:id="rId10"/>
    <p:sldId id="326" r:id="rId11"/>
    <p:sldId id="324" r:id="rId12"/>
    <p:sldId id="323" r:id="rId13"/>
    <p:sldId id="332" r:id="rId14"/>
    <p:sldId id="331" r:id="rId15"/>
    <p:sldId id="330" r:id="rId16"/>
    <p:sldId id="329" r:id="rId17"/>
    <p:sldId id="328" r:id="rId18"/>
    <p:sldId id="338" r:id="rId19"/>
    <p:sldId id="339" r:id="rId20"/>
  </p:sldIdLst>
  <p:sldSz cx="12192000" cy="6858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88015" autoAdjust="0"/>
  </p:normalViewPr>
  <p:slideViewPr>
    <p:cSldViewPr snapToGrid="0">
      <p:cViewPr>
        <p:scale>
          <a:sx n="66" d="100"/>
          <a:sy n="66" d="100"/>
        </p:scale>
        <p:origin x="-72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7294-425F-4199-B4F6-0656BD407256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661F-F5BE-464F-8B8A-B312B9200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0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AFF39E0-7723-4AF3-BB99-7EAB702350BB}"/>
              </a:ext>
            </a:extLst>
          </p:cNvPr>
          <p:cNvSpPr/>
          <p:nvPr userDrawn="1"/>
        </p:nvSpPr>
        <p:spPr>
          <a:xfrm>
            <a:off x="11182709" y="86264"/>
            <a:ext cx="1092680" cy="145786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0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48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AB80FE33-EA9A-4B3E-A54B-90B90AB6E44A}"/>
              </a:ext>
            </a:extLst>
          </p:cNvPr>
          <p:cNvSpPr/>
          <p:nvPr userDrawn="1"/>
        </p:nvSpPr>
        <p:spPr>
          <a:xfrm>
            <a:off x="11182709" y="86264"/>
            <a:ext cx="1092680" cy="145786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64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40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2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4171" y="-130629"/>
            <a:ext cx="12449560" cy="71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F3E12CB-CA9A-4084-94D0-D33A410FE35C}"/>
              </a:ext>
            </a:extLst>
          </p:cNvPr>
          <p:cNvSpPr/>
          <p:nvPr userDrawn="1"/>
        </p:nvSpPr>
        <p:spPr>
          <a:xfrm>
            <a:off x="10829114" y="7859"/>
            <a:ext cx="1270850" cy="145786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  <p:sldLayoutId id="2147483686" r:id="rId19"/>
    <p:sldLayoutId id="214748369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50002" y="1658131"/>
            <a:ext cx="6721713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uôc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571715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144260" y="579270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bai-co-vui-choi_0927183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101"/>
            <a:ext cx="12192000" cy="6515899"/>
          </a:xfrm>
          <a:prstGeom prst="rect">
            <a:avLst/>
          </a:prstGeom>
        </p:spPr>
      </p:pic>
      <p:pic>
        <p:nvPicPr>
          <p:cNvPr id="3" name="Picture 2" descr="image (1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8" y="1065321"/>
            <a:ext cx="3534946" cy="253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ô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064" y="3971309"/>
            <a:ext cx="3207658" cy="256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6629" y="922591"/>
            <a:ext cx="3221093" cy="2468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58" y="3971309"/>
            <a:ext cx="3548570" cy="242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9086" y="922591"/>
            <a:ext cx="3573970" cy="250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l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9086" y="3971309"/>
            <a:ext cx="3657600" cy="253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657"/>
            <a:ext cx="12192000" cy="6444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086" y="4562341"/>
            <a:ext cx="3676196" cy="2709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0249" y="5994854"/>
            <a:ext cx="2380591" cy="8631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uông</a:t>
            </a:r>
            <a:endParaRPr lang="en-US" sz="5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8056" y="4463144"/>
            <a:ext cx="3778703" cy="28085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77111" y="6117020"/>
            <a:ext cx="2380591" cy="740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uôc</a:t>
            </a:r>
            <a:endParaRPr lang="en-US" sz="5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4333" b="1429"/>
          <a:stretch>
            <a:fillRect/>
          </a:stretch>
        </p:blipFill>
        <p:spPr>
          <a:xfrm>
            <a:off x="6313714" y="957943"/>
            <a:ext cx="2416629" cy="1509485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4333" b="1429"/>
          <a:stretch>
            <a:fillRect/>
          </a:stretch>
        </p:blipFill>
        <p:spPr>
          <a:xfrm>
            <a:off x="7387771" y="2075544"/>
            <a:ext cx="2540000" cy="1509485"/>
          </a:xfrm>
          <a:prstGeom prst="rect">
            <a:avLst/>
          </a:prstGeom>
        </p:spPr>
      </p:pic>
      <p:pic>
        <p:nvPicPr>
          <p:cNvPr id="10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4333" b="1429"/>
          <a:stretch>
            <a:fillRect/>
          </a:stretch>
        </p:blipFill>
        <p:spPr>
          <a:xfrm>
            <a:off x="8752114" y="943428"/>
            <a:ext cx="2017486" cy="1509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6572" y="1328057"/>
            <a:ext cx="190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</a:rPr>
              <a:t>thuốc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29485" y="1299029"/>
            <a:ext cx="194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</a:rPr>
              <a:t>luồng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5428" y="2503714"/>
            <a:ext cx="175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</a:rPr>
              <a:t>buộc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4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4333" b="1429"/>
          <a:stretch>
            <a:fillRect/>
          </a:stretch>
        </p:blipFill>
        <p:spPr>
          <a:xfrm>
            <a:off x="620486" y="863147"/>
            <a:ext cx="2322286" cy="1509485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4333" b="1429"/>
          <a:stretch>
            <a:fillRect/>
          </a:stretch>
        </p:blipFill>
        <p:spPr>
          <a:xfrm>
            <a:off x="2877459" y="1131663"/>
            <a:ext cx="2184398" cy="1509485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4333" b="1429"/>
          <a:stretch>
            <a:fillRect/>
          </a:stretch>
        </p:blipFill>
        <p:spPr>
          <a:xfrm>
            <a:off x="1694544" y="2263774"/>
            <a:ext cx="2307770" cy="15094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7228" y="1327604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</a:rPr>
              <a:t>xuồng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3057" y="1530803"/>
            <a:ext cx="178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</a:rPr>
              <a:t>guốc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6427" y="2648403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</a:rPr>
              <a:t>buồng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2572" y="413657"/>
            <a:ext cx="644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2. Xếp hoa vào hai giỏ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5 0.05324 -0.00429 0.07523 0 0.12916 C 0.00065 0.13657 0.00338 0.14282 0.00469 0.15 C 0.01509 0.20532 0.00534 0.15764 0.01171 0.19583 C 0.01444 0.2118 0.01926 0.22939 0.02108 0.24583 C 0.02407 0.27291 0.02498 0.30324 0.03045 0.32916 C 0.03149 0.33379 0.03383 0.33727 0.03513 0.34166 C 0.04007 0.35949 0.04411 0.37777 0.04918 0.39583 C 0.04996 0.40277 0.051 0.40972 0.05152 0.41666 C 0.05256 0.43055 0.05243 0.44467 0.05387 0.45833 C 0.05478 0.46689 0.05855 0.48333 0.05855 0.48333 " pathEditMode="relative" ptsTypes="ffffffffff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5 0.05324 -0.00429 0.07523 0 0.12916 C 0.00065 0.13657 0.00338 0.14282 0.00469 0.15 C 0.01509 0.20532 0.00534 0.15764 0.01171 0.19583 C 0.01444 0.2118 0.01926 0.22939 0.02108 0.24583 C 0.02407 0.27291 0.02498 0.30324 0.03045 0.32916 C 0.03149 0.33379 0.03383 0.33727 0.03513 0.34166 C 0.04007 0.35949 0.04411 0.37777 0.04918 0.39583 C 0.04996 0.40277 0.051 0.40972 0.05152 0.41666 C 0.05256 0.43055 0.05243 0.44467 0.05387 0.45833 C 0.05478 0.46689 0.05855 0.48333 0.05855 0.48333 " pathEditMode="relative" ptsTypes="ffffffffff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9735E-6 3.7037E-7 C 0.00495 0.01273 0.00742 0.02546 0.01262 0.03819 C 0.01418 0.04768 0.0177 0.07477 0.02017 0.08079 C 0.02693 0.09745 0.02433 0.08866 0.02784 0.10648 C 0.02889 0.15069 0.02889 0.19468 0.03032 0.23889 C 0.0311 0.25579 0.0376 0.27338 0.03812 0.29005 C 0.03916 0.30995 0.03812 0.32986 0.03812 0.35 " pathEditMode="relative" rAng="0" ptsTypes="ffffff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175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3297E-6 3.33333E-6 C 0.00195 0.01365 0.00326 0.02731 0.00651 0.0412 C 0.00716 0.05139 0.00911 0.08078 0.01054 0.0875 C 0.01379 0.10555 0.01249 0.09606 0.01444 0.11504 C 0.01444 0.16319 0.0151 0.21088 0.01575 0.25856 C 0.01575 0.27708 0.019 0.29606 0.01965 0.31412 C 0.02043 0.33564 0.01965 0.35717 0.01965 0.37916 " pathEditMode="relative" rAng="0" ptsTypes="ffffff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28 0.02986 C 0.0707 0.04699 0.07109 0.06574 0.07448 0.08473 C 0.0763 0.09537 0.07891 0.10556 0.08112 0.11598 C 0.08177 0.11922 0.08333 0.12616 0.08333 0.12639 C 0.08633 0.15857 0.08776 0.16181 0.08333 0.20209 C 0.08229 0.21227 0.0763 0.21366 0.07214 0.21945 C 0.05417 0.24422 0.06589 0.23635 0.05221 0.24352 C 0.04375 0.25324 0.03659 0.26598 0.02761 0.27454 C 0.00521 0.2963 -0.02487 0.29537 -0.05 0.29885 C -0.09739 0.2963 -0.14479 0.29236 -0.19219 0.2919 C -0.25781 0.29098 -0.29857 0.2875 -0.35443 0.30903 C -0.36628 0.31366 -0.37292 0.32848 -0.3832 0.33658 C -0.3931 0.34422 -0.40599 0.34838 -0.41654 0.35394 C -0.42226 0.35672 -0.42682 0.36343 -0.43203 0.3676 C -0.43138 0.38056 -0.43112 0.39306 -0.42995 0.40579 C -0.42956 0.40926 -0.42878 0.41274 -0.42773 0.41598 C -0.42656 0.41968 -0.4237 0.42223 -0.42331 0.42616 C -0.42226 0.43426 -0.42331 0.44236 -0.42331 0.4507 " pathEditMode="relative" rAng="0" ptsTypes="AAAAAAAAAAAAAAA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33" y="2104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41 0.00162 C 0.07096 0.01991 0.07148 0.04051 0.07487 0.06135 C 0.07669 0.07315 0.07942 0.08403 0.08164 0.09537 C 0.08242 0.09908 0.08385 0.10672 0.08385 0.10695 C 0.08684 0.14167 0.08815 0.14537 0.08385 0.18959 C 0.08281 0.2007 0.07669 0.20232 0.07252 0.2081 C 0.05416 0.23542 0.06614 0.22685 0.05221 0.23472 C 0.04349 0.24514 0.03632 0.25926 0.02721 0.26852 C 0.00416 0.29236 -0.02618 0.29121 -0.05196 0.29491 C -0.10013 0.29236 -0.14857 0.28797 -0.19675 0.2875 C -0.26368 0.28635 -0.30508 0.28264 -0.36185 0.30602 C -0.37422 0.31111 -0.38086 0.32732 -0.39128 0.33635 C -0.40131 0.34468 -0.41459 0.34908 -0.42526 0.3551 C -0.43112 0.35834 -0.43581 0.36551 -0.44102 0.37014 C -0.4405 0.38426 -0.44011 0.39769 -0.43894 0.41158 C -0.43842 0.41551 -0.43776 0.41945 -0.43672 0.42292 C -0.43542 0.42685 -0.43269 0.42963 -0.43217 0.43403 C -0.43112 0.44283 -0.43217 0.45185 -0.43217 0.46088 " pathEditMode="relative" rAng="0" ptsTypes="AAAAAAAAAAAAAAAA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-0.03727 C -0.00742 -0.02593 -0.00521 -0.01227 -0.00078 -0.00139 C 0.00391 0.00995 0.00977 0.01898 0.01498 0.0294 C 0.04193 0.08148 0.00078 0.02454 0.02826 0.06019 C 0.03867 0.09074 0.05417 0.10324 0.06771 0.12685 C 0.06771 0.12708 0.0875 0.16551 0.09154 0.17315 C 0.09427 0.17847 0.09883 0.1787 0.10208 0.18333 C 0.10521 0.18773 0.1069 0.19444 0.11003 0.19884 C 0.11328 0.20324 0.11719 0.20509 0.12057 0.20903 C 0.1431 0.23519 0.12826 0.22569 0.14701 0.23472 C 0.15768 0.25046 0.16576 0.25926 0.17878 0.26551 C 0.18399 0.27245 0.18854 0.28218 0.19453 0.28611 C 0.20065 0.29005 0.20716 0.29144 0.21302 0.2963 C 0.24948 0.32593 0.22096 0.31019 0.24466 0.32199 C 0.25873 0.34028 0.27708 0.3419 0.29219 0.35787 C 0.32292 0.39051 0.30248 0.37824 0.32396 0.38866 C 0.33503 0.40509 0.34753 0.4213 0.36094 0.42986 C 0.38255 0.47176 0.37943 0.47431 0.37943 0.53773 " pathEditMode="relative" rAng="0" ptsTypes="AAAAAAAAAAAAAAAA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2875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-0.0088 C -0.01315 0.00231 -0.01094 0.01574 -0.00664 0.02662 C -0.00208 0.03773 0.00365 0.04676 0.00886 0.05694 C 0.03503 0.10833 -0.00508 0.05208 0.02175 0.08727 C 0.0319 0.11736 0.04701 0.12963 0.06042 0.15301 C 0.06042 0.15324 0.07956 0.19097 0.08347 0.19861 C 0.0862 0.20393 0.09063 0.20417 0.09375 0.20856 C 0.09675 0.21296 0.09857 0.21967 0.10156 0.22384 C 0.10469 0.22824 0.1086 0.23009 0.11185 0.23403 C 0.13373 0.25972 0.11927 0.25023 0.13763 0.25926 C 0.14805 0.27477 0.15599 0.28333 0.16862 0.28958 C 0.1737 0.2963 0.17826 0.30602 0.18412 0.30995 C 0.18998 0.31389 0.19636 0.31528 0.20208 0.31991 C 0.23763 0.3493 0.2099 0.3338 0.23294 0.34537 C 0.24675 0.36319 0.26458 0.36505 0.27943 0.38079 C 0.30938 0.41273 0.28945 0.40069 0.31029 0.41111 C 0.32123 0.42708 0.33347 0.44305 0.34649 0.45162 C 0.36758 0.49282 0.36445 0.49537 0.36445 0.55787 " pathEditMode="relative" rAng="0" ptsTypes="AAAAAAAAAAAAAAAA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21 0.05162 0.00625 0.10371 0.01405 0.15417 C 0.02238 0.2088 0.03825 0.23866 0.06089 0.275 C 0.08028 0.30602 0.09615 0.33889 0.12178 0.35417 C 0.1318 0.38982 0.12022 0.35556 0.13349 0.37917 C 0.13908 0.38912 0.14078 0.4051 0.1452 0.41667 C 0.14741 0.43195 0.14806 0.45093 0.15457 0.4625 " pathEditMode="relative" ptsTypes="ffffff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C 0.00508 0.04722 0.00612 0.09514 0.01393 0.14144 C 0.02214 0.19144 0.03789 0.21898 0.06042 0.25232 C 0.07956 0.28079 0.09518 0.31088 0.1207 0.325 C 0.1306 0.35764 0.11914 0.32616 0.13229 0.34792 C 0.13789 0.35718 0.13945 0.37176 0.14388 0.38241 C 0.14609 0.3963 0.14675 0.41389 0.15326 0.42454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354E-6 -4.81481E-6 C 0.00534 0.01991 0.01184 0.03681 0.02355 0.05325 C 0.02837 0.05996 0.035 0.06528 0.03929 0.07269 C 0.04281 0.07801 0.04346 0.08635 0.04723 0.0919 C 0.0566 0.10579 0.06818 0.11783 0.07872 0.13079 C 0.08197 0.13473 0.08704 0.13681 0.09056 0.14051 C 0.09888 0.14977 0.11424 0.16945 0.11424 0.16968 C 0.12321 0.21413 0.11306 0.20116 0.13388 0.21806 C 0.13778 0.23288 0.14169 0.24746 0.14572 0.26181 C 0.14715 0.26667 0.14962 0.27639 0.14962 0.27663 C 0.15574 0.35741 0.15353 0.31181 0.15353 0.4125 " pathEditMode="relative" rAng="0" ptsTypes="ffffffffff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206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0471E-7 -1.85185E-6 C 0.00442 0.02107 0.00976 0.03912 0.01939 0.05625 C 0.02329 0.06366 0.02862 0.06898 0.03227 0.07685 C 0.03513 0.08287 0.03565 0.09121 0.03877 0.09769 C 0.04645 0.11227 0.05595 0.125 0.06453 0.13843 C 0.06727 0.14283 0.07143 0.14468 0.07429 0.14884 C 0.08106 0.15857 0.09368 0.17986 0.09368 0.18009 C 0.10096 0.22685 0.09277 0.21296 0.10981 0.23125 C 0.11306 0.24676 0.11632 0.26181 0.11944 0.27778 C 0.12061 0.28264 0.12269 0.29306 0.12269 0.29352 C 0.12763 0.37871 0.12594 0.33079 0.12594 0.4375 " pathEditMode="relative" rAng="0" ptsTypes="ffffffffff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1415"/>
            <a:ext cx="12192000" cy="5616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24E271-1BDE-4837-99FE-4FCF07C5BA9A}"/>
              </a:ext>
            </a:extLst>
          </p:cNvPr>
          <p:cNvSpPr txBox="1"/>
          <p:nvPr/>
        </p:nvSpPr>
        <p:spPr>
          <a:xfrm>
            <a:off x="166256" y="410428"/>
            <a:ext cx="11053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</a:rPr>
              <a:t>Em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nhìn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thấy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gì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trong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bức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tranh</a:t>
            </a:r>
            <a:r>
              <a:rPr lang="en-US" sz="4800" dirty="0">
                <a:solidFill>
                  <a:srgbClr val="0070C0"/>
                </a:solidFill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586" y="713840"/>
            <a:ext cx="9887578" cy="4162960"/>
          </a:xfrm>
          <a:prstGeom prst="rect">
            <a:avLst/>
          </a:prstGeom>
        </p:spPr>
      </p:pic>
      <p:pic>
        <p:nvPicPr>
          <p:cNvPr id="3" name="Picture 2" descr="9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586" y="4876800"/>
            <a:ext cx="9887578" cy="1981200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2266353" y="1855970"/>
            <a:ext cx="25842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286312" y="2313956"/>
            <a:ext cx="238466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7726878" y="2260182"/>
            <a:ext cx="25842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266353" y="3045548"/>
            <a:ext cx="25842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918030" y="2993602"/>
            <a:ext cx="25842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818510" y="3415733"/>
            <a:ext cx="25842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631371" y="3437117"/>
            <a:ext cx="258424" cy="23100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2273390" y="4187403"/>
            <a:ext cx="258424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773278" y="4053165"/>
            <a:ext cx="258424" cy="280187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602976" y="2270713"/>
            <a:ext cx="54442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558396" y="2699103"/>
            <a:ext cx="5248425" cy="71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2149941" y="3037334"/>
            <a:ext cx="4702287" cy="95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7978219" y="2702677"/>
            <a:ext cx="2333991" cy="2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573940" y="3408585"/>
            <a:ext cx="5308864" cy="142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149941" y="3780197"/>
            <a:ext cx="4792731" cy="31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8225377" y="3415733"/>
            <a:ext cx="20868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7135222" y="3778965"/>
            <a:ext cx="2613322" cy="29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266353" y="4156185"/>
            <a:ext cx="3213640" cy="36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2634858" y="4574604"/>
            <a:ext cx="4217370" cy="275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7076934" y="4577208"/>
            <a:ext cx="2895824" cy="74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9870624" y="3793590"/>
            <a:ext cx="441586" cy="11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79" y="518298"/>
            <a:ext cx="1551709" cy="979614"/>
          </a:xfrm>
          <a:prstGeom prst="rect">
            <a:avLst/>
          </a:prstGeom>
        </p:spPr>
      </p:pic>
      <p:sp>
        <p:nvSpPr>
          <p:cNvPr id="27" name="Cloud 26">
            <a:extLst>
              <a:ext uri="{FF2B5EF4-FFF2-40B4-BE49-F238E27FC236}">
                <a16:creationId xmlns="" xmlns:a16="http://schemas.microsoft.com/office/drawing/2014/main" id="{346CB39B-3B10-47E4-8B38-EF8AD18F786C}"/>
              </a:ext>
            </a:extLst>
          </p:cNvPr>
          <p:cNvSpPr/>
          <p:nvPr/>
        </p:nvSpPr>
        <p:spPr>
          <a:xfrm>
            <a:off x="2639482" y="564553"/>
            <a:ext cx="6505732" cy="74564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Đ</a:t>
            </a:r>
            <a:r>
              <a:rPr lang="vi-VN" sz="3200" b="1" dirty="0">
                <a:solidFill>
                  <a:srgbClr val="C00000"/>
                </a:solidFill>
              </a:rPr>
              <a:t>ọc </a:t>
            </a:r>
            <a:r>
              <a:rPr lang="en-US" sz="3200" b="1" dirty="0" err="1">
                <a:solidFill>
                  <a:srgbClr val="C00000"/>
                </a:solidFill>
              </a:rPr>
              <a:t>nối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tiếp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74" y="476180"/>
            <a:ext cx="9164097" cy="4262733"/>
          </a:xfrm>
          <a:prstGeom prst="rect">
            <a:avLst/>
          </a:prstGeom>
        </p:spPr>
      </p:pic>
      <p:pic>
        <p:nvPicPr>
          <p:cNvPr id="4" name="Picture 3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397494"/>
            <a:ext cx="1529431" cy="1260484"/>
          </a:xfrm>
          <a:prstGeom prst="rect">
            <a:avLst/>
          </a:prstGeom>
        </p:spPr>
      </p:pic>
      <p:pic>
        <p:nvPicPr>
          <p:cNvPr id="5" name="Picture 4" descr="9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170" y="4738914"/>
            <a:ext cx="9164097" cy="2119086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333064f4c6a43082b10f9f89f742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559"/>
            <a:ext cx="12192000" cy="6376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043" y="1448931"/>
            <a:ext cx="281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l</a:t>
            </a:r>
            <a:r>
              <a:rPr lang="vi-VN" sz="3600" b="1" dirty="0">
                <a:solidFill>
                  <a:srgbClr val="002060"/>
                </a:solidFill>
              </a:rPr>
              <a:t>ẩn thẩn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8213" y="2224378"/>
            <a:ext cx="301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t</a:t>
            </a:r>
            <a:r>
              <a:rPr lang="vi-VN" sz="3600" b="1" dirty="0">
                <a:solidFill>
                  <a:srgbClr val="002060"/>
                </a:solidFill>
              </a:rPr>
              <a:t>rần 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419" y="2998909"/>
            <a:ext cx="308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+mj-lt"/>
              </a:rPr>
              <a:t>ư</a:t>
            </a:r>
            <a:r>
              <a:rPr lang="vi-VN" sz="3600" b="1" dirty="0">
                <a:solidFill>
                  <a:srgbClr val="002060"/>
                </a:solidFill>
                <a:latin typeface="+mj-lt"/>
              </a:rPr>
              <a:t>ỡn ngực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2917" y="1578046"/>
            <a:ext cx="284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b</a:t>
            </a:r>
            <a:r>
              <a:rPr lang="vi-VN" sz="3600" b="1" dirty="0">
                <a:solidFill>
                  <a:srgbClr val="002060"/>
                </a:solidFill>
              </a:rPr>
              <a:t>iến mất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056120" y="481559"/>
            <a:ext cx="6505732" cy="112426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Luyện đọc từ ngữ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1149" y="2224377"/>
            <a:ext cx="393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</a:t>
            </a:r>
            <a:r>
              <a:rPr lang="vi-VN" sz="3600" b="1" dirty="0">
                <a:solidFill>
                  <a:srgbClr val="002060"/>
                </a:solidFill>
              </a:rPr>
              <a:t>gụp lặn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0680" y="3023449"/>
            <a:ext cx="390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ư</a:t>
            </a:r>
            <a:r>
              <a:rPr lang="vi-VN" sz="3600" b="1" dirty="0">
                <a:solidFill>
                  <a:srgbClr val="002060"/>
                </a:solidFill>
              </a:rPr>
              <a:t>ớt nhẹp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9363" y="3023449"/>
            <a:ext cx="263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s</a:t>
            </a:r>
            <a:r>
              <a:rPr lang="vi-VN" sz="3600" b="1" dirty="0">
                <a:solidFill>
                  <a:srgbClr val="002060"/>
                </a:solidFill>
              </a:rPr>
              <a:t>à xuống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736" y="3773440"/>
            <a:ext cx="384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r</a:t>
            </a:r>
            <a:r>
              <a:rPr lang="vi-VN" sz="3600" b="1" dirty="0">
                <a:solidFill>
                  <a:srgbClr val="002060"/>
                </a:solidFill>
              </a:rPr>
              <a:t>un cầm cập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6931" y="1578047"/>
            <a:ext cx="331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</a:t>
            </a:r>
            <a:r>
              <a:rPr lang="vi-VN" sz="3600" b="1" dirty="0">
                <a:solidFill>
                  <a:srgbClr val="002060"/>
                </a:solidFill>
              </a:rPr>
              <a:t>him cuốc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6931" y="2224378"/>
            <a:ext cx="260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g</a:t>
            </a:r>
            <a:r>
              <a:rPr lang="vi-VN" sz="3600" b="1" dirty="0">
                <a:solidFill>
                  <a:srgbClr val="002060"/>
                </a:solidFill>
              </a:rPr>
              <a:t>ật gù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55" y="760675"/>
            <a:ext cx="9899009" cy="3860800"/>
          </a:xfrm>
          <a:prstGeom prst="rect">
            <a:avLst/>
          </a:prstGeom>
        </p:spPr>
      </p:pic>
      <p:pic>
        <p:nvPicPr>
          <p:cNvPr id="3" name="Picture 2" descr="39495461-little-boy-reading-a-blue-book-a-little-cute-boy-reading-a-blue-book-w_0907202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0421"/>
            <a:ext cx="1551709" cy="1080655"/>
          </a:xfrm>
          <a:prstGeom prst="rect">
            <a:avLst/>
          </a:prstGeom>
        </p:spPr>
      </p:pic>
      <p:pic>
        <p:nvPicPr>
          <p:cNvPr id="4" name="Picture 3" descr="9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55" y="4621469"/>
            <a:ext cx="9899009" cy="2119086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7593274" y="1821525"/>
            <a:ext cx="197180" cy="3642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7680364" y="1865071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3388218" y="2243499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7350651" y="2218137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7410612" y="2263107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345429" y="2561042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6450360" y="2576032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7547831" y="2878289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7607792" y="2923261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2652485" y="3299432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6453140" y="3219894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6528091" y="3249874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9265522" y="3268306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9356853" y="3236060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3051113" y="3619153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5103233" y="3584406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5175804" y="3584408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5267135" y="3970776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6385045" y="3953107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6450360" y="3960367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9777079" y="3913895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9848991" y="3928413"/>
            <a:ext cx="182662" cy="3352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loud 27">
            <a:extLst>
              <a:ext uri="{FF2B5EF4-FFF2-40B4-BE49-F238E27FC236}">
                <a16:creationId xmlns="" xmlns:a16="http://schemas.microsoft.com/office/drawing/2014/main" id="{8AE8BB03-AAB9-4E49-8034-746489843CDA}"/>
              </a:ext>
            </a:extLst>
          </p:cNvPr>
          <p:cNvSpPr/>
          <p:nvPr/>
        </p:nvSpPr>
        <p:spPr>
          <a:xfrm>
            <a:off x="3487139" y="470421"/>
            <a:ext cx="4669640" cy="74564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Đ</a:t>
            </a:r>
            <a:r>
              <a:rPr lang="vi-VN" sz="3200" b="1" dirty="0">
                <a:solidFill>
                  <a:srgbClr val="C00000"/>
                </a:solidFill>
              </a:rPr>
              <a:t>ọc </a:t>
            </a:r>
            <a:r>
              <a:rPr lang="en-US" sz="3200" b="1" dirty="0" err="1">
                <a:solidFill>
                  <a:srgbClr val="C00000"/>
                </a:solidFill>
              </a:rPr>
              <a:t>câu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12192000" cy="34861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31559" y="4298588"/>
            <a:ext cx="520254" cy="4331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5" name="Picture 4" descr="6-mau_slide_powerpoint_dep_ctu.vn_(243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030" y="542924"/>
            <a:ext cx="4017056" cy="1343026"/>
          </a:xfrm>
          <a:prstGeom prst="rect">
            <a:avLst/>
          </a:prstGeom>
        </p:spPr>
      </p:pic>
      <p:pic>
        <p:nvPicPr>
          <p:cNvPr id="6" name="Picture 5" descr="6-mau_slide_powerpoint_dep_ctu.vn_(167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849" y="542924"/>
            <a:ext cx="1533979" cy="952575"/>
          </a:xfrm>
          <a:prstGeom prst="rect">
            <a:avLst/>
          </a:prstGeom>
        </p:spPr>
      </p:pic>
      <p:pic>
        <p:nvPicPr>
          <p:cNvPr id="7" name="Picture 6" descr="0747bff3-d6ec-475c-9da1-6c4ab321b955_90_90.jf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3105" y="5108741"/>
            <a:ext cx="2138895" cy="1749260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="" xmlns:a16="http://schemas.microsoft.com/office/drawing/2014/main" id="{7878AA8D-5493-4AC5-BE6C-D99A9BDF8CAF}"/>
              </a:ext>
            </a:extLst>
          </p:cNvPr>
          <p:cNvSpPr/>
          <p:nvPr/>
        </p:nvSpPr>
        <p:spPr>
          <a:xfrm>
            <a:off x="116149" y="886627"/>
            <a:ext cx="4271700" cy="60887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Luyện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tập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3485" y="558800"/>
            <a:ext cx="624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</a:rPr>
              <a:t>VIẾT BẢNG CON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D99015-6A02-4CCC-B4FE-64D6B151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10" y="1809335"/>
            <a:ext cx="3018408" cy="207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85A896F-0BD9-4F2D-8753-521BAB4CF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8133010" y="4515949"/>
            <a:ext cx="3087330" cy="130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4612837-AE95-42F3-AA24-62CFA89D92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8" t="20193" r="6031" b="20116"/>
          <a:stretch/>
        </p:blipFill>
        <p:spPr>
          <a:xfrm>
            <a:off x="620433" y="1809335"/>
            <a:ext cx="6421702" cy="400888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33328045_177_Hinh-nen-Slide-d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009" y="840448"/>
            <a:ext cx="12442294" cy="5649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56B4F1-09C6-4A33-82B3-7C9AB275B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71" y="2752928"/>
            <a:ext cx="10215057" cy="154669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5010" y="1322614"/>
            <a:ext cx="4967785" cy="313362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uông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anh-dong-powerpoint-vo-tay_0135588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9357"/>
            <a:ext cx="2593075" cy="1951630"/>
          </a:xfrm>
          <a:prstGeom prst="rect">
            <a:avLst/>
          </a:prstGeom>
        </p:spPr>
      </p:pic>
      <p:pic>
        <p:nvPicPr>
          <p:cNvPr id="10" name="Picture 9" descr="1-mau_slide_powerpoint_dep_ctu.vn_(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87" y="374043"/>
            <a:ext cx="2066173" cy="1322614"/>
          </a:xfrm>
          <a:prstGeom prst="rect">
            <a:avLst/>
          </a:prstGeom>
        </p:spPr>
      </p:pic>
      <p:pic>
        <p:nvPicPr>
          <p:cNvPr id="12" name="Picture 11" descr="Ảnh-động-slide-học-tậ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898" y="4217158"/>
            <a:ext cx="3129317" cy="26408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599827" y="1318470"/>
            <a:ext cx="4885898" cy="313362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uôc</a:t>
            </a:r>
            <a:endParaRPr lang="en-US" sz="8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996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b369aa6ef60cf4d450b42c7ce6088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910"/>
            <a:ext cx="12191999" cy="6435090"/>
          </a:xfrm>
          <a:prstGeom prst="rect">
            <a:avLst/>
          </a:prstGeom>
        </p:spPr>
      </p:pic>
      <p:pic>
        <p:nvPicPr>
          <p:cNvPr id="3" name="Picture 2" descr="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49" y="1187254"/>
            <a:ext cx="7178041" cy="3887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-thuong-voi-ngoi-nha-va-khu-vuon-cua-b_snbir_092719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770"/>
            <a:ext cx="12192000" cy="64122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8144" y="971091"/>
            <a:ext cx="4082554" cy="7078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+mj-lt"/>
                <a:cs typeface="Times New Roman" pitchFamily="18" charset="0"/>
              </a:rPr>
              <a:t>1. Làm quen</a:t>
            </a:r>
            <a:endParaRPr lang="en-US" sz="48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915" y="4962520"/>
            <a:ext cx="3687580" cy="8563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+mj-lt"/>
                <a:cs typeface="Times New Roman" pitchFamily="18" charset="0"/>
              </a:rPr>
              <a:t>chuông</a:t>
            </a:r>
            <a:endParaRPr lang="en-US" sz="48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2992" y="4979976"/>
            <a:ext cx="210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uông</a:t>
            </a:r>
            <a:endParaRPr lang="en-US" sz="4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6613" y="1238285"/>
            <a:ext cx="3181013" cy="92332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uông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592964" y="2519934"/>
            <a:ext cx="3193038" cy="2250830"/>
            <a:chOff x="3810000" y="1447800"/>
            <a:chExt cx="2209800" cy="1524000"/>
          </a:xfrm>
        </p:grpSpPr>
        <p:sp>
          <p:nvSpPr>
            <p:cNvPr id="9" name="Rectangle 8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uông</a:t>
              </a:r>
              <a:endParaRPr lang="en-US" sz="54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uô</a:t>
              </a:r>
              <a:endParaRPr lang="en-US" sz="54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ng</a:t>
              </a:r>
              <a:endParaRPr lang="en-US" sz="54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90641" y="5144916"/>
            <a:ext cx="4396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  <a:cs typeface="Times New Roman" pitchFamily="18" charset="0"/>
              </a:rPr>
              <a:t>uô - ngờ - uông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5946" y="1537612"/>
            <a:ext cx="3600139" cy="81814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+mj-lt"/>
              </a:rPr>
              <a:t>ch</a:t>
            </a:r>
            <a:r>
              <a:rPr lang="vi-VN" sz="6000" b="1" dirty="0">
                <a:solidFill>
                  <a:srgbClr val="FF0000"/>
                </a:solidFill>
                <a:latin typeface="+mj-lt"/>
              </a:rPr>
              <a:t>uông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5572" y="3354205"/>
            <a:ext cx="3880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UTM Avo" pitchFamily="18" charset="0"/>
              </a:rPr>
              <a:t>ch</a:t>
            </a:r>
            <a:r>
              <a:rPr lang="en-US" sz="4000" dirty="0">
                <a:latin typeface="UTM Avo" pitchFamily="18" charset="0"/>
              </a:rPr>
              <a:t>ờ - </a:t>
            </a:r>
            <a:r>
              <a:rPr lang="vi-VN" sz="4000" dirty="0">
                <a:latin typeface="UTM Avo" pitchFamily="18" charset="0"/>
              </a:rPr>
              <a:t>uông</a:t>
            </a:r>
            <a:r>
              <a:rPr lang="en-US" sz="4000" dirty="0">
                <a:latin typeface="UTM Avo" pitchFamily="18" charset="0"/>
              </a:rPr>
              <a:t> - </a:t>
            </a:r>
            <a:r>
              <a:rPr lang="vi-VN" sz="4000" dirty="0">
                <a:latin typeface="UTM Avo" pitchFamily="18" charset="0"/>
              </a:rPr>
              <a:t>chuông</a:t>
            </a:r>
            <a:endParaRPr lang="en-US" sz="4000" dirty="0">
              <a:latin typeface="UTM Avo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73086" y="2477347"/>
            <a:ext cx="2094956" cy="7409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</a:rPr>
              <a:t>uông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87329" y="2479311"/>
            <a:ext cx="1385757" cy="748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+mj-lt"/>
              </a:rPr>
              <a:t>ch</a:t>
            </a:r>
            <a:endParaRPr lang="en-US" sz="6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3488" y="5034655"/>
            <a:ext cx="3662597" cy="81814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+mj-lt"/>
              </a:rPr>
              <a:t>ch</a:t>
            </a:r>
            <a:r>
              <a:rPr lang="vi-VN" sz="6000" b="1" dirty="0">
                <a:solidFill>
                  <a:srgbClr val="FF0000"/>
                </a:solidFill>
                <a:latin typeface="+mj-lt"/>
              </a:rPr>
              <a:t>uông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" name="Picture 17" descr="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87" y="1845043"/>
            <a:ext cx="3437269" cy="2758189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b369aa6ef60cf4d450b42c7ce6088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278"/>
            <a:ext cx="12191999" cy="6425722"/>
          </a:xfrm>
          <a:prstGeom prst="rect">
            <a:avLst/>
          </a:prstGeom>
        </p:spPr>
      </p:pic>
      <p:pic>
        <p:nvPicPr>
          <p:cNvPr id="5" name="Picture 4" descr="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170" y="1049378"/>
            <a:ext cx="7109752" cy="4036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-thuong-voi-ngoi-nha-va-khu-vuon-cua-b_snbir_092719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910"/>
            <a:ext cx="12192000" cy="64350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7765" y="4718532"/>
            <a:ext cx="2583544" cy="8563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atin typeface="+mj-lt"/>
                <a:cs typeface="Times New Roman" pitchFamily="18" charset="0"/>
              </a:rPr>
              <a:t>đuốc</a:t>
            </a:r>
            <a:endParaRPr lang="en-US" sz="66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852" y="4590589"/>
            <a:ext cx="2177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uốc</a:t>
            </a:r>
            <a:endParaRPr lang="en-US" sz="6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7008" y="1252745"/>
            <a:ext cx="3181013" cy="120032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uôc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" name="Group 15"/>
          <p:cNvGrpSpPr/>
          <p:nvPr/>
        </p:nvGrpSpPr>
        <p:grpSpPr>
          <a:xfrm>
            <a:off x="4283359" y="2534394"/>
            <a:ext cx="3193038" cy="2250830"/>
            <a:chOff x="3810000" y="1447800"/>
            <a:chExt cx="2209800" cy="1524000"/>
          </a:xfrm>
        </p:grpSpPr>
        <p:sp>
          <p:nvSpPr>
            <p:cNvPr id="8" name="Rectangle 7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uôc</a:t>
              </a:r>
              <a:endParaRPr lang="en-US" sz="6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uô</a:t>
              </a:r>
              <a:endParaRPr lang="en-US" sz="6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c</a:t>
              </a:r>
              <a:endParaRPr lang="en-US" sz="6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13846" y="5159376"/>
            <a:ext cx="4309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+mj-lt"/>
                <a:cs typeface="Times New Roman" pitchFamily="18" charset="0"/>
              </a:rPr>
              <a:t>uô - cờ - uốc</a:t>
            </a:r>
            <a:endParaRPr lang="en-US" sz="48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1585" y="1465498"/>
            <a:ext cx="3265358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+mj-lt"/>
              </a:rPr>
              <a:t>đ</a:t>
            </a:r>
            <a:r>
              <a:rPr lang="vi-VN" sz="6000" b="1" dirty="0">
                <a:solidFill>
                  <a:srgbClr val="FF0000"/>
                </a:solidFill>
                <a:latin typeface="+mj-lt"/>
              </a:rPr>
              <a:t>uốc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2555" y="3409060"/>
            <a:ext cx="450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itchFamily="18" charset="0"/>
              </a:rPr>
              <a:t>đờ</a:t>
            </a:r>
            <a:r>
              <a:rPr lang="en-US" sz="3600" dirty="0">
                <a:latin typeface="UTM Avo" pitchFamily="18" charset="0"/>
              </a:rPr>
              <a:t> - </a:t>
            </a:r>
            <a:r>
              <a:rPr lang="vi-VN" sz="3600" dirty="0">
                <a:latin typeface="UTM Avo" pitchFamily="18" charset="0"/>
              </a:rPr>
              <a:t>uôc</a:t>
            </a:r>
            <a:r>
              <a:rPr lang="en-US" sz="3600" dirty="0">
                <a:latin typeface="UTM Avo" pitchFamily="18" charset="0"/>
              </a:rPr>
              <a:t> - đ</a:t>
            </a:r>
            <a:r>
              <a:rPr lang="vi-VN" sz="3600" dirty="0">
                <a:latin typeface="UTM Avo" pitchFamily="18" charset="0"/>
              </a:rPr>
              <a:t>u</a:t>
            </a:r>
            <a:r>
              <a:rPr lang="en-US" sz="3600" dirty="0">
                <a:latin typeface="UTM Avo" pitchFamily="18" charset="0"/>
              </a:rPr>
              <a:t>ô</a:t>
            </a:r>
            <a:r>
              <a:rPr lang="vi-VN" sz="3600" dirty="0">
                <a:latin typeface="UTM Avo" pitchFamily="18" charset="0"/>
              </a:rPr>
              <a:t>c</a:t>
            </a:r>
            <a:r>
              <a:rPr lang="en-US" sz="3600" dirty="0">
                <a:latin typeface="UTM Avo" pitchFamily="18" charset="0"/>
              </a:rPr>
              <a:t> </a:t>
            </a:r>
            <a:r>
              <a:rPr lang="vi-VN" sz="3600" dirty="0">
                <a:latin typeface="UTM Avo" pitchFamily="18" charset="0"/>
              </a:rPr>
              <a:t>-</a:t>
            </a:r>
            <a:r>
              <a:rPr lang="en-US" sz="3600" dirty="0">
                <a:latin typeface="UTM Avo" pitchFamily="18" charset="0"/>
              </a:rPr>
              <a:t> </a:t>
            </a:r>
            <a:r>
              <a:rPr lang="vi-VN" sz="3600" dirty="0">
                <a:latin typeface="UTM Avo" pitchFamily="18" charset="0"/>
              </a:rPr>
              <a:t>sắc </a:t>
            </a:r>
            <a:r>
              <a:rPr lang="en-US" sz="3600" dirty="0">
                <a:latin typeface="UTM Avo" pitchFamily="18" charset="0"/>
              </a:rPr>
              <a:t>- </a:t>
            </a:r>
            <a:r>
              <a:rPr lang="vi-VN" sz="3600" dirty="0">
                <a:latin typeface="UTM Avo" pitchFamily="18" charset="0"/>
              </a:rPr>
              <a:t>đuốc</a:t>
            </a:r>
            <a:endParaRPr lang="en-US" sz="2400" dirty="0">
              <a:latin typeface="UTM Avo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64456" y="2304796"/>
            <a:ext cx="1772487" cy="7409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</a:rPr>
              <a:t>uốc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71584" y="2306915"/>
            <a:ext cx="1491247" cy="748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</a:rPr>
              <a:t>đ</a:t>
            </a:r>
            <a:endParaRPr lang="en-US" sz="5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19749" y="4880438"/>
            <a:ext cx="2897704" cy="81814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+mj-lt"/>
              </a:rPr>
              <a:t>đ</a:t>
            </a:r>
            <a:r>
              <a:rPr lang="vi-VN" sz="6000" b="1" dirty="0">
                <a:solidFill>
                  <a:srgbClr val="FF0000"/>
                </a:solidFill>
                <a:latin typeface="+mj-lt"/>
              </a:rPr>
              <a:t>uốc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16" descr="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93" y="1525389"/>
            <a:ext cx="3497942" cy="3004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783"/>
            <a:ext cx="12192000" cy="6388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1870" y="3766715"/>
            <a:ext cx="417621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đ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uốc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8" y="3741329"/>
            <a:ext cx="449011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ch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uông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275" y="4567777"/>
            <a:ext cx="472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uông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4169" y="3758994"/>
            <a:ext cx="3512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   uôc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7" descr="9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843" y="979560"/>
            <a:ext cx="4464928" cy="2758189"/>
          </a:xfrm>
          <a:prstGeom prst="rect">
            <a:avLst/>
          </a:prstGeom>
        </p:spPr>
      </p:pic>
      <p:pic>
        <p:nvPicPr>
          <p:cNvPr id="9" name="Picture 8" descr="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000" y="961952"/>
            <a:ext cx="4151086" cy="275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h-nen-power-point-173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27"/>
            <a:ext cx="12192000" cy="6393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loud 2"/>
          <p:cNvSpPr/>
          <p:nvPr/>
        </p:nvSpPr>
        <p:spPr>
          <a:xfrm>
            <a:off x="3989412" y="701581"/>
            <a:ext cx="3493827" cy="122829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37856" y="892650"/>
            <a:ext cx="2866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So sánh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boy-5888240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68034" y="1787858"/>
            <a:ext cx="4579963" cy="5056496"/>
          </a:xfrm>
          <a:prstGeom prst="rect">
            <a:avLst/>
          </a:prstGeom>
        </p:spPr>
      </p:pic>
      <p:pic>
        <p:nvPicPr>
          <p:cNvPr id="7" name="Picture 6" descr="boy-5888240_960_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80" y="1801506"/>
            <a:ext cx="4380932" cy="5056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9869" y="2906974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/>
              <a:t>uông</a:t>
            </a:r>
            <a:endParaRPr lang="en-US" sz="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96334" y="2866031"/>
            <a:ext cx="2342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/>
              <a:t>uôc</a:t>
            </a:r>
            <a:endParaRPr lang="en-US" sz="6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33567" y="2913141"/>
            <a:ext cx="140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uô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4050" y="2870664"/>
            <a:ext cx="1405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uô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powerpoint-màu-trắng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911"/>
            <a:ext cx="12192000" cy="6435090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1" y="1781405"/>
            <a:ext cx="5921003" cy="4569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3511473" y="507427"/>
            <a:ext cx="6234546" cy="80356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Cài bảng cài</a:t>
            </a:r>
            <a:endParaRPr lang="en-US" sz="5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3293" y="2077407"/>
            <a:ext cx="2337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uông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1086" y="3300864"/>
            <a:ext cx="3091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  <a:cs typeface="Times New Roman" pitchFamily="18" charset="0"/>
              </a:rPr>
              <a:t>ch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uông</a:t>
            </a: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3075" y="2236734"/>
            <a:ext cx="197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uôc</a:t>
            </a:r>
            <a:endParaRPr lang="en-US" sz="5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6019" y="3302770"/>
            <a:ext cx="2445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5400" b="1" dirty="0">
                <a:latin typeface="+mj-lt"/>
                <a:cs typeface="Times New Roman" pitchFamily="18" charset="0"/>
              </a:rPr>
              <a:t>đ</a:t>
            </a:r>
            <a:r>
              <a:rPr lang="vi-VN" sz="5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uốc</a:t>
            </a:r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167</Words>
  <Application>Microsoft Office PowerPoint</Application>
  <PresentationFormat>Custom</PresentationFormat>
  <Paragraphs>80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UTM Avo</vt:lpstr>
      <vt:lpstr>宋体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86</cp:revision>
  <dcterms:created xsi:type="dcterms:W3CDTF">2021-11-01T08:16:43Z</dcterms:created>
  <dcterms:modified xsi:type="dcterms:W3CDTF">2023-01-09T08:03:53Z</dcterms:modified>
</cp:coreProperties>
</file>