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8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2976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8AD4-362E-42F6-A361-33709E6BC94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7C39-0E01-4170-8194-B5D124B5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audio" Target="../media/audio1.wav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96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94" y="1032196"/>
            <a:ext cx="3939721" cy="3763355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07975" y="4807936"/>
            <a:ext cx="8371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Anh đưa bánh cho em và nói “Em ăn đi. ”. Em giơ hai tay đón lấy cái </a:t>
            </a:r>
            <a:r>
              <a:rPr lang="vi-VN" sz="2400" dirty="0" smtClean="0">
                <a:solidFill>
                  <a:srgbClr val="008000"/>
                </a:solidFill>
              </a:rPr>
              <a:t>bánh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anh </a:t>
            </a:r>
            <a:r>
              <a:rPr lang="vi-VN" sz="2400" dirty="0">
                <a:solidFill>
                  <a:srgbClr val="008000"/>
                </a:solidFill>
              </a:rPr>
              <a:t>cho. Đồng tình với lời nói và hành vi của hai anh em, vì anh biết nhường </a:t>
            </a:r>
            <a:r>
              <a:rPr lang="vi-VN" sz="2400" dirty="0" smtClean="0">
                <a:solidFill>
                  <a:srgbClr val="008000"/>
                </a:solidFill>
              </a:rPr>
              <a:t>nhịn,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quan </a:t>
            </a:r>
            <a:r>
              <a:rPr lang="vi-VN" sz="2400" dirty="0">
                <a:solidFill>
                  <a:srgbClr val="008000"/>
                </a:solidFill>
              </a:rPr>
              <a:t>tâm đến em; em có thái độ lễ phép với anh.</a:t>
            </a:r>
          </a:p>
        </p:txBody>
      </p:sp>
    </p:spTree>
    <p:extLst>
      <p:ext uri="{BB962C8B-B14F-4D97-AF65-F5344CB8AC3E}">
        <p14:creationId xmlns:p14="http://schemas.microsoft.com/office/powerpoint/2010/main" val="1609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84" y="1032196"/>
            <a:ext cx="4272934" cy="3740174"/>
          </a:xfrm>
          <a:prstGeom prst="rect">
            <a:avLst/>
          </a:prstGeom>
          <a:ln w="38100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529255" y="4993742"/>
            <a:ext cx="8005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Em bé khóc và gọi “Chị ơi!”, nhưng chị mải chơi chuyền với bạn không </a:t>
            </a:r>
            <a:r>
              <a:rPr lang="vi-VN" sz="2400" dirty="0" smtClean="0">
                <a:solidFill>
                  <a:srgbClr val="008000"/>
                </a:solidFill>
              </a:rPr>
              <a:t>dỗ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em</a:t>
            </a:r>
            <a:r>
              <a:rPr lang="vi-VN" sz="2400" dirty="0">
                <a:solidFill>
                  <a:srgbClr val="008000"/>
                </a:solidFill>
              </a:rPr>
              <a:t>. Không đồng tình với hành vi của chị, vì chị chưa biết quan tâm </a:t>
            </a:r>
            <a:r>
              <a:rPr lang="vi-VN" sz="2400" dirty="0" smtClean="0">
                <a:solidFill>
                  <a:srgbClr val="008000"/>
                </a:solidFill>
              </a:rPr>
              <a:t>đ</a:t>
            </a:r>
            <a:r>
              <a:rPr lang="en-US" sz="2400" dirty="0" smtClean="0">
                <a:solidFill>
                  <a:srgbClr val="008000"/>
                </a:solidFill>
              </a:rPr>
              <a:t>ế</a:t>
            </a:r>
            <a:r>
              <a:rPr lang="vi-VN" sz="2400" dirty="0" smtClean="0">
                <a:solidFill>
                  <a:srgbClr val="008000"/>
                </a:solidFill>
              </a:rPr>
              <a:t>n em</a:t>
            </a:r>
            <a:r>
              <a:rPr lang="en-US" sz="2400" dirty="0" smtClean="0">
                <a:solidFill>
                  <a:srgbClr val="008000"/>
                </a:solidFill>
              </a:rPr>
              <a:t>.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620" y="880276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41" y="143427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69" y="2201475"/>
            <a:ext cx="4252862" cy="364997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50" y="6084727"/>
            <a:ext cx="929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620" y="880276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41" y="143427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/>
          <a:stretch/>
        </p:blipFill>
        <p:spPr>
          <a:xfrm>
            <a:off x="2212759" y="2201474"/>
            <a:ext cx="5290837" cy="33301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10397" y="5956663"/>
            <a:ext cx="559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mượn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654" y="1149326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1777190"/>
            <a:ext cx="3773424" cy="354787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9616" y="5626159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2027768"/>
            <a:ext cx="5907314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1181765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455" y="2189260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164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761165"/>
            <a:ext cx="3541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44" y="1536763"/>
            <a:ext cx="3224313" cy="230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3846363"/>
            <a:ext cx="669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4843559"/>
            <a:ext cx="8752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652973" y="1193940"/>
              <a:ext cx="4818743" cy="100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hòa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thuận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đỡ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nhau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bền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lâu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thêm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ấm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454494"/>
              <a:ext cx="637177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1" y="2863291"/>
            <a:ext cx="3962400" cy="28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693" y="734689"/>
            <a:ext cx="6764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Baøi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9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vôùi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chò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ñình</a:t>
            </a:r>
            <a:endParaRPr lang="en-US" sz="4000" b="1" dirty="0">
              <a:solidFill>
                <a:srgbClr val="FF0000"/>
              </a:solidFill>
              <a:latin typeface="VNI-Thufap2" pitchFamily="2" charset="0"/>
            </a:endParaRPr>
          </a:p>
        </p:txBody>
      </p:sp>
      <p:sp>
        <p:nvSpPr>
          <p:cNvPr id="5" name="AutoShape 2" descr="Tâm lý Trẻ em Chậm ngôn ngữ Dạy trẻ bị rối loạn phát triển ngôn ...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2378549"/>
            <a:ext cx="3744686" cy="3594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8704" y="1612391"/>
            <a:ext cx="666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6" y="898269"/>
            <a:ext cx="4193268" cy="3392122"/>
          </a:xfrm>
          <a:prstGeom prst="rect">
            <a:avLst/>
          </a:prstGeom>
          <a:ln w="38100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07976" y="4584236"/>
            <a:ext cx="8607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Em tặng hoa và nói: “Chúc mừng sinh nhật chị!”. Chị nét mặt hân hoan </a:t>
            </a:r>
            <a:r>
              <a:rPr lang="vi-VN" sz="2400" dirty="0" smtClean="0">
                <a:solidFill>
                  <a:srgbClr val="008000"/>
                </a:solidFill>
              </a:rPr>
              <a:t>và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đáp </a:t>
            </a:r>
            <a:r>
              <a:rPr lang="vi-VN" sz="2400" dirty="0">
                <a:solidFill>
                  <a:srgbClr val="008000"/>
                </a:solidFill>
              </a:rPr>
              <a:t>lại: “Cảm ơn em!”. </a:t>
            </a:r>
            <a:r>
              <a:rPr lang="vi-VN" sz="2400" dirty="0" smtClean="0">
                <a:solidFill>
                  <a:srgbClr val="008000"/>
                </a:solidFill>
              </a:rPr>
              <a:t>Đồng tình với </a:t>
            </a:r>
            <a:r>
              <a:rPr lang="en-US" sz="2400" dirty="0" err="1" smtClean="0">
                <a:solidFill>
                  <a:srgbClr val="008000"/>
                </a:solidFill>
              </a:rPr>
              <a:t>lời</a:t>
            </a:r>
            <a:r>
              <a:rPr lang="vi-VN" sz="2400" dirty="0" smtClean="0">
                <a:solidFill>
                  <a:srgbClr val="008000"/>
                </a:solidFill>
              </a:rPr>
              <a:t> nói và hành </a:t>
            </a:r>
            <a:r>
              <a:rPr lang="en-US" sz="2400" dirty="0" smtClean="0">
                <a:solidFill>
                  <a:srgbClr val="008000"/>
                </a:solidFill>
              </a:rPr>
              <a:t>vi</a:t>
            </a:r>
            <a:r>
              <a:rPr lang="vi-VN" sz="2400" dirty="0" smtClean="0">
                <a:solidFill>
                  <a:srgbClr val="008000"/>
                </a:solidFill>
              </a:rPr>
              <a:t> của hai chị em vì em bi</a:t>
            </a:r>
            <a:r>
              <a:rPr lang="en-US" sz="2400" dirty="0" smtClean="0">
                <a:solidFill>
                  <a:srgbClr val="008000"/>
                </a:solidFill>
              </a:rPr>
              <a:t>ế</a:t>
            </a:r>
            <a:r>
              <a:rPr lang="vi-VN" sz="2400" dirty="0" smtClean="0">
                <a:solidFill>
                  <a:srgbClr val="008000"/>
                </a:solidFill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quan tâm chia sẻ niềm vui, nói năng l</a:t>
            </a:r>
            <a:r>
              <a:rPr lang="en-US" sz="2400" dirty="0" smtClean="0">
                <a:solidFill>
                  <a:srgbClr val="008000"/>
                </a:solidFill>
              </a:rPr>
              <a:t>ễ</a:t>
            </a:r>
            <a:r>
              <a:rPr lang="vi-VN" sz="2400" dirty="0" smtClean="0">
                <a:solidFill>
                  <a:srgbClr val="008000"/>
                </a:solidFill>
              </a:rPr>
              <a:t> phép với chị; chị có thái độ vui vẻ và biết ơn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7" y="1070254"/>
            <a:ext cx="3643467" cy="3493038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307976" y="4726093"/>
            <a:ext cx="8458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Hai anh em đang tranh nhau một cái ô tô đồ chơi, ai cũng đòi của </a:t>
            </a:r>
            <a:r>
              <a:rPr lang="vi-VN" sz="2400" dirty="0" smtClean="0">
                <a:solidFill>
                  <a:srgbClr val="008000"/>
                </a:solidFill>
              </a:rPr>
              <a:t>mình.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Không </a:t>
            </a:r>
            <a:r>
              <a:rPr lang="vi-VN" sz="2400" dirty="0">
                <a:solidFill>
                  <a:srgbClr val="008000"/>
                </a:solidFill>
              </a:rPr>
              <a:t>đồng tình với hành vi này vì anh không biết nhường nhịn em. Em muốn </a:t>
            </a:r>
            <a:r>
              <a:rPr lang="vi-VN" sz="2400" dirty="0" smtClean="0">
                <a:solidFill>
                  <a:srgbClr val="008000"/>
                </a:solidFill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nhưng </a:t>
            </a:r>
            <a:r>
              <a:rPr lang="vi-VN" sz="2400" dirty="0">
                <a:solidFill>
                  <a:srgbClr val="008000"/>
                </a:solidFill>
              </a:rPr>
              <a:t>không nói lễ phép với anh mà lại đòi của mình</a:t>
            </a:r>
          </a:p>
        </p:txBody>
      </p:sp>
    </p:spTree>
    <p:extLst>
      <p:ext uri="{BB962C8B-B14F-4D97-AF65-F5344CB8AC3E}">
        <p14:creationId xmlns:p14="http://schemas.microsoft.com/office/powerpoint/2010/main" val="14085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81" y="898271"/>
            <a:ext cx="3771791" cy="3665021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251308" y="4780642"/>
            <a:ext cx="867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Anh đưa cho em cái chong chóng và nói: “Cho em này!”. Em đáp lại lễ phép</a:t>
            </a:r>
            <a:r>
              <a:rPr lang="vi-VN" sz="2400" dirty="0" smtClean="0">
                <a:solidFill>
                  <a:srgbClr val="008000"/>
                </a:solidFill>
              </a:rPr>
              <a:t>: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“</a:t>
            </a:r>
            <a:r>
              <a:rPr lang="vi-VN" sz="2400" dirty="0">
                <a:solidFill>
                  <a:srgbClr val="008000"/>
                </a:solidFill>
              </a:rPr>
              <a:t>Em xin!” và đưa hai tay đón lấy. Đồng tình với lời nói và việc làm của hai anh em, </a:t>
            </a:r>
            <a:r>
              <a:rPr lang="vi-VN" sz="2400" dirty="0" smtClean="0">
                <a:solidFill>
                  <a:srgbClr val="008000"/>
                </a:solidFill>
              </a:rPr>
              <a:t>vì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anh </a:t>
            </a:r>
            <a:r>
              <a:rPr lang="vi-VN" sz="2400" dirty="0">
                <a:solidFill>
                  <a:srgbClr val="008000"/>
                </a:solidFill>
              </a:rPr>
              <a:t>biết quan tâm đến em; em lễ phép với </a:t>
            </a:r>
            <a:r>
              <a:rPr lang="vi-VN" sz="2400" dirty="0" smtClean="0">
                <a:solidFill>
                  <a:srgbClr val="008000"/>
                </a:solidFill>
              </a:rPr>
              <a:t>anh</a:t>
            </a:r>
            <a:r>
              <a:rPr lang="en-US" sz="2400" dirty="0" smtClean="0">
                <a:solidFill>
                  <a:srgbClr val="008000"/>
                </a:solidFill>
              </a:rPr>
              <a:t>.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65" y="1070254"/>
            <a:ext cx="3950607" cy="3632376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307976" y="4765079"/>
            <a:ext cx="8607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Chị nhắc em: “Sao em không dọn đồ chơi?”. Em hai tay chổng hông, </a:t>
            </a:r>
            <a:r>
              <a:rPr lang="vi-VN" sz="2400" dirty="0" smtClean="0">
                <a:solidFill>
                  <a:srgbClr val="008000"/>
                </a:solidFill>
              </a:rPr>
              <a:t>mắt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trợn </a:t>
            </a:r>
            <a:r>
              <a:rPr lang="vi-VN" sz="2400" dirty="0">
                <a:solidFill>
                  <a:srgbClr val="008000"/>
                </a:solidFill>
              </a:rPr>
              <a:t>lên và nói: “Chị dọn đi. ”. Không đồng tình với lời nói và hành vi của em, vì </a:t>
            </a:r>
            <a:r>
              <a:rPr lang="vi-VN" sz="2400" dirty="0" smtClean="0">
                <a:solidFill>
                  <a:srgbClr val="008000"/>
                </a:solidFill>
              </a:rPr>
              <a:t>em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vi-VN" sz="2400" dirty="0" smtClean="0">
                <a:solidFill>
                  <a:srgbClr val="008000"/>
                </a:solidFill>
              </a:rPr>
              <a:t>chưa </a:t>
            </a:r>
            <a:r>
              <a:rPr lang="vi-VN" sz="2400" dirty="0">
                <a:solidFill>
                  <a:srgbClr val="008000"/>
                </a:solidFill>
              </a:rPr>
              <a:t>lễ phép, vâng lời chị.</a:t>
            </a:r>
          </a:p>
        </p:txBody>
      </p:sp>
    </p:spTree>
    <p:extLst>
      <p:ext uri="{BB962C8B-B14F-4D97-AF65-F5344CB8AC3E}">
        <p14:creationId xmlns:p14="http://schemas.microsoft.com/office/powerpoint/2010/main" val="3079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576</Words>
  <Application>Microsoft Office PowerPoint</Application>
  <PresentationFormat>On-screen Show (4:3)</PresentationFormat>
  <Paragraphs>40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2021-01-22T14:10:27Z</dcterms:created>
  <dcterms:modified xsi:type="dcterms:W3CDTF">2021-01-22T14:13:00Z</dcterms:modified>
</cp:coreProperties>
</file>