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80" r:id="rId2"/>
    <p:sldId id="256" r:id="rId3"/>
    <p:sldId id="332" r:id="rId4"/>
    <p:sldId id="384" r:id="rId5"/>
    <p:sldId id="377" r:id="rId6"/>
    <p:sldId id="385" r:id="rId7"/>
    <p:sldId id="386" r:id="rId8"/>
    <p:sldId id="387" r:id="rId9"/>
    <p:sldId id="389" r:id="rId10"/>
    <p:sldId id="388" r:id="rId11"/>
    <p:sldId id="391" r:id="rId12"/>
    <p:sldId id="378" r:id="rId13"/>
    <p:sldId id="390" r:id="rId14"/>
  </p:sldIdLst>
  <p:sldSz cx="9144000" cy="5715000" type="screen16x10"/>
  <p:notesSz cx="6858000" cy="9144000"/>
  <p:embeddedFontLst>
    <p:embeddedFont>
      <p:font typeface="宋体" charset="-122"/>
      <p:regular r:id="rId16"/>
    </p:embeddedFont>
    <p:embeddedFont>
      <p:font typeface=".VnArial" pitchFamily="34" charset="0"/>
      <p:regular r:id="rId17"/>
      <p:bold r:id="rId18"/>
      <p:italic r:id="rId19"/>
      <p:boldItalic r:id="rId20"/>
    </p:embeddedFont>
    <p:embeddedFont>
      <p:font typeface="Arial Black" pitchFamily="34" charset="0"/>
      <p:bold r:id="rId21"/>
    </p:embeddedFont>
    <p:embeddedFont>
      <p:font typeface="Calibri" pitchFamily="34" charset="0"/>
      <p:regular r:id="rId22"/>
      <p:bold r:id="rId23"/>
      <p:italic r:id="rId24"/>
      <p:boldItalic r:id="rId25"/>
    </p:embeddedFont>
    <p:embeddedFont>
      <p:font typeface=".VnAvant" pitchFamily="34" charset="0"/>
      <p:regular r:id="rId26"/>
      <p:bold r:id="rId27"/>
      <p:italic r:id="rId28"/>
      <p:boldItalic r:id="rId29"/>
    </p:embeddedFont>
    <p:embeddedFont>
      <p:font typeface="Tahoma" pitchFamily="34" charset="0"/>
      <p:regular r:id="rId30"/>
      <p:bold r:id="rId31"/>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p:scale>
          <a:sx n="66" d="100"/>
          <a:sy n="66" d="100"/>
        </p:scale>
        <p:origin x="-1674"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17/03/2023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13</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2023/3/17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audio" Target="../media/audio1.wav"/><Relationship Id="rId9"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audio" Target="../media/audio5.wav"/><Relationship Id="rId18" Type="http://schemas.openxmlformats.org/officeDocument/2006/relationships/image" Target="../media/image27.gif"/><Relationship Id="rId26" Type="http://schemas.openxmlformats.org/officeDocument/2006/relationships/slide" Target="slide2.xml"/><Relationship Id="rId3" Type="http://schemas.openxmlformats.org/officeDocument/2006/relationships/tags" Target="../tags/tag3.xml"/><Relationship Id="rId21" Type="http://schemas.openxmlformats.org/officeDocument/2006/relationships/image" Target="../media/image30.gif"/><Relationship Id="rId7" Type="http://schemas.openxmlformats.org/officeDocument/2006/relationships/tags" Target="../tags/tag7.xml"/><Relationship Id="rId12" Type="http://schemas.openxmlformats.org/officeDocument/2006/relationships/audio" Target="../media/audio4.wav"/><Relationship Id="rId17" Type="http://schemas.openxmlformats.org/officeDocument/2006/relationships/image" Target="../media/image26.gif"/><Relationship Id="rId25" Type="http://schemas.openxmlformats.org/officeDocument/2006/relationships/image" Target="../media/image34.gif"/><Relationship Id="rId2" Type="http://schemas.openxmlformats.org/officeDocument/2006/relationships/tags" Target="../tags/tag2.xml"/><Relationship Id="rId16" Type="http://schemas.openxmlformats.org/officeDocument/2006/relationships/hyperlink" Target="../My%20Documents/SONG/ATGT%20(khoi7)/vong3(khoi7).ppt" TargetMode="External"/><Relationship Id="rId20" Type="http://schemas.openxmlformats.org/officeDocument/2006/relationships/image" Target="../media/image29.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audio3.wav"/><Relationship Id="rId24" Type="http://schemas.openxmlformats.org/officeDocument/2006/relationships/image" Target="../media/image33.gif"/><Relationship Id="rId5" Type="http://schemas.openxmlformats.org/officeDocument/2006/relationships/tags" Target="../tags/tag5.xml"/><Relationship Id="rId15" Type="http://schemas.openxmlformats.org/officeDocument/2006/relationships/audio" Target="../media/audio7.wav"/><Relationship Id="rId23" Type="http://schemas.openxmlformats.org/officeDocument/2006/relationships/image" Target="../media/image32.gif"/><Relationship Id="rId10" Type="http://schemas.openxmlformats.org/officeDocument/2006/relationships/audio" Target="../media/audio2.wav"/><Relationship Id="rId19" Type="http://schemas.openxmlformats.org/officeDocument/2006/relationships/image" Target="../media/image28.gif"/><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audio" Target="../media/audio6.wav"/><Relationship Id="rId22" Type="http://schemas.openxmlformats.org/officeDocument/2006/relationships/image" Target="../media/image31.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0"/>
            <a:ext cx="8868228" cy="5643414"/>
          </a:xfrm>
          <a:prstGeom prst="rect">
            <a:avLst/>
          </a:prstGeom>
        </p:spPr>
      </p:pic>
      <p:sp>
        <p:nvSpPr>
          <p:cNvPr id="14" name="Rectangle 13"/>
          <p:cNvSpPr/>
          <p:nvPr/>
        </p:nvSpPr>
        <p:spPr>
          <a:xfrm>
            <a:off x="631372" y="835811"/>
            <a:ext cx="8091714" cy="2677656"/>
          </a:xfrm>
          <a:prstGeom prst="rect">
            <a:avLst/>
          </a:prstGeom>
        </p:spPr>
        <p:txBody>
          <a:bodyPr wrap="square">
            <a:spAutoFit/>
          </a:bodyPr>
          <a:lstStyle/>
          <a:p>
            <a:pPr algn="just"/>
            <a:r>
              <a:rPr lang="vi-VN" sz="2800" dirty="0">
                <a:solidFill>
                  <a:srgbClr val="0000CC"/>
                </a:solidFill>
              </a:rPr>
              <a:t>Bằng sự khéo léo của mình, các em có thể tự làm ra những món quà để tặng mẹ. Đó có thể là những bức tranh tự vẽ, những chiếc vòng tự làm. Hãy dành những món quà đó dành tặng mẹ và nói với mẹ những lời yêu thương nhất để thể hiện tình cảm của các em.</a:t>
            </a:r>
          </a:p>
        </p:txBody>
      </p:sp>
    </p:spTree>
    <p:extLst>
      <p:ext uri="{BB962C8B-B14F-4D97-AF65-F5344CB8AC3E}">
        <p14:creationId xmlns:p14="http://schemas.microsoft.com/office/powerpoint/2010/main" val="6896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73"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1"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21"/>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6"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9"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4"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9"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85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b="1" kern="0" dirty="0" err="1">
                <a:solidFill>
                  <a:srgbClr val="0000CC"/>
                </a:solidFill>
                <a:latin typeface="Times New Roman" pitchFamily="18" charset="0"/>
              </a:rPr>
              <a:t>Hát</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về</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bà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mẹ</a:t>
            </a:r>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30" y="1057873"/>
            <a:ext cx="6990225" cy="431382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757369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88686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32000" y="937353"/>
            <a:ext cx="6598557"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a:solidFill>
                  <a:srgbClr val="0000CC"/>
                </a:solidFill>
                <a:latin typeface="Arial" pitchFamily="34" charset="0"/>
                <a:cs typeface="Arial" pitchFamily="34" charset="0"/>
              </a:rPr>
              <a:t>Việc</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làm</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nào</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không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thể</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hiện</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tình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yêu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với</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mẹ</a:t>
            </a:r>
            <a:r>
              <a:rPr lang="en-US" sz="2800" b="1" dirty="0">
                <a:solidFill>
                  <a:srgbClr val="0000CC"/>
                </a:solidFill>
                <a:latin typeface="Arial" pitchFamily="34" charset="0"/>
                <a:cs typeface="Arial" pitchFamily="34" charset="0"/>
              </a:rPr>
              <a:t>? </a:t>
            </a: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2815774" y="3338025"/>
            <a:ext cx="5570311" cy="839083"/>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400" b="1" dirty="0" smtClean="0">
                <a:solidFill>
                  <a:srgbClr val="FFFF00"/>
                </a:solidFill>
                <a:latin typeface="Arial" pitchFamily="34" charset="0"/>
                <a:cs typeface="Arial" pitchFamily="34" charset="0"/>
              </a:rPr>
              <a:t>2. </a:t>
            </a:r>
            <a:r>
              <a:rPr lang="en-US" sz="2400" b="1" dirty="0" err="1">
                <a:solidFill>
                  <a:srgbClr val="FFFF00"/>
                </a:solidFill>
                <a:latin typeface="Arial" pitchFamily="34" charset="0"/>
                <a:cs typeface="Arial" pitchFamily="34" charset="0"/>
              </a:rPr>
              <a:t>Phụ</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giúp</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bố</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mẹ</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kể</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cả</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những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việc</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nhỏ</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nhất</a:t>
            </a:r>
            <a:endParaRPr lang="en-US" sz="2400" b="1" dirty="0">
              <a:solidFill>
                <a:srgbClr val="FFFF00"/>
              </a:solidFill>
              <a:latin typeface="Arial" pitchFamily="34" charset="0"/>
              <a:cs typeface="Arial" pitchFamily="34" charset="0"/>
            </a:endParaRPr>
          </a:p>
        </p:txBody>
      </p:sp>
      <p:sp>
        <p:nvSpPr>
          <p:cNvPr id="44" name="Flowchart: Terminator 43"/>
          <p:cNvSpPr/>
          <p:nvPr>
            <p:custDataLst>
              <p:tags r:id="rId2"/>
            </p:custDataLst>
          </p:nvPr>
        </p:nvSpPr>
        <p:spPr>
          <a:xfrm>
            <a:off x="2931886" y="4579343"/>
            <a:ext cx="5497741" cy="80545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3. </a:t>
            </a:r>
            <a:r>
              <a:rPr lang="vi-VN" sz="2400" b="1" dirty="0">
                <a:solidFill>
                  <a:srgbClr val="FFFF00"/>
                </a:solidFill>
                <a:latin typeface="Arial" pitchFamily="34" charset="0"/>
                <a:cs typeface="Arial" pitchFamily="34" charset="0"/>
              </a:rPr>
              <a:t>Nói lời yêu thương với mẹ mỗi ngày.</a:t>
            </a:r>
            <a:endParaRPr lang="en-US" sz="2400" b="1" dirty="0">
              <a:solidFill>
                <a:srgbClr val="FFFF00"/>
              </a:solidFill>
              <a:latin typeface="Arial" pitchFamily="34" charset="0"/>
              <a:cs typeface="Arial" pitchFamily="34" charset="0"/>
            </a:endParaRPr>
          </a:p>
        </p:txBody>
      </p:sp>
      <p:sp>
        <p:nvSpPr>
          <p:cNvPr id="47" name="Flowchart: Terminator 46"/>
          <p:cNvSpPr/>
          <p:nvPr>
            <p:custDataLst>
              <p:tags r:id="rId3"/>
            </p:custDataLst>
          </p:nvPr>
        </p:nvSpPr>
        <p:spPr>
          <a:xfrm>
            <a:off x="2815774" y="2056723"/>
            <a:ext cx="5379813" cy="890738"/>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smtClean="0">
                <a:solidFill>
                  <a:srgbClr val="FFFF00"/>
                </a:solidFill>
                <a:latin typeface="Arial" pitchFamily="34" charset="0"/>
                <a:cs typeface="Arial" pitchFamily="34" charset="0"/>
              </a:rPr>
              <a:t>1. </a:t>
            </a:r>
            <a:r>
              <a:rPr lang="vi-VN" sz="2400" b="1" dirty="0">
                <a:solidFill>
                  <a:srgbClr val="FFFF00"/>
                </a:solidFill>
                <a:latin typeface="Arial" pitchFamily="34" charset="0"/>
                <a:cs typeface="Arial" pitchFamily="34" charset="0"/>
              </a:rPr>
              <a:t>Thường xuyên đi học muộn để cô giáo phàn nàn với mẹ.</a:t>
            </a:r>
            <a:endParaRPr lang="en-US" sz="24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6"/>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6"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a:extLst/>
        </p:spPr>
        <p:txBody>
          <a:bodyPr wrap="none" lIns="71323" tIns="35662" rIns="71323" bIns="35662" anchor="ctr"/>
          <a:lstStyle/>
          <a:p>
            <a:pPr algn="ctr">
              <a:defRPr/>
            </a:pPr>
            <a:endParaRPr lang="en-US" sz="1900" b="1" dirty="0">
              <a:solidFill>
                <a:srgbClr val="0000CC"/>
              </a:solidFill>
            </a:endParaRPr>
          </a:p>
        </p:txBody>
      </p:sp>
    </p:spTree>
    <p:extLst>
      <p:ext uri="{BB962C8B-B14F-4D97-AF65-F5344CB8AC3E}">
        <p14:creationId xmlns:p14="http://schemas.microsoft.com/office/powerpoint/2010/main" val="238948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0"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0"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0" name="breeze.wav"/>
                                        </p:tgtEl>
                                      </p:cMediaNode>
                                    </p:audio>
                                  </p:sub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strVal val="#ppt_w+.3"/>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Effect transition="in" filter="fade">
                                      <p:cBhvr>
                                        <p:cTn id="20" dur="1000"/>
                                        <p:tgtEl>
                                          <p:spTgt spid="37"/>
                                        </p:tgtEl>
                                      </p:cBhvr>
                                    </p:animEffect>
                                  </p:childTnLst>
                                  <p:subTnLst>
                                    <p:set>
                                      <p:cBhvr override="childStyle">
                                        <p:cTn dur="1" fill="hold" display="0" masterRel="sameClick" afterEffect="1">
                                          <p:stCondLst>
                                            <p:cond evt="end" delay="0">
                                              <p:tn val="16"/>
                                            </p:cond>
                                          </p:stCondLst>
                                        </p:cTn>
                                        <p:tgtEl>
                                          <p:spTgt spid="37"/>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11" name="click.wav"/>
                                        </p:tgtEl>
                                      </p:cMediaNode>
                                    </p:audio>
                                  </p:sub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3"/>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subTnLst>
                                    <p:set>
                                      <p:cBhvr override="childStyle">
                                        <p:cTn dur="1" fill="hold" display="0" masterRel="sameClick" afterEffect="1">
                                          <p:stCondLst>
                                            <p:cond evt="end" delay="0">
                                              <p:tn val="22"/>
                                            </p:cond>
                                          </p:stCondLst>
                                        </p:cTn>
                                        <p:tgtEl>
                                          <p:spTgt spid="36"/>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11" name="click.wav"/>
                                        </p:tgtEl>
                                      </p:cMediaNode>
                                    </p:audio>
                                  </p:sub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3"/>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subTnLst>
                                    <p:set>
                                      <p:cBhvr override="childStyle">
                                        <p:cTn dur="1" fill="hold" display="0" masterRel="sameClick" afterEffect="1">
                                          <p:stCondLst>
                                            <p:cond evt="end" delay="0">
                                              <p:tn val="28"/>
                                            </p:cond>
                                          </p:stCondLst>
                                        </p:cTn>
                                        <p:tgtEl>
                                          <p:spTgt spid="35"/>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11" name="click.wav"/>
                                        </p:tgtEl>
                                      </p:cMediaNode>
                                    </p:audio>
                                  </p:subTnLst>
                                </p:cTn>
                              </p:par>
                            </p:childTnLst>
                          </p:cTn>
                        </p:par>
                        <p:par>
                          <p:cTn id="33" fill="hold" nodeType="afterGroup">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strVal val="#ppt_w+.3"/>
                                          </p:val>
                                        </p:tav>
                                        <p:tav tm="100000">
                                          <p:val>
                                            <p:strVal val="#ppt_w"/>
                                          </p:val>
                                        </p:tav>
                                      </p:tavLst>
                                    </p:anim>
                                    <p:anim calcmode="lin" valueType="num">
                                      <p:cBhvr>
                                        <p:cTn id="37" dur="1000" fill="hold"/>
                                        <p:tgtEl>
                                          <p:spTgt spid="34"/>
                                        </p:tgtEl>
                                        <p:attrNameLst>
                                          <p:attrName>ppt_h</p:attrName>
                                        </p:attrNameLst>
                                      </p:cBhvr>
                                      <p:tavLst>
                                        <p:tav tm="0">
                                          <p:val>
                                            <p:strVal val="#ppt_h"/>
                                          </p:val>
                                        </p:tav>
                                        <p:tav tm="100000">
                                          <p:val>
                                            <p:strVal val="#ppt_h"/>
                                          </p:val>
                                        </p:tav>
                                      </p:tavLst>
                                    </p:anim>
                                    <p:animEffect transition="in" filter="fade">
                                      <p:cBhvr>
                                        <p:cTn id="38" dur="1000"/>
                                        <p:tgtEl>
                                          <p:spTgt spid="34"/>
                                        </p:tgtEl>
                                      </p:cBhvr>
                                    </p:animEffect>
                                  </p:childTnLst>
                                  <p:subTnLst>
                                    <p:set>
                                      <p:cBhvr override="childStyle">
                                        <p:cTn dur="1" fill="hold" display="0" masterRel="sameClick" afterEffect="1">
                                          <p:stCondLst>
                                            <p:cond evt="end" delay="0">
                                              <p:tn val="34"/>
                                            </p:cond>
                                          </p:stCondLst>
                                        </p:cTn>
                                        <p:tgtEl>
                                          <p:spTgt spid="34"/>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11" name="click.wav"/>
                                        </p:tgtEl>
                                      </p:cMediaNode>
                                    </p:audio>
                                  </p:subTnLst>
                                </p:cTn>
                              </p:par>
                            </p:childTnLst>
                          </p:cTn>
                        </p:par>
                        <p:par>
                          <p:cTn id="39" fill="hold" nodeType="afterGroup">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12" name="chimes.wav"/>
                                        </p:tgtEl>
                                      </p:cMediaNode>
                                    </p:audio>
                                  </p:subTnLst>
                                </p:cTn>
                              </p:par>
                            </p:childTnLst>
                          </p:cTn>
                        </p:par>
                        <p:par>
                          <p:cTn id="45" fill="hold" nodeType="afterGroup">
                            <p:stCondLst>
                              <p:cond delay="5000"/>
                            </p:stCondLst>
                            <p:childTnLst>
                              <p:par>
                                <p:cTn id="46" presetID="3" presetClass="entr" presetSubtype="1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13" name="DOORBELL.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80">
                                          <p:stCondLst>
                                            <p:cond delay="0"/>
                                          </p:stCondLst>
                                        </p:cTn>
                                        <p:tgtEl>
                                          <p:spTgt spid="50"/>
                                        </p:tgtEl>
                                      </p:cBhvr>
                                    </p:animEffect>
                                    <p:anim calcmode="lin" valueType="num">
                                      <p:cBhvr>
                                        <p:cTn id="5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9" dur="26">
                                          <p:stCondLst>
                                            <p:cond delay="650"/>
                                          </p:stCondLst>
                                        </p:cTn>
                                        <p:tgtEl>
                                          <p:spTgt spid="50"/>
                                        </p:tgtEl>
                                      </p:cBhvr>
                                      <p:to x="100000" y="60000"/>
                                    </p:animScale>
                                    <p:animScale>
                                      <p:cBhvr>
                                        <p:cTn id="60" dur="166" decel="50000">
                                          <p:stCondLst>
                                            <p:cond delay="676"/>
                                          </p:stCondLst>
                                        </p:cTn>
                                        <p:tgtEl>
                                          <p:spTgt spid="50"/>
                                        </p:tgtEl>
                                      </p:cBhvr>
                                      <p:to x="100000" y="100000"/>
                                    </p:animScale>
                                    <p:animScale>
                                      <p:cBhvr>
                                        <p:cTn id="61" dur="26">
                                          <p:stCondLst>
                                            <p:cond delay="1312"/>
                                          </p:stCondLst>
                                        </p:cTn>
                                        <p:tgtEl>
                                          <p:spTgt spid="50"/>
                                        </p:tgtEl>
                                      </p:cBhvr>
                                      <p:to x="100000" y="80000"/>
                                    </p:animScale>
                                    <p:animScale>
                                      <p:cBhvr>
                                        <p:cTn id="62" dur="166" decel="50000">
                                          <p:stCondLst>
                                            <p:cond delay="1338"/>
                                          </p:stCondLst>
                                        </p:cTn>
                                        <p:tgtEl>
                                          <p:spTgt spid="50"/>
                                        </p:tgtEl>
                                      </p:cBhvr>
                                      <p:to x="100000" y="100000"/>
                                    </p:animScale>
                                    <p:animScale>
                                      <p:cBhvr>
                                        <p:cTn id="63" dur="26">
                                          <p:stCondLst>
                                            <p:cond delay="1642"/>
                                          </p:stCondLst>
                                        </p:cTn>
                                        <p:tgtEl>
                                          <p:spTgt spid="50"/>
                                        </p:tgtEl>
                                      </p:cBhvr>
                                      <p:to x="100000" y="90000"/>
                                    </p:animScale>
                                    <p:animScale>
                                      <p:cBhvr>
                                        <p:cTn id="64" dur="166" decel="50000">
                                          <p:stCondLst>
                                            <p:cond delay="1668"/>
                                          </p:stCondLst>
                                        </p:cTn>
                                        <p:tgtEl>
                                          <p:spTgt spid="50"/>
                                        </p:tgtEl>
                                      </p:cBhvr>
                                      <p:to x="100000" y="100000"/>
                                    </p:animScale>
                                    <p:animScale>
                                      <p:cBhvr>
                                        <p:cTn id="65" dur="26">
                                          <p:stCondLst>
                                            <p:cond delay="1808"/>
                                          </p:stCondLst>
                                        </p:cTn>
                                        <p:tgtEl>
                                          <p:spTgt spid="50"/>
                                        </p:tgtEl>
                                      </p:cBhvr>
                                      <p:to x="100000" y="95000"/>
                                    </p:animScale>
                                    <p:animScale>
                                      <p:cBhvr>
                                        <p:cTn id="66" dur="166" decel="50000">
                                          <p:stCondLst>
                                            <p:cond delay="1834"/>
                                          </p:stCondLst>
                                        </p:cTn>
                                        <p:tgtEl>
                                          <p:spTgt spid="5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14" name="Nhac hieu thua cuoc.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down)">
                                      <p:cBhvr>
                                        <p:cTn id="77" dur="580">
                                          <p:stCondLst>
                                            <p:cond delay="0"/>
                                          </p:stCondLst>
                                        </p:cTn>
                                        <p:tgtEl>
                                          <p:spTgt spid="49"/>
                                        </p:tgtEl>
                                      </p:cBhvr>
                                    </p:animEffect>
                                    <p:anim calcmode="lin" valueType="num">
                                      <p:cBhvr>
                                        <p:cTn id="7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3" dur="26">
                                          <p:stCondLst>
                                            <p:cond delay="650"/>
                                          </p:stCondLst>
                                        </p:cTn>
                                        <p:tgtEl>
                                          <p:spTgt spid="49"/>
                                        </p:tgtEl>
                                      </p:cBhvr>
                                      <p:to x="100000" y="60000"/>
                                    </p:animScale>
                                    <p:animScale>
                                      <p:cBhvr>
                                        <p:cTn id="84" dur="166" decel="50000">
                                          <p:stCondLst>
                                            <p:cond delay="676"/>
                                          </p:stCondLst>
                                        </p:cTn>
                                        <p:tgtEl>
                                          <p:spTgt spid="49"/>
                                        </p:tgtEl>
                                      </p:cBhvr>
                                      <p:to x="100000" y="100000"/>
                                    </p:animScale>
                                    <p:animScale>
                                      <p:cBhvr>
                                        <p:cTn id="85" dur="26">
                                          <p:stCondLst>
                                            <p:cond delay="1312"/>
                                          </p:stCondLst>
                                        </p:cTn>
                                        <p:tgtEl>
                                          <p:spTgt spid="49"/>
                                        </p:tgtEl>
                                      </p:cBhvr>
                                      <p:to x="100000" y="80000"/>
                                    </p:animScale>
                                    <p:animScale>
                                      <p:cBhvr>
                                        <p:cTn id="86" dur="166" decel="50000">
                                          <p:stCondLst>
                                            <p:cond delay="1338"/>
                                          </p:stCondLst>
                                        </p:cTn>
                                        <p:tgtEl>
                                          <p:spTgt spid="49"/>
                                        </p:tgtEl>
                                      </p:cBhvr>
                                      <p:to x="100000" y="100000"/>
                                    </p:animScale>
                                    <p:animScale>
                                      <p:cBhvr>
                                        <p:cTn id="87" dur="26">
                                          <p:stCondLst>
                                            <p:cond delay="1642"/>
                                          </p:stCondLst>
                                        </p:cTn>
                                        <p:tgtEl>
                                          <p:spTgt spid="49"/>
                                        </p:tgtEl>
                                      </p:cBhvr>
                                      <p:to x="100000" y="90000"/>
                                    </p:animScale>
                                    <p:animScale>
                                      <p:cBhvr>
                                        <p:cTn id="88" dur="166" decel="50000">
                                          <p:stCondLst>
                                            <p:cond delay="1668"/>
                                          </p:stCondLst>
                                        </p:cTn>
                                        <p:tgtEl>
                                          <p:spTgt spid="49"/>
                                        </p:tgtEl>
                                      </p:cBhvr>
                                      <p:to x="100000" y="100000"/>
                                    </p:animScale>
                                    <p:animScale>
                                      <p:cBhvr>
                                        <p:cTn id="89" dur="26">
                                          <p:stCondLst>
                                            <p:cond delay="1808"/>
                                          </p:stCondLst>
                                        </p:cTn>
                                        <p:tgtEl>
                                          <p:spTgt spid="49"/>
                                        </p:tgtEl>
                                      </p:cBhvr>
                                      <p:to x="100000" y="95000"/>
                                    </p:animScale>
                                    <p:animScale>
                                      <p:cBhvr>
                                        <p:cTn id="90" dur="166" decel="50000">
                                          <p:stCondLst>
                                            <p:cond delay="1834"/>
                                          </p:stCondLst>
                                        </p:cTn>
                                        <p:tgtEl>
                                          <p:spTgt spid="49"/>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4" name="Nhac hieu thua cuo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6"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80">
                                          <p:stCondLst>
                                            <p:cond delay="0"/>
                                          </p:stCondLst>
                                        </p:cTn>
                                        <p:tgtEl>
                                          <p:spTgt spid="51"/>
                                        </p:tgtEl>
                                      </p:cBhvr>
                                    </p:animEffect>
                                    <p:anim calcmode="lin" valueType="num">
                                      <p:cBhvr>
                                        <p:cTn id="10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7" dur="26">
                                          <p:stCondLst>
                                            <p:cond delay="650"/>
                                          </p:stCondLst>
                                        </p:cTn>
                                        <p:tgtEl>
                                          <p:spTgt spid="51"/>
                                        </p:tgtEl>
                                      </p:cBhvr>
                                      <p:to x="100000" y="60000"/>
                                    </p:animScale>
                                    <p:animScale>
                                      <p:cBhvr>
                                        <p:cTn id="108" dur="166" decel="50000">
                                          <p:stCondLst>
                                            <p:cond delay="676"/>
                                          </p:stCondLst>
                                        </p:cTn>
                                        <p:tgtEl>
                                          <p:spTgt spid="51"/>
                                        </p:tgtEl>
                                      </p:cBhvr>
                                      <p:to x="100000" y="100000"/>
                                    </p:animScale>
                                    <p:animScale>
                                      <p:cBhvr>
                                        <p:cTn id="109" dur="26">
                                          <p:stCondLst>
                                            <p:cond delay="1312"/>
                                          </p:stCondLst>
                                        </p:cTn>
                                        <p:tgtEl>
                                          <p:spTgt spid="51"/>
                                        </p:tgtEl>
                                      </p:cBhvr>
                                      <p:to x="100000" y="80000"/>
                                    </p:animScale>
                                    <p:animScale>
                                      <p:cBhvr>
                                        <p:cTn id="110" dur="166" decel="50000">
                                          <p:stCondLst>
                                            <p:cond delay="1338"/>
                                          </p:stCondLst>
                                        </p:cTn>
                                        <p:tgtEl>
                                          <p:spTgt spid="51"/>
                                        </p:tgtEl>
                                      </p:cBhvr>
                                      <p:to x="100000" y="100000"/>
                                    </p:animScale>
                                    <p:animScale>
                                      <p:cBhvr>
                                        <p:cTn id="111" dur="26">
                                          <p:stCondLst>
                                            <p:cond delay="1642"/>
                                          </p:stCondLst>
                                        </p:cTn>
                                        <p:tgtEl>
                                          <p:spTgt spid="51"/>
                                        </p:tgtEl>
                                      </p:cBhvr>
                                      <p:to x="100000" y="90000"/>
                                    </p:animScale>
                                    <p:animScale>
                                      <p:cBhvr>
                                        <p:cTn id="112" dur="166" decel="50000">
                                          <p:stCondLst>
                                            <p:cond delay="1668"/>
                                          </p:stCondLst>
                                        </p:cTn>
                                        <p:tgtEl>
                                          <p:spTgt spid="51"/>
                                        </p:tgtEl>
                                      </p:cBhvr>
                                      <p:to x="100000" y="100000"/>
                                    </p:animScale>
                                    <p:animScale>
                                      <p:cBhvr>
                                        <p:cTn id="113" dur="26">
                                          <p:stCondLst>
                                            <p:cond delay="1808"/>
                                          </p:stCondLst>
                                        </p:cTn>
                                        <p:tgtEl>
                                          <p:spTgt spid="51"/>
                                        </p:tgtEl>
                                      </p:cBhvr>
                                      <p:to x="100000" y="95000"/>
                                    </p:animScale>
                                    <p:animScale>
                                      <p:cBhvr>
                                        <p:cTn id="114" dur="166" decel="50000">
                                          <p:stCondLst>
                                            <p:cond delay="1834"/>
                                          </p:stCondLst>
                                        </p:cTn>
                                        <p:tgtEl>
                                          <p:spTgt spid="5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14" name="Nhac hieu thua cuo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xit" presetSubtype="21" fill="hold" nodeType="clickEffect">
                                  <p:stCondLst>
                                    <p:cond delay="0"/>
                                  </p:stCondLst>
                                  <p:childTnLst>
                                    <p:animEffect transition="out" filter="barn(inVertic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0" restart="whenNotActive" fill="hold" evtFilter="cancelBubble" nodeType="interactiveSeq">
                <p:stCondLst>
                  <p:cond evt="onClick" delay="0">
                    <p:tgtEl>
                      <p:spTgt spid="4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53" presetClass="entr" presetSubtype="16"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subTnLst>
                                    <p:audio>
                                      <p:cMediaNode>
                                        <p:cTn display="0" masterRel="sameClick">
                                          <p:stCondLst>
                                            <p:cond evt="begin" delay="0">
                                              <p:tn val="123"/>
                                            </p:cond>
                                          </p:stCondLst>
                                          <p:endCondLst>
                                            <p:cond evt="onStopAudio" delay="0">
                                              <p:tgtEl>
                                                <p:sldTgt/>
                                              </p:tgtEl>
                                            </p:cond>
                                          </p:endCondLst>
                                        </p:cTn>
                                        <p:tgtEl>
                                          <p:sndTgt r:embed="rId15" name="Tieng vo tay.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xit" presetSubtype="21" fill="hold" nodeType="clickEffect">
                                  <p:stCondLst>
                                    <p:cond delay="0"/>
                                  </p:stCondLst>
                                  <p:childTnLst>
                                    <p:animEffect transition="out" filter="barn(inVertical)">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smtClean="0">
                <a:solidFill>
                  <a:srgbClr val="0000CC"/>
                </a:solidFill>
                <a:latin typeface=".VnAvant" pitchFamily="34" charset="0"/>
                <a:ea typeface="Tahoma" pitchFamily="34" charset="0"/>
                <a:cs typeface="Tahoma" pitchFamily="34" charset="0"/>
              </a:rPr>
              <a:t> 25</a:t>
            </a:r>
            <a:endParaRPr lang="en-US" sz="2800" b="1" dirty="0" smtClean="0">
              <a:solidFill>
                <a:srgbClr val="0000CC"/>
              </a:solidFill>
              <a:latin typeface=".VnAvant" pitchFamily="34" charset="0"/>
              <a:ea typeface="Tahoma" pitchFamily="34" charset="0"/>
              <a:cs typeface="Tahoma" pitchFamily="34" charset="0"/>
            </a:endParaRPr>
          </a:p>
          <a:p>
            <a:pPr algn="ctr">
              <a:lnSpc>
                <a:spcPct val="150000"/>
              </a:lnSpc>
            </a:pPr>
            <a:r>
              <a:rPr lang="en-US" sz="4400" b="1" dirty="0">
                <a:solidFill>
                  <a:srgbClr val="FF0000"/>
                </a:solidFill>
                <a:latin typeface=".VnAvant" pitchFamily="34" charset="0"/>
                <a:ea typeface="Tahoma" pitchFamily="34" charset="0"/>
                <a:cs typeface="Tahoma" pitchFamily="34" charset="0"/>
              </a:rPr>
              <a:t>MẸ CỦA EM</a:t>
            </a:r>
            <a:endParaRPr lang="en-US" sz="4400" b="1" dirty="0" smtClean="0">
              <a:solidFill>
                <a:srgbClr val="FF0000"/>
              </a:solidFill>
              <a:latin typeface=".VnAvant" pitchFamily="34" charset="0"/>
              <a:ea typeface="Tahoma" pitchFamily="34" charset="0"/>
              <a:cs typeface="Tahoma" pitchFamily="34" charset="0"/>
            </a:endParaRPr>
          </a:p>
        </p:txBody>
      </p:sp>
      <p:sp>
        <p:nvSpPr>
          <p:cNvPr id="3" name="TextBox 2"/>
          <p:cNvSpPr txBox="1"/>
          <p:nvPr/>
        </p:nvSpPr>
        <p:spPr>
          <a:xfrm>
            <a:off x="10276114" y="2438400"/>
            <a:ext cx="184731" cy="307777"/>
          </a:xfrm>
          <a:prstGeom prst="rect">
            <a:avLst/>
          </a:prstGeom>
          <a:noFill/>
        </p:spPr>
        <p:txBody>
          <a:bodyPr wrap="none" rtlCol="0">
            <a:spAutoFit/>
          </a:bodyPr>
          <a:lstStyle/>
          <a:p>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581" y="2002970"/>
            <a:ext cx="6484838" cy="347685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1384995"/>
          </a:xfrm>
          <a:prstGeom prst="rect">
            <a:avLst/>
          </a:prstGeom>
        </p:spPr>
        <p:txBody>
          <a:bodyPr wrap="square">
            <a:spAutoFit/>
          </a:bodyPr>
          <a:lstStyle/>
          <a:p>
            <a:pPr algn="just"/>
            <a:r>
              <a:rPr lang="en-US" sz="2800" dirty="0" smtClean="0">
                <a:solidFill>
                  <a:srgbClr val="FF0000"/>
                </a:solidFill>
                <a:latin typeface="Arial" pitchFamily="34" charset="0"/>
                <a:cs typeface="Arial" pitchFamily="34" charset="0"/>
              </a:rPr>
              <a:t>- </a:t>
            </a:r>
            <a:r>
              <a:rPr lang="vi-VN" sz="2800" dirty="0" smtClean="0">
                <a:solidFill>
                  <a:srgbClr val="FF0000"/>
                </a:solidFill>
                <a:latin typeface="Arial" pitchFamily="34" charset="0"/>
                <a:cs typeface="Arial" pitchFamily="34" charset="0"/>
              </a:rPr>
              <a:t>Bàn </a:t>
            </a:r>
            <a:r>
              <a:rPr lang="vi-VN" sz="2800" dirty="0">
                <a:solidFill>
                  <a:srgbClr val="FF0000"/>
                </a:solidFill>
                <a:latin typeface="Arial" pitchFamily="34" charset="0"/>
                <a:cs typeface="Arial" pitchFamily="34" charset="0"/>
              </a:rPr>
              <a:t>tay mẹ đã làm những gì để chăm sóc, yêu thương con? </a:t>
            </a:r>
            <a:endParaRPr lang="en-US" sz="2800" dirty="0" smtClean="0">
              <a:solidFill>
                <a:srgbClr val="FF0000"/>
              </a:solidFill>
              <a:latin typeface="Arial" pitchFamily="34" charset="0"/>
              <a:cs typeface="Arial" pitchFamily="34" charset="0"/>
            </a:endParaRPr>
          </a:p>
          <a:p>
            <a:pPr algn="just"/>
            <a:r>
              <a:rPr lang="en-US" sz="2800" dirty="0" smtClean="0">
                <a:solidFill>
                  <a:srgbClr val="FF0000"/>
                </a:solidFill>
                <a:latin typeface="Arial" pitchFamily="34" charset="0"/>
                <a:cs typeface="Arial" pitchFamily="34" charset="0"/>
              </a:rPr>
              <a:t>- </a:t>
            </a:r>
            <a:r>
              <a:rPr lang="vi-VN" sz="2800" dirty="0" smtClean="0">
                <a:solidFill>
                  <a:srgbClr val="FF0000"/>
                </a:solidFill>
                <a:latin typeface="Arial" pitchFamily="34" charset="0"/>
                <a:cs typeface="Arial" pitchFamily="34" charset="0"/>
              </a:rPr>
              <a:t>Em </a:t>
            </a:r>
            <a:r>
              <a:rPr lang="vi-VN" sz="2800" dirty="0">
                <a:solidFill>
                  <a:srgbClr val="FF0000"/>
                </a:solidFill>
                <a:latin typeface="Arial" pitchFamily="34" charset="0"/>
                <a:cs typeface="Arial" pitchFamily="34" charset="0"/>
              </a:rPr>
              <a:t>đã làm gì để thể hiện tình yêu với mẹ? </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3763555" y="159656"/>
            <a:ext cx="1532240" cy="564463"/>
          </a:xfrm>
          <a:prstGeom prst="rect">
            <a:avLst/>
          </a:prstGeom>
        </p:spPr>
        <p:txBody>
          <a:bodyPr wrap="none" lIns="71323" tIns="35662" rIns="71323" bIns="35662">
            <a:spAutoFit/>
          </a:bodyPr>
          <a:lstStyle/>
          <a:p>
            <a:pPr algn="ctr"/>
            <a:r>
              <a:rPr lang="en-US" sz="3200" b="1" dirty="0" err="1">
                <a:solidFill>
                  <a:srgbClr val="FF0000"/>
                </a:solidFill>
                <a:latin typeface="Arial" pitchFamily="34" charset="0"/>
                <a:cs typeface="Arial" pitchFamily="34" charset="0"/>
              </a:rPr>
              <a:t>Kết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nối</a:t>
            </a:r>
            <a:endParaRPr lang="vi-VN" sz="32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358" y="2438400"/>
            <a:ext cx="2933542" cy="2933542"/>
          </a:xfrm>
          <a:prstGeom prst="rect">
            <a:avLst/>
          </a:prstGeom>
        </p:spPr>
      </p:pic>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5" name="Rectangle 4"/>
          <p:cNvSpPr/>
          <p:nvPr/>
        </p:nvSpPr>
        <p:spPr>
          <a:xfrm>
            <a:off x="239484" y="197182"/>
            <a:ext cx="6146801" cy="3539430"/>
          </a:xfrm>
          <a:prstGeom prst="rect">
            <a:avLst/>
          </a:prstGeom>
        </p:spPr>
        <p:txBody>
          <a:bodyPr wrap="square">
            <a:spAutoFit/>
          </a:bodyPr>
          <a:lstStyle/>
          <a:p>
            <a:pPr algn="just"/>
            <a:r>
              <a:rPr lang="vi-VN" sz="3200" dirty="0">
                <a:solidFill>
                  <a:srgbClr val="0000CC"/>
                </a:solidFill>
              </a:rPr>
              <a:t>Mẹ là người đã sinh ra và chăm sóc em hằng ngày, nuôi dưỡng em khôn lớn. Các em hãy thể hiện sự yêu thương dành cho mẹ bằng những hành động thể hiện sự quan tâm, chăm sóc phù hợp với khả năng của mình.</a:t>
            </a:r>
          </a:p>
        </p:txBody>
      </p:sp>
    </p:spTree>
    <p:extLst>
      <p:ext uri="{BB962C8B-B14F-4D97-AF65-F5344CB8AC3E}">
        <p14:creationId xmlns:p14="http://schemas.microsoft.com/office/powerpoint/2010/main" val="28964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256191" y="159656"/>
            <a:ext cx="8546980"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2. Quan sát và thực hành làm chiếc vòng yêu thương tặng mẹ.</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0737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443762" y="159656"/>
            <a:ext cx="2171838"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77788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168847" y="159656"/>
            <a:ext cx="2721669"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550269" y="932869"/>
            <a:ext cx="2737639" cy="3173651"/>
          </a:xfrm>
          <a:prstGeom prst="rect">
            <a:avLst/>
          </a:prstGeom>
          <a:effectLst>
            <a:glow rad="139700">
              <a:schemeClr val="accent5">
                <a:satMod val="175000"/>
                <a:alpha val="40000"/>
              </a:schemeClr>
            </a:glow>
          </a:effectLst>
        </p:spPr>
      </p:pic>
      <p:sp>
        <p:nvSpPr>
          <p:cNvPr id="2" name="Rectangle 1"/>
          <p:cNvSpPr/>
          <p:nvPr/>
        </p:nvSpPr>
        <p:spPr>
          <a:xfrm>
            <a:off x="3479522" y="1774698"/>
            <a:ext cx="4821987" cy="954107"/>
          </a:xfrm>
          <a:prstGeom prst="rect">
            <a:avLst/>
          </a:prstGeom>
        </p:spPr>
        <p:txBody>
          <a:bodyPr wrap="square">
            <a:spAutoFit/>
          </a:bodyPr>
          <a:lstStyle/>
          <a:p>
            <a:pPr algn="just"/>
            <a:r>
              <a:rPr lang="vi-VN" sz="2800" dirty="0">
                <a:solidFill>
                  <a:srgbClr val="FF0000"/>
                </a:solidFill>
              </a:rPr>
              <a:t>Bước 1: </a:t>
            </a:r>
            <a:r>
              <a:rPr lang="vi-VN" sz="2800" dirty="0">
                <a:solidFill>
                  <a:srgbClr val="0000CC"/>
                </a:solidFill>
              </a:rPr>
              <a:t>Buộc một nút thắt ở một đầu sợi dây</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69" y="983669"/>
            <a:ext cx="2737639" cy="3224849"/>
          </a:xfrm>
          <a:prstGeom prst="rect">
            <a:avLst/>
          </a:prstGeom>
          <a:effectLst>
            <a:glow rad="139700">
              <a:schemeClr val="accent5">
                <a:satMod val="175000"/>
                <a:alpha val="40000"/>
              </a:schemeClr>
            </a:glow>
          </a:effectLst>
        </p:spPr>
      </p:pic>
      <p:sp>
        <p:nvSpPr>
          <p:cNvPr id="3" name="Rectangle 2"/>
          <p:cNvSpPr/>
          <p:nvPr/>
        </p:nvSpPr>
        <p:spPr>
          <a:xfrm>
            <a:off x="3729509" y="1929602"/>
            <a:ext cx="4572000" cy="1815882"/>
          </a:xfrm>
          <a:prstGeom prst="rect">
            <a:avLst/>
          </a:prstGeom>
        </p:spPr>
        <p:txBody>
          <a:bodyPr>
            <a:spAutoFit/>
          </a:bodyPr>
          <a:lstStyle/>
          <a:p>
            <a:pPr algn="just"/>
            <a:r>
              <a:rPr lang="vi-VN" sz="2800" dirty="0">
                <a:solidFill>
                  <a:srgbClr val="FF0000"/>
                </a:solidFill>
              </a:rPr>
              <a:t>Bước 2: </a:t>
            </a:r>
            <a:r>
              <a:rPr lang="vi-VN" sz="2800" dirty="0">
                <a:solidFill>
                  <a:srgbClr val="0000CC"/>
                </a:solidFill>
              </a:rPr>
              <a:t>Lần lượt chọn các hạt vòng theo màu sắc mình thích và xuyên vào sợi dây.</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36" y="1441228"/>
            <a:ext cx="2930672" cy="2336559"/>
          </a:xfrm>
          <a:prstGeom prst="rect">
            <a:avLst/>
          </a:prstGeom>
          <a:effectLst>
            <a:glow rad="139700">
              <a:schemeClr val="accent5">
                <a:satMod val="175000"/>
                <a:alpha val="40000"/>
              </a:schemeClr>
            </a:glow>
          </a:effectLst>
        </p:spPr>
      </p:pic>
      <p:sp>
        <p:nvSpPr>
          <p:cNvPr id="5" name="Rectangle 4"/>
          <p:cNvSpPr/>
          <p:nvPr/>
        </p:nvSpPr>
        <p:spPr>
          <a:xfrm>
            <a:off x="3558035" y="1605420"/>
            <a:ext cx="4914948" cy="2246769"/>
          </a:xfrm>
          <a:prstGeom prst="rect">
            <a:avLst/>
          </a:prstGeom>
        </p:spPr>
        <p:txBody>
          <a:bodyPr wrap="square">
            <a:spAutoFit/>
          </a:bodyPr>
          <a:lstStyle/>
          <a:p>
            <a:pPr algn="just"/>
            <a:r>
              <a:rPr lang="vi-VN" sz="2800" dirty="0">
                <a:solidFill>
                  <a:srgbClr val="FF0000"/>
                </a:solidFill>
              </a:rPr>
              <a:t>Bước 3: </a:t>
            </a:r>
            <a:r>
              <a:rPr lang="vi-VN" sz="2800" dirty="0">
                <a:solidFill>
                  <a:srgbClr val="0000CC"/>
                </a:solidFill>
              </a:rPr>
              <a:t>Khi đã xuyên đủ số hạt để ướm vừa cổ tay mẹ (khoảng 16cm) thì cầm hai đầu sợi dây buộc nút lại với nhau.</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52" y="1468501"/>
            <a:ext cx="2930672" cy="2102385"/>
          </a:xfrm>
          <a:prstGeom prst="rect">
            <a:avLst/>
          </a:prstGeom>
          <a:effectLst>
            <a:glow rad="139700">
              <a:schemeClr val="accent5">
                <a:satMod val="175000"/>
                <a:alpha val="40000"/>
              </a:schemeClr>
            </a:glow>
          </a:effectLst>
        </p:spPr>
      </p:pic>
      <p:sp>
        <p:nvSpPr>
          <p:cNvPr id="6" name="Rectangle 5"/>
          <p:cNvSpPr/>
          <p:nvPr/>
        </p:nvSpPr>
        <p:spPr>
          <a:xfrm>
            <a:off x="3593658" y="1950891"/>
            <a:ext cx="5019609" cy="954107"/>
          </a:xfrm>
          <a:prstGeom prst="rect">
            <a:avLst/>
          </a:prstGeom>
        </p:spPr>
        <p:txBody>
          <a:bodyPr wrap="square">
            <a:spAutoFit/>
          </a:bodyPr>
          <a:lstStyle/>
          <a:p>
            <a:pPr algn="just"/>
            <a:r>
              <a:rPr lang="vi-VN" sz="2800" dirty="0">
                <a:solidFill>
                  <a:srgbClr val="FF0000"/>
                </a:solidFill>
              </a:rPr>
              <a:t>Bước 4: </a:t>
            </a:r>
            <a:r>
              <a:rPr lang="vi-VN" sz="2800" dirty="0">
                <a:solidFill>
                  <a:srgbClr val="0000CC"/>
                </a:solidFill>
              </a:rPr>
              <a:t>Dùng kéo cắt đi phần dây thừa ra (nếu có).</a:t>
            </a:r>
          </a:p>
        </p:txBody>
      </p:sp>
    </p:spTree>
    <p:extLst>
      <p:ext uri="{BB962C8B-B14F-4D97-AF65-F5344CB8AC3E}">
        <p14:creationId xmlns:p14="http://schemas.microsoft.com/office/powerpoint/2010/main" val="1471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checkerboard(across)">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3">
                                            <p:txEl>
                                              <p:pRg st="0" end="0"/>
                                            </p:txEl>
                                          </p:spTgt>
                                        </p:tgtEl>
                                      </p:cBhvr>
                                    </p:animEffect>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heckerboard(across)">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checkerboard(across)">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562336" y="179050"/>
            <a:ext cx="7681778" cy="933795"/>
          </a:xfrm>
          <a:prstGeom prst="rect">
            <a:avLst/>
          </a:prstGeom>
        </p:spPr>
        <p:txBody>
          <a:bodyPr wrap="square" lIns="71323" tIns="35662" rIns="71323" bIns="35662">
            <a:spAutoFit/>
          </a:bodyPr>
          <a:lstStyle/>
          <a:p>
            <a:pPr algn="ctr"/>
            <a:r>
              <a:rPr lang="vi-VN" sz="2800" b="1" dirty="0">
                <a:solidFill>
                  <a:srgbClr val="0000CC"/>
                </a:solidFill>
                <a:latin typeface="Arial" pitchFamily="34" charset="0"/>
                <a:cs typeface="Arial" pitchFamily="34" charset="0"/>
              </a:rPr>
              <a:t>Thực hiện làm vòng theo nhóm và bình chọn những chiếc vòng đẹp nhất.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16" y="1384809"/>
            <a:ext cx="7319054" cy="333233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01955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5" y="1480518"/>
            <a:ext cx="1901370" cy="1748179"/>
          </a:xfrm>
          <a:prstGeom prst="rect">
            <a:avLst/>
          </a:prstGeom>
        </p:spPr>
      </p:pic>
      <p:sp>
        <p:nvSpPr>
          <p:cNvPr id="3" name="Rectangle 2"/>
          <p:cNvSpPr/>
          <p:nvPr/>
        </p:nvSpPr>
        <p:spPr>
          <a:xfrm>
            <a:off x="2621798" y="730146"/>
            <a:ext cx="6010350" cy="954107"/>
          </a:xfrm>
          <a:prstGeom prst="rect">
            <a:avLst/>
          </a:prstGeom>
        </p:spPr>
        <p:txBody>
          <a:bodyPr wrap="square">
            <a:spAutoFit/>
          </a:bodyPr>
          <a:lstStyle/>
          <a:p>
            <a:pPr algn="just"/>
            <a:r>
              <a:rPr lang="vi-VN" sz="2800" dirty="0">
                <a:solidFill>
                  <a:srgbClr val="FF0000"/>
                </a:solidFill>
              </a:rPr>
              <a:t>Tại sao bạn lại chọn các hạt màu sắc như thế này?</a:t>
            </a:r>
          </a:p>
        </p:txBody>
      </p:sp>
      <p:sp>
        <p:nvSpPr>
          <p:cNvPr id="4" name="Rectangle 3"/>
          <p:cNvSpPr/>
          <p:nvPr/>
        </p:nvSpPr>
        <p:spPr>
          <a:xfrm>
            <a:off x="2621799" y="1877555"/>
            <a:ext cx="5908750" cy="954107"/>
          </a:xfrm>
          <a:prstGeom prst="rect">
            <a:avLst/>
          </a:prstGeom>
        </p:spPr>
        <p:txBody>
          <a:bodyPr wrap="square">
            <a:spAutoFit/>
          </a:bodyPr>
          <a:lstStyle/>
          <a:p>
            <a:pPr algn="just"/>
            <a:r>
              <a:rPr lang="vi-VN" sz="2800" dirty="0">
                <a:solidFill>
                  <a:srgbClr val="FF0000"/>
                </a:solidFill>
              </a:rPr>
              <a:t>Khi làm vòng, bạn thấy khó nhất là bước nào?</a:t>
            </a:r>
          </a:p>
        </p:txBody>
      </p:sp>
      <p:sp>
        <p:nvSpPr>
          <p:cNvPr id="5" name="Rectangle 4"/>
          <p:cNvSpPr/>
          <p:nvPr/>
        </p:nvSpPr>
        <p:spPr>
          <a:xfrm>
            <a:off x="2621799" y="3090280"/>
            <a:ext cx="6132286" cy="954107"/>
          </a:xfrm>
          <a:prstGeom prst="rect">
            <a:avLst/>
          </a:prstGeom>
        </p:spPr>
        <p:txBody>
          <a:bodyPr wrap="square">
            <a:spAutoFit/>
          </a:bodyPr>
          <a:lstStyle/>
          <a:p>
            <a:r>
              <a:rPr lang="vi-VN" sz="2800" dirty="0">
                <a:solidFill>
                  <a:srgbClr val="FF0000"/>
                </a:solidFill>
              </a:rPr>
              <a:t>Khi tặng chiếc vòng này cho mẹ, bạn sẽ nói vói mẹ điều gì?</a:t>
            </a:r>
          </a:p>
        </p:txBody>
      </p:sp>
      <p:sp>
        <p:nvSpPr>
          <p:cNvPr id="6" name="Rectangle 5"/>
          <p:cNvSpPr/>
          <p:nvPr/>
        </p:nvSpPr>
        <p:spPr>
          <a:xfrm>
            <a:off x="2427273" y="957298"/>
            <a:ext cx="6521337"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Em</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thuộc</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bài</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hát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nào</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về</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mẹ</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không</a:t>
            </a:r>
            <a:r>
              <a:rPr lang="en-US" sz="2800" dirty="0">
                <a:solidFill>
                  <a:srgbClr val="006600"/>
                </a:solidFill>
                <a:latin typeface="Arial" pitchFamily="34" charset="0"/>
                <a:cs typeface="Arial" pitchFamily="34" charset="0"/>
              </a:rPr>
              <a:t>? </a:t>
            </a:r>
          </a:p>
        </p:txBody>
      </p:sp>
      <p:sp>
        <p:nvSpPr>
          <p:cNvPr id="11" name="Rectangle 10"/>
          <p:cNvSpPr/>
          <p:nvPr/>
        </p:nvSpPr>
        <p:spPr>
          <a:xfrm>
            <a:off x="2559274" y="2092997"/>
            <a:ext cx="6439583" cy="523220"/>
          </a:xfrm>
          <a:prstGeom prst="rect">
            <a:avLst/>
          </a:prstGeom>
        </p:spPr>
        <p:txBody>
          <a:bodyPr wrap="none">
            <a:spAutoFit/>
          </a:bodyPr>
          <a:lstStyle/>
          <a:p>
            <a:r>
              <a:rPr lang="vi-VN" sz="2800" dirty="0">
                <a:solidFill>
                  <a:srgbClr val="006600"/>
                </a:solidFill>
              </a:rPr>
              <a:t>Em đã bao giờ tặng quà cho mẹ chưa?</a:t>
            </a:r>
          </a:p>
        </p:txBody>
      </p:sp>
      <p:sp>
        <p:nvSpPr>
          <p:cNvPr id="12" name="Rectangle 11"/>
          <p:cNvSpPr/>
          <p:nvPr/>
        </p:nvSpPr>
        <p:spPr>
          <a:xfrm>
            <a:off x="2729670" y="3090279"/>
            <a:ext cx="5693007" cy="954107"/>
          </a:xfrm>
          <a:prstGeom prst="rect">
            <a:avLst/>
          </a:prstGeom>
        </p:spPr>
        <p:txBody>
          <a:bodyPr wrap="square">
            <a:spAutoFit/>
          </a:bodyPr>
          <a:lstStyle/>
          <a:p>
            <a:pPr algn="just"/>
            <a:r>
              <a:rPr lang="vi-VN" sz="2800" dirty="0">
                <a:solidFill>
                  <a:srgbClr val="006600"/>
                </a:solidFill>
              </a:rPr>
              <a:t>Khi mẹ nhận được quà của em thì cảm xúc của mẹ như thể nào?</a:t>
            </a:r>
          </a:p>
        </p:txBody>
      </p:sp>
    </p:spTree>
    <p:extLst>
      <p:ext uri="{BB962C8B-B14F-4D97-AF65-F5344CB8AC3E}">
        <p14:creationId xmlns:p14="http://schemas.microsoft.com/office/powerpoint/2010/main" val="36825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416</Words>
  <Application>Microsoft Office PowerPoint</Application>
  <PresentationFormat>On-screen Show (16:10)</PresentationFormat>
  <Paragraphs>31</Paragraphs>
  <Slides>13</Slides>
  <Notes>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宋体</vt:lpstr>
      <vt:lpstr>Times New Roman</vt:lpstr>
      <vt:lpstr>.VnArial</vt:lpstr>
      <vt:lpstr>Arial Black</vt:lpstr>
      <vt:lpstr>Calibri</vt:lpstr>
      <vt:lpstr>.VnAvant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Techsi.vn</cp:lastModifiedBy>
  <cp:revision>233</cp:revision>
  <dcterms:created xsi:type="dcterms:W3CDTF">2020-02-10T09:35:50Z</dcterms:created>
  <dcterms:modified xsi:type="dcterms:W3CDTF">2023-03-17T08:51:46Z</dcterms:modified>
</cp:coreProperties>
</file>