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7"/>
  </p:notesMasterIdLst>
  <p:sldIdLst>
    <p:sldId id="314" r:id="rId3"/>
    <p:sldId id="256" r:id="rId4"/>
    <p:sldId id="257" r:id="rId5"/>
    <p:sldId id="266" r:id="rId6"/>
    <p:sldId id="353" r:id="rId7"/>
    <p:sldId id="354" r:id="rId8"/>
    <p:sldId id="355" r:id="rId9"/>
    <p:sldId id="261" r:id="rId10"/>
    <p:sldId id="340" r:id="rId11"/>
    <p:sldId id="356" r:id="rId12"/>
    <p:sldId id="357" r:id="rId13"/>
    <p:sldId id="352" r:id="rId14"/>
    <p:sldId id="358" r:id="rId15"/>
    <p:sldId id="325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ng.nv2510hung.nv2510" initials="h" lastIdx="2" clrIdx="0">
    <p:extLst>
      <p:ext uri="{19B8F6BF-5375-455C-9EA6-DF929625EA0E}">
        <p15:presenceInfo xmlns:p15="http://schemas.microsoft.com/office/powerpoint/2012/main" userId="S::hung.nv2510@dulieucuatoi.win::a43b6403-c448-41ca-a855-a9cbf1ea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039A5"/>
    <a:srgbClr val="FF00FF"/>
    <a:srgbClr val="FF6600"/>
    <a:srgbClr val="FF99FF"/>
    <a:srgbClr val="FF7C80"/>
    <a:srgbClr val="00FF00"/>
    <a:srgbClr val="C9ADBF"/>
    <a:srgbClr val="99CC00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87852" autoAdjust="0"/>
  </p:normalViewPr>
  <p:slideViewPr>
    <p:cSldViewPr snapToGrid="0">
      <p:cViewPr varScale="1">
        <p:scale>
          <a:sx n="67" d="100"/>
          <a:sy n="67" d="100"/>
        </p:scale>
        <p:origin x="3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1273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/>
              <a:t>Hướng dẫn chơi:</a:t>
            </a:r>
          </a:p>
          <a:p>
            <a:pPr marL="457200" indent="-298450"/>
            <a:r>
              <a:rPr lang="en-US"/>
              <a:t>Click vào củ cà rốt để mở câu hỏi</a:t>
            </a:r>
          </a:p>
          <a:p>
            <a:pPr marL="457200" indent="-298450"/>
            <a:r>
              <a:rPr lang="en-US"/>
              <a:t>Click bất kì để hiện đáp án</a:t>
            </a:r>
          </a:p>
          <a:p>
            <a:pPr marL="457200" indent="-298450"/>
            <a:r>
              <a:rPr lang="en-US"/>
              <a:t>Click vào con thỏ bên phải để quay về màn hình chính</a:t>
            </a:r>
          </a:p>
        </p:txBody>
      </p:sp>
    </p:spTree>
    <p:extLst>
      <p:ext uri="{BB962C8B-B14F-4D97-AF65-F5344CB8AC3E}">
        <p14:creationId xmlns:p14="http://schemas.microsoft.com/office/powerpoint/2010/main" val="280315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US"/>
              <a:t>Click bất kì để hiện đáp án</a:t>
            </a:r>
          </a:p>
          <a:p>
            <a:pPr marL="457200" indent="-298450"/>
            <a:r>
              <a:rPr lang="en-US"/>
              <a:t>Click vào con thỏ bên phải để quay về màn hình chính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22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US"/>
              <a:t>Click bất kì để hiện đáp án</a:t>
            </a:r>
          </a:p>
          <a:p>
            <a:pPr marL="457200" indent="-298450"/>
            <a:r>
              <a:rPr lang="en-US"/>
              <a:t>Click vào con thỏ bên phải để quay về màn hình chính</a:t>
            </a:r>
          </a:p>
        </p:txBody>
      </p:sp>
    </p:spTree>
    <p:extLst>
      <p:ext uri="{BB962C8B-B14F-4D97-AF65-F5344CB8AC3E}">
        <p14:creationId xmlns:p14="http://schemas.microsoft.com/office/powerpoint/2010/main" val="723497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753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8761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599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50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54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57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9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98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93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77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2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46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9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6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5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2/1/133/8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2/1/133/8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https://hoc10.vn/doc-sach/toan-3-tap-2/1/133/8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hyperlink" Target="https://hoc10.vn/doc-sach/toan-3-tap-2/1/133/8/" TargetMode="External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https://hoc10.vn/doc-sach/toan-3-tap-2/1/133/8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slide" Target="slide7.xml"/><Relationship Id="rId12" Type="http://schemas.openxmlformats.org/officeDocument/2006/relationships/image" Target="../media/image15.png"/><Relationship Id="rId17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slide" Target="slide6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7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9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7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9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https://hoc10.vn/doc-sach/toan-3-tap-2/1/133/8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2/1/133/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1824904" y="4653837"/>
            <a:ext cx="8550262" cy="922010"/>
          </a:xfrm>
          <a:prstGeom prst="rect">
            <a:avLst/>
          </a:prstGeom>
          <a:noFill/>
        </p:spPr>
        <p:txBody>
          <a:bodyPr wrap="square" lIns="91208" tIns="45606" rIns="91208" bIns="45606">
            <a:spAutoFit/>
          </a:bodyPr>
          <a:lstStyle/>
          <a:p>
            <a:pPr algn="ctr">
              <a:defRPr/>
            </a:pPr>
            <a:r>
              <a:rPr lang="en-US" sz="5393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5393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vi-VN" sz="5393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45645" y="1001498"/>
            <a:ext cx="9003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</a:rPr>
              <a:t>Nêu các số có bốn chữ số (theo mẫu)</a:t>
            </a:r>
            <a:r>
              <a:rPr lang="en-US" sz="3200" b="1" dirty="0">
                <a:latin typeface="UTM Avo" panose="02040603050506020204" pitchFamily="18" charset="0"/>
                <a:ea typeface="Calibri" panose="020F0502020204030204" pitchFamily="34" charset="0"/>
              </a:rPr>
              <a:t>:</a:t>
            </a:r>
            <a:endParaRPr lang="vi-VN" sz="3200" b="1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F87BA4-42CF-51AA-D97E-7EE6BDB75EDB}"/>
              </a:ext>
            </a:extLst>
          </p:cNvPr>
          <p:cNvSpPr/>
          <p:nvPr/>
        </p:nvSpPr>
        <p:spPr>
          <a:xfrm>
            <a:off x="2970036" y="1662902"/>
            <a:ext cx="5787469" cy="745369"/>
          </a:xfrm>
          <a:prstGeom prst="roundRect">
            <a:avLst/>
          </a:prstGeom>
          <a:solidFill>
            <a:schemeClr val="bg1"/>
          </a:solidFill>
          <a:ln>
            <a:solidFill>
              <a:srgbClr val="F039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6000 + 400 + 80 + 2 = 6482</a:t>
            </a:r>
          </a:p>
          <a:p>
            <a:pPr algn="ctr">
              <a:lnSpc>
                <a:spcPct val="150000"/>
              </a:lnSpc>
            </a:pP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7CF2C63-6067-3D6D-FF0C-BD58719AE99B}"/>
              </a:ext>
            </a:extLst>
          </p:cNvPr>
          <p:cNvSpPr txBox="1"/>
          <p:nvPr/>
        </p:nvSpPr>
        <p:spPr>
          <a:xfrm>
            <a:off x="4569820" y="2622705"/>
            <a:ext cx="138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= 9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557</a:t>
            </a:r>
          </a:p>
        </p:txBody>
      </p:sp>
      <p:sp>
        <p:nvSpPr>
          <p:cNvPr id="13" name="Hộp Văn bản 11">
            <a:extLst>
              <a:ext uri="{FF2B5EF4-FFF2-40B4-BE49-F238E27FC236}">
                <a16:creationId xmlns:a16="http://schemas.microsoft.com/office/drawing/2014/main" id="{80A07527-6CC8-9396-38A4-FBFA56E9B042}"/>
              </a:ext>
            </a:extLst>
          </p:cNvPr>
          <p:cNvSpPr txBox="1"/>
          <p:nvPr/>
        </p:nvSpPr>
        <p:spPr>
          <a:xfrm>
            <a:off x="4569820" y="3305430"/>
            <a:ext cx="138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= 3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681</a:t>
            </a:r>
          </a:p>
        </p:txBody>
      </p:sp>
      <p:sp>
        <p:nvSpPr>
          <p:cNvPr id="20" name="Hộp Văn bản 11">
            <a:extLst>
              <a:ext uri="{FF2B5EF4-FFF2-40B4-BE49-F238E27FC236}">
                <a16:creationId xmlns:a16="http://schemas.microsoft.com/office/drawing/2014/main" id="{901CE802-648D-F25B-0AAA-1ED8F2B9ACA3}"/>
              </a:ext>
            </a:extLst>
          </p:cNvPr>
          <p:cNvSpPr txBox="1"/>
          <p:nvPr/>
        </p:nvSpPr>
        <p:spPr>
          <a:xfrm>
            <a:off x="637847" y="2622705"/>
            <a:ext cx="4137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UTM Avo" panose="02040603050506020204" pitchFamily="18" charset="0"/>
                <a:ea typeface="Calibri" panose="020F0502020204030204" pitchFamily="34" charset="0"/>
              </a:rPr>
              <a:t>a) 9 000 + 500 + 50 + 7 </a:t>
            </a:r>
            <a:endParaRPr lang="vi-VN" sz="28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21" name="Hộp Văn bản 11">
            <a:extLst>
              <a:ext uri="{FF2B5EF4-FFF2-40B4-BE49-F238E27FC236}">
                <a16:creationId xmlns:a16="http://schemas.microsoft.com/office/drawing/2014/main" id="{02603058-4F58-A5B6-E8EC-47C6E9EF552E}"/>
              </a:ext>
            </a:extLst>
          </p:cNvPr>
          <p:cNvSpPr txBox="1"/>
          <p:nvPr/>
        </p:nvSpPr>
        <p:spPr>
          <a:xfrm>
            <a:off x="1088945" y="3308548"/>
            <a:ext cx="366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3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000 + 600 + 80 + 1</a:t>
            </a:r>
          </a:p>
        </p:txBody>
      </p:sp>
      <p:sp>
        <p:nvSpPr>
          <p:cNvPr id="5" name="Hộp Văn bản 11">
            <a:extLst>
              <a:ext uri="{FF2B5EF4-FFF2-40B4-BE49-F238E27FC236}">
                <a16:creationId xmlns:a16="http://schemas.microsoft.com/office/drawing/2014/main" id="{8CCE9CE6-B9E7-C771-8A02-EDF1B7B2B4CA}"/>
              </a:ext>
            </a:extLst>
          </p:cNvPr>
          <p:cNvSpPr txBox="1"/>
          <p:nvPr/>
        </p:nvSpPr>
        <p:spPr>
          <a:xfrm>
            <a:off x="9504821" y="2619587"/>
            <a:ext cx="138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= 5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808</a:t>
            </a:r>
          </a:p>
        </p:txBody>
      </p:sp>
      <p:sp>
        <p:nvSpPr>
          <p:cNvPr id="6" name="Hộp Văn bản 11">
            <a:extLst>
              <a:ext uri="{FF2B5EF4-FFF2-40B4-BE49-F238E27FC236}">
                <a16:creationId xmlns:a16="http://schemas.microsoft.com/office/drawing/2014/main" id="{07E65FE3-8A9F-6270-34FB-420EDBD40FD3}"/>
              </a:ext>
            </a:extLst>
          </p:cNvPr>
          <p:cNvSpPr txBox="1"/>
          <p:nvPr/>
        </p:nvSpPr>
        <p:spPr>
          <a:xfrm>
            <a:off x="9301621" y="3302312"/>
            <a:ext cx="138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= 7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039</a:t>
            </a:r>
          </a:p>
        </p:txBody>
      </p:sp>
      <p:sp>
        <p:nvSpPr>
          <p:cNvPr id="7" name="Hộp Văn bản 11">
            <a:extLst>
              <a:ext uri="{FF2B5EF4-FFF2-40B4-BE49-F238E27FC236}">
                <a16:creationId xmlns:a16="http://schemas.microsoft.com/office/drawing/2014/main" id="{A702ED06-DDA7-19E8-A4CC-C81B1BE36173}"/>
              </a:ext>
            </a:extLst>
          </p:cNvPr>
          <p:cNvSpPr txBox="1"/>
          <p:nvPr/>
        </p:nvSpPr>
        <p:spPr>
          <a:xfrm>
            <a:off x="6449233" y="2619587"/>
            <a:ext cx="343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UTM Avo" panose="02040603050506020204" pitchFamily="18" charset="0"/>
                <a:ea typeface="Calibri" panose="020F0502020204030204" pitchFamily="34" charset="0"/>
              </a:rPr>
              <a:t>b) 5 000 + 800 + 8</a:t>
            </a:r>
            <a:endParaRPr lang="vi-VN" sz="28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8" name="Hộp Văn bản 11">
            <a:extLst>
              <a:ext uri="{FF2B5EF4-FFF2-40B4-BE49-F238E27FC236}">
                <a16:creationId xmlns:a16="http://schemas.microsoft.com/office/drawing/2014/main" id="{BAF6B689-5FA9-5A1D-66A4-665856799EA9}"/>
              </a:ext>
            </a:extLst>
          </p:cNvPr>
          <p:cNvSpPr txBox="1"/>
          <p:nvPr/>
        </p:nvSpPr>
        <p:spPr>
          <a:xfrm>
            <a:off x="6900331" y="3305430"/>
            <a:ext cx="257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7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000 + 30 + 9</a:t>
            </a:r>
          </a:p>
        </p:txBody>
      </p:sp>
    </p:spTree>
    <p:extLst>
      <p:ext uri="{BB962C8B-B14F-4D97-AF65-F5344CB8AC3E}">
        <p14:creationId xmlns:p14="http://schemas.microsoft.com/office/powerpoint/2010/main" val="293610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12" grpId="0"/>
      <p:bldP spid="13" grpId="0"/>
      <p:bldP spid="20" grpId="0"/>
      <p:bldP spid="21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45645" y="1001498"/>
            <a:ext cx="9003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</a:rPr>
              <a:t>Nêu các số có bốn chữ số (theo mẫu)</a:t>
            </a:r>
            <a:r>
              <a:rPr lang="en-US" sz="3200" b="1" dirty="0">
                <a:latin typeface="UTM Avo" panose="02040603050506020204" pitchFamily="18" charset="0"/>
                <a:ea typeface="Calibri" panose="020F0502020204030204" pitchFamily="34" charset="0"/>
              </a:rPr>
              <a:t>:</a:t>
            </a:r>
            <a:endParaRPr lang="vi-VN" sz="3200" b="1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7CF2C63-6067-3D6D-FF0C-BD58719AE99B}"/>
              </a:ext>
            </a:extLst>
          </p:cNvPr>
          <p:cNvSpPr txBox="1"/>
          <p:nvPr/>
        </p:nvSpPr>
        <p:spPr>
          <a:xfrm>
            <a:off x="4395410" y="2691601"/>
            <a:ext cx="138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= 6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660</a:t>
            </a:r>
          </a:p>
        </p:txBody>
      </p:sp>
      <p:sp>
        <p:nvSpPr>
          <p:cNvPr id="13" name="Hộp Văn bản 11">
            <a:extLst>
              <a:ext uri="{FF2B5EF4-FFF2-40B4-BE49-F238E27FC236}">
                <a16:creationId xmlns:a16="http://schemas.microsoft.com/office/drawing/2014/main" id="{80A07527-6CC8-9396-38A4-FBFA56E9B042}"/>
              </a:ext>
            </a:extLst>
          </p:cNvPr>
          <p:cNvSpPr txBox="1"/>
          <p:nvPr/>
        </p:nvSpPr>
        <p:spPr>
          <a:xfrm>
            <a:off x="3540881" y="3374326"/>
            <a:ext cx="138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= 9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100</a:t>
            </a:r>
          </a:p>
        </p:txBody>
      </p:sp>
      <p:sp>
        <p:nvSpPr>
          <p:cNvPr id="20" name="Hộp Văn bản 11">
            <a:extLst>
              <a:ext uri="{FF2B5EF4-FFF2-40B4-BE49-F238E27FC236}">
                <a16:creationId xmlns:a16="http://schemas.microsoft.com/office/drawing/2014/main" id="{901CE802-648D-F25B-0AAA-1ED8F2B9ACA3}"/>
              </a:ext>
            </a:extLst>
          </p:cNvPr>
          <p:cNvSpPr txBox="1"/>
          <p:nvPr/>
        </p:nvSpPr>
        <p:spPr>
          <a:xfrm>
            <a:off x="998165" y="2691601"/>
            <a:ext cx="3943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UTM Avo" panose="02040603050506020204" pitchFamily="18" charset="0"/>
                <a:ea typeface="Calibri" panose="020F0502020204030204" pitchFamily="34" charset="0"/>
              </a:rPr>
              <a:t>c) 6 000 + 600 + 60 </a:t>
            </a:r>
            <a:endParaRPr lang="vi-VN" sz="28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21" name="Hộp Văn bản 11">
            <a:extLst>
              <a:ext uri="{FF2B5EF4-FFF2-40B4-BE49-F238E27FC236}">
                <a16:creationId xmlns:a16="http://schemas.microsoft.com/office/drawing/2014/main" id="{02603058-4F58-A5B6-E8EC-47C6E9EF552E}"/>
              </a:ext>
            </a:extLst>
          </p:cNvPr>
          <p:cNvSpPr txBox="1"/>
          <p:nvPr/>
        </p:nvSpPr>
        <p:spPr>
          <a:xfrm>
            <a:off x="1449263" y="3377444"/>
            <a:ext cx="21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9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000 + 100 </a:t>
            </a:r>
          </a:p>
        </p:txBody>
      </p:sp>
      <p:sp>
        <p:nvSpPr>
          <p:cNvPr id="5" name="Hộp Văn bản 11">
            <a:extLst>
              <a:ext uri="{FF2B5EF4-FFF2-40B4-BE49-F238E27FC236}">
                <a16:creationId xmlns:a16="http://schemas.microsoft.com/office/drawing/2014/main" id="{8CCE9CE6-B9E7-C771-8A02-EDF1B7B2B4CA}"/>
              </a:ext>
            </a:extLst>
          </p:cNvPr>
          <p:cNvSpPr txBox="1"/>
          <p:nvPr/>
        </p:nvSpPr>
        <p:spPr>
          <a:xfrm>
            <a:off x="8757505" y="2688483"/>
            <a:ext cx="138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= 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4 004</a:t>
            </a:r>
            <a:endParaRPr lang="vi-VN" sz="28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6" name="Hộp Văn bản 11">
            <a:extLst>
              <a:ext uri="{FF2B5EF4-FFF2-40B4-BE49-F238E27FC236}">
                <a16:creationId xmlns:a16="http://schemas.microsoft.com/office/drawing/2014/main" id="{07E65FE3-8A9F-6270-34FB-420EDBD40FD3}"/>
              </a:ext>
            </a:extLst>
          </p:cNvPr>
          <p:cNvSpPr txBox="1"/>
          <p:nvPr/>
        </p:nvSpPr>
        <p:spPr>
          <a:xfrm>
            <a:off x="8926636" y="3371208"/>
            <a:ext cx="138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= 7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 020</a:t>
            </a:r>
            <a:endParaRPr lang="vi-VN" sz="28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7" name="Hộp Văn bản 11">
            <a:extLst>
              <a:ext uri="{FF2B5EF4-FFF2-40B4-BE49-F238E27FC236}">
                <a16:creationId xmlns:a16="http://schemas.microsoft.com/office/drawing/2014/main" id="{A702ED06-DDA7-19E8-A4CC-C81B1BE36173}"/>
              </a:ext>
            </a:extLst>
          </p:cNvPr>
          <p:cNvSpPr txBox="1"/>
          <p:nvPr/>
        </p:nvSpPr>
        <p:spPr>
          <a:xfrm>
            <a:off x="6619615" y="2688483"/>
            <a:ext cx="2266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UTM Avo" panose="02040603050506020204" pitchFamily="18" charset="0"/>
                <a:ea typeface="Calibri" panose="020F0502020204030204" pitchFamily="34" charset="0"/>
              </a:rPr>
              <a:t>d) 4 000 + 4 </a:t>
            </a:r>
            <a:endParaRPr lang="vi-VN" sz="28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8" name="Hộp Văn bản 11">
            <a:extLst>
              <a:ext uri="{FF2B5EF4-FFF2-40B4-BE49-F238E27FC236}">
                <a16:creationId xmlns:a16="http://schemas.microsoft.com/office/drawing/2014/main" id="{BAF6B689-5FA9-5A1D-66A4-665856799EA9}"/>
              </a:ext>
            </a:extLst>
          </p:cNvPr>
          <p:cNvSpPr txBox="1"/>
          <p:nvPr/>
        </p:nvSpPr>
        <p:spPr>
          <a:xfrm>
            <a:off x="7070713" y="3374326"/>
            <a:ext cx="197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7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000 + 20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C3572A-41DC-1F8E-83F7-CF001126BC6A}"/>
              </a:ext>
            </a:extLst>
          </p:cNvPr>
          <p:cNvSpPr/>
          <p:nvPr/>
        </p:nvSpPr>
        <p:spPr>
          <a:xfrm>
            <a:off x="2970036" y="1662902"/>
            <a:ext cx="5787469" cy="745369"/>
          </a:xfrm>
          <a:prstGeom prst="roundRect">
            <a:avLst/>
          </a:prstGeom>
          <a:solidFill>
            <a:schemeClr val="bg1"/>
          </a:solidFill>
          <a:ln>
            <a:solidFill>
              <a:srgbClr val="F039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6000 + 400 + 80 + 2 = 6 482</a:t>
            </a:r>
          </a:p>
          <a:p>
            <a:pPr algn="ctr">
              <a:lnSpc>
                <a:spcPct val="150000"/>
              </a:lnSpc>
            </a:pP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1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21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C7E111-8274-F38D-0324-106C26FC63BA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194E50C0-ABC9-CF87-B530-818E5017EB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E6C32D-FBC5-D42A-2821-CD197F806CD3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45645" y="1001498"/>
            <a:ext cx="9003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</a:rPr>
              <a:t>Số?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E60D788-1C40-6158-8010-6F4184022548}"/>
              </a:ext>
            </a:extLst>
          </p:cNvPr>
          <p:cNvSpPr/>
          <p:nvPr/>
        </p:nvSpPr>
        <p:spPr>
          <a:xfrm>
            <a:off x="637847" y="1739102"/>
            <a:ext cx="7875764" cy="699298"/>
          </a:xfrm>
          <a:prstGeom prst="roundRect">
            <a:avLst/>
          </a:prstGeom>
          <a:solidFill>
            <a:schemeClr val="bg1"/>
          </a:solidFill>
          <a:ln>
            <a:solidFill>
              <a:srgbClr val="F039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8551 gồm 8 nghìn 5 trăm 5 chục 1 đơn vị</a:t>
            </a: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Hộp Văn bản 11">
            <a:extLst>
              <a:ext uri="{FF2B5EF4-FFF2-40B4-BE49-F238E27FC236}">
                <a16:creationId xmlns:a16="http://schemas.microsoft.com/office/drawing/2014/main" id="{09765E66-BC31-DC34-EF2F-35166ADBED15}"/>
              </a:ext>
            </a:extLst>
          </p:cNvPr>
          <p:cNvSpPr txBox="1"/>
          <p:nvPr/>
        </p:nvSpPr>
        <p:spPr>
          <a:xfrm>
            <a:off x="637847" y="2652915"/>
            <a:ext cx="9003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          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   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gồm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7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 nghìn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2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 trăm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3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 chục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9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 đơn vị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  </a:t>
            </a:r>
            <a:endParaRPr lang="vi-VN" sz="24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04BBAE5-1D7F-A26C-4F01-3AF6F3557073}"/>
              </a:ext>
            </a:extLst>
          </p:cNvPr>
          <p:cNvGrpSpPr/>
          <p:nvPr/>
        </p:nvGrpSpPr>
        <p:grpSpPr>
          <a:xfrm>
            <a:off x="1263128" y="2652915"/>
            <a:ext cx="965034" cy="461665"/>
            <a:chOff x="1263128" y="2652915"/>
            <a:chExt cx="965034" cy="46166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ECA3D4E-7123-4009-ADCC-85DEB0AB19B2}"/>
                </a:ext>
              </a:extLst>
            </p:cNvPr>
            <p:cNvSpPr/>
            <p:nvPr/>
          </p:nvSpPr>
          <p:spPr>
            <a:xfrm>
              <a:off x="1263128" y="2652915"/>
              <a:ext cx="965034" cy="46166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039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endParaRPr lang="en-US" sz="20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" name="Hộp Văn bản 11">
              <a:extLst>
                <a:ext uri="{FF2B5EF4-FFF2-40B4-BE49-F238E27FC236}">
                  <a16:creationId xmlns:a16="http://schemas.microsoft.com/office/drawing/2014/main" id="{27C41293-880F-D358-30D2-D67338ABC4A5}"/>
                </a:ext>
              </a:extLst>
            </p:cNvPr>
            <p:cNvSpPr txBox="1"/>
            <p:nvPr/>
          </p:nvSpPr>
          <p:spPr>
            <a:xfrm>
              <a:off x="1550218" y="2652915"/>
              <a:ext cx="390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</a:rPr>
                <a:t>?</a:t>
              </a:r>
              <a:endParaRPr lang="vi-VN" sz="2400" dirty="0">
                <a:latin typeface="UTM Avo" panose="020406030505060202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5" name="Hộp Văn bản 11">
            <a:extLst>
              <a:ext uri="{FF2B5EF4-FFF2-40B4-BE49-F238E27FC236}">
                <a16:creationId xmlns:a16="http://schemas.microsoft.com/office/drawing/2014/main" id="{D479BFDA-CA38-3CCF-56DF-EB3DB7B7867E}"/>
              </a:ext>
            </a:extLst>
          </p:cNvPr>
          <p:cNvSpPr txBox="1"/>
          <p:nvPr/>
        </p:nvSpPr>
        <p:spPr>
          <a:xfrm>
            <a:off x="637847" y="3198167"/>
            <a:ext cx="9003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          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   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gồm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1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 nghìn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6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 trăm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4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 chục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EDF077-F4A4-FF8B-C93F-345A263BE4C8}"/>
              </a:ext>
            </a:extLst>
          </p:cNvPr>
          <p:cNvGrpSpPr/>
          <p:nvPr/>
        </p:nvGrpSpPr>
        <p:grpSpPr>
          <a:xfrm>
            <a:off x="1263128" y="3198167"/>
            <a:ext cx="965034" cy="461665"/>
            <a:chOff x="1263128" y="2652915"/>
            <a:chExt cx="965034" cy="461665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48B1C12-D9D5-5AC7-0B77-F0D13C2B309A}"/>
                </a:ext>
              </a:extLst>
            </p:cNvPr>
            <p:cNvSpPr/>
            <p:nvPr/>
          </p:nvSpPr>
          <p:spPr>
            <a:xfrm>
              <a:off x="1263128" y="2652915"/>
              <a:ext cx="965034" cy="46166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039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endParaRPr lang="en-US" sz="20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" name="Hộp Văn bản 11">
              <a:extLst>
                <a:ext uri="{FF2B5EF4-FFF2-40B4-BE49-F238E27FC236}">
                  <a16:creationId xmlns:a16="http://schemas.microsoft.com/office/drawing/2014/main" id="{47A958BE-C166-CC55-1FCB-DA20F5AD7795}"/>
                </a:ext>
              </a:extLst>
            </p:cNvPr>
            <p:cNvSpPr txBox="1"/>
            <p:nvPr/>
          </p:nvSpPr>
          <p:spPr>
            <a:xfrm>
              <a:off x="1550218" y="2652915"/>
              <a:ext cx="390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</a:rPr>
                <a:t>?</a:t>
              </a:r>
              <a:endParaRPr lang="vi-VN" sz="2400" dirty="0">
                <a:latin typeface="UTM Avo" panose="020406030505060202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9" name="Hộp Văn bản 11">
            <a:extLst>
              <a:ext uri="{FF2B5EF4-FFF2-40B4-BE49-F238E27FC236}">
                <a16:creationId xmlns:a16="http://schemas.microsoft.com/office/drawing/2014/main" id="{DBD5A3B0-2C8B-271B-0DDA-9F07C8999A1D}"/>
              </a:ext>
            </a:extLst>
          </p:cNvPr>
          <p:cNvSpPr txBox="1"/>
          <p:nvPr/>
        </p:nvSpPr>
        <p:spPr>
          <a:xfrm>
            <a:off x="637847" y="3743419"/>
            <a:ext cx="9003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          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   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gồm 8 nghìn 5 chục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3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 đơn vị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  </a:t>
            </a:r>
            <a:endParaRPr lang="vi-VN" sz="24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8C286C-D272-0C10-F217-EB9862B86A22}"/>
              </a:ext>
            </a:extLst>
          </p:cNvPr>
          <p:cNvGrpSpPr/>
          <p:nvPr/>
        </p:nvGrpSpPr>
        <p:grpSpPr>
          <a:xfrm>
            <a:off x="1263128" y="3743419"/>
            <a:ext cx="965034" cy="461665"/>
            <a:chOff x="1263128" y="2652915"/>
            <a:chExt cx="965034" cy="461665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12505F-73ED-231E-BC98-F42EECEB5C23}"/>
                </a:ext>
              </a:extLst>
            </p:cNvPr>
            <p:cNvSpPr/>
            <p:nvPr/>
          </p:nvSpPr>
          <p:spPr>
            <a:xfrm>
              <a:off x="1263128" y="2652915"/>
              <a:ext cx="965034" cy="46166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039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endParaRPr lang="en-US" sz="20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" name="Hộp Văn bản 11">
              <a:extLst>
                <a:ext uri="{FF2B5EF4-FFF2-40B4-BE49-F238E27FC236}">
                  <a16:creationId xmlns:a16="http://schemas.microsoft.com/office/drawing/2014/main" id="{FD8A4767-6F86-B9FD-EEFB-5274CF024084}"/>
                </a:ext>
              </a:extLst>
            </p:cNvPr>
            <p:cNvSpPr txBox="1"/>
            <p:nvPr/>
          </p:nvSpPr>
          <p:spPr>
            <a:xfrm>
              <a:off x="1550218" y="2652915"/>
              <a:ext cx="390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</a:rPr>
                <a:t>?</a:t>
              </a:r>
              <a:endParaRPr lang="vi-VN" sz="2400" dirty="0">
                <a:latin typeface="UTM Avo" panose="020406030505060202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33" name="Hộp Văn bản 11">
            <a:extLst>
              <a:ext uri="{FF2B5EF4-FFF2-40B4-BE49-F238E27FC236}">
                <a16:creationId xmlns:a16="http://schemas.microsoft.com/office/drawing/2014/main" id="{3B203043-D6EB-B772-5C44-11A1C530BFFD}"/>
              </a:ext>
            </a:extLst>
          </p:cNvPr>
          <p:cNvSpPr txBox="1"/>
          <p:nvPr/>
        </p:nvSpPr>
        <p:spPr>
          <a:xfrm>
            <a:off x="637847" y="4288671"/>
            <a:ext cx="9003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          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   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gồm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2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 nghìn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8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 đơn vị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  </a:t>
            </a:r>
            <a:endParaRPr lang="vi-VN" sz="24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490E87E-02E9-0AD1-802B-CECDACB3A6DC}"/>
              </a:ext>
            </a:extLst>
          </p:cNvPr>
          <p:cNvGrpSpPr/>
          <p:nvPr/>
        </p:nvGrpSpPr>
        <p:grpSpPr>
          <a:xfrm>
            <a:off x="1263128" y="4288671"/>
            <a:ext cx="965034" cy="461665"/>
            <a:chOff x="1263128" y="2652915"/>
            <a:chExt cx="965034" cy="46166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8F92AE6-EBD3-AD6A-17D8-EF806DA88A17}"/>
                </a:ext>
              </a:extLst>
            </p:cNvPr>
            <p:cNvSpPr/>
            <p:nvPr/>
          </p:nvSpPr>
          <p:spPr>
            <a:xfrm>
              <a:off x="1263128" y="2652915"/>
              <a:ext cx="965034" cy="46166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039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endParaRPr lang="en-US" sz="20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" name="Hộp Văn bản 11">
              <a:extLst>
                <a:ext uri="{FF2B5EF4-FFF2-40B4-BE49-F238E27FC236}">
                  <a16:creationId xmlns:a16="http://schemas.microsoft.com/office/drawing/2014/main" id="{40EB15DE-C8A4-0FF5-7B28-02595F1DBDE7}"/>
                </a:ext>
              </a:extLst>
            </p:cNvPr>
            <p:cNvSpPr txBox="1"/>
            <p:nvPr/>
          </p:nvSpPr>
          <p:spPr>
            <a:xfrm>
              <a:off x="1550218" y="2652915"/>
              <a:ext cx="390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</a:rPr>
                <a:t>?</a:t>
              </a:r>
              <a:endParaRPr lang="vi-VN" sz="2400" dirty="0">
                <a:latin typeface="UTM Avo" panose="020406030505060202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37" name="Hộp Văn bản 11">
            <a:extLst>
              <a:ext uri="{FF2B5EF4-FFF2-40B4-BE49-F238E27FC236}">
                <a16:creationId xmlns:a16="http://schemas.microsoft.com/office/drawing/2014/main" id="{58BBDDE3-8A46-D028-5865-EC811269C2BD}"/>
              </a:ext>
            </a:extLst>
          </p:cNvPr>
          <p:cNvSpPr txBox="1"/>
          <p:nvPr/>
        </p:nvSpPr>
        <p:spPr>
          <a:xfrm>
            <a:off x="637847" y="4852973"/>
            <a:ext cx="9003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          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   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gồm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6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 nghìn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7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 trăm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47252B6-2746-1196-C130-39C991C668A1}"/>
              </a:ext>
            </a:extLst>
          </p:cNvPr>
          <p:cNvGrpSpPr/>
          <p:nvPr/>
        </p:nvGrpSpPr>
        <p:grpSpPr>
          <a:xfrm>
            <a:off x="1263128" y="4852973"/>
            <a:ext cx="965034" cy="461665"/>
            <a:chOff x="1263128" y="2652915"/>
            <a:chExt cx="965034" cy="46166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11BAA5CE-2D8F-1736-EF75-BEAA8FCDC51D}"/>
                </a:ext>
              </a:extLst>
            </p:cNvPr>
            <p:cNvSpPr/>
            <p:nvPr/>
          </p:nvSpPr>
          <p:spPr>
            <a:xfrm>
              <a:off x="1263128" y="2652915"/>
              <a:ext cx="965034" cy="46166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039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endParaRPr lang="en-US" sz="20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Hộp Văn bản 11">
              <a:extLst>
                <a:ext uri="{FF2B5EF4-FFF2-40B4-BE49-F238E27FC236}">
                  <a16:creationId xmlns:a16="http://schemas.microsoft.com/office/drawing/2014/main" id="{76728CC1-44DE-8BB0-0309-E3A52E558CA3}"/>
                </a:ext>
              </a:extLst>
            </p:cNvPr>
            <p:cNvSpPr txBox="1"/>
            <p:nvPr/>
          </p:nvSpPr>
          <p:spPr>
            <a:xfrm>
              <a:off x="1550218" y="2652915"/>
              <a:ext cx="390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</a:rPr>
                <a:t>?</a:t>
              </a:r>
              <a:endParaRPr lang="vi-VN" sz="2400" dirty="0">
                <a:latin typeface="UTM Avo" panose="020406030505060202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41" name="Hộp Văn bản 11">
            <a:extLst>
              <a:ext uri="{FF2B5EF4-FFF2-40B4-BE49-F238E27FC236}">
                <a16:creationId xmlns:a16="http://schemas.microsoft.com/office/drawing/2014/main" id="{0AEC4FF0-CD08-5BF2-25B2-E8EFD1EDD120}"/>
              </a:ext>
            </a:extLst>
          </p:cNvPr>
          <p:cNvSpPr txBox="1"/>
          <p:nvPr/>
        </p:nvSpPr>
        <p:spPr>
          <a:xfrm>
            <a:off x="637847" y="5417275"/>
            <a:ext cx="9003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          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   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gồm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3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 nghìn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6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 chục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1512FB2-F1E9-75FF-B36F-00D40B576974}"/>
              </a:ext>
            </a:extLst>
          </p:cNvPr>
          <p:cNvGrpSpPr/>
          <p:nvPr/>
        </p:nvGrpSpPr>
        <p:grpSpPr>
          <a:xfrm>
            <a:off x="1263128" y="5417275"/>
            <a:ext cx="965034" cy="461665"/>
            <a:chOff x="1263128" y="2652915"/>
            <a:chExt cx="965034" cy="461665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ADA10AF-B4A0-6C2F-BF9F-F377480FF4E9}"/>
                </a:ext>
              </a:extLst>
            </p:cNvPr>
            <p:cNvSpPr/>
            <p:nvPr/>
          </p:nvSpPr>
          <p:spPr>
            <a:xfrm>
              <a:off x="1263128" y="2652915"/>
              <a:ext cx="965034" cy="46166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039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endParaRPr lang="en-US" sz="20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" name="Hộp Văn bản 11">
              <a:extLst>
                <a:ext uri="{FF2B5EF4-FFF2-40B4-BE49-F238E27FC236}">
                  <a16:creationId xmlns:a16="http://schemas.microsoft.com/office/drawing/2014/main" id="{99D5F07A-AB7B-48E6-BE73-2D0EB042A533}"/>
                </a:ext>
              </a:extLst>
            </p:cNvPr>
            <p:cNvSpPr txBox="1"/>
            <p:nvPr/>
          </p:nvSpPr>
          <p:spPr>
            <a:xfrm>
              <a:off x="1550218" y="2652915"/>
              <a:ext cx="390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</a:rPr>
                <a:t>?</a:t>
              </a:r>
              <a:endParaRPr lang="vi-VN" sz="2400" dirty="0">
                <a:latin typeface="UTM Avo" panose="02040603050506020204" pitchFamily="18" charset="0"/>
                <a:ea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11">
                <a:extLst>
                  <a:ext uri="{FF2B5EF4-FFF2-40B4-BE49-F238E27FC236}">
                    <a16:creationId xmlns:a16="http://schemas.microsoft.com/office/drawing/2014/main" id="{D2AD5D52-72E9-8E05-E3D3-2F7BF4AA21C5}"/>
                  </a:ext>
                </a:extLst>
              </p:cNvPr>
              <p:cNvSpPr txBox="1"/>
              <p:nvPr/>
            </p:nvSpPr>
            <p:spPr>
              <a:xfrm>
                <a:off x="1313979" y="2683692"/>
                <a:ext cx="863329" cy="400110"/>
              </a:xfrm>
              <a:prstGeom prst="rect">
                <a:avLst/>
              </a:prstGeom>
              <a:solidFill>
                <a:srgbClr val="FFFAF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0" dirty="0" smtClean="0">
                          <a:latin typeface="UTM Avo" panose="02040603050506020204" pitchFamily="18" charset="0"/>
                          <a:ea typeface="Calibri" panose="020F0502020204030204" pitchFamily="34" charset="0"/>
                        </a:rPr>
                        <m:t>7 239</m:t>
                      </m:r>
                    </m:oMath>
                  </m:oMathPara>
                </a14:m>
                <a:endParaRPr lang="vi-VN" sz="2000" dirty="0">
                  <a:latin typeface="UTM Avo" panose="02040603050506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Hộp Văn bản 11">
                <a:extLst>
                  <a:ext uri="{FF2B5EF4-FFF2-40B4-BE49-F238E27FC236}">
                    <a16:creationId xmlns:a16="http://schemas.microsoft.com/office/drawing/2014/main" id="{D2AD5D52-72E9-8E05-E3D3-2F7BF4AA2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979" y="2683692"/>
                <a:ext cx="863329" cy="400110"/>
              </a:xfrm>
              <a:prstGeom prst="rect">
                <a:avLst/>
              </a:prstGeom>
              <a:blipFill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11">
                <a:extLst>
                  <a:ext uri="{FF2B5EF4-FFF2-40B4-BE49-F238E27FC236}">
                    <a16:creationId xmlns:a16="http://schemas.microsoft.com/office/drawing/2014/main" id="{3736EA4F-3FAB-4A92-2F1E-B9A3D690D7A3}"/>
                  </a:ext>
                </a:extLst>
              </p:cNvPr>
              <p:cNvSpPr txBox="1"/>
              <p:nvPr/>
            </p:nvSpPr>
            <p:spPr>
              <a:xfrm>
                <a:off x="1313979" y="3217217"/>
                <a:ext cx="863329" cy="400110"/>
              </a:xfrm>
              <a:prstGeom prst="rect">
                <a:avLst/>
              </a:prstGeom>
              <a:solidFill>
                <a:srgbClr val="FFFAF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dirty="0" smtClean="0">
                          <a:latin typeface="UTM Avo" panose="02040603050506020204" pitchFamily="18" charset="0"/>
                          <a:ea typeface="Calibri" panose="020F050202020403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000" i="0" dirty="0" smtClean="0">
                          <a:latin typeface="UTM Avo" panose="0204060305050602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dirty="0" smtClean="0">
                          <a:latin typeface="UTM Avo" panose="02040603050506020204" pitchFamily="18" charset="0"/>
                          <a:ea typeface="Calibri" panose="020F0502020204030204" pitchFamily="34" charset="0"/>
                        </a:rPr>
                        <m:t>640</m:t>
                      </m:r>
                    </m:oMath>
                  </m:oMathPara>
                </a14:m>
                <a:endParaRPr lang="vi-VN" sz="2000" dirty="0">
                  <a:latin typeface="UTM Avo" panose="02040603050506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Hộp Văn bản 11">
                <a:extLst>
                  <a:ext uri="{FF2B5EF4-FFF2-40B4-BE49-F238E27FC236}">
                    <a16:creationId xmlns:a16="http://schemas.microsoft.com/office/drawing/2014/main" id="{3736EA4F-3FAB-4A92-2F1E-B9A3D690D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979" y="3217217"/>
                <a:ext cx="863329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11">
                <a:extLst>
                  <a:ext uri="{FF2B5EF4-FFF2-40B4-BE49-F238E27FC236}">
                    <a16:creationId xmlns:a16="http://schemas.microsoft.com/office/drawing/2014/main" id="{A85E67BD-9595-7CE6-DB80-C79BFDFFF745}"/>
                  </a:ext>
                </a:extLst>
              </p:cNvPr>
              <p:cNvSpPr txBox="1"/>
              <p:nvPr/>
            </p:nvSpPr>
            <p:spPr>
              <a:xfrm>
                <a:off x="1313979" y="3762469"/>
                <a:ext cx="863329" cy="400110"/>
              </a:xfrm>
              <a:prstGeom prst="rect">
                <a:avLst/>
              </a:prstGeom>
              <a:solidFill>
                <a:srgbClr val="FFFAF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dirty="0" smtClean="0">
                          <a:latin typeface="UTM Avo" panose="02040603050506020204" pitchFamily="18" charset="0"/>
                          <a:ea typeface="Calibri" panose="020F0502020204030204" pitchFamily="34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en-US" sz="2000" i="0" dirty="0" smtClean="0">
                          <a:latin typeface="UTM Avo" panose="0204060305050602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dirty="0" smtClean="0">
                          <a:latin typeface="UTM Avo" panose="02040603050506020204" pitchFamily="18" charset="0"/>
                          <a:ea typeface="Calibri" panose="020F0502020204030204" pitchFamily="34" charset="0"/>
                        </a:rPr>
                        <m:t>05</m:t>
                      </m:r>
                      <m:r>
                        <m:rPr>
                          <m:nor/>
                        </m:rPr>
                        <a:rPr lang="en-US" sz="2000" i="0" dirty="0" smtClean="0">
                          <a:latin typeface="UTM Avo" panose="02040603050506020204" pitchFamily="18" charset="0"/>
                          <a:ea typeface="Calibri" panose="020F0502020204030204" pitchFamily="34" charset="0"/>
                        </a:rPr>
                        <m:t>3</m:t>
                      </m:r>
                    </m:oMath>
                  </m:oMathPara>
                </a14:m>
                <a:endParaRPr lang="vi-VN" sz="2000" dirty="0">
                  <a:latin typeface="UTM Avo" panose="02040603050506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Hộp Văn bản 11">
                <a:extLst>
                  <a:ext uri="{FF2B5EF4-FFF2-40B4-BE49-F238E27FC236}">
                    <a16:creationId xmlns:a16="http://schemas.microsoft.com/office/drawing/2014/main" id="{A85E67BD-9595-7CE6-DB80-C79BFDFFF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979" y="3762469"/>
                <a:ext cx="863329" cy="400110"/>
              </a:xfrm>
              <a:prstGeom prst="rect">
                <a:avLst/>
              </a:prstGeom>
              <a:blipFill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11">
                <a:extLst>
                  <a:ext uri="{FF2B5EF4-FFF2-40B4-BE49-F238E27FC236}">
                    <a16:creationId xmlns:a16="http://schemas.microsoft.com/office/drawing/2014/main" id="{1F70BCD0-45D7-9C86-77FD-7969539D436D}"/>
                  </a:ext>
                </a:extLst>
              </p:cNvPr>
              <p:cNvSpPr txBox="1"/>
              <p:nvPr/>
            </p:nvSpPr>
            <p:spPr>
              <a:xfrm>
                <a:off x="1313979" y="4319448"/>
                <a:ext cx="863329" cy="400110"/>
              </a:xfrm>
              <a:prstGeom prst="rect">
                <a:avLst/>
              </a:prstGeom>
              <a:solidFill>
                <a:srgbClr val="FFFAF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dirty="0" smtClean="0">
                          <a:latin typeface="UTM Avo" panose="02040603050506020204" pitchFamily="18" charset="0"/>
                          <a:ea typeface="Calibri" panose="020F050202020403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000" i="0" dirty="0" smtClean="0">
                          <a:latin typeface="UTM Avo" panose="0204060305050602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dirty="0" smtClean="0">
                          <a:latin typeface="UTM Avo" panose="02040603050506020204" pitchFamily="18" charset="0"/>
                          <a:ea typeface="Calibri" panose="020F0502020204030204" pitchFamily="34" charset="0"/>
                        </a:rPr>
                        <m:t>008</m:t>
                      </m:r>
                    </m:oMath>
                  </m:oMathPara>
                </a14:m>
                <a:endParaRPr lang="vi-VN" sz="2000" dirty="0">
                  <a:latin typeface="UTM Avo" panose="02040603050506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8" name="Hộp Văn bản 11">
                <a:extLst>
                  <a:ext uri="{FF2B5EF4-FFF2-40B4-BE49-F238E27FC236}">
                    <a16:creationId xmlns:a16="http://schemas.microsoft.com/office/drawing/2014/main" id="{1F70BCD0-45D7-9C86-77FD-7969539D4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979" y="4319448"/>
                <a:ext cx="863329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11">
                <a:extLst>
                  <a:ext uri="{FF2B5EF4-FFF2-40B4-BE49-F238E27FC236}">
                    <a16:creationId xmlns:a16="http://schemas.microsoft.com/office/drawing/2014/main" id="{1B12F9A4-4F7A-1A40-B9F8-6C50BECECA37}"/>
                  </a:ext>
                </a:extLst>
              </p:cNvPr>
              <p:cNvSpPr txBox="1"/>
              <p:nvPr/>
            </p:nvSpPr>
            <p:spPr>
              <a:xfrm>
                <a:off x="1313979" y="4883750"/>
                <a:ext cx="863329" cy="400110"/>
              </a:xfrm>
              <a:prstGeom prst="rect">
                <a:avLst/>
              </a:prstGeom>
              <a:solidFill>
                <a:srgbClr val="FFFAF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dirty="0" smtClean="0">
                          <a:latin typeface="UTM Avo" panose="02040603050506020204" pitchFamily="18" charset="0"/>
                          <a:ea typeface="Calibri" panose="020F0502020204030204" pitchFamily="34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2000" i="0" dirty="0" smtClean="0">
                          <a:latin typeface="UTM Avo" panose="0204060305050602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dirty="0" smtClean="0">
                          <a:latin typeface="UTM Avo" panose="02040603050506020204" pitchFamily="18" charset="0"/>
                          <a:ea typeface="Calibri" panose="020F0502020204030204" pitchFamily="34" charset="0"/>
                        </a:rPr>
                        <m:t>700</m:t>
                      </m:r>
                    </m:oMath>
                  </m:oMathPara>
                </a14:m>
                <a:endParaRPr lang="vi-VN" sz="2000" dirty="0">
                  <a:latin typeface="UTM Avo" panose="02040603050506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Hộp Văn bản 11">
                <a:extLst>
                  <a:ext uri="{FF2B5EF4-FFF2-40B4-BE49-F238E27FC236}">
                    <a16:creationId xmlns:a16="http://schemas.microsoft.com/office/drawing/2014/main" id="{1B12F9A4-4F7A-1A40-B9F8-6C50BECEC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979" y="4883750"/>
                <a:ext cx="863329" cy="400110"/>
              </a:xfrm>
              <a:prstGeom prst="rect">
                <a:avLst/>
              </a:prstGeom>
              <a:blipFill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11">
                <a:extLst>
                  <a:ext uri="{FF2B5EF4-FFF2-40B4-BE49-F238E27FC236}">
                    <a16:creationId xmlns:a16="http://schemas.microsoft.com/office/drawing/2014/main" id="{AD532A21-82E3-8253-29EC-37916AF23E4E}"/>
                  </a:ext>
                </a:extLst>
              </p:cNvPr>
              <p:cNvSpPr txBox="1"/>
              <p:nvPr/>
            </p:nvSpPr>
            <p:spPr>
              <a:xfrm>
                <a:off x="1313979" y="5448052"/>
                <a:ext cx="863329" cy="400110"/>
              </a:xfrm>
              <a:prstGeom prst="rect">
                <a:avLst/>
              </a:prstGeom>
              <a:solidFill>
                <a:srgbClr val="FFFAF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dirty="0" smtClean="0">
                          <a:latin typeface="UTM Avo" panose="02040603050506020204" pitchFamily="18" charset="0"/>
                          <a:ea typeface="Calibri" panose="020F050202020403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2000" i="0" dirty="0" smtClean="0">
                          <a:latin typeface="UTM Avo" panose="0204060305050602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dirty="0" smtClean="0">
                          <a:latin typeface="UTM Avo" panose="02040603050506020204" pitchFamily="18" charset="0"/>
                          <a:ea typeface="Calibri" panose="020F0502020204030204" pitchFamily="34" charset="0"/>
                        </a:rPr>
                        <m:t>060</m:t>
                      </m:r>
                    </m:oMath>
                  </m:oMathPara>
                </a14:m>
                <a:endParaRPr lang="vi-VN" sz="2000" dirty="0">
                  <a:latin typeface="UTM Avo" panose="02040603050506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0" name="Hộp Văn bản 11">
                <a:extLst>
                  <a:ext uri="{FF2B5EF4-FFF2-40B4-BE49-F238E27FC236}">
                    <a16:creationId xmlns:a16="http://schemas.microsoft.com/office/drawing/2014/main" id="{AD532A21-82E3-8253-29EC-37916AF23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979" y="5448052"/>
                <a:ext cx="863329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29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7" grpId="0" animBg="1"/>
      <p:bldP spid="18" grpId="0"/>
      <p:bldP spid="25" grpId="0"/>
      <p:bldP spid="29" grpId="0"/>
      <p:bldP spid="33" grpId="0"/>
      <p:bldP spid="37" grpId="0"/>
      <p:bldP spid="41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13E63-EE60-23A7-5D58-040EDF9F9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4" y="738256"/>
            <a:ext cx="10088565" cy="41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21891" y="2525344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400" b="1" dirty="0">
                <a:solidFill>
                  <a:srgbClr val="002060"/>
                </a:solidFill>
                <a:latin typeface="UTM Avo" panose="02040603050506020204" pitchFamily="18" charset="0"/>
              </a:rPr>
              <a:t> 19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60: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vi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10 000 (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theo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) –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091C6F-57E8-B137-A976-AF5D17FDF4E7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B8CA3EE0-040F-69C2-04AB-F7C87223A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8CF36D1-6A6A-EE3B-776A-836CDD3379D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131d3148657a26e1bfe386e7ba658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32238" y="2743200"/>
            <a:ext cx="3176267" cy="44958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-4037371" y="0"/>
            <a:ext cx="3733800" cy="2362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Chào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bạn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mình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là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thỏ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con,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Hôm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nay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bạn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giúp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mình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lấy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những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củ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cà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rốt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ngon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nhé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^^</a:t>
            </a:r>
          </a:p>
        </p:txBody>
      </p:sp>
      <p:pic>
        <p:nvPicPr>
          <p:cNvPr id="7" name="Picture 6" descr="4a28406e86abb27c8f54aaa4fce8247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0" y="4733540"/>
            <a:ext cx="2286005" cy="2124460"/>
          </a:xfrm>
          <a:prstGeom prst="rect">
            <a:avLst/>
          </a:prstGeom>
        </p:spPr>
      </p:pic>
      <p:sp>
        <p:nvSpPr>
          <p:cNvPr id="8" name="TextBox 7">
            <a:hlinkClick r:id="" action="ppaction://hlinkshowjump?jump=nextslide"/>
          </p:cNvPr>
          <p:cNvSpPr txBox="1"/>
          <p:nvPr/>
        </p:nvSpPr>
        <p:spPr>
          <a:xfrm>
            <a:off x="12649202" y="510540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3600" kern="1200" dirty="0">
                <a:solidFill>
                  <a:srgbClr val="1F497D"/>
                </a:solidFill>
                <a:latin typeface="UTM Avo" panose="02040603050506020204" pitchFamily="18" charset="0"/>
                <a:ea typeface="+mn-ea"/>
                <a:cs typeface="+mn-cs"/>
              </a:rPr>
              <a:t>PLAY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1930" y="1145739"/>
            <a:ext cx="271861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ClrTx/>
            </a:pPr>
            <a:r>
              <a:rPr lang="en-US" sz="5400" b="1" kern="120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ea typeface="+mn-ea"/>
                <a:cs typeface="+mn-cs"/>
              </a:rPr>
              <a:t>Thỏ</a:t>
            </a:r>
            <a:endParaRPr lang="en-US" sz="5400" b="1" kern="1200" dirty="0">
              <a:ln w="6600">
                <a:solidFill>
                  <a:srgbClr val="4BACC6">
                    <a:lumMod val="20000"/>
                    <a:lumOff val="80000"/>
                  </a:srgbClr>
                </a:solidFill>
                <a:prstDash val="solid"/>
              </a:ln>
              <a:solidFill>
                <a:srgbClr val="FF505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Avo" panose="02040603050506020204" pitchFamily="18" charset="0"/>
              <a:ea typeface="+mn-ea"/>
              <a:cs typeface="+mn-cs"/>
            </a:endParaRPr>
          </a:p>
          <a:p>
            <a:pPr algn="ctr">
              <a:buClrTx/>
            </a:pPr>
            <a:r>
              <a:rPr lang="en-US" sz="5400" b="1" kern="120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ea typeface="+mn-ea"/>
                <a:cs typeface="+mn-cs"/>
              </a:rPr>
              <a:t>kiếm</a:t>
            </a:r>
            <a:r>
              <a:rPr lang="en-US" sz="5400" b="1" kern="120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  <a:p>
            <a:pPr algn="ctr">
              <a:buClrTx/>
            </a:pPr>
            <a:r>
              <a:rPr lang="en-US" sz="5400" b="1" kern="120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ea typeface="+mn-ea"/>
                <a:cs typeface="+mn-cs"/>
              </a:rPr>
              <a:t>ăn</a:t>
            </a:r>
            <a:endParaRPr lang="en-US" sz="5400" b="1" kern="1200" dirty="0">
              <a:ln w="6600">
                <a:solidFill>
                  <a:srgbClr val="4BACC6">
                    <a:lumMod val="20000"/>
                    <a:lumOff val="80000"/>
                  </a:srgbClr>
                </a:solidFill>
                <a:prstDash val="solid"/>
              </a:ln>
              <a:solidFill>
                <a:srgbClr val="FF505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E35FDB-9C8D-B82F-4D4B-576332D35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72361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7375 -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d81bbb18139c6b7a3c3be45a0b5eaa8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5257800"/>
            <a:ext cx="1295400" cy="1295400"/>
          </a:xfrm>
          <a:prstGeom prst="rect">
            <a:avLst/>
          </a:prstGeom>
        </p:spPr>
      </p:pic>
      <p:pic>
        <p:nvPicPr>
          <p:cNvPr id="8" name="Picture 7" descr="bd81bbb18139c6b7a3c3be45a0b5ea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5334000"/>
            <a:ext cx="1295400" cy="1295400"/>
          </a:xfrm>
          <a:prstGeom prst="rect">
            <a:avLst/>
          </a:prstGeom>
        </p:spPr>
      </p:pic>
      <p:pic>
        <p:nvPicPr>
          <p:cNvPr id="5" name="Picture 4" descr="2ddded3c47508e0775bea75a5562510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0" y="6324600"/>
            <a:ext cx="9144000" cy="533400"/>
          </a:xfrm>
          <a:prstGeom prst="rect">
            <a:avLst/>
          </a:prstGeom>
        </p:spPr>
      </p:pic>
      <p:pic>
        <p:nvPicPr>
          <p:cNvPr id="16" name="Picture 15" descr="sun-309027_128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0" y="0"/>
            <a:ext cx="1524000" cy="1524000"/>
          </a:xfrm>
          <a:prstGeom prst="rect">
            <a:avLst/>
          </a:prstGeom>
        </p:spPr>
      </p:pic>
      <p:pic>
        <p:nvPicPr>
          <p:cNvPr id="17" name="Picture 16" descr="cloud-303181_128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3000" y="304800"/>
            <a:ext cx="2743200" cy="1066800"/>
          </a:xfrm>
          <a:prstGeom prst="rect">
            <a:avLst/>
          </a:prstGeom>
        </p:spPr>
      </p:pic>
      <p:pic>
        <p:nvPicPr>
          <p:cNvPr id="19" name="Picture 18" descr="cloud-303181_128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43600" y="228600"/>
            <a:ext cx="2819400" cy="1143000"/>
          </a:xfrm>
          <a:prstGeom prst="rect">
            <a:avLst/>
          </a:prstGeom>
        </p:spPr>
      </p:pic>
      <p:pic>
        <p:nvPicPr>
          <p:cNvPr id="20" name="Picture 19" descr="6131d3148657a26e1bfe386e7ba6581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28800" y="4435834"/>
            <a:ext cx="1524000" cy="2422167"/>
          </a:xfrm>
          <a:prstGeom prst="rect">
            <a:avLst/>
          </a:prstGeom>
        </p:spPr>
      </p:pic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0" y="6248400"/>
            <a:ext cx="9144000" cy="609600"/>
          </a:xfrm>
          <a:prstGeom prst="rect">
            <a:avLst/>
          </a:prstGeom>
        </p:spPr>
      </p:pic>
      <p:pic>
        <p:nvPicPr>
          <p:cNvPr id="15" name="Picture 14" descr="3f7e749c750b79cbde134e7bcf00a14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534400" y="2819400"/>
            <a:ext cx="2743200" cy="4953000"/>
          </a:xfrm>
          <a:prstGeom prst="rect">
            <a:avLst/>
          </a:prstGeom>
        </p:spPr>
      </p:pic>
      <p:pic>
        <p:nvPicPr>
          <p:cNvPr id="22" name="Picture 21" descr="trai tim nay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343294" y="1447801"/>
            <a:ext cx="1180707" cy="786597"/>
          </a:xfrm>
          <a:prstGeom prst="rect">
            <a:avLst/>
          </a:prstGeom>
        </p:spPr>
      </p:pic>
      <p:pic>
        <p:nvPicPr>
          <p:cNvPr id="3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41CA5A91-9F81-A274-536D-B3EE269748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670050" y="4265613"/>
            <a:ext cx="609600" cy="609600"/>
          </a:xfrm>
          <a:prstGeom prst="rect">
            <a:avLst/>
          </a:prstGeom>
        </p:spPr>
      </p:pic>
      <p:pic>
        <p:nvPicPr>
          <p:cNvPr id="4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89CA89C0-B6FF-7274-EE35-287C1B642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517650" y="4418013"/>
            <a:ext cx="609600" cy="609600"/>
          </a:xfrm>
          <a:prstGeom prst="rect">
            <a:avLst/>
          </a:prstGeom>
        </p:spPr>
      </p:pic>
      <p:pic>
        <p:nvPicPr>
          <p:cNvPr id="6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D4F36643-5BD8-2293-B9E9-419370E38B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365250" y="4570413"/>
            <a:ext cx="609600" cy="609600"/>
          </a:xfrm>
          <a:prstGeom prst="rect">
            <a:avLst/>
          </a:prstGeom>
        </p:spPr>
      </p:pic>
      <p:pic>
        <p:nvPicPr>
          <p:cNvPr id="13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2EE1622E-3B06-D68F-50D7-1D8BAD4FE9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12850" y="4722813"/>
            <a:ext cx="609600" cy="609600"/>
          </a:xfrm>
          <a:prstGeom prst="rect">
            <a:avLst/>
          </a:prstGeom>
        </p:spPr>
      </p:pic>
      <p:pic>
        <p:nvPicPr>
          <p:cNvPr id="14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98A91529-1108-E840-7521-38B7DF9C85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060450" y="4875213"/>
            <a:ext cx="609600" cy="609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91930" y="1145739"/>
            <a:ext cx="271861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ClrTx/>
            </a:pPr>
            <a:r>
              <a:rPr lang="en-US" sz="5400" b="1" kern="120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ea typeface="+mn-ea"/>
                <a:cs typeface="+mn-cs"/>
              </a:rPr>
              <a:t>Thỏ</a:t>
            </a:r>
            <a:endParaRPr lang="en-US" sz="5400" b="1" kern="1200" dirty="0">
              <a:ln w="6600">
                <a:solidFill>
                  <a:srgbClr val="4BACC6">
                    <a:lumMod val="20000"/>
                    <a:lumOff val="80000"/>
                  </a:srgbClr>
                </a:solidFill>
                <a:prstDash val="solid"/>
              </a:ln>
              <a:solidFill>
                <a:srgbClr val="FF505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Avo" panose="02040603050506020204" pitchFamily="18" charset="0"/>
              <a:ea typeface="+mn-ea"/>
              <a:cs typeface="+mn-cs"/>
            </a:endParaRPr>
          </a:p>
          <a:p>
            <a:pPr algn="ctr">
              <a:buClrTx/>
            </a:pPr>
            <a:r>
              <a:rPr lang="en-US" sz="5400" b="1" kern="120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ea typeface="+mn-ea"/>
                <a:cs typeface="+mn-cs"/>
              </a:rPr>
              <a:t>kiếm</a:t>
            </a:r>
            <a:r>
              <a:rPr lang="en-US" sz="5400" b="1" kern="120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  <a:p>
            <a:pPr algn="ctr">
              <a:buClrTx/>
            </a:pPr>
            <a:r>
              <a:rPr lang="en-US" sz="5400" b="1" kern="120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ea typeface="+mn-ea"/>
                <a:cs typeface="+mn-cs"/>
              </a:rPr>
              <a:t>ăn</a:t>
            </a:r>
            <a:endParaRPr lang="en-US" sz="5400" b="1" kern="1200" dirty="0">
              <a:ln w="6600">
                <a:solidFill>
                  <a:srgbClr val="4BACC6">
                    <a:lumMod val="20000"/>
                    <a:lumOff val="80000"/>
                  </a:srgbClr>
                </a:solidFill>
                <a:prstDash val="solid"/>
              </a:ln>
              <a:solidFill>
                <a:srgbClr val="FF505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926791-B087-2792-FAB5-8E647944D3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1111 L 0.25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4583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1.21875 -0.00162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116 L 0.16666 -0.0011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116 L 0.25834 3.7037E-7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66481" y="2642892"/>
            <a:ext cx="5491206" cy="589300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92FD6DC-6C4B-7091-0CA5-C1C85746F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76088">
            <a:off x="4361120" y="311012"/>
            <a:ext cx="7235263" cy="27703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63098" y="822410"/>
            <a:ext cx="6008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vi-VN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Số 6 315 gồm mấy nghìn, mấy trăm, mấy chục và mấy đơn vị?</a:t>
            </a:r>
            <a:endParaRPr lang="en-US" sz="28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A746B8-9E0C-E404-92CF-E50806F94019}"/>
              </a:ext>
            </a:extLst>
          </p:cNvPr>
          <p:cNvGrpSpPr/>
          <p:nvPr/>
        </p:nvGrpSpPr>
        <p:grpSpPr>
          <a:xfrm>
            <a:off x="2569779" y="2642892"/>
            <a:ext cx="5234152" cy="2704304"/>
            <a:chOff x="1045778" y="2642891"/>
            <a:chExt cx="5234152" cy="2704304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F22000B1-6FC2-F327-F261-A41D3DAFF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45778" y="2642891"/>
              <a:ext cx="5234152" cy="270430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091906" y="3024978"/>
              <a:ext cx="36677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</a:pPr>
              <a:r>
                <a:rPr lang="vi-VN" sz="3200" kern="120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6 315 gồm </a:t>
              </a:r>
              <a:endParaRPr lang="en-US" sz="32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  <a:p>
              <a:pPr algn="ctr">
                <a:buClrTx/>
              </a:pPr>
              <a:r>
                <a:rPr lang="vi-VN" sz="3200" kern="120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6 nghìn 3 trăm </a:t>
              </a:r>
              <a:endParaRPr lang="en-US" sz="32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  <a:p>
              <a:pPr algn="ctr">
                <a:buClrTx/>
              </a:pPr>
              <a:r>
                <a:rPr lang="vi-VN" sz="3200" kern="120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1 chục 5 đơn vị</a:t>
              </a:r>
              <a:r>
                <a:rPr lang="en-US" sz="3200" kern="120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.</a:t>
              </a:r>
              <a:endPara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6" name="Picture 5" descr="6131d3148657a26e1bfe386e7ba6581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48219" y="3124200"/>
            <a:ext cx="2590800" cy="4117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BA8C85-20F4-8F53-053B-277FA3DE73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f7e749c750b79cbde134e7bcf00a140.png">
            <a:extLst>
              <a:ext uri="{FF2B5EF4-FFF2-40B4-BE49-F238E27FC236}">
                <a16:creationId xmlns:a16="http://schemas.microsoft.com/office/drawing/2014/main" id="{57AE0E31-310F-A670-47BE-2B54ABF2ED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66481" y="2642892"/>
            <a:ext cx="5491206" cy="589300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8A2CED5-C371-E3E1-E64B-98F61AD71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76088">
            <a:off x="4361120" y="311012"/>
            <a:ext cx="7235263" cy="2770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6C14FB-4532-49D7-02A5-9A3089E1D02B}"/>
              </a:ext>
            </a:extLst>
          </p:cNvPr>
          <p:cNvSpPr txBox="1"/>
          <p:nvPr/>
        </p:nvSpPr>
        <p:spPr>
          <a:xfrm>
            <a:off x="5163098" y="822410"/>
            <a:ext cx="6008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vi-VN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Số 4 207 gồm mấy nghìn, mấy trăm, mấy chục và mấy đơn vị?</a:t>
            </a:r>
            <a:endParaRPr lang="en-US" sz="28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C0090A-8796-9243-5963-EA8D1584DD6E}"/>
              </a:ext>
            </a:extLst>
          </p:cNvPr>
          <p:cNvGrpSpPr/>
          <p:nvPr/>
        </p:nvGrpSpPr>
        <p:grpSpPr>
          <a:xfrm>
            <a:off x="2569779" y="2642892"/>
            <a:ext cx="5234152" cy="2704304"/>
            <a:chOff x="1045778" y="2642891"/>
            <a:chExt cx="5234152" cy="2704304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C690B837-E203-40B6-B52B-9C83B5EF7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45778" y="2642891"/>
              <a:ext cx="5234152" cy="270430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BCAA5B-B8C6-9F4B-3A3A-861144969F4B}"/>
                </a:ext>
              </a:extLst>
            </p:cNvPr>
            <p:cNvSpPr txBox="1"/>
            <p:nvPr/>
          </p:nvSpPr>
          <p:spPr>
            <a:xfrm>
              <a:off x="2091906" y="3024978"/>
              <a:ext cx="36677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</a:pPr>
              <a:r>
                <a:rPr lang="vi-VN" sz="3200" kern="120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4 207 gồm </a:t>
              </a:r>
              <a:endParaRPr lang="en-US" sz="32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  <a:p>
              <a:pPr algn="ctr">
                <a:buClrTx/>
              </a:pPr>
              <a:r>
                <a:rPr lang="vi-VN" sz="3200" kern="120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4 nghìn 2 trăm </a:t>
              </a:r>
              <a:endParaRPr lang="en-US" sz="32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  <a:p>
              <a:pPr algn="ctr">
                <a:buClrTx/>
              </a:pPr>
              <a:r>
                <a:rPr lang="vi-VN" sz="3200" kern="120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0 chục 7 đơn vị.</a:t>
              </a:r>
              <a:endPara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8" name="Picture 7" descr="6131d3148657a26e1bfe386e7ba65811.png">
            <a:hlinkClick r:id="rId8" action="ppaction://hlinksldjump"/>
            <a:extLst>
              <a:ext uri="{FF2B5EF4-FFF2-40B4-BE49-F238E27FC236}">
                <a16:creationId xmlns:a16="http://schemas.microsoft.com/office/drawing/2014/main" id="{38FDFB0D-AE0E-B182-E1D2-D4950F7C1C4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48219" y="3124200"/>
            <a:ext cx="2590800" cy="4117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5EC7DB-8D28-C8B6-684A-EECC07B50D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B11FD3-9D40-34C6-1336-45402B8DF191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B4AE4076-EED6-7834-7DFF-CFD067B4E6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41B649-D26E-108E-55F2-83FD2795433A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827276" y="922238"/>
            <a:ext cx="9003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Viết mỗi số sau thành tổng của nghìn, trăm, chục, đơn vị (theo mẫu)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:</a:t>
            </a:r>
            <a:endParaRPr lang="vi-VN" sz="28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F87BA4-42CF-51AA-D97E-7EE6BDB75EDB}"/>
              </a:ext>
            </a:extLst>
          </p:cNvPr>
          <p:cNvSpPr/>
          <p:nvPr/>
        </p:nvSpPr>
        <p:spPr>
          <a:xfrm>
            <a:off x="2883991" y="2123956"/>
            <a:ext cx="5787469" cy="745369"/>
          </a:xfrm>
          <a:prstGeom prst="roundRect">
            <a:avLst/>
          </a:prstGeom>
          <a:solidFill>
            <a:schemeClr val="bg1"/>
          </a:solidFill>
          <a:ln>
            <a:solidFill>
              <a:srgbClr val="F039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3 567 = 3 000 + 500 + 60 + 7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7CF2C63-6067-3D6D-FF0C-BD58719AE99B}"/>
              </a:ext>
            </a:extLst>
          </p:cNvPr>
          <p:cNvSpPr txBox="1"/>
          <p:nvPr/>
        </p:nvSpPr>
        <p:spPr>
          <a:xfrm>
            <a:off x="3360241" y="3096741"/>
            <a:ext cx="118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5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832</a:t>
            </a:r>
          </a:p>
        </p:txBody>
      </p:sp>
      <p:sp>
        <p:nvSpPr>
          <p:cNvPr id="13" name="Hộp Văn bản 11">
            <a:extLst>
              <a:ext uri="{FF2B5EF4-FFF2-40B4-BE49-F238E27FC236}">
                <a16:creationId xmlns:a16="http://schemas.microsoft.com/office/drawing/2014/main" id="{80A07527-6CC8-9396-38A4-FBFA56E9B042}"/>
              </a:ext>
            </a:extLst>
          </p:cNvPr>
          <p:cNvSpPr txBox="1"/>
          <p:nvPr/>
        </p:nvSpPr>
        <p:spPr>
          <a:xfrm>
            <a:off x="3360241" y="3877791"/>
            <a:ext cx="118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7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575</a:t>
            </a:r>
          </a:p>
        </p:txBody>
      </p:sp>
      <p:sp>
        <p:nvSpPr>
          <p:cNvPr id="14" name="Hộp Văn bản 11">
            <a:extLst>
              <a:ext uri="{FF2B5EF4-FFF2-40B4-BE49-F238E27FC236}">
                <a16:creationId xmlns:a16="http://schemas.microsoft.com/office/drawing/2014/main" id="{8D98BCBE-2A70-4975-BBD5-27E84B804EA8}"/>
              </a:ext>
            </a:extLst>
          </p:cNvPr>
          <p:cNvSpPr txBox="1"/>
          <p:nvPr/>
        </p:nvSpPr>
        <p:spPr>
          <a:xfrm>
            <a:off x="3360241" y="4671878"/>
            <a:ext cx="118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8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621</a:t>
            </a:r>
          </a:p>
        </p:txBody>
      </p:sp>
      <p:sp>
        <p:nvSpPr>
          <p:cNvPr id="19" name="Hộp Văn bản 11">
            <a:extLst>
              <a:ext uri="{FF2B5EF4-FFF2-40B4-BE49-F238E27FC236}">
                <a16:creationId xmlns:a16="http://schemas.microsoft.com/office/drawing/2014/main" id="{239837A1-6940-C07F-79E7-7ED5925FE5DE}"/>
              </a:ext>
            </a:extLst>
          </p:cNvPr>
          <p:cNvSpPr txBox="1"/>
          <p:nvPr/>
        </p:nvSpPr>
        <p:spPr>
          <a:xfrm>
            <a:off x="3360241" y="5452928"/>
            <a:ext cx="118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4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444</a:t>
            </a:r>
          </a:p>
        </p:txBody>
      </p:sp>
      <p:sp>
        <p:nvSpPr>
          <p:cNvPr id="20" name="Hộp Văn bản 11">
            <a:extLst>
              <a:ext uri="{FF2B5EF4-FFF2-40B4-BE49-F238E27FC236}">
                <a16:creationId xmlns:a16="http://schemas.microsoft.com/office/drawing/2014/main" id="{901CE802-648D-F25B-0AAA-1ED8F2B9ACA3}"/>
              </a:ext>
            </a:extLst>
          </p:cNvPr>
          <p:cNvSpPr txBox="1"/>
          <p:nvPr/>
        </p:nvSpPr>
        <p:spPr>
          <a:xfrm>
            <a:off x="4378220" y="3096741"/>
            <a:ext cx="4045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= 5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000 + 800 + 30 + 2</a:t>
            </a:r>
          </a:p>
        </p:txBody>
      </p:sp>
      <p:sp>
        <p:nvSpPr>
          <p:cNvPr id="21" name="Hộp Văn bản 11">
            <a:extLst>
              <a:ext uri="{FF2B5EF4-FFF2-40B4-BE49-F238E27FC236}">
                <a16:creationId xmlns:a16="http://schemas.microsoft.com/office/drawing/2014/main" id="{02603058-4F58-A5B6-E8EC-47C6E9EF552E}"/>
              </a:ext>
            </a:extLst>
          </p:cNvPr>
          <p:cNvSpPr txBox="1"/>
          <p:nvPr/>
        </p:nvSpPr>
        <p:spPr>
          <a:xfrm>
            <a:off x="4378220" y="3877791"/>
            <a:ext cx="4045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= 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7 </a:t>
            </a: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000 + 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5</a:t>
            </a: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00 + 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7</a:t>
            </a: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0 + 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5</a:t>
            </a:r>
            <a:endParaRPr lang="vi-VN" sz="28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23" name="Hộp Văn bản 11">
            <a:extLst>
              <a:ext uri="{FF2B5EF4-FFF2-40B4-BE49-F238E27FC236}">
                <a16:creationId xmlns:a16="http://schemas.microsoft.com/office/drawing/2014/main" id="{22C80B1D-DDD3-3A50-8F2B-03B554BC6C86}"/>
              </a:ext>
            </a:extLst>
          </p:cNvPr>
          <p:cNvSpPr txBox="1"/>
          <p:nvPr/>
        </p:nvSpPr>
        <p:spPr>
          <a:xfrm>
            <a:off x="4378220" y="4671878"/>
            <a:ext cx="4045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= 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8 </a:t>
            </a: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000 + 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6</a:t>
            </a: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00 + 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2</a:t>
            </a: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0 + 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1</a:t>
            </a:r>
            <a:endParaRPr lang="vi-VN" sz="28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24" name="Hộp Văn bản 11">
            <a:extLst>
              <a:ext uri="{FF2B5EF4-FFF2-40B4-BE49-F238E27FC236}">
                <a16:creationId xmlns:a16="http://schemas.microsoft.com/office/drawing/2014/main" id="{FC6468E7-BFFF-8CE1-FCCE-DA76C97EE515}"/>
              </a:ext>
            </a:extLst>
          </p:cNvPr>
          <p:cNvSpPr txBox="1"/>
          <p:nvPr/>
        </p:nvSpPr>
        <p:spPr>
          <a:xfrm>
            <a:off x="4378220" y="5452928"/>
            <a:ext cx="4045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= 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4 </a:t>
            </a: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000 + 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4</a:t>
            </a: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00 + 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4</a:t>
            </a: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0 + 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4</a:t>
            </a:r>
            <a:endParaRPr lang="vi-VN" sz="28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3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12" grpId="0"/>
      <p:bldP spid="13" grpId="0"/>
      <p:bldP spid="14" grpId="0"/>
      <p:bldP spid="19" grpId="0"/>
      <p:bldP spid="20" grpId="0"/>
      <p:bldP spid="21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512</Words>
  <Application>Microsoft Office PowerPoint</Application>
  <PresentationFormat>Widescreen</PresentationFormat>
  <Paragraphs>91</Paragraphs>
  <Slides>14</Slides>
  <Notes>11</Notes>
  <HiddenSlides>2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huongtt153@outlook.com</cp:lastModifiedBy>
  <cp:revision>24</cp:revision>
  <dcterms:modified xsi:type="dcterms:W3CDTF">2024-01-16T03:57:17Z</dcterms:modified>
</cp:coreProperties>
</file>