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300" r:id="rId3"/>
    <p:sldId id="301" r:id="rId4"/>
    <p:sldId id="302" r:id="rId5"/>
    <p:sldId id="303" r:id="rId6"/>
    <p:sldId id="258" r:id="rId7"/>
    <p:sldId id="259" r:id="rId8"/>
    <p:sldId id="263" r:id="rId9"/>
    <p:sldId id="318" r:id="rId10"/>
    <p:sldId id="326" r:id="rId11"/>
    <p:sldId id="341" r:id="rId12"/>
    <p:sldId id="327" r:id="rId13"/>
    <p:sldId id="343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44" r:id="rId23"/>
    <p:sldId id="336" r:id="rId24"/>
    <p:sldId id="337" r:id="rId25"/>
    <p:sldId id="345" r:id="rId26"/>
    <p:sldId id="338" r:id="rId27"/>
    <p:sldId id="339" r:id="rId28"/>
    <p:sldId id="340" r:id="rId29"/>
  </p:sldIdLst>
  <p:sldSz cx="9144000" cy="5143500" type="screen16x9"/>
  <p:notesSz cx="6858000" cy="9144000"/>
  <p:embeddedFontLst>
    <p:embeddedFont>
      <p:font typeface=".VnTimeH" pitchFamily="34" charset="0"/>
      <p:regular r:id="rId31"/>
      <p:bold r:id="rId32"/>
      <p:italic r:id="rId33"/>
      <p:boldItalic r:id="rId34"/>
    </p:embeddedFont>
    <p:embeddedFont>
      <p:font typeface="Droid Serif" charset="0"/>
      <p:regular r:id="rId35"/>
      <p:bold r:id="rId36"/>
      <p:italic r:id="rId37"/>
      <p:boldItalic r:id="rId38"/>
    </p:embeddedFont>
    <p:embeddedFont>
      <p:font typeface="Tinos" charset="0"/>
      <p:regular r:id="rId39"/>
      <p:bold r:id="rId40"/>
      <p:italic r:id="rId41"/>
      <p:boldItalic r:id="rId42"/>
    </p:embeddedFont>
    <p:embeddedFont>
      <p:font typeface="Old Standard TT" charset="0"/>
      <p:regular r:id="rId43"/>
      <p:bold r:id="rId44"/>
      <p:italic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.VnArial" pitchFamily="34" charset="0"/>
      <p:regular r:id="rId50"/>
      <p:italic r:id="rId51"/>
      <p:boldItalic r:id="rId52"/>
    </p:embeddedFont>
    <p:embeddedFont>
      <p:font typeface="Playfair Display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84"/>
    <a:srgbClr val="006600"/>
    <a:srgbClr val="FF00FF"/>
    <a:srgbClr val="FF71A0"/>
    <a:srgbClr val="FF99FF"/>
    <a:srgbClr val="EE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7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5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889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08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777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842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78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47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30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45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91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85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724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072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10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4262" y="600788"/>
            <a:ext cx="435552" cy="43294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9809" y="1943553"/>
            <a:ext cx="372821" cy="36328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800060">
            <a:off x="7919647" y="4385468"/>
            <a:ext cx="349027" cy="340095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587927">
            <a:off x="8134931" y="3169061"/>
            <a:ext cx="533174" cy="554818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-2700385" flipH="1">
            <a:off x="1961063" y="168629"/>
            <a:ext cx="409037" cy="13974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778810" y="1921168"/>
            <a:ext cx="533170" cy="408044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9479742" flipH="1">
            <a:off x="5799316" y="3981572"/>
            <a:ext cx="533093" cy="104180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480439" y="2871800"/>
            <a:ext cx="1272517" cy="359944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971684" y="1665894"/>
            <a:ext cx="1681339" cy="443863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261852" y="2449553"/>
            <a:ext cx="444794" cy="46714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7914144">
            <a:off x="6222840" y="3845614"/>
            <a:ext cx="591503" cy="1132932"/>
          </a:xfrm>
          <a:custGeom>
            <a:avLst/>
            <a:gdLst/>
            <a:ahLst/>
            <a:cxnLst/>
            <a:rect l="0" t="0" r="0" b="0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-4499964">
            <a:off x="1633145" y="1945255"/>
            <a:ext cx="703077" cy="1104563"/>
          </a:xfrm>
          <a:custGeom>
            <a:avLst/>
            <a:gdLst/>
            <a:ahLst/>
            <a:cxnLst/>
            <a:rect l="0" t="0" r="0" b="0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744689">
            <a:off x="1773597" y="821353"/>
            <a:ext cx="658154" cy="966369"/>
          </a:xfrm>
          <a:custGeom>
            <a:avLst/>
            <a:gdLst/>
            <a:ahLst/>
            <a:cxnLst/>
            <a:rect l="0" t="0" r="0" b="0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85174" y="1357833"/>
            <a:ext cx="593718" cy="585720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-5980575" flipH="1">
            <a:off x="1895115" y="2354640"/>
            <a:ext cx="308215" cy="1104564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5765632" flipH="1">
            <a:off x="6708219" y="3190506"/>
            <a:ext cx="374902" cy="981337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399" cy="3154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-2593752" flipH="1">
            <a:off x="4194024" y="3851032"/>
            <a:ext cx="908350" cy="800253"/>
          </a:xfrm>
          <a:custGeom>
            <a:avLst/>
            <a:gdLst/>
            <a:ahLst/>
            <a:cxnLst/>
            <a:rect l="0" t="0" r="0" b="0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85644" y="3569841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-313675" y="1621424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-2852650" flipH="1">
            <a:off x="679491" y="642734"/>
            <a:ext cx="411759" cy="14067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7785253" flipH="1">
            <a:off x="7487009" y="3479266"/>
            <a:ext cx="337852" cy="88435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1632801" flipH="1">
            <a:off x="1053333" y="728290"/>
            <a:ext cx="277771" cy="995463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4824913" flipH="1">
            <a:off x="581641" y="1468789"/>
            <a:ext cx="639598" cy="900838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663572" y="3541092"/>
            <a:ext cx="480444" cy="367692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590122" y="929721"/>
            <a:ext cx="596075" cy="600575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 rot="-2952317" flipH="1">
            <a:off x="511580" y="3140112"/>
            <a:ext cx="780518" cy="1000351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 rot="4528936" flipH="1">
            <a:off x="7701907" y="3087497"/>
            <a:ext cx="480387" cy="93880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7619889" y="1475331"/>
            <a:ext cx="1413982" cy="399959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3215" y="2417977"/>
            <a:ext cx="1515140" cy="399987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rot="4024582">
            <a:off x="7806040" y="2305474"/>
            <a:ext cx="411751" cy="140677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rot="2865590" flipH="1">
            <a:off x="7786960" y="2099288"/>
            <a:ext cx="581127" cy="1124675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398821" y="304800"/>
            <a:ext cx="6067056" cy="458470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1502251" y="395591"/>
            <a:ext cx="5842367" cy="434150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149581" y="2204375"/>
            <a:ext cx="400843" cy="42098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 rot="3731686" flipH="1">
            <a:off x="8719088" y="4409497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3048944">
            <a:off x="8635103" y="3852699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4552656" flipH="1">
            <a:off x="8730364" y="4678395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412221" y="4226642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685464" y="4025105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-7484905">
            <a:off x="353474" y="533000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-5563591" flipH="1">
            <a:off x="265770" y="225760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-4571370">
            <a:off x="145124" y="1127163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 flipH="1">
            <a:off x="-441770" y="340219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956724">
            <a:off x="-16286" y="-24747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94299" y="116416"/>
            <a:ext cx="7996097" cy="4861984"/>
          </a:xfrm>
          <a:prstGeom prst="rect">
            <a:avLst/>
          </a:prstGeom>
          <a:solidFill>
            <a:srgbClr val="EEECE2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777199" y="406426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691" y="1122393"/>
            <a:ext cx="7471514" cy="2581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mp4"/><Relationship Id="rId2" Type="http://schemas.microsoft.com/office/2007/relationships/media" Target="../media/media3.mp4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635750" y="1829392"/>
            <a:ext cx="3881428" cy="117512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b="1" i="0" dirty="0"/>
              <a:t>MÔN TIN HỌC LỚP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3365" y="3158596"/>
            <a:ext cx="317961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</a:rPr>
              <a:t>Tuần</a:t>
            </a:r>
            <a:r>
              <a:rPr lang="en-US" sz="1800" dirty="0">
                <a:solidFill>
                  <a:schemeClr val="bg1"/>
                </a:solidFill>
              </a:rPr>
              <a:t> 17</a:t>
            </a:r>
          </a:p>
        </p:txBody>
      </p:sp>
    </p:spTree>
  </p:cSld>
  <p:clrMapOvr>
    <a:masterClrMapping/>
  </p:clrMapOvr>
  <p:transition spd="slow" advTm="6389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39518" y="457200"/>
            <a:ext cx="7411450" cy="4529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b="1" dirty="0"/>
              <a:t>2. </a:t>
            </a:r>
            <a:r>
              <a:rPr lang="en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lang="en" dirty="0"/>
          </a:p>
        </p:txBody>
      </p:sp>
      <p:sp>
        <p:nvSpPr>
          <p:cNvPr id="15" name="Shape 245">
            <a:extLst>
              <a:ext uri="{FF2B5EF4-FFF2-40B4-BE49-F238E27FC236}">
                <a16:creationId xmlns:a16="http://schemas.microsoft.com/office/drawing/2014/main" xmlns="" id="{2DC4FACD-6751-40F6-B399-13E77C2AA5FB}"/>
              </a:ext>
            </a:extLst>
          </p:cNvPr>
          <p:cNvSpPr txBox="1">
            <a:spLocks/>
          </p:cNvSpPr>
          <p:nvPr/>
        </p:nvSpPr>
        <p:spPr>
          <a:xfrm>
            <a:off x="2769108" y="457200"/>
            <a:ext cx="4971096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Font typeface="Droid Serif"/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" dirty="0"/>
          </a:p>
        </p:txBody>
      </p:sp>
      <p:sp>
        <p:nvSpPr>
          <p:cNvPr id="10" name="Shape 245">
            <a:extLst>
              <a:ext uri="{FF2B5EF4-FFF2-40B4-BE49-F238E27FC236}">
                <a16:creationId xmlns:a16="http://schemas.microsoft.com/office/drawing/2014/main" xmlns="" id="{F443C9FB-AF06-45E1-804C-71D1A47BC6EC}"/>
              </a:ext>
            </a:extLst>
          </p:cNvPr>
          <p:cNvSpPr txBox="1">
            <a:spLocks/>
          </p:cNvSpPr>
          <p:nvPr/>
        </p:nvSpPr>
        <p:spPr>
          <a:xfrm>
            <a:off x="739518" y="943486"/>
            <a:ext cx="4971096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Font typeface="Droid Serif"/>
              <a:buNone/>
            </a:pPr>
            <a:r>
              <a:rPr lang="en-US" dirty="0"/>
              <a:t>a)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dòng</a:t>
            </a:r>
            <a:endParaRPr lang="e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91237F2-79A5-4445-B90D-4D6A2E26656D}"/>
              </a:ext>
            </a:extLst>
          </p:cNvPr>
          <p:cNvGrpSpPr/>
          <p:nvPr/>
        </p:nvGrpSpPr>
        <p:grpSpPr>
          <a:xfrm>
            <a:off x="993034" y="1396485"/>
            <a:ext cx="7411449" cy="1200808"/>
            <a:chOff x="739517" y="1370942"/>
            <a:chExt cx="7411449" cy="1200808"/>
          </a:xfrm>
        </p:grpSpPr>
        <p:sp>
          <p:nvSpPr>
            <p:cNvPr id="6" name="Shape 245">
              <a:extLst>
                <a:ext uri="{FF2B5EF4-FFF2-40B4-BE49-F238E27FC236}">
                  <a16:creationId xmlns:a16="http://schemas.microsoft.com/office/drawing/2014/main" xmlns="" id="{A3383667-4644-4DD6-90E1-9DF1F6CC2EE1}"/>
                </a:ext>
              </a:extLst>
            </p:cNvPr>
            <p:cNvSpPr txBox="1">
              <a:spLocks/>
            </p:cNvSpPr>
            <p:nvPr/>
          </p:nvSpPr>
          <p:spPr>
            <a:xfrm>
              <a:off x="739517" y="1370942"/>
              <a:ext cx="7411449" cy="120080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Char char="❄"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Char char="☆"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vi-VN" i="1" dirty="0"/>
                <a:t>Bước 1: </a:t>
              </a:r>
              <a:endParaRPr lang="en-US" i="1" dirty="0"/>
            </a:p>
            <a:p>
              <a:pPr>
                <a:lnSpc>
                  <a:spcPct val="150000"/>
                </a:lnSpc>
                <a:buNone/>
              </a:pPr>
              <a:r>
                <a:rPr lang="vi-VN" dirty="0"/>
                <a:t>Di chuyển con trỏ chuột vào đoạn thẳng, ranh giới giữa các cột, dòng, con trỏ chuột chuyển </a:t>
              </a:r>
              <a:endParaRPr lang="vi-VN" dirty="0">
                <a:solidFill>
                  <a:srgbClr val="FF00FF"/>
                </a:solidFill>
              </a:endParaRPr>
            </a:p>
          </p:txBody>
        </p:sp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xmlns="" id="{3860ABD5-DCE5-46AD-A7E1-F5F207EA06C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557535" y="2255186"/>
              <a:ext cx="215900" cy="258762"/>
              <a:chOff x="5046" y="1475"/>
              <a:chExt cx="461" cy="484"/>
            </a:xfrm>
          </p:grpSpPr>
          <p:cxnSp>
            <p:nvCxnSpPr>
              <p:cNvPr id="12" name="AutoShape 3">
                <a:extLst>
                  <a:ext uri="{FF2B5EF4-FFF2-40B4-BE49-F238E27FC236}">
                    <a16:creationId xmlns:a16="http://schemas.microsoft.com/office/drawing/2014/main" xmlns="" id="{0A4AAF57-FDDB-4633-A65A-D34416E2A2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46" y="1670"/>
                <a:ext cx="4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" name="AutoShape 4">
                <a:extLst>
                  <a:ext uri="{FF2B5EF4-FFF2-40B4-BE49-F238E27FC236}">
                    <a16:creationId xmlns:a16="http://schemas.microsoft.com/office/drawing/2014/main" xmlns="" id="{5C525A1A-6D81-4DBD-B793-669B7490E1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46" y="1758"/>
                <a:ext cx="4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" name="AutoShape 5">
                <a:extLst>
                  <a:ext uri="{FF2B5EF4-FFF2-40B4-BE49-F238E27FC236}">
                    <a16:creationId xmlns:a16="http://schemas.microsoft.com/office/drawing/2014/main" xmlns="" id="{C3B551F4-704F-44E5-BB0E-5CC53BB6D1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276" y="1475"/>
                <a:ext cx="0" cy="1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" name="AutoShape 6">
                <a:extLst>
                  <a:ext uri="{FF2B5EF4-FFF2-40B4-BE49-F238E27FC236}">
                    <a16:creationId xmlns:a16="http://schemas.microsoft.com/office/drawing/2014/main" xmlns="" id="{FEBE1D6E-8769-4F92-805A-DBAFBB2CEA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274" y="1758"/>
                <a:ext cx="2" cy="2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0" name="Shape 245">
            <a:extLst>
              <a:ext uri="{FF2B5EF4-FFF2-40B4-BE49-F238E27FC236}">
                <a16:creationId xmlns:a16="http://schemas.microsoft.com/office/drawing/2014/main" xmlns="" id="{6C54BC73-7649-4F53-B611-0E7C6FF1818A}"/>
              </a:ext>
            </a:extLst>
          </p:cNvPr>
          <p:cNvSpPr txBox="1">
            <a:spLocks/>
          </p:cNvSpPr>
          <p:nvPr/>
        </p:nvSpPr>
        <p:spPr>
          <a:xfrm>
            <a:off x="993034" y="2624838"/>
            <a:ext cx="7411449" cy="12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vi-VN" i="1" dirty="0"/>
              <a:t>Bước </a:t>
            </a:r>
            <a:r>
              <a:rPr lang="en-US" i="1" dirty="0"/>
              <a:t>2</a:t>
            </a:r>
            <a:r>
              <a:rPr lang="vi-VN" i="1" dirty="0"/>
              <a:t>: </a:t>
            </a:r>
            <a:endParaRPr lang="en-US" i="1" dirty="0"/>
          </a:p>
          <a:p>
            <a:pPr>
              <a:lnSpc>
                <a:spcPct val="150000"/>
              </a:lnSpc>
              <a:buNone/>
            </a:pPr>
            <a:r>
              <a:rPr lang="vi-VN" dirty="0"/>
              <a:t>Kéo thả chuột để tăng hoặc giảm độ rộng của cột. Tương tự em điều chỉnh độ rộng của dòng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314455"/>
      </p:ext>
    </p:extLst>
  </p:cSld>
  <p:clrMapOvr>
    <a:masterClrMapping/>
  </p:clrMapOvr>
  <p:transition spd="slow" advTm="3189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5B87A-F72F-4230-ACF4-53C4F8C5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C14204-57DC-49BC-B70E-6A4184149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2">
            <a:hlinkClick r:id="" action="ppaction://media"/>
            <a:extLst>
              <a:ext uri="{FF2B5EF4-FFF2-40B4-BE49-F238E27FC236}">
                <a16:creationId xmlns:a16="http://schemas.microsoft.com/office/drawing/2014/main" xmlns="" id="{A9D6A4B3-9D98-4CB7-89E4-517307C6298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1185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2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16"/>
    </mc:Choice>
    <mc:Fallback xmlns="">
      <p:transition spd="slow" advTm="31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396" objId="4"/>
        <p14:triggerEvt type="onClick" time="1397" objId="4"/>
        <p14:stopEvt time="30967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45">
            <a:extLst>
              <a:ext uri="{FF2B5EF4-FFF2-40B4-BE49-F238E27FC236}">
                <a16:creationId xmlns:a16="http://schemas.microsoft.com/office/drawing/2014/main" xmlns="" id="{F443C9FB-AF06-45E1-804C-71D1A47BC6EC}"/>
              </a:ext>
            </a:extLst>
          </p:cNvPr>
          <p:cNvSpPr txBox="1">
            <a:spLocks/>
          </p:cNvSpPr>
          <p:nvPr/>
        </p:nvSpPr>
        <p:spPr>
          <a:xfrm>
            <a:off x="1129811" y="475135"/>
            <a:ext cx="4971096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None/>
            </a:pPr>
            <a:r>
              <a:rPr lang="en-US" dirty="0"/>
              <a:t>b) </a:t>
            </a:r>
            <a:r>
              <a:rPr lang="en-US" dirty="0" err="1"/>
              <a:t>Gộp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:</a:t>
            </a:r>
          </a:p>
          <a:p>
            <a:pPr>
              <a:buFont typeface="Droid Serif"/>
              <a:buNone/>
            </a:pPr>
            <a:endParaRPr lang="en" dirty="0"/>
          </a:p>
        </p:txBody>
      </p:sp>
      <p:sp>
        <p:nvSpPr>
          <p:cNvPr id="6" name="Shape 245">
            <a:extLst>
              <a:ext uri="{FF2B5EF4-FFF2-40B4-BE49-F238E27FC236}">
                <a16:creationId xmlns:a16="http://schemas.microsoft.com/office/drawing/2014/main" xmlns="" id="{A3383667-4644-4DD6-90E1-9DF1F6CC2EE1}"/>
              </a:ext>
            </a:extLst>
          </p:cNvPr>
          <p:cNvSpPr txBox="1">
            <a:spLocks/>
          </p:cNvSpPr>
          <p:nvPr/>
        </p:nvSpPr>
        <p:spPr>
          <a:xfrm>
            <a:off x="993034" y="1396485"/>
            <a:ext cx="3578967" cy="12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vi-VN" i="1" dirty="0"/>
              <a:t>Bước 1: </a:t>
            </a:r>
            <a:endParaRPr lang="en-US" i="1" dirty="0"/>
          </a:p>
          <a:p>
            <a:pPr algn="just">
              <a:lnSpc>
                <a:spcPct val="150000"/>
              </a:lnSpc>
              <a:buNone/>
            </a:pPr>
            <a:r>
              <a:rPr lang="vi-VN" dirty="0"/>
              <a:t>Đưa con trỏ vào vị trí ô bắt đầu gộp, nhấn giữ nút trái chuột, kéo chọn số ô cần gộp rồi thả nút chuột.</a:t>
            </a:r>
          </a:p>
        </p:txBody>
      </p:sp>
      <p:sp>
        <p:nvSpPr>
          <p:cNvPr id="20" name="Shape 245">
            <a:extLst>
              <a:ext uri="{FF2B5EF4-FFF2-40B4-BE49-F238E27FC236}">
                <a16:creationId xmlns:a16="http://schemas.microsoft.com/office/drawing/2014/main" xmlns="" id="{6C54BC73-7649-4F53-B611-0E7C6FF1818A}"/>
              </a:ext>
            </a:extLst>
          </p:cNvPr>
          <p:cNvSpPr txBox="1">
            <a:spLocks/>
          </p:cNvSpPr>
          <p:nvPr/>
        </p:nvSpPr>
        <p:spPr>
          <a:xfrm>
            <a:off x="993034" y="3379653"/>
            <a:ext cx="3669119" cy="12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vi-VN" i="1" dirty="0"/>
              <a:t>Bước </a:t>
            </a:r>
            <a:r>
              <a:rPr lang="en-US" i="1" dirty="0"/>
              <a:t>2</a:t>
            </a:r>
            <a:r>
              <a:rPr lang="vi-VN" i="1" dirty="0"/>
              <a:t>: </a:t>
            </a:r>
            <a:endParaRPr lang="en-US" i="1" dirty="0"/>
          </a:p>
          <a:p>
            <a:pPr algn="just">
              <a:lnSpc>
                <a:spcPct val="150000"/>
              </a:lnSpc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Layout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Merge Cells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gộp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6424AA-A7EE-4363-9B52-60D45CDF3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692559"/>
            <a:ext cx="3929138" cy="13097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C92CB0-B06F-43B2-B99B-C2C37DA987A7}"/>
              </a:ext>
            </a:extLst>
          </p:cNvPr>
          <p:cNvSpPr/>
          <p:nvPr/>
        </p:nvSpPr>
        <p:spPr>
          <a:xfrm>
            <a:off x="7868993" y="1692559"/>
            <a:ext cx="605307" cy="303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C202621-8245-40C7-AF67-D92B41ED5081}"/>
              </a:ext>
            </a:extLst>
          </p:cNvPr>
          <p:cNvSpPr/>
          <p:nvPr/>
        </p:nvSpPr>
        <p:spPr>
          <a:xfrm>
            <a:off x="5510012" y="2043749"/>
            <a:ext cx="1032456" cy="248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051AFD-A7D3-42C9-B004-603E4A0F7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063" y="3443551"/>
            <a:ext cx="3669119" cy="901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0122141"/>
      </p:ext>
    </p:extLst>
  </p:cSld>
  <p:clrMapOvr>
    <a:masterClrMapping/>
  </p:clrMapOvr>
  <p:transition spd="slow" advTm="3082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B6C9F-2A9E-4E16-AF03-435BF0B0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6CE170-69E1-43C0-B8F1-AA0A03DDA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92" y="1122394"/>
            <a:ext cx="7471514" cy="1251156"/>
          </a:xfrm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1F6CCBAD-7221-4F8D-9216-49F92A21A320}"/>
              </a:ext>
            </a:extLst>
          </p:cNvPr>
          <p:cNvSpPr txBox="1">
            <a:spLocks/>
          </p:cNvSpPr>
          <p:nvPr/>
        </p:nvSpPr>
        <p:spPr>
          <a:xfrm>
            <a:off x="1332560" y="1521820"/>
            <a:ext cx="6731801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2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b="1" i="0">
                <a:solidFill>
                  <a:srgbClr val="006600"/>
                </a:solidFill>
              </a:rPr>
              <a:t>Hướng dẫn thực hành </a:t>
            </a:r>
            <a:endParaRPr lang="en-US" b="1" i="0" dirty="0">
              <a:solidFill>
                <a:srgbClr val="006600"/>
              </a:solidFill>
            </a:endParaRPr>
          </a:p>
        </p:txBody>
      </p:sp>
      <p:pic>
        <p:nvPicPr>
          <p:cNvPr id="4" name="A2">
            <a:hlinkClick r:id="" action="ppaction://media"/>
            <a:extLst>
              <a:ext uri="{FF2B5EF4-FFF2-40B4-BE49-F238E27FC236}">
                <a16:creationId xmlns:a16="http://schemas.microsoft.com/office/drawing/2014/main" xmlns="" id="{E6E286B9-25D6-4D11-897C-DE853C68FB1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8523" end="24903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" y="0"/>
            <a:ext cx="9029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1"/>
    </mc:Choice>
    <mc:Fallback xmlns="">
      <p:transition spd="slow" advTm="24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914" objId="4"/>
        <p14:triggerEvt type="onClick" time="3915" objId="4"/>
        <p14:stopEvt time="21234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E2F79D-10C9-469A-A5F7-DC4859100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152" y="3582244"/>
            <a:ext cx="3838987" cy="950930"/>
          </a:xfrm>
          <a:prstGeom prst="rect">
            <a:avLst/>
          </a:prstGeom>
        </p:spPr>
      </p:pic>
      <p:sp>
        <p:nvSpPr>
          <p:cNvPr id="10" name="Shape 245">
            <a:extLst>
              <a:ext uri="{FF2B5EF4-FFF2-40B4-BE49-F238E27FC236}">
                <a16:creationId xmlns:a16="http://schemas.microsoft.com/office/drawing/2014/main" xmlns="" id="{F443C9FB-AF06-45E1-804C-71D1A47BC6EC}"/>
              </a:ext>
            </a:extLst>
          </p:cNvPr>
          <p:cNvSpPr txBox="1">
            <a:spLocks/>
          </p:cNvSpPr>
          <p:nvPr/>
        </p:nvSpPr>
        <p:spPr>
          <a:xfrm>
            <a:off x="1202293" y="564345"/>
            <a:ext cx="4971096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None/>
            </a:pPr>
            <a:r>
              <a:rPr lang="en-US" dirty="0"/>
              <a:t>c) </a:t>
            </a:r>
            <a:r>
              <a:rPr lang="en-US" dirty="0" err="1"/>
              <a:t>Tách</a:t>
            </a:r>
            <a:r>
              <a:rPr lang="en-US" dirty="0"/>
              <a:t> ô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:</a:t>
            </a:r>
          </a:p>
          <a:p>
            <a:pPr>
              <a:buFont typeface="Droid Serif"/>
              <a:buNone/>
            </a:pPr>
            <a:endParaRPr lang="en" dirty="0"/>
          </a:p>
        </p:txBody>
      </p:sp>
      <p:sp>
        <p:nvSpPr>
          <p:cNvPr id="6" name="Shape 245">
            <a:extLst>
              <a:ext uri="{FF2B5EF4-FFF2-40B4-BE49-F238E27FC236}">
                <a16:creationId xmlns:a16="http://schemas.microsoft.com/office/drawing/2014/main" xmlns="" id="{A3383667-4644-4DD6-90E1-9DF1F6CC2EE1}"/>
              </a:ext>
            </a:extLst>
          </p:cNvPr>
          <p:cNvSpPr txBox="1">
            <a:spLocks/>
          </p:cNvSpPr>
          <p:nvPr/>
        </p:nvSpPr>
        <p:spPr>
          <a:xfrm>
            <a:off x="993034" y="1396485"/>
            <a:ext cx="3578967" cy="12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vi-VN" i="1" dirty="0"/>
              <a:t>Bước 1: </a:t>
            </a:r>
            <a:endParaRPr lang="en-US" i="1" dirty="0"/>
          </a:p>
          <a:p>
            <a:pPr algn="just">
              <a:lnSpc>
                <a:spcPct val="150000"/>
              </a:lnSpc>
              <a:buNone/>
            </a:pPr>
            <a:r>
              <a:rPr lang="vi-VN" dirty="0"/>
              <a:t>Đưa con trỏ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vi-VN" dirty="0"/>
              <a:t>vào </a:t>
            </a:r>
            <a:r>
              <a:rPr lang="en-US" dirty="0"/>
              <a:t>ô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tách</a:t>
            </a:r>
            <a:endParaRPr lang="vi-VN" dirty="0"/>
          </a:p>
        </p:txBody>
      </p:sp>
      <p:sp>
        <p:nvSpPr>
          <p:cNvPr id="20" name="Shape 245">
            <a:extLst>
              <a:ext uri="{FF2B5EF4-FFF2-40B4-BE49-F238E27FC236}">
                <a16:creationId xmlns:a16="http://schemas.microsoft.com/office/drawing/2014/main" xmlns="" id="{6C54BC73-7649-4F53-B611-0E7C6FF1818A}"/>
              </a:ext>
            </a:extLst>
          </p:cNvPr>
          <p:cNvSpPr txBox="1">
            <a:spLocks/>
          </p:cNvSpPr>
          <p:nvPr/>
        </p:nvSpPr>
        <p:spPr>
          <a:xfrm>
            <a:off x="993034" y="2347415"/>
            <a:ext cx="3669119" cy="12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vi-VN" i="1" dirty="0"/>
              <a:t>Bước </a:t>
            </a:r>
            <a:r>
              <a:rPr lang="en-US" i="1" dirty="0"/>
              <a:t>2</a:t>
            </a:r>
            <a:r>
              <a:rPr lang="vi-VN" i="1" dirty="0"/>
              <a:t>: </a:t>
            </a:r>
            <a:endParaRPr lang="en-US" i="1" dirty="0"/>
          </a:p>
          <a:p>
            <a:pPr algn="just">
              <a:lnSpc>
                <a:spcPct val="150000"/>
              </a:lnSpc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Layout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>
                <a:solidFill>
                  <a:srgbClr val="FF00FF"/>
                </a:solidFill>
              </a:rPr>
              <a:t>Split Cells.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6424AA-A7EE-4363-9B52-60D45CDF3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1692559"/>
            <a:ext cx="3929138" cy="13097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C92CB0-B06F-43B2-B99B-C2C37DA987A7}"/>
              </a:ext>
            </a:extLst>
          </p:cNvPr>
          <p:cNvSpPr/>
          <p:nvPr/>
        </p:nvSpPr>
        <p:spPr>
          <a:xfrm>
            <a:off x="7868993" y="1692559"/>
            <a:ext cx="605307" cy="303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C202621-8245-40C7-AF67-D92B41ED5081}"/>
              </a:ext>
            </a:extLst>
          </p:cNvPr>
          <p:cNvSpPr/>
          <p:nvPr/>
        </p:nvSpPr>
        <p:spPr>
          <a:xfrm>
            <a:off x="5549189" y="2254946"/>
            <a:ext cx="1032456" cy="248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hape 245">
            <a:extLst>
              <a:ext uri="{FF2B5EF4-FFF2-40B4-BE49-F238E27FC236}">
                <a16:creationId xmlns:a16="http://schemas.microsoft.com/office/drawing/2014/main" xmlns="" id="{A175521B-07B3-4BD1-84F3-21B4CD62AB19}"/>
              </a:ext>
            </a:extLst>
          </p:cNvPr>
          <p:cNvSpPr txBox="1">
            <a:spLocks/>
          </p:cNvSpPr>
          <p:nvPr/>
        </p:nvSpPr>
        <p:spPr>
          <a:xfrm>
            <a:off x="993033" y="3252149"/>
            <a:ext cx="3669119" cy="12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vi-VN" i="1" dirty="0"/>
              <a:t>Bước </a:t>
            </a:r>
            <a:r>
              <a:rPr lang="en-US" i="1" dirty="0"/>
              <a:t>3</a:t>
            </a:r>
            <a:r>
              <a:rPr lang="vi-VN" i="1" dirty="0"/>
              <a:t>: </a:t>
            </a:r>
            <a:endParaRPr lang="en-US" i="1" dirty="0"/>
          </a:p>
          <a:p>
            <a:pPr algn="just">
              <a:lnSpc>
                <a:spcPct val="150000"/>
              </a:lnSpc>
              <a:buNone/>
            </a:pP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ô </a:t>
            </a:r>
            <a:r>
              <a:rPr lang="en-US" dirty="0">
                <a:solidFill>
                  <a:srgbClr val="FF00FF"/>
                </a:solidFill>
              </a:rPr>
              <a:t>Number </a:t>
            </a:r>
            <a:r>
              <a:rPr lang="en-US">
                <a:solidFill>
                  <a:srgbClr val="FF00FF"/>
                </a:solidFill>
              </a:rPr>
              <a:t>of columns</a:t>
            </a:r>
            <a:r>
              <a:rPr lang="en-US"/>
              <a:t>,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ô </a:t>
            </a:r>
            <a:r>
              <a:rPr lang="en-US" dirty="0">
                <a:solidFill>
                  <a:srgbClr val="FF00FF"/>
                </a:solidFill>
              </a:rPr>
              <a:t>Number of rows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rồi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chọn</a:t>
            </a:r>
            <a:r>
              <a:rPr lang="en-US" b="1" dirty="0">
                <a:solidFill>
                  <a:schemeClr val="tx1"/>
                </a:solidFill>
              </a:rPr>
              <a:t> OK</a:t>
            </a:r>
            <a:endParaRPr lang="vi-VN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9E0397-3666-4AF9-973F-69C6905D2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428" y="2804713"/>
            <a:ext cx="1552572" cy="1212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300127"/>
      </p:ext>
    </p:extLst>
  </p:cSld>
  <p:clrMapOvr>
    <a:masterClrMapping/>
  </p:clrMapOvr>
  <p:transition spd="slow" advTm="2961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4" grpId="0" animBg="1"/>
      <p:bldP spid="1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B6C9F-2A9E-4E16-AF03-435BF0B0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6CE170-69E1-43C0-B8F1-AA0A03DDA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92" y="1122394"/>
            <a:ext cx="7471514" cy="1251156"/>
          </a:xfrm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1F6CCBAD-7221-4F8D-9216-49F92A21A320}"/>
              </a:ext>
            </a:extLst>
          </p:cNvPr>
          <p:cNvSpPr txBox="1">
            <a:spLocks/>
          </p:cNvSpPr>
          <p:nvPr/>
        </p:nvSpPr>
        <p:spPr>
          <a:xfrm>
            <a:off x="1332560" y="1521820"/>
            <a:ext cx="6731801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2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b="1" i="0">
                <a:solidFill>
                  <a:srgbClr val="006600"/>
                </a:solidFill>
              </a:rPr>
              <a:t>Hướng dẫn thực hành </a:t>
            </a:r>
            <a:endParaRPr lang="en-US" b="1" i="0" dirty="0">
              <a:solidFill>
                <a:srgbClr val="006600"/>
              </a:solidFill>
            </a:endParaRPr>
          </a:p>
        </p:txBody>
      </p:sp>
      <p:pic>
        <p:nvPicPr>
          <p:cNvPr id="4" name="A2">
            <a:hlinkClick r:id="" action="ppaction://media"/>
            <a:extLst>
              <a:ext uri="{FF2B5EF4-FFF2-40B4-BE49-F238E27FC236}">
                <a16:creationId xmlns:a16="http://schemas.microsoft.com/office/drawing/2014/main" xmlns="" id="{E6E286B9-25D6-4D11-897C-DE853C68FB1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05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" y="0"/>
            <a:ext cx="9029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52"/>
    </mc:Choice>
    <mc:Fallback xmlns="">
      <p:transition spd="slow" advTm="24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207" objId="4"/>
        <p14:triggerEvt type="onClick" time="2208" objId="4"/>
        <p14:stopEvt time="22448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857713" y="1064669"/>
            <a:ext cx="5428499" cy="4529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EM CẦN GHI NHỚ</a:t>
            </a:r>
            <a:endParaRPr lang="en" sz="2400" b="1" dirty="0">
              <a:solidFill>
                <a:srgbClr val="006600"/>
              </a:solidFill>
            </a:endParaRPr>
          </a:p>
        </p:txBody>
      </p:sp>
      <p:sp>
        <p:nvSpPr>
          <p:cNvPr id="6" name="Shape 252">
            <a:extLst>
              <a:ext uri="{FF2B5EF4-FFF2-40B4-BE49-F238E27FC236}">
                <a16:creationId xmlns:a16="http://schemas.microsoft.com/office/drawing/2014/main" xmlns="" id="{DEDF93DF-46F8-44E0-BA7D-612ECF6DA61C}"/>
              </a:ext>
            </a:extLst>
          </p:cNvPr>
          <p:cNvSpPr txBox="1">
            <a:spLocks/>
          </p:cNvSpPr>
          <p:nvPr/>
        </p:nvSpPr>
        <p:spPr>
          <a:xfrm>
            <a:off x="1682223" y="1517667"/>
            <a:ext cx="5779477" cy="22571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342892" indent="-342892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chèn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bảng</a:t>
            </a:r>
            <a:r>
              <a:rPr lang="en-US" sz="200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c</a:t>
            </a:r>
            <a:r>
              <a:rPr lang="en-US" sz="2000">
                <a:solidFill>
                  <a:srgbClr val="006600"/>
                </a:solidFill>
              </a:rPr>
              <a:t>ó </a:t>
            </a:r>
            <a:r>
              <a:rPr lang="en-US" sz="2000" dirty="0" err="1">
                <a:solidFill>
                  <a:srgbClr val="006600"/>
                </a:solidFill>
              </a:rPr>
              <a:t>số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dòng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số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cột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tùy</a:t>
            </a:r>
            <a:r>
              <a:rPr lang="en-US" sz="2000" dirty="0">
                <a:solidFill>
                  <a:srgbClr val="006600"/>
                </a:solidFill>
              </a:rPr>
              <a:t> ý </a:t>
            </a:r>
            <a:r>
              <a:rPr lang="en-US" sz="2000" dirty="0" err="1">
                <a:solidFill>
                  <a:srgbClr val="006600"/>
                </a:solidFill>
              </a:rPr>
              <a:t>vào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văn</a:t>
            </a:r>
            <a:r>
              <a:rPr lang="en-US" sz="2000">
                <a:solidFill>
                  <a:srgbClr val="006600"/>
                </a:solidFill>
              </a:rPr>
              <a:t> bản.</a:t>
            </a:r>
            <a:endParaRPr lang="en-US" sz="2000" dirty="0">
              <a:solidFill>
                <a:srgbClr val="006600"/>
              </a:solidFill>
            </a:endParaRPr>
          </a:p>
          <a:p>
            <a:pPr marL="342892" indent="-342892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điều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chỉnh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độ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rộng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hẹp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của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cột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dòng</a:t>
            </a:r>
            <a:r>
              <a:rPr lang="en-US" sz="2000" dirty="0">
                <a:solidFill>
                  <a:srgbClr val="006600"/>
                </a:solidFill>
              </a:rPr>
              <a:t>; </a:t>
            </a:r>
            <a:r>
              <a:rPr lang="en-US" sz="2000" dirty="0" err="1">
                <a:solidFill>
                  <a:srgbClr val="006600"/>
                </a:solidFill>
              </a:rPr>
              <a:t>nhập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tách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các</a:t>
            </a:r>
            <a:r>
              <a:rPr lang="en-US" sz="2000" dirty="0">
                <a:solidFill>
                  <a:srgbClr val="006600"/>
                </a:solidFill>
              </a:rPr>
              <a:t> ô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bảng</a:t>
            </a:r>
            <a:r>
              <a:rPr lang="en-US" sz="2000" dirty="0">
                <a:solidFill>
                  <a:srgbClr val="006600"/>
                </a:solidFill>
              </a:rPr>
              <a:t>; </a:t>
            </a:r>
            <a:r>
              <a:rPr lang="en-US" sz="2000" dirty="0" err="1">
                <a:solidFill>
                  <a:srgbClr val="006600"/>
                </a:solidFill>
              </a:rPr>
              <a:t>thêm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bớt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cột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dòng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của</a:t>
            </a:r>
            <a:r>
              <a:rPr lang="en-US" sz="2000">
                <a:solidFill>
                  <a:srgbClr val="006600"/>
                </a:solidFill>
              </a:rPr>
              <a:t> bảng.</a:t>
            </a:r>
            <a:endParaRPr lang="en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 advTm="16867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81663-6F28-426A-9263-E7F0A5DE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54D309AF-7F7A-4D55-BAC9-76342790ED18}"/>
              </a:ext>
            </a:extLst>
          </p:cNvPr>
          <p:cNvSpPr txBox="1">
            <a:spLocks/>
          </p:cNvSpPr>
          <p:nvPr/>
        </p:nvSpPr>
        <p:spPr>
          <a:xfrm>
            <a:off x="2208179" y="1858957"/>
            <a:ext cx="455740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>
                <a:solidFill>
                  <a:srgbClr val="006600"/>
                </a:solidFill>
                <a:latin typeface="Old Standard TT" panose="00000500000000000000" pitchFamily="2" charset="0"/>
              </a:rPr>
              <a:t>Chúc các con hoàn thành tốt bài thực hành!</a:t>
            </a:r>
            <a:endParaRPr lang="en-US" sz="2800" dirty="0">
              <a:solidFill>
                <a:srgbClr val="006600"/>
              </a:solidFill>
              <a:latin typeface="Old Standard TT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8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2"/>
    </mc:Choice>
    <mc:Fallback xmlns="">
      <p:transition spd="slow" advTm="7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635751" y="1829393"/>
            <a:ext cx="3881428" cy="1175122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lvl="0"/>
            <a:r>
              <a:rPr lang="en" b="1" i="0" dirty="0"/>
              <a:t>MÔN TIN HỌC LỚP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3366" y="3158598"/>
            <a:ext cx="317961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</a:rPr>
              <a:t>Tuần</a:t>
            </a:r>
            <a:r>
              <a:rPr lang="en-US" sz="1800" dirty="0">
                <a:solidFill>
                  <a:schemeClr val="bg1"/>
                </a:solidFill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27412444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4294967295"/>
          </p:nvPr>
        </p:nvSpPr>
        <p:spPr>
          <a:xfrm>
            <a:off x="2294541" y="3558687"/>
            <a:ext cx="4105199" cy="122129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dirty="0"/>
              <a:t>(SGK </a:t>
            </a:r>
            <a:r>
              <a:rPr lang="en-US" sz="2000" dirty="0" err="1"/>
              <a:t>trang</a:t>
            </a:r>
            <a:r>
              <a:rPr lang="en-US" sz="2000" dirty="0"/>
              <a:t> 64)</a:t>
            </a:r>
            <a:endParaRPr lang="en" sz="2000" dirty="0"/>
          </a:p>
        </p:txBody>
      </p:sp>
      <p:sp>
        <p:nvSpPr>
          <p:cNvPr id="216" name="Shape 216"/>
          <p:cNvSpPr/>
          <p:nvPr/>
        </p:nvSpPr>
        <p:spPr>
          <a:xfrm>
            <a:off x="3960000" y="181210"/>
            <a:ext cx="1224000" cy="1167728"/>
          </a:xfrm>
          <a:custGeom>
            <a:avLst/>
            <a:gdLst/>
            <a:ahLst/>
            <a:cxnLst/>
            <a:rect l="0" t="0" r="0" b="0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5" name="Shape 154">
            <a:extLst>
              <a:ext uri="{FF2B5EF4-FFF2-40B4-BE49-F238E27FC236}">
                <a16:creationId xmlns:a16="http://schemas.microsoft.com/office/drawing/2014/main" xmlns="" id="{3BF8F12C-315F-4427-BF19-C56D8C89A797}"/>
              </a:ext>
            </a:extLst>
          </p:cNvPr>
          <p:cNvSpPr txBox="1">
            <a:spLocks/>
          </p:cNvSpPr>
          <p:nvPr/>
        </p:nvSpPr>
        <p:spPr>
          <a:xfrm>
            <a:off x="565260" y="1348939"/>
            <a:ext cx="8013482" cy="25841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>
              <a:lnSpc>
                <a:spcPct val="150000"/>
              </a:lnSpc>
            </a:pPr>
            <a:r>
              <a:rPr lang="en" sz="3200" b="1" i="0" dirty="0">
                <a:solidFill>
                  <a:srgbClr val="FF0000"/>
                </a:solidFill>
              </a:rPr>
              <a:t>CHỦ ĐỀ 3: </a:t>
            </a:r>
            <a:r>
              <a:rPr lang="en-US" sz="3200" b="1" i="0" dirty="0">
                <a:solidFill>
                  <a:srgbClr val="FF0000"/>
                </a:solidFill>
              </a:rPr>
              <a:t>SOẠN THẢO VĂN BẢN</a:t>
            </a:r>
            <a:r>
              <a:rPr lang="en" sz="3200" b="1" i="0" dirty="0">
                <a:solidFill>
                  <a:srgbClr val="FF0000"/>
                </a:solidFill>
              </a:rPr>
              <a:t/>
            </a:r>
            <a:br>
              <a:rPr lang="en" sz="3200" b="1" i="0" dirty="0">
                <a:solidFill>
                  <a:srgbClr val="FF0000"/>
                </a:solidFill>
              </a:rPr>
            </a:br>
            <a:r>
              <a:rPr lang="en" sz="3200" b="1" i="0" dirty="0">
                <a:solidFill>
                  <a:srgbClr val="FF0000"/>
                </a:solidFill>
              </a:rPr>
              <a:t>BÀI </a:t>
            </a:r>
            <a:r>
              <a:rPr lang="en-US" sz="3200" b="1" i="0" dirty="0">
                <a:solidFill>
                  <a:srgbClr val="FF0000"/>
                </a:solidFill>
              </a:rPr>
              <a:t>3: CHÈN VÀ TRÌNH BÀY BẢNG TRONG VĂN BẢN</a:t>
            </a:r>
            <a:r>
              <a:rPr lang="en" sz="3200" b="1" i="0" dirty="0">
                <a:solidFill>
                  <a:srgbClr val="FF0000"/>
                </a:solidFill>
              </a:rPr>
              <a:t> (Tiết 2)</a:t>
            </a:r>
          </a:p>
        </p:txBody>
      </p:sp>
    </p:spTree>
    <p:extLst>
      <p:ext uri="{BB962C8B-B14F-4D97-AF65-F5344CB8AC3E}">
        <p14:creationId xmlns:p14="http://schemas.microsoft.com/office/powerpoint/2010/main" val="3214779621"/>
      </p:ext>
    </p:extLst>
  </p:cSld>
  <p:clrMapOvr>
    <a:masterClrMapping/>
  </p:clrMapOvr>
  <p:transition spd="slow" advTm="9274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7ED5D-8E27-4943-8C9B-484BBA4B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98" y="1230515"/>
            <a:ext cx="5428499" cy="452999"/>
          </a:xfrm>
        </p:spPr>
        <p:txBody>
          <a:bodyPr/>
          <a:lstStyle/>
          <a:p>
            <a:r>
              <a:rPr lang="en-US" sz="3600" b="1" i="0" dirty="0">
                <a:solidFill>
                  <a:srgbClr val="006600"/>
                </a:solidFill>
              </a:rPr>
              <a:t>KHỞI ĐỘNG ĐẦU GIỜ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B9E2AE-A65D-44E0-AE0A-73E26C412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91" y="2160972"/>
            <a:ext cx="7471514" cy="1174356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  <a:buNone/>
            </a:pPr>
            <a:r>
              <a:rPr lang="en-US" sz="2800" b="1" dirty="0">
                <a:ln/>
                <a:solidFill>
                  <a:srgbClr val="FF0000"/>
                </a:solidFill>
              </a:rPr>
              <a:t>TRÒ CH</a:t>
            </a:r>
            <a:r>
              <a:rPr lang="vi-VN" sz="2800" b="1" dirty="0">
                <a:ln/>
                <a:solidFill>
                  <a:srgbClr val="FF0000"/>
                </a:solidFill>
              </a:rPr>
              <a:t>Ơ</a:t>
            </a:r>
            <a:r>
              <a:rPr lang="en-US" sz="2800" b="1" dirty="0">
                <a:ln/>
                <a:solidFill>
                  <a:srgbClr val="FF0000"/>
                </a:solidFill>
              </a:rPr>
              <a:t>I “AI NHANH AI ĐÚNG”</a:t>
            </a:r>
          </a:p>
        </p:txBody>
      </p:sp>
    </p:spTree>
    <p:extLst>
      <p:ext uri="{BB962C8B-B14F-4D97-AF65-F5344CB8AC3E}">
        <p14:creationId xmlns:p14="http://schemas.microsoft.com/office/powerpoint/2010/main" val="23221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4"/>
    </mc:Choice>
    <mc:Fallback xmlns="">
      <p:transition spd="slow" advTm="869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1">
            <a:extLst>
              <a:ext uri="{FF2B5EF4-FFF2-40B4-BE49-F238E27FC236}">
                <a16:creationId xmlns:a16="http://schemas.microsoft.com/office/drawing/2014/main" xmlns="" id="{7851BF2E-0EBE-40DD-B7D9-B91C10CB5773}"/>
              </a:ext>
            </a:extLst>
          </p:cNvPr>
          <p:cNvSpPr txBox="1">
            <a:spLocks/>
          </p:cNvSpPr>
          <p:nvPr/>
        </p:nvSpPr>
        <p:spPr>
          <a:xfrm>
            <a:off x="1513416" y="1349299"/>
            <a:ext cx="5776384" cy="257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 marL="457189" indent="-457189" algn="l">
              <a:lnSpc>
                <a:spcPct val="130000"/>
              </a:lnSpc>
            </a:pP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- 	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Chèn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ợc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vào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trang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soạn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thảo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189" indent="-457189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chỉnh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kích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ớc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kích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ớc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cột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dòng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189" indent="-457189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nhập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ô,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ô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189" indent="-457189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Gõ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ợc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chữ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số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vào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.</a:t>
            </a:r>
            <a:endParaRPr lang="en" sz="2600" b="0" dirty="0">
              <a:solidFill>
                <a:srgbClr val="006600"/>
              </a:solidFill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Shape 162">
            <a:extLst>
              <a:ext uri="{FF2B5EF4-FFF2-40B4-BE49-F238E27FC236}">
                <a16:creationId xmlns:a16="http://schemas.microsoft.com/office/drawing/2014/main" xmlns="" id="{EB63BB43-68A2-4257-8B39-E6DE7CA904D7}"/>
              </a:ext>
            </a:extLst>
          </p:cNvPr>
          <p:cNvSpPr txBox="1">
            <a:spLocks/>
          </p:cNvSpPr>
          <p:nvPr/>
        </p:nvSpPr>
        <p:spPr>
          <a:xfrm>
            <a:off x="989786" y="465151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ld Standard TT"/>
              <a:buNone/>
              <a:defRPr sz="3600" b="0" i="1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" b="1" i="0" dirty="0"/>
              <a:t>Mục tiêu bài học</a:t>
            </a:r>
          </a:p>
        </p:txBody>
      </p:sp>
    </p:spTree>
    <p:extLst>
      <p:ext uri="{BB962C8B-B14F-4D97-AF65-F5344CB8AC3E}">
        <p14:creationId xmlns:p14="http://schemas.microsoft.com/office/powerpoint/2010/main" val="3767859246"/>
      </p:ext>
    </p:extLst>
  </p:cSld>
  <p:clrMapOvr>
    <a:masterClrMapping/>
  </p:clrMapOvr>
  <p:transition spd="slow" advTm="14532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1" y="773968"/>
            <a:ext cx="7411450" cy="91316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en" b="1" dirty="0"/>
              <a:t>1. </a:t>
            </a:r>
            <a:r>
              <a:rPr lang="en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khóa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d</a:t>
            </a:r>
            <a:r>
              <a:rPr lang="vi-VN" dirty="0"/>
              <a:t>ư</a:t>
            </a:r>
            <a:r>
              <a:rPr lang="en-US" dirty="0" err="1"/>
              <a:t>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. L</a:t>
            </a:r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khóa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,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>
                <a:solidFill>
                  <a:srgbClr val="FF00FF"/>
                </a:solidFill>
              </a:rPr>
              <a:t>Thời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khóa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biểu</a:t>
            </a:r>
            <a:r>
              <a:rPr lang="en-US" dirty="0">
                <a:solidFill>
                  <a:srgbClr val="FF00FF"/>
                </a:solidFill>
              </a:rPr>
              <a:t>:</a:t>
            </a:r>
            <a:endParaRPr lang="en" dirty="0">
              <a:solidFill>
                <a:srgbClr val="FF00FF"/>
              </a:solidFill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3" y="315369"/>
            <a:ext cx="6206788" cy="4529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b="1" i="0" dirty="0">
                <a:solidFill>
                  <a:srgbClr val="006600"/>
                </a:solidFill>
              </a:rPr>
              <a:t>B. HOẠT ĐỘNG THỰC HÀNH</a:t>
            </a:r>
            <a:endParaRPr lang="en" b="1" i="0" dirty="0">
              <a:solidFill>
                <a:srgbClr val="0066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5EDD48-07D7-4D9D-B5F8-4C4A243D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72" y="1657351"/>
            <a:ext cx="7659169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86225"/>
      </p:ext>
    </p:extLst>
  </p:cSld>
  <p:clrMapOvr>
    <a:masterClrMapping/>
  </p:clrMapOvr>
  <p:transition spd="slow" advTm="20350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8EBE0-40EC-4A4D-A795-8CC5B479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13" y="188977"/>
            <a:ext cx="5428499" cy="452999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Hướng dẫn thực hiện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D70FD9-A6E8-436E-B3A0-50402D58D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535" y="715374"/>
            <a:ext cx="7471514" cy="258149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Viết tiêu đề của bảng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Kẻ bảng gồm 6 cột, 6 dòng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Nhập nội dung vào các ô trong bảng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Điều chỉnh độ rộng cột cho hợp lý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Trong ô Thứ, tiết. Lựa chọn kiểu vẽ đường chéo trong hộp Boder.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Căn lề chữ cho các ô trong bảng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Căn lề giữa cho tiêu đề, điều chỉnh kiểu chữ đậm.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Lưu bài.</a:t>
            </a:r>
          </a:p>
        </p:txBody>
      </p:sp>
    </p:spTree>
    <p:extLst>
      <p:ext uri="{BB962C8B-B14F-4D97-AF65-F5344CB8AC3E}">
        <p14:creationId xmlns:p14="http://schemas.microsoft.com/office/powerpoint/2010/main" val="15003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40"/>
    </mc:Choice>
    <mc:Fallback xmlns="">
      <p:transition spd="slow" advTm="3744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0404D2C-5CA6-4C3D-BF88-A13611BEC93C}"/>
              </a:ext>
            </a:extLst>
          </p:cNvPr>
          <p:cNvSpPr txBox="1">
            <a:spLocks/>
          </p:cNvSpPr>
          <p:nvPr/>
        </p:nvSpPr>
        <p:spPr>
          <a:xfrm>
            <a:off x="1251601" y="380352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Hướng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dẫn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hành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7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1"/>
    </mc:Choice>
    <mc:Fallback xmlns="">
      <p:transition spd="slow" advTm="38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97885" y="341087"/>
            <a:ext cx="7411450" cy="127255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en" sz="1800" b="1" dirty="0"/>
              <a:t>2. </a:t>
            </a:r>
            <a:r>
              <a:rPr lang="en" sz="1800" dirty="0"/>
              <a:t> </a:t>
            </a:r>
            <a:r>
              <a:rPr lang="en-US" sz="1800" dirty="0" err="1"/>
              <a:t>Chèn</a:t>
            </a:r>
            <a:r>
              <a:rPr lang="en-US" sz="1800" dirty="0"/>
              <a:t> </a:t>
            </a:r>
            <a:r>
              <a:rPr lang="en-US" sz="1800" dirty="0" err="1"/>
              <a:t>bảng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7 </a:t>
            </a:r>
            <a:r>
              <a:rPr lang="en-US" sz="1800" dirty="0" err="1"/>
              <a:t>dòng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8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en-US" sz="1800" dirty="0" err="1"/>
              <a:t>rồi</a:t>
            </a:r>
            <a:r>
              <a:rPr lang="en-US" sz="1800" dirty="0"/>
              <a:t> </a:t>
            </a:r>
            <a:r>
              <a:rPr lang="en-US" sz="1800" dirty="0" err="1"/>
              <a:t>chỉnh</a:t>
            </a:r>
            <a:r>
              <a:rPr lang="en-US" sz="1800" dirty="0"/>
              <a:t> </a:t>
            </a:r>
            <a:r>
              <a:rPr lang="en-US" sz="1800" dirty="0" err="1"/>
              <a:t>bảng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d</a:t>
            </a:r>
            <a:r>
              <a:rPr lang="vi-VN" sz="1800" dirty="0"/>
              <a:t>ư</a:t>
            </a:r>
            <a:r>
              <a:rPr lang="en-US" sz="1800" dirty="0" err="1"/>
              <a:t>ới</a:t>
            </a:r>
            <a:r>
              <a:rPr lang="en-US" sz="1800" dirty="0"/>
              <a:t> </a:t>
            </a:r>
            <a:r>
              <a:rPr lang="en-US" sz="1800" dirty="0" err="1"/>
              <a:t>đây</a:t>
            </a:r>
            <a:endParaRPr lang="en" sz="1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C400222-93FF-432F-8FFF-E131C8489993}"/>
              </a:ext>
            </a:extLst>
          </p:cNvPr>
          <p:cNvGraphicFramePr>
            <a:graphicFrameLocks noGrp="1"/>
          </p:cNvGraphicFramePr>
          <p:nvPr/>
        </p:nvGraphicFramePr>
        <p:xfrm>
          <a:off x="1378040" y="1429556"/>
          <a:ext cx="6362164" cy="2807595"/>
        </p:xfrm>
        <a:graphic>
          <a:graphicData uri="http://schemas.openxmlformats.org/drawingml/2006/table">
            <a:tbl>
              <a:tblPr firstRow="1" firstCol="1" bandRow="1"/>
              <a:tblGrid>
                <a:gridCol w="888983">
                  <a:extLst>
                    <a:ext uri="{9D8B030D-6E8A-4147-A177-3AD203B41FA5}">
                      <a16:colId xmlns:a16="http://schemas.microsoft.com/office/drawing/2014/main" xmlns="" val="971806046"/>
                    </a:ext>
                  </a:extLst>
                </a:gridCol>
                <a:gridCol w="888983">
                  <a:extLst>
                    <a:ext uri="{9D8B030D-6E8A-4147-A177-3AD203B41FA5}">
                      <a16:colId xmlns:a16="http://schemas.microsoft.com/office/drawing/2014/main" xmlns="" val="619279440"/>
                    </a:ext>
                  </a:extLst>
                </a:gridCol>
                <a:gridCol w="889744">
                  <a:extLst>
                    <a:ext uri="{9D8B030D-6E8A-4147-A177-3AD203B41FA5}">
                      <a16:colId xmlns:a16="http://schemas.microsoft.com/office/drawing/2014/main" xmlns="" val="1739248792"/>
                    </a:ext>
                  </a:extLst>
                </a:gridCol>
                <a:gridCol w="889744">
                  <a:extLst>
                    <a:ext uri="{9D8B030D-6E8A-4147-A177-3AD203B41FA5}">
                      <a16:colId xmlns:a16="http://schemas.microsoft.com/office/drawing/2014/main" xmlns="" val="2756797069"/>
                    </a:ext>
                  </a:extLst>
                </a:gridCol>
                <a:gridCol w="889744">
                  <a:extLst>
                    <a:ext uri="{9D8B030D-6E8A-4147-A177-3AD203B41FA5}">
                      <a16:colId xmlns:a16="http://schemas.microsoft.com/office/drawing/2014/main" xmlns="" val="466478065"/>
                    </a:ext>
                  </a:extLst>
                </a:gridCol>
                <a:gridCol w="889744">
                  <a:extLst>
                    <a:ext uri="{9D8B030D-6E8A-4147-A177-3AD203B41FA5}">
                      <a16:colId xmlns:a16="http://schemas.microsoft.com/office/drawing/2014/main" xmlns="" val="2392373031"/>
                    </a:ext>
                  </a:extLst>
                </a:gridCol>
                <a:gridCol w="485592">
                  <a:extLst>
                    <a:ext uri="{9D8B030D-6E8A-4147-A177-3AD203B41FA5}">
                      <a16:colId xmlns:a16="http://schemas.microsoft.com/office/drawing/2014/main" xmlns="" val="833962648"/>
                    </a:ext>
                  </a:extLst>
                </a:gridCol>
                <a:gridCol w="539630">
                  <a:extLst>
                    <a:ext uri="{9D8B030D-6E8A-4147-A177-3AD203B41FA5}">
                      <a16:colId xmlns:a16="http://schemas.microsoft.com/office/drawing/2014/main" xmlns="" val="1015782719"/>
                    </a:ext>
                  </a:extLst>
                </a:gridCol>
              </a:tblGrid>
              <a:tr h="401085"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8476834"/>
                  </a:ext>
                </a:extLst>
              </a:tr>
              <a:tr h="40108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9639658"/>
                  </a:ext>
                </a:extLst>
              </a:tr>
              <a:tr h="40108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3633911"/>
                  </a:ext>
                </a:extLst>
              </a:tr>
              <a:tr h="40108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7530726"/>
                  </a:ext>
                </a:extLst>
              </a:tr>
              <a:tr h="401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0413897"/>
                  </a:ext>
                </a:extLst>
              </a:tr>
              <a:tr h="401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851451"/>
                  </a:ext>
                </a:extLst>
              </a:tr>
              <a:tr h="401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7011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092727"/>
      </p:ext>
    </p:extLst>
  </p:cSld>
  <p:clrMapOvr>
    <a:masterClrMapping/>
  </p:clrMapOvr>
  <p:transition spd="slow" advTm="24019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53C76F-6D70-423D-A40E-115D85311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Chèn bảng gồm 8 cột, 7 dòng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Chọn các ô cần nhập theo mẫu, chọn Merge Cells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Chú ý trong bảng lặp lại nhiều lần thao tác nhập ô, để làm nhanh, bôi đen các ô cần nhập và nhấn F4 </a:t>
            </a:r>
          </a:p>
          <a:p>
            <a:pPr>
              <a:lnSpc>
                <a:spcPct val="150000"/>
              </a:lnSpc>
              <a:buNone/>
            </a:pPr>
            <a:r>
              <a:rPr lang="en-US" sz="2000"/>
              <a:t>Lệnh F4 dùng để lặp lại thao tác trước đó.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636B742-9983-4596-84E4-D4744E4A2B33}"/>
              </a:ext>
            </a:extLst>
          </p:cNvPr>
          <p:cNvSpPr txBox="1">
            <a:spLocks/>
          </p:cNvSpPr>
          <p:nvPr/>
        </p:nvSpPr>
        <p:spPr>
          <a:xfrm>
            <a:off x="1862692" y="285621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2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Hướng dẫn thực hiện </a:t>
            </a:r>
          </a:p>
        </p:txBody>
      </p:sp>
    </p:spTree>
    <p:extLst>
      <p:ext uri="{BB962C8B-B14F-4D97-AF65-F5344CB8AC3E}">
        <p14:creationId xmlns:p14="http://schemas.microsoft.com/office/powerpoint/2010/main" val="40116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62"/>
    </mc:Choice>
    <mc:Fallback xmlns="">
      <p:transition spd="slow" advTm="2606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0404D2C-5CA6-4C3D-BF88-A13611BEC93C}"/>
              </a:ext>
            </a:extLst>
          </p:cNvPr>
          <p:cNvSpPr txBox="1">
            <a:spLocks/>
          </p:cNvSpPr>
          <p:nvPr/>
        </p:nvSpPr>
        <p:spPr>
          <a:xfrm>
            <a:off x="1251601" y="380352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Hướng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dẫn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hành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</a:p>
        </p:txBody>
      </p:sp>
      <p:pic>
        <p:nvPicPr>
          <p:cNvPr id="3" name="b2">
            <a:hlinkClick r:id="" action="ppaction://media"/>
            <a:extLst>
              <a:ext uri="{FF2B5EF4-FFF2-40B4-BE49-F238E27FC236}">
                <a16:creationId xmlns:a16="http://schemas.microsoft.com/office/drawing/2014/main" xmlns="" id="{A40365E1-79D8-4A45-B2C1-36D0FDDCF0D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50" y="0"/>
            <a:ext cx="90297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4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6"/>
    </mc:Choice>
    <mc:Fallback xmlns="">
      <p:transition spd="slow" advTm="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8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4340" objId="3"/>
        <p14:stopEvt time="5325" objId="3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857713" y="1064669"/>
            <a:ext cx="5428499" cy="4529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sz="2400" b="1" i="0" dirty="0">
                <a:solidFill>
                  <a:srgbClr val="006600"/>
                </a:solidFill>
              </a:rPr>
              <a:t>EM CẦN GHI NHỚ</a:t>
            </a:r>
            <a:endParaRPr lang="en" sz="2400" b="1" i="0" dirty="0">
              <a:solidFill>
                <a:srgbClr val="006600"/>
              </a:solidFill>
            </a:endParaRPr>
          </a:p>
        </p:txBody>
      </p:sp>
      <p:sp>
        <p:nvSpPr>
          <p:cNvPr id="6" name="Shape 252">
            <a:extLst>
              <a:ext uri="{FF2B5EF4-FFF2-40B4-BE49-F238E27FC236}">
                <a16:creationId xmlns:a16="http://schemas.microsoft.com/office/drawing/2014/main" xmlns="" id="{DEDF93DF-46F8-44E0-BA7D-612ECF6DA61C}"/>
              </a:ext>
            </a:extLst>
          </p:cNvPr>
          <p:cNvSpPr txBox="1">
            <a:spLocks/>
          </p:cNvSpPr>
          <p:nvPr/>
        </p:nvSpPr>
        <p:spPr>
          <a:xfrm>
            <a:off x="1682223" y="1517667"/>
            <a:ext cx="5779477" cy="22571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342892" indent="-342892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chèn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bảng</a:t>
            </a:r>
            <a:r>
              <a:rPr lang="en-US" sz="2000">
                <a:solidFill>
                  <a:srgbClr val="006600"/>
                </a:solidFill>
              </a:rPr>
              <a:t> có </a:t>
            </a:r>
            <a:r>
              <a:rPr lang="en-US" sz="2000" dirty="0" err="1">
                <a:solidFill>
                  <a:srgbClr val="006600"/>
                </a:solidFill>
              </a:rPr>
              <a:t>số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dòng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số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cột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tùy</a:t>
            </a:r>
            <a:r>
              <a:rPr lang="en-US" sz="2000" dirty="0">
                <a:solidFill>
                  <a:srgbClr val="006600"/>
                </a:solidFill>
              </a:rPr>
              <a:t> ý </a:t>
            </a:r>
            <a:r>
              <a:rPr lang="en-US" sz="2000" dirty="0" err="1">
                <a:solidFill>
                  <a:srgbClr val="006600"/>
                </a:solidFill>
              </a:rPr>
              <a:t>vào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văn</a:t>
            </a:r>
            <a:r>
              <a:rPr lang="en-US" sz="2000">
                <a:solidFill>
                  <a:srgbClr val="006600"/>
                </a:solidFill>
              </a:rPr>
              <a:t> bản.</a:t>
            </a:r>
            <a:endParaRPr lang="en-US" sz="2000" dirty="0">
              <a:solidFill>
                <a:srgbClr val="006600"/>
              </a:solidFill>
            </a:endParaRPr>
          </a:p>
          <a:p>
            <a:pPr marL="342892" indent="-342892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điều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chỉnh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độ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rộng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hẹp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của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cột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dòng</a:t>
            </a:r>
            <a:r>
              <a:rPr lang="en-US" sz="2000" dirty="0">
                <a:solidFill>
                  <a:srgbClr val="006600"/>
                </a:solidFill>
              </a:rPr>
              <a:t>; </a:t>
            </a:r>
            <a:r>
              <a:rPr lang="en-US" sz="2000" dirty="0" err="1">
                <a:solidFill>
                  <a:srgbClr val="006600"/>
                </a:solidFill>
              </a:rPr>
              <a:t>nhập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tách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các</a:t>
            </a:r>
            <a:r>
              <a:rPr lang="en-US" sz="2000" dirty="0">
                <a:solidFill>
                  <a:srgbClr val="006600"/>
                </a:solidFill>
              </a:rPr>
              <a:t> ô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bảng</a:t>
            </a:r>
            <a:r>
              <a:rPr lang="en-US" sz="2000" dirty="0">
                <a:solidFill>
                  <a:srgbClr val="006600"/>
                </a:solidFill>
              </a:rPr>
              <a:t>; </a:t>
            </a:r>
            <a:r>
              <a:rPr lang="en-US" sz="2000" dirty="0" err="1">
                <a:solidFill>
                  <a:srgbClr val="006600"/>
                </a:solidFill>
              </a:rPr>
              <a:t>thêm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bớt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cột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dòng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của</a:t>
            </a:r>
            <a:r>
              <a:rPr lang="en-US" sz="2000">
                <a:solidFill>
                  <a:srgbClr val="006600"/>
                </a:solidFill>
              </a:rPr>
              <a:t> bảng.</a:t>
            </a:r>
            <a:endParaRPr lang="en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99718"/>
      </p:ext>
    </p:extLst>
  </p:cSld>
  <p:clrMapOvr>
    <a:masterClrMapping/>
  </p:clrMapOvr>
  <p:transition spd="slow" advTm="7393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81663-6F28-426A-9263-E7F0A5DE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54D309AF-7F7A-4D55-BAC9-76342790ED18}"/>
              </a:ext>
            </a:extLst>
          </p:cNvPr>
          <p:cNvSpPr txBox="1">
            <a:spLocks/>
          </p:cNvSpPr>
          <p:nvPr/>
        </p:nvSpPr>
        <p:spPr>
          <a:xfrm>
            <a:off x="2208179" y="1858957"/>
            <a:ext cx="455740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Chúc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hoàn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thành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tốt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bài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hành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9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5"/>
    </mc:Choice>
    <mc:Fallback xmlns="">
      <p:transition spd="slow" advTm="13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39B86-7B06-4DE0-968C-1EAD675D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742"/>
            <a:ext cx="6978976" cy="1084423"/>
          </a:xfrm>
        </p:spPr>
        <p:txBody>
          <a:bodyPr/>
          <a:lstStyle/>
          <a:p>
            <a:r>
              <a:rPr lang="vi-VN" b="1" i="0" dirty="0">
                <a:solidFill>
                  <a:srgbClr val="006600"/>
                </a:solidFill>
              </a:rPr>
              <a:t>Câu 1: Để chèn tranh ảnh từ thư viện phần mềm soạn thảo, em dùng lệnh gì?</a:t>
            </a:r>
            <a:endParaRPr lang="en-US" b="1" i="0" dirty="0">
              <a:solidFill>
                <a:srgbClr val="006600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xmlns="" id="{2FDC9137-2C87-40E3-8AEE-61506AAD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xmlns="" id="{1B8A898F-FC61-4709-9CA9-7A0721A6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514" y="4187348"/>
            <a:ext cx="6691869" cy="54972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án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thẻ Insert -&gt; </a:t>
            </a:r>
            <a:r>
              <a:rPr lang="en-US" sz="240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Pictures</a:t>
            </a:r>
            <a:endParaRPr lang="en-US" sz="2400" dirty="0">
              <a:solidFill>
                <a:srgbClr val="FF0000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xmlns="" id="{841C3123-C223-499E-9C43-1EE0A115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10" y="143368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A. Insert </a:t>
            </a:r>
            <a:r>
              <a:rPr lang="en-US" sz="24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-&gt; Pictures</a:t>
            </a:r>
            <a:endParaRPr lang="en-US" sz="24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F27FCE1E-EBC9-4142-B429-F3635296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143349"/>
            <a:ext cx="558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B. Insert -&gt; Online Pictures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xmlns="" id="{56ADBA31-7147-40AC-BA04-1ACB87D5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804823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C. Insert -&gt; Word Art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xmlns="" id="{453C2B93-351C-4EAE-9BE1-9DD1D69A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349501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D. Insert -&gt; Shapes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BEA86F41-B96C-4239-86DB-7C0A0F93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566" y="2432139"/>
            <a:ext cx="1157819" cy="51889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xmlns="" id="{4AF8C2B9-7590-4E5F-9191-0F864984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7" y="2365831"/>
            <a:ext cx="645283" cy="5943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xmlns="" id="{EED7AC17-711C-4211-91CC-CB961763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483" y="2367073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xmlns="" id="{D0A672BF-8F79-442B-86E5-A3AA35F0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5667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xmlns="" id="{1B6EBDEA-2175-4CE8-88E1-F49F098B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34" name="Oval 35">
            <a:extLst>
              <a:ext uri="{FF2B5EF4-FFF2-40B4-BE49-F238E27FC236}">
                <a16:creationId xmlns:a16="http://schemas.microsoft.com/office/drawing/2014/main" xmlns="" id="{A2051857-9889-44D8-8C49-009B737E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900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9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60"/>
    </mc:Choice>
    <mc:Fallback xmlns="">
      <p:transition spd="slow" advTm="36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 animBg="1"/>
      <p:bldP spid="27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39B86-7B06-4DE0-968C-1EAD675D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742"/>
            <a:ext cx="6978976" cy="1084423"/>
          </a:xfrm>
        </p:spPr>
        <p:txBody>
          <a:bodyPr/>
          <a:lstStyle/>
          <a:p>
            <a:r>
              <a:rPr lang="vi-VN" b="1" i="0" dirty="0">
                <a:solidFill>
                  <a:srgbClr val="006600"/>
                </a:solidFill>
              </a:rPr>
              <a:t>Câu 2: Để thay đổi màu, độ dày đường viền của hình em chọn thẻ nào sau đây</a:t>
            </a:r>
            <a:r>
              <a:rPr lang="en-US" b="1" i="0" dirty="0">
                <a:solidFill>
                  <a:srgbClr val="006600"/>
                </a:solidFill>
              </a:rPr>
              <a:t>?</a:t>
            </a:r>
            <a:endParaRPr lang="vi-VN" b="1" i="0" dirty="0">
              <a:solidFill>
                <a:srgbClr val="006600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xmlns="" id="{2FDC9137-2C87-40E3-8AEE-61506AAD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xmlns="" id="{1B8A898F-FC61-4709-9CA9-7A0721A6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515" y="4175966"/>
            <a:ext cx="3873136" cy="54972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án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C. Thẻ Format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xmlns="" id="{841C3123-C223-499E-9C43-1EE0A115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10" y="143368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A. Thẻ Insert.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F27FCE1E-EBC9-4142-B429-F3635296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143349"/>
            <a:ext cx="558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B. Thẻ View.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xmlns="" id="{56ADBA31-7147-40AC-BA04-1ACB87D5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804823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C. Thẻ Format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.</a:t>
            </a:r>
            <a:endParaRPr lang="vi-VN" sz="24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xmlns="" id="{453C2B93-351C-4EAE-9BE1-9DD1D69A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349501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</a:t>
            </a: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. Thẻ 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Design</a:t>
            </a: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. 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BEA86F41-B96C-4239-86DB-7C0A0F93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566" y="2432139"/>
            <a:ext cx="1157819" cy="51889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xmlns="" id="{4AF8C2B9-7590-4E5F-9191-0F864984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7" y="2365831"/>
            <a:ext cx="645283" cy="5943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xmlns="" id="{EED7AC17-711C-4211-91CC-CB961763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483" y="2367073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xmlns="" id="{D0A672BF-8F79-442B-86E5-A3AA35F0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5667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xmlns="" id="{1B6EBDEA-2175-4CE8-88E1-F49F098B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34" name="Oval 35">
            <a:extLst>
              <a:ext uri="{FF2B5EF4-FFF2-40B4-BE49-F238E27FC236}">
                <a16:creationId xmlns:a16="http://schemas.microsoft.com/office/drawing/2014/main" xmlns="" id="{A2051857-9889-44D8-8C49-009B737E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900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38"/>
    </mc:Choice>
    <mc:Fallback xmlns="">
      <p:transition spd="slow" advTm="29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 animBg="1"/>
      <p:bldP spid="27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39B86-7B06-4DE0-968C-1EAD675D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742"/>
            <a:ext cx="6978976" cy="1084423"/>
          </a:xfrm>
        </p:spPr>
        <p:txBody>
          <a:bodyPr/>
          <a:lstStyle/>
          <a:p>
            <a:r>
              <a:rPr lang="vi-VN" b="1" i="0" dirty="0">
                <a:solidFill>
                  <a:srgbClr val="006600"/>
                </a:solidFill>
              </a:rPr>
              <a:t>Câu 3: Hình bên có mấy dòng, mấy cộ</a:t>
            </a:r>
            <a:r>
              <a:rPr lang="en-US" b="1" i="0" dirty="0">
                <a:solidFill>
                  <a:srgbClr val="006600"/>
                </a:solidFill>
              </a:rPr>
              <a:t>t?</a:t>
            </a:r>
            <a:endParaRPr lang="vi-VN" b="1" i="0" dirty="0">
              <a:solidFill>
                <a:srgbClr val="006600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xmlns="" id="{2FDC9137-2C87-40E3-8AEE-61506AAD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xmlns="" id="{1B8A898F-FC61-4709-9CA9-7A0721A6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1" y="4175966"/>
            <a:ext cx="3912972" cy="5527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án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D. 6 </a:t>
            </a:r>
            <a:r>
              <a:rPr lang="en-US" sz="2400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cột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4 </a:t>
            </a:r>
            <a:r>
              <a:rPr lang="en-US" sz="2400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dòng</a:t>
            </a:r>
            <a:endParaRPr lang="en-US" sz="2400" dirty="0">
              <a:solidFill>
                <a:srgbClr val="FF0000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xmlns="" id="{841C3123-C223-499E-9C43-1EE0A115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10" y="143368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A. 4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cột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6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dòng</a:t>
            </a:r>
            <a:endParaRPr lang="en-US" sz="24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F27FCE1E-EBC9-4142-B429-F3635296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143349"/>
            <a:ext cx="558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B. 4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cột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12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dòng</a:t>
            </a:r>
            <a:endParaRPr lang="en-US" sz="24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xmlns="" id="{56ADBA31-7147-40AC-BA04-1ACB87D5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804823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C. 6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cột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24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dòng</a:t>
            </a:r>
            <a:endParaRPr lang="en-US" sz="24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xmlns="" id="{453C2B93-351C-4EAE-9BE1-9DD1D69A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349501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D. 6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cột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4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dòng</a:t>
            </a:r>
            <a:endParaRPr lang="en-US" sz="24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BEA86F41-B96C-4239-86DB-7C0A0F93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810" y="4308520"/>
            <a:ext cx="1157819" cy="51889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xmlns="" id="{4AF8C2B9-7590-4E5F-9191-0F864984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3501" y="4242212"/>
            <a:ext cx="645283" cy="5943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xmlns="" id="{EED7AC17-711C-4211-91CC-CB961763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0727" y="4243454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xmlns="" id="{D0A672BF-8F79-442B-86E5-A3AA35F0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107" y="4233058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xmlns="" id="{1B6EBDEA-2175-4CE8-88E1-F49F098B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107" y="4259848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34" name="Oval 35">
            <a:extLst>
              <a:ext uri="{FF2B5EF4-FFF2-40B4-BE49-F238E27FC236}">
                <a16:creationId xmlns:a16="http://schemas.microsoft.com/office/drawing/2014/main" xmlns="" id="{A2051857-9889-44D8-8C49-009B737E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0144" y="4259848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6F6CCA67-7851-4F46-8350-12A91BE39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99081"/>
              </p:ext>
            </p:extLst>
          </p:nvPr>
        </p:nvGraphicFramePr>
        <p:xfrm>
          <a:off x="4571999" y="1725613"/>
          <a:ext cx="3680178" cy="2032560"/>
        </p:xfrm>
        <a:graphic>
          <a:graphicData uri="http://schemas.openxmlformats.org/drawingml/2006/table">
            <a:tbl>
              <a:tblPr firstRow="1" bandRow="1">
                <a:tableStyleId>{320F44C6-24CD-47BB-AA9A-A0C70CC583C6}</a:tableStyleId>
              </a:tblPr>
              <a:tblGrid>
                <a:gridCol w="613363">
                  <a:extLst>
                    <a:ext uri="{9D8B030D-6E8A-4147-A177-3AD203B41FA5}">
                      <a16:colId xmlns:a16="http://schemas.microsoft.com/office/drawing/2014/main" xmlns="" val="42256309"/>
                    </a:ext>
                  </a:extLst>
                </a:gridCol>
                <a:gridCol w="613363">
                  <a:extLst>
                    <a:ext uri="{9D8B030D-6E8A-4147-A177-3AD203B41FA5}">
                      <a16:colId xmlns:a16="http://schemas.microsoft.com/office/drawing/2014/main" xmlns="" val="3668088170"/>
                    </a:ext>
                  </a:extLst>
                </a:gridCol>
                <a:gridCol w="613363">
                  <a:extLst>
                    <a:ext uri="{9D8B030D-6E8A-4147-A177-3AD203B41FA5}">
                      <a16:colId xmlns:a16="http://schemas.microsoft.com/office/drawing/2014/main" xmlns="" val="1962474212"/>
                    </a:ext>
                  </a:extLst>
                </a:gridCol>
                <a:gridCol w="613363">
                  <a:extLst>
                    <a:ext uri="{9D8B030D-6E8A-4147-A177-3AD203B41FA5}">
                      <a16:colId xmlns:a16="http://schemas.microsoft.com/office/drawing/2014/main" xmlns="" val="3870941152"/>
                    </a:ext>
                  </a:extLst>
                </a:gridCol>
                <a:gridCol w="613363">
                  <a:extLst>
                    <a:ext uri="{9D8B030D-6E8A-4147-A177-3AD203B41FA5}">
                      <a16:colId xmlns:a16="http://schemas.microsoft.com/office/drawing/2014/main" xmlns="" val="274910875"/>
                    </a:ext>
                  </a:extLst>
                </a:gridCol>
                <a:gridCol w="613363">
                  <a:extLst>
                    <a:ext uri="{9D8B030D-6E8A-4147-A177-3AD203B41FA5}">
                      <a16:colId xmlns:a16="http://schemas.microsoft.com/office/drawing/2014/main" xmlns="" val="2983800608"/>
                    </a:ext>
                  </a:extLst>
                </a:gridCol>
              </a:tblGrid>
              <a:tr h="50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50187647"/>
                  </a:ext>
                </a:extLst>
              </a:tr>
              <a:tr h="50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3304667"/>
                  </a:ext>
                </a:extLst>
              </a:tr>
              <a:tr h="50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619627"/>
                  </a:ext>
                </a:extLst>
              </a:tr>
              <a:tr h="50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8932226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081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0"/>
    </mc:Choice>
    <mc:Fallback xmlns="">
      <p:transition spd="slow" advTm="32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 animBg="1"/>
      <p:bldP spid="27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4294967295"/>
          </p:nvPr>
        </p:nvSpPr>
        <p:spPr>
          <a:xfrm>
            <a:off x="2294540" y="3558686"/>
            <a:ext cx="4105199" cy="12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/>
              <a:t>(SGK </a:t>
            </a:r>
            <a:r>
              <a:rPr lang="en-US" sz="2000" dirty="0" err="1"/>
              <a:t>trang</a:t>
            </a:r>
            <a:r>
              <a:rPr lang="en-US" sz="2000" dirty="0"/>
              <a:t> 64)</a:t>
            </a:r>
            <a:endParaRPr lang="en" sz="2000" dirty="0"/>
          </a:p>
        </p:txBody>
      </p:sp>
      <p:sp>
        <p:nvSpPr>
          <p:cNvPr id="216" name="Shape 216"/>
          <p:cNvSpPr/>
          <p:nvPr/>
        </p:nvSpPr>
        <p:spPr>
          <a:xfrm>
            <a:off x="3960000" y="181210"/>
            <a:ext cx="1224000" cy="1167728"/>
          </a:xfrm>
          <a:custGeom>
            <a:avLst/>
            <a:gdLst/>
            <a:ahLst/>
            <a:cxnLst/>
            <a:rect l="0" t="0" r="0" b="0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54">
            <a:extLst>
              <a:ext uri="{FF2B5EF4-FFF2-40B4-BE49-F238E27FC236}">
                <a16:creationId xmlns:a16="http://schemas.microsoft.com/office/drawing/2014/main" xmlns="" id="{3BF8F12C-315F-4427-BF19-C56D8C89A797}"/>
              </a:ext>
            </a:extLst>
          </p:cNvPr>
          <p:cNvSpPr txBox="1">
            <a:spLocks/>
          </p:cNvSpPr>
          <p:nvPr/>
        </p:nvSpPr>
        <p:spPr>
          <a:xfrm>
            <a:off x="565259" y="1348938"/>
            <a:ext cx="8013482" cy="25841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>
              <a:lnSpc>
                <a:spcPct val="150000"/>
              </a:lnSpc>
            </a:pPr>
            <a:r>
              <a:rPr lang="en" sz="3200" b="1" i="0" dirty="0">
                <a:solidFill>
                  <a:srgbClr val="FF0000"/>
                </a:solidFill>
              </a:rPr>
              <a:t>CHỦ ĐỀ 3: </a:t>
            </a:r>
            <a:r>
              <a:rPr lang="en-US" sz="3200" b="1" i="0" dirty="0">
                <a:solidFill>
                  <a:srgbClr val="FF0000"/>
                </a:solidFill>
              </a:rPr>
              <a:t>SOẠN THẢO VĂN BẢN</a:t>
            </a:r>
            <a:r>
              <a:rPr lang="en" sz="3200" b="1" i="0" dirty="0">
                <a:solidFill>
                  <a:srgbClr val="FF0000"/>
                </a:solidFill>
              </a:rPr>
              <a:t/>
            </a:r>
            <a:br>
              <a:rPr lang="en" sz="3200" b="1" i="0" dirty="0">
                <a:solidFill>
                  <a:srgbClr val="FF0000"/>
                </a:solidFill>
              </a:rPr>
            </a:br>
            <a:r>
              <a:rPr lang="en" sz="3200" b="1" i="0" dirty="0">
                <a:solidFill>
                  <a:srgbClr val="FF0000"/>
                </a:solidFill>
              </a:rPr>
              <a:t>BÀI </a:t>
            </a:r>
            <a:r>
              <a:rPr lang="en-US" sz="3200" b="1" i="0" dirty="0">
                <a:solidFill>
                  <a:srgbClr val="FF0000"/>
                </a:solidFill>
              </a:rPr>
              <a:t>3: CHÈN VÀ TRÌNH BÀY BẢNG TRONG VĂN BẢN (</a:t>
            </a:r>
            <a:r>
              <a:rPr lang="en-US" sz="3200" b="1" i="0" dirty="0" err="1">
                <a:solidFill>
                  <a:srgbClr val="FF0000"/>
                </a:solidFill>
              </a:rPr>
              <a:t>Tiết</a:t>
            </a:r>
            <a:r>
              <a:rPr lang="en-US" sz="3200" b="1" i="0" dirty="0">
                <a:solidFill>
                  <a:srgbClr val="FF0000"/>
                </a:solidFill>
              </a:rPr>
              <a:t> 1)</a:t>
            </a:r>
            <a:endParaRPr lang="en" sz="32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7703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1">
            <a:extLst>
              <a:ext uri="{FF2B5EF4-FFF2-40B4-BE49-F238E27FC236}">
                <a16:creationId xmlns:a16="http://schemas.microsoft.com/office/drawing/2014/main" xmlns="" id="{7851BF2E-0EBE-40DD-B7D9-B91C10CB5773}"/>
              </a:ext>
            </a:extLst>
          </p:cNvPr>
          <p:cNvSpPr txBox="1">
            <a:spLocks/>
          </p:cNvSpPr>
          <p:nvPr/>
        </p:nvSpPr>
        <p:spPr>
          <a:xfrm>
            <a:off x="1513416" y="1349298"/>
            <a:ext cx="5776384" cy="257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 marL="457200" indent="-457200" algn="l">
              <a:lnSpc>
                <a:spcPct val="130000"/>
              </a:lnSpc>
            </a:pP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- 	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Chèn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ợc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vào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trang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soạn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thảo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chỉnh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kích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ớc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kích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ớc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cột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dòng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nhập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ô,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ô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Gõ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ợc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chữ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số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vào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.</a:t>
            </a:r>
            <a:endParaRPr lang="en" sz="2600" b="0" dirty="0">
              <a:solidFill>
                <a:srgbClr val="006600"/>
              </a:solidFill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Shape 162">
            <a:extLst>
              <a:ext uri="{FF2B5EF4-FFF2-40B4-BE49-F238E27FC236}">
                <a16:creationId xmlns:a16="http://schemas.microsoft.com/office/drawing/2014/main" xmlns="" id="{EB63BB43-68A2-4257-8B39-E6DE7CA904D7}"/>
              </a:ext>
            </a:extLst>
          </p:cNvPr>
          <p:cNvSpPr txBox="1">
            <a:spLocks/>
          </p:cNvSpPr>
          <p:nvPr/>
        </p:nvSpPr>
        <p:spPr>
          <a:xfrm>
            <a:off x="989785" y="465150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ld Standard TT"/>
              <a:buNone/>
              <a:defRPr sz="3600" b="0" i="1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" b="1" i="0" dirty="0"/>
              <a:t>Mục tiêu bài học</a:t>
            </a:r>
          </a:p>
        </p:txBody>
      </p:sp>
    </p:spTree>
  </p:cSld>
  <p:clrMapOvr>
    <a:masterClrMapping/>
  </p:clrMapOvr>
  <p:transition spd="slow" advTm="16937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890079"/>
            <a:ext cx="7411450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1. </a:t>
            </a:r>
            <a:r>
              <a:rPr lang="en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.</a:t>
            </a:r>
            <a:endParaRPr lang="en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2" y="315368"/>
            <a:ext cx="6206788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rgbClr val="006600"/>
                </a:solidFill>
              </a:rPr>
              <a:t>A. HOẠT ĐỘNG C</a:t>
            </a:r>
            <a:r>
              <a:rPr lang="vi-VN" b="1" i="0" dirty="0">
                <a:solidFill>
                  <a:srgbClr val="006600"/>
                </a:solidFill>
              </a:rPr>
              <a:t>Ơ</a:t>
            </a:r>
            <a:r>
              <a:rPr lang="en-US" b="1" i="0" dirty="0">
                <a:solidFill>
                  <a:srgbClr val="006600"/>
                </a:solidFill>
              </a:rPr>
              <a:t> BẢN</a:t>
            </a:r>
            <a:endParaRPr lang="en" b="1" i="0" dirty="0">
              <a:solidFill>
                <a:srgbClr val="006600"/>
              </a:solidFill>
            </a:endParaRPr>
          </a:p>
        </p:txBody>
      </p:sp>
      <p:sp>
        <p:nvSpPr>
          <p:cNvPr id="7" name="Shape 245">
            <a:extLst>
              <a:ext uri="{FF2B5EF4-FFF2-40B4-BE49-F238E27FC236}">
                <a16:creationId xmlns:a16="http://schemas.microsoft.com/office/drawing/2014/main" xmlns="" id="{986F24C0-6442-4273-862F-43D95F3B72E8}"/>
              </a:ext>
            </a:extLst>
          </p:cNvPr>
          <p:cNvSpPr txBox="1">
            <a:spLocks/>
          </p:cNvSpPr>
          <p:nvPr/>
        </p:nvSpPr>
        <p:spPr>
          <a:xfrm>
            <a:off x="876300" y="1238290"/>
            <a:ext cx="7411450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30000"/>
              </a:lnSpc>
              <a:buFont typeface="Droid Serif"/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4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6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:</a:t>
            </a:r>
            <a:endParaRPr lang="e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537810-D989-48B3-A528-77AAD60A0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78" y="2039500"/>
            <a:ext cx="2185674" cy="2721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9263E5-A3FA-4264-9190-A4D9F3628D60}"/>
              </a:ext>
            </a:extLst>
          </p:cNvPr>
          <p:cNvSpPr txBox="1"/>
          <p:nvPr/>
        </p:nvSpPr>
        <p:spPr>
          <a:xfrm>
            <a:off x="3505199" y="2953285"/>
            <a:ext cx="4583723" cy="102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u="sng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Bước</a:t>
            </a:r>
            <a:r>
              <a:rPr lang="en-US" sz="1600" u="sng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2:</a:t>
            </a:r>
            <a:r>
              <a:rPr lang="en-US" sz="1600" u="sng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Di chuyển 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con </a:t>
            </a:r>
            <a:r>
              <a:rPr lang="en-US" sz="160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trỏ</a:t>
            </a:r>
            <a:r>
              <a:rPr lang="en-US" sz="16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chuột </a:t>
            </a:r>
            <a:r>
              <a:rPr lang="en-US" sz="160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vào</a:t>
            </a:r>
            <a:r>
              <a:rPr lang="en-US" sz="16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</a:t>
            </a:r>
            <a:r>
              <a:rPr lang="en-US" sz="16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ùng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có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các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ô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vuông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để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chọn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số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dòng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và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số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cột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. </a:t>
            </a:r>
            <a:r>
              <a:rPr lang="en-US" sz="160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Nháy</a:t>
            </a:r>
            <a:r>
              <a:rPr lang="en-US" sz="16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chuột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để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chèn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bảng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vào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trang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soạn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thảo</a:t>
            </a:r>
            <a:endParaRPr lang="en-US" sz="16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11062FC-2B87-413A-9840-E3DEBE16657C}"/>
              </a:ext>
            </a:extLst>
          </p:cNvPr>
          <p:cNvGrpSpPr/>
          <p:nvPr/>
        </p:nvGrpSpPr>
        <p:grpSpPr>
          <a:xfrm>
            <a:off x="3505200" y="2129143"/>
            <a:ext cx="4330700" cy="581106"/>
            <a:chOff x="3505200" y="2129143"/>
            <a:chExt cx="4330700" cy="5811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757CE6-F970-4FCD-9920-9D9F1D8910FC}"/>
                </a:ext>
              </a:extLst>
            </p:cNvPr>
            <p:cNvSpPr txBox="1"/>
            <p:nvPr/>
          </p:nvSpPr>
          <p:spPr>
            <a:xfrm>
              <a:off x="3505200" y="2371695"/>
              <a:ext cx="4330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 err="1">
                  <a:solidFill>
                    <a:srgbClr val="FF0000"/>
                  </a:solidFill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Bước</a:t>
              </a:r>
              <a:r>
                <a:rPr lang="en-US" sz="1600" u="sng" dirty="0">
                  <a:solidFill>
                    <a:srgbClr val="FF0000"/>
                  </a:solidFill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 1</a:t>
              </a:r>
              <a:r>
                <a:rPr lang="en-US" sz="1600" dirty="0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: </a:t>
              </a:r>
              <a:r>
                <a:rPr lang="en-US" sz="1600" dirty="0" err="1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Trong</a:t>
              </a:r>
              <a:r>
                <a:rPr lang="en-US" sz="1600" dirty="0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 </a:t>
              </a:r>
              <a:r>
                <a:rPr lang="en-US" sz="1600" dirty="0" err="1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thẻ</a:t>
              </a:r>
              <a:r>
                <a:rPr lang="en-US" sz="1600" dirty="0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 Insert </a:t>
              </a:r>
              <a:r>
                <a:rPr lang="en-US" sz="1600" dirty="0" err="1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chọn</a:t>
              </a:r>
              <a:r>
                <a:rPr lang="en-US" sz="1600" dirty="0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         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BD8FB03-99D7-4259-9343-0D8AABF9C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9026" y="2129143"/>
              <a:ext cx="352474" cy="581106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826A80-DF3F-4FFE-BF2E-A4463CB1CE93}"/>
              </a:ext>
            </a:extLst>
          </p:cNvPr>
          <p:cNvSpPr/>
          <p:nvPr/>
        </p:nvSpPr>
        <p:spPr>
          <a:xfrm>
            <a:off x="1066405" y="2039500"/>
            <a:ext cx="543142" cy="3321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D539BA27-5089-44C6-BFF0-889DA666DC9F}"/>
              </a:ext>
            </a:extLst>
          </p:cNvPr>
          <p:cNvCxnSpPr>
            <a:cxnSpLocks/>
          </p:cNvCxnSpPr>
          <p:nvPr/>
        </p:nvCxnSpPr>
        <p:spPr>
          <a:xfrm rot="10800000">
            <a:off x="1609548" y="2097564"/>
            <a:ext cx="2313848" cy="322133"/>
          </a:xfrm>
          <a:prstGeom prst="bentConnector3">
            <a:avLst>
              <a:gd name="adj1" fmla="val 348"/>
            </a:avLst>
          </a:pr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4F32AE4-0823-4DDB-A9E1-4166C7978508}"/>
              </a:ext>
            </a:extLst>
          </p:cNvPr>
          <p:cNvCxnSpPr>
            <a:cxnSpLocks/>
          </p:cNvCxnSpPr>
          <p:nvPr/>
        </p:nvCxnSpPr>
        <p:spPr>
          <a:xfrm flipH="1">
            <a:off x="1934308" y="3243836"/>
            <a:ext cx="1570891" cy="275401"/>
          </a:xfrm>
          <a:prstGeom prst="straightConnector1">
            <a:avLst/>
          </a:pr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27757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0404D2C-5CA6-4C3D-BF88-A13611BEC93C}"/>
              </a:ext>
            </a:extLst>
          </p:cNvPr>
          <p:cNvSpPr txBox="1">
            <a:spLocks/>
          </p:cNvSpPr>
          <p:nvPr/>
        </p:nvSpPr>
        <p:spPr>
          <a:xfrm>
            <a:off x="1251600" y="380351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Hướng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dẫn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hành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</a:p>
        </p:txBody>
      </p:sp>
      <p:pic>
        <p:nvPicPr>
          <p:cNvPr id="2" name="A1">
            <a:hlinkClick r:id="" action="ppaction://media"/>
            <a:extLst>
              <a:ext uri="{FF2B5EF4-FFF2-40B4-BE49-F238E27FC236}">
                <a16:creationId xmlns:a16="http://schemas.microsoft.com/office/drawing/2014/main" xmlns="" id="{8F445D32-DB78-4D77-A5FE-328514C070DE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41" y="0"/>
            <a:ext cx="90297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79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64"/>
    </mc:Choice>
    <mc:Fallback xmlns="">
      <p:transition spd="slow" advTm="33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>
        <p14:playEvt time="2879" objId="2"/>
        <p14:triggerEvt type="onClick" time="2879" objId="2"/>
        <p14:stopEvt time="28196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3.7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0.5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2.7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4|1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8|1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1.5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|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834</Words>
  <Application>Microsoft Office PowerPoint</Application>
  <PresentationFormat>On-screen Show (16:9)</PresentationFormat>
  <Paragraphs>146</Paragraphs>
  <Slides>28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.VnTimeH</vt:lpstr>
      <vt:lpstr>Times New Roman</vt:lpstr>
      <vt:lpstr>Droid Serif</vt:lpstr>
      <vt:lpstr>Tinos</vt:lpstr>
      <vt:lpstr>Old Standard TT</vt:lpstr>
      <vt:lpstr>Calibri</vt:lpstr>
      <vt:lpstr>.VnArial</vt:lpstr>
      <vt:lpstr>Playfair Display</vt:lpstr>
      <vt:lpstr>Christmas 2015 special template</vt:lpstr>
      <vt:lpstr>MÔN TIN HỌC LỚP 4</vt:lpstr>
      <vt:lpstr>KHỞI ĐỘNG ĐẦU GIỜ</vt:lpstr>
      <vt:lpstr>Câu 1: Để chèn tranh ảnh từ thư viện phần mềm soạn thảo, em dùng lệnh gì?</vt:lpstr>
      <vt:lpstr>Câu 2: Để thay đổi màu, độ dày đường viền của hình em chọn thẻ nào sau đây?</vt:lpstr>
      <vt:lpstr>Câu 3: Hình bên có mấy dòng, mấy cột?</vt:lpstr>
      <vt:lpstr>PowerPoint Presentation</vt:lpstr>
      <vt:lpstr>PowerPoint Presentation</vt:lpstr>
      <vt:lpstr>A. HOẠT ĐỘNG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  <vt:lpstr>MÔN TIN HỌC LỚP 4</vt:lpstr>
      <vt:lpstr>PowerPoint Presentation</vt:lpstr>
      <vt:lpstr>PowerPoint Presentation</vt:lpstr>
      <vt:lpstr>B. HOẠT ĐỘNG THỰC HÀNH</vt:lpstr>
      <vt:lpstr>Hướng dẫn thực hiện 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</dc:creator>
  <cp:lastModifiedBy>Admin</cp:lastModifiedBy>
  <cp:revision>79</cp:revision>
  <dcterms:modified xsi:type="dcterms:W3CDTF">2022-02-07T03:07:06Z</dcterms:modified>
</cp:coreProperties>
</file>