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18"/>
  </p:notesMasterIdLst>
  <p:sldIdLst>
    <p:sldId id="315" r:id="rId5"/>
    <p:sldId id="311" r:id="rId6"/>
    <p:sldId id="312" r:id="rId7"/>
    <p:sldId id="313" r:id="rId8"/>
    <p:sldId id="314" r:id="rId9"/>
    <p:sldId id="281" r:id="rId10"/>
    <p:sldId id="318" r:id="rId11"/>
    <p:sldId id="274" r:id="rId12"/>
    <p:sldId id="308" r:id="rId13"/>
    <p:sldId id="309" r:id="rId14"/>
    <p:sldId id="310" r:id="rId15"/>
    <p:sldId id="31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7336" autoAdjust="0"/>
  </p:normalViewPr>
  <p:slideViewPr>
    <p:cSldViewPr snapToGrid="0">
      <p:cViewPr varScale="1">
        <p:scale>
          <a:sx n="73" d="100"/>
          <a:sy n="73" d="100"/>
        </p:scale>
        <p:origin x="58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16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8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02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66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22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34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6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02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60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53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37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4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1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38966" y="1076412"/>
            <a:ext cx="106029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con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học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Toán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137159"/>
            <a:ext cx="5521569" cy="812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95" y="382905"/>
            <a:ext cx="6078855" cy="241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" y="1101090"/>
            <a:ext cx="4364355" cy="1421130"/>
          </a:xfrm>
          <a:prstGeom prst="rect">
            <a:avLst/>
          </a:prstGeom>
        </p:spPr>
      </p:pic>
      <p:pic>
        <p:nvPicPr>
          <p:cNvPr id="13" name="Content Placeholder 12" descr="Capt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9260" y="2793365"/>
            <a:ext cx="5517515" cy="1450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15" y="4409440"/>
            <a:ext cx="4165600" cy="1496695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5947410" y="4483100"/>
            <a:ext cx="3778885" cy="117665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41 - 30 = 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3770" y="275590"/>
            <a:ext cx="9385816" cy="3124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9506" y="4055207"/>
            <a:ext cx="2980816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45 - 2 = 43</a:t>
            </a:r>
          </a:p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54 - 32 = 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E00527-B365-4815-AEAC-25EAC68EF3D1}"/>
              </a:ext>
            </a:extLst>
          </p:cNvPr>
          <p:cNvSpPr txBox="1"/>
          <p:nvPr/>
        </p:nvSpPr>
        <p:spPr>
          <a:xfrm>
            <a:off x="1624519" y="340468"/>
            <a:ext cx="1002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</a:rPr>
              <a:t>Tìm</a:t>
            </a:r>
            <a:r>
              <a:rPr lang="en-US" sz="4000" dirty="0">
                <a:solidFill>
                  <a:srgbClr val="0070C0"/>
                </a:solidFill>
              </a:rPr>
              <a:t> 2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để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tổng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hai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bằng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hiệu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hai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92DCA-88BC-43D2-A9A8-DE57D91D569B}"/>
              </a:ext>
            </a:extLst>
          </p:cNvPr>
          <p:cNvSpPr txBox="1"/>
          <p:nvPr/>
        </p:nvSpPr>
        <p:spPr>
          <a:xfrm>
            <a:off x="1485089" y="3576537"/>
            <a:ext cx="10029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Một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cộng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với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không</a:t>
            </a:r>
            <a:r>
              <a:rPr lang="en-US" sz="4000" dirty="0">
                <a:solidFill>
                  <a:srgbClr val="FF0000"/>
                </a:solidFill>
              </a:rPr>
              <a:t> hay </a:t>
            </a:r>
            <a:r>
              <a:rPr lang="en-US" sz="4000" dirty="0" err="1">
                <a:solidFill>
                  <a:srgbClr val="FF0000"/>
                </a:solidFill>
              </a:rPr>
              <a:t>trừ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không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bằng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chính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đó</a:t>
            </a:r>
            <a:r>
              <a:rPr lang="en-US" sz="4000" dirty="0">
                <a:solidFill>
                  <a:srgbClr val="FF0000"/>
                </a:solidFill>
              </a:rPr>
              <a:t>. </a:t>
            </a:r>
            <a:r>
              <a:rPr lang="en-US" sz="4000" dirty="0" err="1">
                <a:solidFill>
                  <a:srgbClr val="FF0000"/>
                </a:solidFill>
              </a:rPr>
              <a:t>Vậy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thứ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nhất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bất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kì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thứ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hai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bằng</a:t>
            </a:r>
            <a:r>
              <a:rPr lang="en-US" sz="4000" dirty="0">
                <a:solidFill>
                  <a:srgbClr val="FF0000"/>
                </a:solidFill>
              </a:rPr>
              <a:t> 0.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76C76B-496E-4497-ABAC-1294A422FCFB}"/>
              </a:ext>
            </a:extLst>
          </p:cNvPr>
          <p:cNvSpPr txBox="1"/>
          <p:nvPr/>
        </p:nvSpPr>
        <p:spPr>
          <a:xfrm>
            <a:off x="1407268" y="1322962"/>
            <a:ext cx="9594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Học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sinh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tìm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  <a:p>
            <a:r>
              <a:rPr lang="en-US" sz="4000" dirty="0" err="1">
                <a:solidFill>
                  <a:srgbClr val="FF0000"/>
                </a:solidFill>
              </a:rPr>
              <a:t>Ví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dụ</a:t>
            </a:r>
            <a:r>
              <a:rPr lang="en-US" sz="4000" dirty="0">
                <a:solidFill>
                  <a:srgbClr val="FF0000"/>
                </a:solidFill>
              </a:rPr>
              <a:t>: 2 </a:t>
            </a:r>
            <a:r>
              <a:rPr lang="en-US" sz="4000" dirty="0" err="1">
                <a:solidFill>
                  <a:srgbClr val="FF0000"/>
                </a:solidFill>
              </a:rPr>
              <a:t>và</a:t>
            </a:r>
            <a:r>
              <a:rPr lang="en-US" sz="4000" dirty="0">
                <a:solidFill>
                  <a:srgbClr val="FF0000"/>
                </a:solidFill>
              </a:rPr>
              <a:t> 0 </a:t>
            </a:r>
            <a:r>
              <a:rPr lang="en-US" sz="4000" dirty="0" err="1">
                <a:solidFill>
                  <a:srgbClr val="FF0000"/>
                </a:solidFill>
              </a:rPr>
              <a:t>vì</a:t>
            </a:r>
            <a:r>
              <a:rPr lang="en-US" sz="4000" dirty="0">
                <a:solidFill>
                  <a:srgbClr val="FF0000"/>
                </a:solidFill>
              </a:rPr>
              <a:t>: 2 + 0 = 2 – 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            4 </a:t>
            </a:r>
            <a:r>
              <a:rPr lang="en-US" sz="4000" dirty="0" err="1">
                <a:solidFill>
                  <a:srgbClr val="FF0000"/>
                </a:solidFill>
              </a:rPr>
              <a:t>và</a:t>
            </a:r>
            <a:r>
              <a:rPr lang="en-US" sz="4000" dirty="0">
                <a:solidFill>
                  <a:srgbClr val="FF0000"/>
                </a:solidFill>
              </a:rPr>
              <a:t> 0 </a:t>
            </a:r>
            <a:r>
              <a:rPr lang="en-US" sz="4000" dirty="0" err="1">
                <a:solidFill>
                  <a:srgbClr val="FF0000"/>
                </a:solidFill>
              </a:rPr>
              <a:t>vì</a:t>
            </a:r>
            <a:r>
              <a:rPr lang="en-US" sz="4000" dirty="0">
                <a:solidFill>
                  <a:srgbClr val="FF0000"/>
                </a:solidFill>
              </a:rPr>
              <a:t>: 4 + 0 = 4 – 0 ……. </a:t>
            </a:r>
          </a:p>
        </p:txBody>
      </p:sp>
    </p:spTree>
    <p:extLst>
      <p:ext uri="{BB962C8B-B14F-4D97-AF65-F5344CB8AC3E}">
        <p14:creationId xmlns:p14="http://schemas.microsoft.com/office/powerpoint/2010/main" val="27111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+ 13 = 37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32619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56 - 41 = 15</a:t>
            </a:r>
          </a:p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56 - 41</a:t>
            </a:r>
          </a:p>
        </p:txBody>
      </p:sp>
    </p:spTree>
    <p:extLst>
      <p:ext uri="{BB962C8B-B14F-4D97-AF65-F5344CB8AC3E}">
        <p14:creationId xmlns:p14="http://schemas.microsoft.com/office/powerpoint/2010/main" val="12343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 12</a:t>
            </a:r>
          </a:p>
        </p:txBody>
      </p:sp>
    </p:spTree>
    <p:extLst>
      <p:ext uri="{BB962C8B-B14F-4D97-AF65-F5344CB8AC3E}">
        <p14:creationId xmlns:p14="http://schemas.microsoft.com/office/powerpoint/2010/main" val="102955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C9C77-174C-4271-8690-1142B8E919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65" y="1563544"/>
            <a:ext cx="9512663" cy="27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" y="154940"/>
            <a:ext cx="2324100" cy="1263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025" y="1027112"/>
            <a:ext cx="7924227" cy="18567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434862" y="3235569"/>
            <a:ext cx="4900246" cy="21453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64 =  60  +  4</a:t>
            </a:r>
          </a:p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87 =  80  +  7</a:t>
            </a:r>
          </a:p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46 =  40  + 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4" y="76200"/>
            <a:ext cx="3186223" cy="1141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0" y="2061210"/>
            <a:ext cx="4671695" cy="324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45" y="358775"/>
            <a:ext cx="6513195" cy="17183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12660" y="1298575"/>
            <a:ext cx="99377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13800" y="1276350"/>
            <a:ext cx="993775" cy="557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76865" y="1298575"/>
            <a:ext cx="993775" cy="5575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42635" y="2295525"/>
            <a:ext cx="5881370" cy="1034415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6490970" y="3529965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 + 8 = 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315" y="4519295"/>
            <a:ext cx="5394325" cy="78422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6551930" y="5548630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10 - 8 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5" grpId="0" animBg="1"/>
      <p:bldP spid="15" grpId="1" animBg="1"/>
      <p:bldP spid="17" grpId="0" bldLvl="0" animBg="1"/>
      <p:bldP spid="1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242</Words>
  <Application>Microsoft Office PowerPoint</Application>
  <PresentationFormat>Widescreen</PresentationFormat>
  <Paragraphs>45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ITC Avant Garde Std Bk</vt:lpstr>
      <vt:lpstr>Times New Roman</vt:lpstr>
      <vt:lpstr>2_Office Theme</vt:lpstr>
      <vt:lpstr>3_Office Theme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PHAM THUY  LINH</cp:lastModifiedBy>
  <cp:revision>16</cp:revision>
  <dcterms:created xsi:type="dcterms:W3CDTF">2021-05-04T10:26:00Z</dcterms:created>
  <dcterms:modified xsi:type="dcterms:W3CDTF">2021-09-11T11:29:07Z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