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Lst>
  <p:notesMasterIdLst>
    <p:notesMasterId r:id="rId17"/>
  </p:notesMasterIdLst>
  <p:sldIdLst>
    <p:sldId id="303" r:id="rId4"/>
    <p:sldId id="263" r:id="rId5"/>
    <p:sldId id="268" r:id="rId6"/>
    <p:sldId id="270" r:id="rId7"/>
    <p:sldId id="272" r:id="rId8"/>
    <p:sldId id="271" r:id="rId9"/>
    <p:sldId id="257" r:id="rId10"/>
    <p:sldId id="262" r:id="rId11"/>
    <p:sldId id="300" r:id="rId12"/>
    <p:sldId id="301" r:id="rId13"/>
    <p:sldId id="302" r:id="rId14"/>
    <p:sldId id="29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9AAB01-D3F8-4EDB-BEC0-8CBD77732F5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2173879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AAB01-D3F8-4EDB-BEC0-8CBD77732F5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1702038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9AAB01-D3F8-4EDB-BEC0-8CBD77732F5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200311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9AAB01-D3F8-4EDB-BEC0-8CBD77732F5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1226889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9AAB01-D3F8-4EDB-BEC0-8CBD77732F5C}"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467126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9AAB01-D3F8-4EDB-BEC0-8CBD77732F5C}"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2178082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AAB01-D3F8-4EDB-BEC0-8CBD77732F5C}"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2857611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9AAB01-D3F8-4EDB-BEC0-8CBD77732F5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1384592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9AAB01-D3F8-4EDB-BEC0-8CBD77732F5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3062911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AAB01-D3F8-4EDB-BEC0-8CBD77732F5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313867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9AAB01-D3F8-4EDB-BEC0-8CBD77732F5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B8288-9C3D-4170-ADC6-C52334AE3A3F}" type="slidenum">
              <a:rPr lang="en-US" smtClean="0"/>
              <a:t>‹#›</a:t>
            </a:fld>
            <a:endParaRPr lang="en-US"/>
          </a:p>
        </p:txBody>
      </p:sp>
    </p:spTree>
    <p:extLst>
      <p:ext uri="{BB962C8B-B14F-4D97-AF65-F5344CB8AC3E}">
        <p14:creationId xmlns:p14="http://schemas.microsoft.com/office/powerpoint/2010/main" val="22803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2023/11/7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AAB01-D3F8-4EDB-BEC0-8CBD77732F5C}"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B8288-9C3D-4170-ADC6-C52334AE3A3F}" type="slidenum">
              <a:rPr lang="en-US" smtClean="0"/>
              <a:t>‹#›</a:t>
            </a:fld>
            <a:endParaRPr lang="en-US"/>
          </a:p>
        </p:txBody>
      </p:sp>
    </p:spTree>
    <p:extLst>
      <p:ext uri="{BB962C8B-B14F-4D97-AF65-F5344CB8AC3E}">
        <p14:creationId xmlns:p14="http://schemas.microsoft.com/office/powerpoint/2010/main" val="13349570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36.png"/><Relationship Id="rId10" Type="http://schemas.openxmlformats.org/officeDocument/2006/relationships/image" Target="../media/image52.png"/><Relationship Id="rId4" Type="http://schemas.openxmlformats.org/officeDocument/2006/relationships/image" Target="../media/image44.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55.png"/><Relationship Id="rId5"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54.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8.emf"/><Relationship Id="rId10" Type="http://schemas.openxmlformats.org/officeDocument/2006/relationships/image" Target="../media/image24.png"/><Relationship Id="rId4" Type="http://schemas.openxmlformats.org/officeDocument/2006/relationships/video" Target="../media/media3.mp4"/><Relationship Id="rId9" Type="http://schemas.openxmlformats.org/officeDocument/2006/relationships/image" Target="../media/image23.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openxmlformats.org/officeDocument/2006/relationships/video" Target="NULL" TargetMode="Externa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30.png"/><Relationship Id="rId10" Type="http://schemas.openxmlformats.org/officeDocument/2006/relationships/image" Target="../media/image24.png"/><Relationship Id="rId4" Type="http://schemas.microsoft.com/office/2007/relationships/media" Target="../media/media4.mp4"/><Relationship Id="rId9" Type="http://schemas.openxmlformats.org/officeDocument/2006/relationships/image" Target="../media/image23.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8.png"/><Relationship Id="rId3" Type="http://schemas.microsoft.com/office/2007/relationships/media" Target="../media/media5.mp4"/><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33.png"/><Relationship Id="rId10" Type="http://schemas.openxmlformats.org/officeDocument/2006/relationships/image" Target="../media/image24.png"/><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media6.mp3"/><Relationship Id="rId16" Type="http://schemas.openxmlformats.org/officeDocument/2006/relationships/image" Target="../media/image42.png"/><Relationship Id="rId1" Type="http://schemas.microsoft.com/office/2007/relationships/media" Target="../media/media6.mp3"/><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png"/><Relationship Id="rId15" Type="http://schemas.openxmlformats.org/officeDocument/2006/relationships/image" Target="../media/image18.png"/><Relationship Id="rId10" Type="http://schemas.openxmlformats.org/officeDocument/2006/relationships/image" Target="../media/image37.png"/><Relationship Id="rId4" Type="http://schemas.openxmlformats.org/officeDocument/2006/relationships/notesSlide" Target="../notesSlides/notesSlide1.xml"/><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pSp>
        <p:nvGrpSpPr>
          <p:cNvPr id="4" name="组合 10"/>
          <p:cNvGrpSpPr/>
          <p:nvPr/>
        </p:nvGrpSpPr>
        <p:grpSpPr>
          <a:xfrm>
            <a:off x="-1948563" y="-1251279"/>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7"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830" y="635803"/>
            <a:ext cx="8181099" cy="4620932"/>
          </a:xfrm>
          <a:prstGeom prst="rect">
            <a:avLst/>
          </a:prstGeom>
        </p:spPr>
      </p:pic>
      <p:pic>
        <p:nvPicPr>
          <p:cNvPr id="9" name="图片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1509" y="609548"/>
            <a:ext cx="16036553" cy="7421295"/>
          </a:xfrm>
          <a:prstGeom prst="rect">
            <a:avLst/>
          </a:prstGeom>
        </p:spPr>
      </p:pic>
      <p:sp>
        <p:nvSpPr>
          <p:cNvPr id="10" name="Rectangle 9"/>
          <p:cNvSpPr/>
          <p:nvPr/>
        </p:nvSpPr>
        <p:spPr>
          <a:xfrm>
            <a:off x="6092722" y="1999847"/>
            <a:ext cx="3666389"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UTM Cool Blue" panose="02040603050506020204" pitchFamily="18" charset="0"/>
                <a:ea typeface="+mn-ea"/>
                <a:cs typeface="+mn-cs"/>
              </a:rPr>
              <a:t>TIẾNG</a:t>
            </a:r>
            <a:r>
              <a:rPr kumimoji="0" lang="vi-VN" sz="6000" b="0" i="0" u="none" strike="noStrike" kern="1200" cap="none" spc="0" normalizeH="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UTM Cool Blue" panose="02040603050506020204" pitchFamily="18" charset="0"/>
                <a:ea typeface="+mn-ea"/>
                <a:cs typeface="+mn-cs"/>
              </a:rPr>
              <a:t> VIÊT</a:t>
            </a:r>
            <a:endParaRPr kumimoji="0" lang="en-US" sz="6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UTM Cool Blue" panose="02040603050506020204" pitchFamily="18" charset="0"/>
              <a:ea typeface="+mn-ea"/>
              <a:cs typeface="+mn-cs"/>
            </a:endParaRPr>
          </a:p>
        </p:txBody>
      </p:sp>
      <p:grpSp>
        <p:nvGrpSpPr>
          <p:cNvPr id="11" name="Group 10">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12"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13" name="图形 45">
              <a:extLst>
                <a:ext uri="{FF2B5EF4-FFF2-40B4-BE49-F238E27FC236}">
                  <a16:creationId xmlns:a16="http://schemas.microsoft.com/office/drawing/2014/main" id="{D177A99B-95EE-4EF3-BAFC-B0373F688484}"/>
                </a:ext>
              </a:extLst>
            </p:cNvPr>
            <p:cNvPicPr>
              <a:picLocks noChangeAspect="1"/>
            </p:cNvPicPr>
            <p:nvPr/>
          </p:nvPicPr>
          <p:blipFill>
            <a:blip r:embed="rId8"/>
            <a:stretch>
              <a:fillRect/>
            </a:stretch>
          </p:blipFill>
          <p:spPr>
            <a:xfrm rot="780486">
              <a:off x="-931279" y="5253168"/>
              <a:ext cx="3043425" cy="1873961"/>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6760" y="876730"/>
            <a:ext cx="2002612" cy="1831265"/>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2702" y="1999847"/>
            <a:ext cx="2262333" cy="2288336"/>
          </a:xfrm>
          <a:prstGeom prst="rect">
            <a:avLst/>
          </a:prstGeom>
        </p:spPr>
      </p:pic>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7434643" y="4252727"/>
            <a:ext cx="3409331" cy="231459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834" y="3024615"/>
            <a:ext cx="1280859" cy="1295581"/>
          </a:xfrm>
          <a:prstGeom prst="rect">
            <a:avLst/>
          </a:prstGeom>
        </p:spPr>
      </p:pic>
    </p:spTree>
    <p:extLst>
      <p:ext uri="{BB962C8B-B14F-4D97-AF65-F5344CB8AC3E}">
        <p14:creationId xmlns:p14="http://schemas.microsoft.com/office/powerpoint/2010/main" val="278276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3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250" autoRev="1" fill="hold">
                                          <p:stCondLst>
                                            <p:cond delay="0"/>
                                          </p:stCondLst>
                                        </p:cTn>
                                        <p:tgtEl>
                                          <p:spTgt spid="10"/>
                                        </p:tgtEl>
                                        <p:attrNameLst>
                                          <p:attrName>ppt_w</p:attrName>
                                        </p:attrNameLst>
                                      </p:cBhvr>
                                    </p:anim>
                                    <p:anim by="(#ppt_w*0.50)" calcmode="lin" valueType="num">
                                      <p:cBhvr>
                                        <p:cTn id="30" dur="250" decel="50000" autoRev="1" fill="hold">
                                          <p:stCondLst>
                                            <p:cond delay="0"/>
                                          </p:stCondLst>
                                        </p:cTn>
                                        <p:tgtEl>
                                          <p:spTgt spid="10"/>
                                        </p:tgtEl>
                                        <p:attrNameLst>
                                          <p:attrName>ppt_x</p:attrName>
                                        </p:attrNameLst>
                                      </p:cBhvr>
                                    </p:anim>
                                    <p:anim from="(-#ppt_h/2)" to="(#ppt_y)" calcmode="lin" valueType="num">
                                      <p:cBhvr>
                                        <p:cTn id="31" dur="500" fill="hold">
                                          <p:stCondLst>
                                            <p:cond delay="0"/>
                                          </p:stCondLst>
                                        </p:cTn>
                                        <p:tgtEl>
                                          <p:spTgt spid="10"/>
                                        </p:tgtEl>
                                        <p:attrNameLst>
                                          <p:attrName>ppt_y</p:attrName>
                                        </p:attrNameLst>
                                      </p:cBhvr>
                                    </p:anim>
                                    <p:animRot by="21600000">
                                      <p:cBhvr>
                                        <p:cTn id="32" dur="500" fill="hold">
                                          <p:stCondLst>
                                            <p:cond delay="0"/>
                                          </p:stCondLst>
                                        </p:cTn>
                                        <p:tgtEl>
                                          <p:spTgt spid="10"/>
                                        </p:tgtEl>
                                        <p:attrNameLst>
                                          <p:attrName>r</p:attrName>
                                        </p:attrNameLst>
                                      </p:cBhvr>
                                    </p:animRot>
                                  </p:childTnLst>
                                </p:cTn>
                              </p:par>
                            </p:childTnLst>
                          </p:cTn>
                        </p:par>
                        <p:par>
                          <p:cTn id="33" fill="hold">
                            <p:stCondLst>
                              <p:cond delay="3900"/>
                            </p:stCondLst>
                            <p:childTnLst>
                              <p:par>
                                <p:cTn id="34" presetID="42"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4900"/>
                            </p:stCondLst>
                            <p:childTnLst>
                              <p:par>
                                <p:cTn id="40" presetID="42"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5900"/>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6900"/>
                            </p:stCondLst>
                            <p:childTnLst>
                              <p:par>
                                <p:cTn id="52" presetID="2" presetClass="entr" presetSubtype="12"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2000" fill="hold"/>
                                        <p:tgtEl>
                                          <p:spTgt spid="16"/>
                                        </p:tgtEl>
                                        <p:attrNameLst>
                                          <p:attrName>ppt_x</p:attrName>
                                        </p:attrNameLst>
                                      </p:cBhvr>
                                      <p:tavLst>
                                        <p:tav tm="0">
                                          <p:val>
                                            <p:strVal val="0-#ppt_w/2"/>
                                          </p:val>
                                        </p:tav>
                                        <p:tav tm="100000">
                                          <p:val>
                                            <p:strVal val="#ppt_x"/>
                                          </p:val>
                                        </p:tav>
                                      </p:tavLst>
                                    </p:anim>
                                    <p:anim calcmode="lin" valueType="num">
                                      <p:cBhvr additive="base">
                                        <p:cTn id="55"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953135"/>
          </a:xfrm>
          <a:prstGeom prst="rect">
            <a:avLst/>
          </a:prstGeom>
          <a:noFill/>
        </p:spPr>
        <p:txBody>
          <a:bodyPr wrap="square" rtlCol="0" anchor="t">
            <a:spAutoFit/>
          </a:bodyPr>
          <a:lstStyle/>
          <a:p>
            <a:r>
              <a:rPr lang="en-US" sz="2800" b="1" i="1">
                <a:solidFill>
                  <a:srgbClr val="FF000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5" name="Text Box 4"/>
          <p:cNvSpPr txBox="1"/>
          <p:nvPr/>
        </p:nvSpPr>
        <p:spPr>
          <a:xfrm>
            <a:off x="2371090" y="2944495"/>
            <a:ext cx="6008370" cy="2245360"/>
          </a:xfrm>
          <a:prstGeom prst="rect">
            <a:avLst/>
          </a:prstGeom>
          <a:noFill/>
        </p:spPr>
        <p:txBody>
          <a:bodyPr wrap="square" rtlCol="0" anchor="t">
            <a:spAutoFit/>
          </a:bodyPr>
          <a:lstStyle/>
          <a:p>
            <a:r>
              <a:rPr lang="en-US" sz="2800">
                <a:latin typeface="Times New Roman" panose="02020603050405020304" pitchFamily="18" charset="0"/>
                <a:cs typeface="Times New Roman" panose="02020603050405020304" pitchFamily="18" charset="0"/>
              </a:rPr>
              <a:t>a. Để báo hiệu lời nói trực tiếp</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 Để báo hiệu phần giải thích</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c. Để báo hiệu phần liệt kê</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5">
                                            <p:txEl>
                                              <p:pRg st="0" end="0"/>
                                            </p:txEl>
                                          </p:spTgt>
                                        </p:tgtEl>
                                      </p:cBhvr>
                                    </p:animEffect>
                                    <p:set>
                                      <p:cBhvr>
                                        <p:cTn id="17"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xEl>
                                              <p:pRg st="4" end="4"/>
                                            </p:txEl>
                                          </p:spTgt>
                                        </p:tgtEl>
                                      </p:cBhvr>
                                    </p:animEffect>
                                    <p:set>
                                      <p:cBhvr>
                                        <p:cTn id="22" dur="1" fill="hold">
                                          <p:stCondLst>
                                            <p:cond delay="19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5" y="280670"/>
            <a:ext cx="9842500" cy="521970"/>
          </a:xfrm>
          <a:prstGeom prst="rect">
            <a:avLst/>
          </a:prstGeom>
          <a:noFill/>
        </p:spPr>
        <p:txBody>
          <a:bodyPr wrap="square" rtlCol="0" anchor="t">
            <a:spAutoFit/>
          </a:bodyPr>
          <a:lstStyle/>
          <a:p>
            <a:r>
              <a:rPr lang="en-US" sz="2800">
                <a:latin typeface="Times New Roman" panose="02020603050405020304" pitchFamily="18" charset="0"/>
                <a:cs typeface="Times New Roman" panose="02020603050405020304" pitchFamily="18" charset="0"/>
              </a:rPr>
              <a:t>Xác định công dụng của dấu hai chấm trong mỗi câu văn dưới đây:</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342265" y="2888615"/>
            <a:ext cx="10654030" cy="3784600"/>
          </a:xfrm>
          <a:prstGeom prst="rect">
            <a:avLst/>
          </a:prstGeom>
          <a:noFill/>
        </p:spPr>
        <p:txBody>
          <a:bodyPr wrap="square" rtlCol="0" anchor="t">
            <a:spAutoFit/>
          </a:bodyPr>
          <a:lstStyle/>
          <a:p>
            <a:r>
              <a:rPr lang="en-US" sz="20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Ma Văn Kháng)</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Trần Hoài Dương)</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c. Chú sóc có bộ lông khá đẹp: lưng xám nhưng bụng và chóp đuôi lại đỏ rực.</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(Theo Ngô Quân Miện)</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4246573" y="4190555"/>
            <a:ext cx="236220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 name="Straight Connector 40"/>
          <p:cNvCxnSpPr>
            <a:stCxn id="39" idx="3"/>
            <a:endCxn id="42" idx="1"/>
          </p:cNvCxnSpPr>
          <p:nvPr/>
        </p:nvCxnSpPr>
        <p:spPr>
          <a:xfrm flipV="1">
            <a:off x="6494476" y="816800"/>
            <a:ext cx="762000" cy="113538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56780" y="523240"/>
            <a:ext cx="3820160" cy="5867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456690"/>
            <a:ext cx="384175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909861" y="2367597"/>
            <a:ext cx="7291070" cy="2122805"/>
          </a:xfrm>
          <a:prstGeom prst="rect">
            <a:avLst/>
          </a:prstGeom>
          <a:noFill/>
        </p:spPr>
        <p:txBody>
          <a:bodyPr wrap="square" rtlCol="0">
            <a:spAutoFit/>
          </a:bodyPr>
          <a:lstStyle/>
          <a:p>
            <a:r>
              <a:rPr lang="en-US" sz="4400" dirty="0" err="1">
                <a:solidFill>
                  <a:schemeClr val="bg1"/>
                </a:solidFill>
                <a:latin typeface="Coiny" panose="02000903060500060000" pitchFamily="2" charset="0"/>
              </a:rPr>
              <a:t>Bài</a:t>
            </a:r>
            <a:r>
              <a:rPr lang="en-US" sz="4400" dirty="0">
                <a:solidFill>
                  <a:schemeClr val="bg1"/>
                </a:solidFill>
                <a:latin typeface="Coiny" panose="02000903060500060000" pitchFamily="2" charset="0"/>
              </a:rPr>
              <a:t> 20 – </a:t>
            </a:r>
            <a:r>
              <a:rPr lang="en-US" sz="4400" dirty="0" err="1">
                <a:solidFill>
                  <a:schemeClr val="bg1"/>
                </a:solidFill>
                <a:latin typeface="Coiny" panose="02000903060500060000" pitchFamily="2" charset="0"/>
              </a:rPr>
              <a:t>Tiết</a:t>
            </a:r>
            <a:r>
              <a:rPr lang="en-US" sz="4400" dirty="0">
                <a:solidFill>
                  <a:schemeClr val="bg1"/>
                </a:solidFill>
                <a:latin typeface="Coiny" panose="02000903060500060000" pitchFamily="2" charset="0"/>
              </a:rPr>
              <a:t> 3</a:t>
            </a:r>
          </a:p>
          <a:p>
            <a:r>
              <a:rPr lang="en-US" sz="4400" dirty="0">
                <a:solidFill>
                  <a:schemeClr val="bg1"/>
                </a:solidFill>
                <a:latin typeface="Coiny" panose="02000903060500060000" pitchFamily="2" charset="0"/>
              </a:rPr>
              <a:t>Mở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629920"/>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p>
        </p:txBody>
      </p:sp>
      <p:sp>
        <p:nvSpPr>
          <p:cNvPr id="37" name="TextBox 36"/>
          <p:cNvSpPr txBox="1"/>
          <p:nvPr/>
        </p:nvSpPr>
        <p:spPr>
          <a:xfrm>
            <a:off x="967873" y="1458951"/>
            <a:ext cx="10424027" cy="2245360"/>
          </a:xfrm>
          <a:prstGeom prst="rect">
            <a:avLst/>
          </a:prstGeom>
          <a:noFill/>
        </p:spPr>
        <p:txBody>
          <a:bodyPr wrap="square">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 Box 1"/>
          <p:cNvSpPr txBox="1"/>
          <p:nvPr/>
        </p:nvSpPr>
        <p:spPr>
          <a:xfrm>
            <a:off x="968375" y="3826510"/>
            <a:ext cx="7381240" cy="829945"/>
          </a:xfrm>
          <a:prstGeom prst="rect">
            <a:avLst/>
          </a:prstGeom>
          <a:noFill/>
        </p:spPr>
        <p:txBody>
          <a:bodyPr wrap="square" rtlCol="0" anchor="t">
            <a:spAutoFit/>
          </a:bodyPr>
          <a:lstStyle/>
          <a:p>
            <a:r>
              <a:rPr lang="en-US" sz="2400">
                <a:solidFill>
                  <a:srgbClr val="FF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484</Words>
  <Application>Microsoft Office PowerPoint</Application>
  <PresentationFormat>Widescreen</PresentationFormat>
  <Paragraphs>57</Paragraphs>
  <Slides>13</Slides>
  <Notes>4</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宋体</vt:lpstr>
      <vt:lpstr>#9Slide02 Noi dung dai</vt:lpstr>
      <vt:lpstr>#9Slide02 Tieu de dai</vt:lpstr>
      <vt:lpstr>Arial</vt:lpstr>
      <vt:lpstr>Arial-Rounded</vt:lpstr>
      <vt:lpstr>Calibri</vt:lpstr>
      <vt:lpstr>Calibri Light</vt:lpstr>
      <vt:lpstr>Coiny</vt:lpstr>
      <vt:lpstr>iCiel Cadena</vt:lpstr>
      <vt:lpstr>Times New Roman</vt:lpstr>
      <vt:lpstr>UTM Cool Blue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Thi Hong Anh Au</cp:lastModifiedBy>
  <cp:revision>11</cp:revision>
  <dcterms:created xsi:type="dcterms:W3CDTF">2022-06-21T11:25:00Z</dcterms:created>
  <dcterms:modified xsi:type="dcterms:W3CDTF">2023-11-06T23:17:24Z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