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700" r:id="rId2"/>
    <p:sldMasterId id="2147483712" r:id="rId3"/>
  </p:sldMasterIdLst>
  <p:notesMasterIdLst>
    <p:notesMasterId r:id="rId22"/>
  </p:notesMasterIdLst>
  <p:sldIdLst>
    <p:sldId id="309" r:id="rId4"/>
    <p:sldId id="264" r:id="rId5"/>
    <p:sldId id="315" r:id="rId6"/>
    <p:sldId id="256" r:id="rId7"/>
    <p:sldId id="406" r:id="rId8"/>
    <p:sldId id="257" r:id="rId9"/>
    <p:sldId id="259" r:id="rId10"/>
    <p:sldId id="395" r:id="rId11"/>
    <p:sldId id="407" r:id="rId12"/>
    <p:sldId id="408" r:id="rId13"/>
    <p:sldId id="271" r:id="rId14"/>
    <p:sldId id="410" r:id="rId15"/>
    <p:sldId id="411" r:id="rId16"/>
    <p:sldId id="412" r:id="rId17"/>
    <p:sldId id="262" r:id="rId18"/>
    <p:sldId id="403" r:id="rId19"/>
    <p:sldId id="314" r:id="rId20"/>
    <p:sldId id="404" r:id="rId21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3"/>
      <p:bold r:id="rId24"/>
    </p:embeddedFont>
    <p:embeddedFont>
      <p:font typeface="#9Slide07 SVNBeachwood Sans" charset="0"/>
      <p:bold r:id="rId25"/>
    </p:embeddedFont>
    <p:embeddedFont>
      <p:font typeface="Architects Daughter" panose="020B0604020202020204" charset="0"/>
      <p:regular r:id="rId26"/>
    </p:embeddedFont>
    <p:embeddedFont>
      <p:font typeface="Barlow" panose="00000500000000000000" pitchFamily="2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Francois One" panose="020B0604020202020204" charset="0"/>
      <p:regular r:id="rId37"/>
    </p:embeddedFont>
    <p:embeddedFont>
      <p:font typeface="Handlee" panose="020B0604020202020204" charset="0"/>
      <p:regular r:id="rId38"/>
    </p:embeddedFont>
    <p:embeddedFont>
      <p:font typeface="Manrope" panose="020B0604020202020204" charset="0"/>
      <p:regular r:id="rId39"/>
      <p:bold r:id="rId40"/>
    </p:embeddedFont>
    <p:embeddedFont>
      <p:font typeface="Manrope ExtraBold" panose="020B0604020202020204" charset="0"/>
      <p:bold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F96"/>
    <a:srgbClr val="3A7B27"/>
    <a:srgbClr val="A7E07A"/>
    <a:srgbClr val="78A35E"/>
    <a:srgbClr val="8AB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1360D1-FC0F-4F5C-95C4-78967009D890}">
  <a:tblStyle styleId="{311360D1-FC0F-4F5C-95C4-78967009D8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3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e5cc0fb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e5cc0fb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e9eff14c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e9eff14c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5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45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deea4daca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deea4daca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208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4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B090-143B-4E4A-BAD4-D714F7666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00A1B-0C55-4FB6-89AE-97B0B2D64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5" indent="0" algn="ctr">
              <a:buNone/>
              <a:defRPr sz="1500"/>
            </a:lvl2pPr>
            <a:lvl3pPr marL="685808" indent="0" algn="ctr">
              <a:buNone/>
              <a:defRPr sz="1350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5A24-F53C-4F68-BA02-0DF10286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19BE-EE56-4070-97AC-2143642E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B7CF3-1CE1-4096-BB7F-04ACC9B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45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B119-3722-498C-BFBB-BD904B6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0980F-D870-4EB6-89ED-2731EC47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8E20-1965-4E57-AB79-B8844E91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4BFC-A226-4213-A8B1-215789DB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FF3F-6A5C-4A0F-80AE-8DF6634E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57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1C96-9CBF-4022-9D24-CAE3BAA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DC59-1348-4B53-9C3B-83C26059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2A076-B291-4405-9857-4137D18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F8E67-1A7C-4093-B3F5-08E8BEDC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B094-A45C-4F21-AD75-ED6C1E66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54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F9C8-42EA-4960-9F44-16598F26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8E0CA-3881-4AE3-B3E5-73FA4300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094C1-9E56-4C71-BD2D-872D35D7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9B55B-D7BB-4A42-8A55-34B7A083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D785A-758D-45DD-8877-15CD5F0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98BB-896B-489C-AFF3-7651B30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5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6694-36AC-4ADB-8AF9-9A3FFFF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AD0E-5B8B-459D-877B-0BD448B5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DC7D-1B7A-4E62-A65C-8DE703CF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1D03C-0DAB-40A9-82D2-6BFD9CB8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49F92-2A81-4F40-B2F6-38179C67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89338-54C8-4F37-A683-35E8C73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DC8DA-5846-496D-BB03-2FE48BD4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B7DED-38F7-4DA0-96F0-6ECD8D19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6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641-D55A-4447-9BB8-7FE74B49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FF596-3983-492A-B58D-5242AE0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B3FFE-7840-4020-90F4-1BD9C943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1FCA-7947-461A-9CA0-14A256B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2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D5942-FD1D-49E7-BC6F-2FC0441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32575-D84D-4CE9-9C5A-776530AF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922CB-6A8D-43AC-B403-40453A4D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26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CF52-C594-49DD-8D5B-55A96B1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B52B3-45EF-4130-83AF-3D5F647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CF833-12FE-4FBF-8F05-9A8D0B0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57B50-03F6-429B-9C32-E8C6147B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FE3B2-F6A7-4B58-B902-3B5D0B88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F479B-2999-4C66-8706-285A012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6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86024" y="2445142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85975" y="3305048"/>
            <a:ext cx="4572000" cy="2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ADCC-90E2-463F-8E4E-74DF0802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F873F-A2F7-4F6C-B8E3-FA524C93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5" indent="0">
              <a:buNone/>
              <a:defRPr sz="2100"/>
            </a:lvl2pPr>
            <a:lvl3pPr marL="685808" indent="0">
              <a:buNone/>
              <a:defRPr sz="1800"/>
            </a:lvl3pPr>
            <a:lvl4pPr marL="1028713" indent="0">
              <a:buNone/>
              <a:defRPr sz="1500"/>
            </a:lvl4pPr>
            <a:lvl5pPr marL="1371617" indent="0">
              <a:buNone/>
              <a:defRPr sz="1500"/>
            </a:lvl5pPr>
            <a:lvl6pPr marL="1714522" indent="0">
              <a:buNone/>
              <a:defRPr sz="1500"/>
            </a:lvl6pPr>
            <a:lvl7pPr marL="2057426" indent="0">
              <a:buNone/>
              <a:defRPr sz="1500"/>
            </a:lvl7pPr>
            <a:lvl8pPr marL="2400330" indent="0">
              <a:buNone/>
              <a:defRPr sz="1500"/>
            </a:lvl8pPr>
            <a:lvl9pPr marL="274323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D9F99-5F18-4A7A-932F-7912BC2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9CE14-E7BE-4D6B-9D33-5E47E6C2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569D-CA82-4AAF-A0DD-32BA2BEE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05C6C-11F5-45F6-A3CB-9D3E822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11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484E-4F78-4ABA-9344-5CA1CC6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47A4B-57E5-4E00-BE3F-28006B040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06781-7211-4DAC-B3E2-2A84BED4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CEDB6-F475-4253-9897-0B384BEC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C98B7-0760-42E0-A82D-8B45498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54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11836-E959-4191-956E-8371982EE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4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31E88-0D50-4805-9085-D69F2738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49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98963-5216-468E-BECD-81B80850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6298-607B-47B9-88C3-DE8220FC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FA67-AE86-48A1-BF32-CBD117C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8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8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16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57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51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35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66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713225" y="1377075"/>
            <a:ext cx="7717500" cy="32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871" y="4284600"/>
            <a:ext cx="969129" cy="6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69300" y="365963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04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3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53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0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128350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128350" y="2492831"/>
            <a:ext cx="3241500" cy="9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8150" y="3735275"/>
            <a:ext cx="18573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438500" y="1726075"/>
            <a:ext cx="5730000" cy="1316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5688375" y="3307200"/>
            <a:ext cx="245040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9475" y="29635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713225" y="2724754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713219" y="230735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3451807" y="2723009"/>
            <a:ext cx="22398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3451792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6190374" y="2723010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6190367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18399" y="3897450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425" y="-4770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796" y="151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60" r:id="rId6"/>
    <p:sldLayoutId id="2147483661" r:id="rId7"/>
    <p:sldLayoutId id="2147483665" r:id="rId8"/>
    <p:sldLayoutId id="2147483666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9A4B85-9B73-4DDD-B280-5995255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9229C-40E5-4EA5-AA62-FA90EAF2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BA198-D9E9-4E9C-A74D-F5BD1D0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6EA3-13A9-4304-B61F-91E882AD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3ABC-3E52-4CB7-BBE3-BF8118A2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1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5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70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4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2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8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2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6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1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microsoft.com/office/2007/relationships/media" Target="../media/media1.mp3"/><Relationship Id="rId16" Type="http://schemas.openxmlformats.org/officeDocument/2006/relationships/image" Target="../media/image61.png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5120C-E2DC-4411-9D55-0B8C194A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18DE29-E832-1D59-F3C1-D48D5871F206}"/>
              </a:ext>
            </a:extLst>
          </p:cNvPr>
          <p:cNvGrpSpPr/>
          <p:nvPr/>
        </p:nvGrpSpPr>
        <p:grpSpPr>
          <a:xfrm>
            <a:off x="1907900" y="1092934"/>
            <a:ext cx="5622197" cy="3451661"/>
            <a:chOff x="1896456" y="289008"/>
            <a:chExt cx="8534402" cy="52395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83D93B-C1D3-04E5-2075-9E5678B6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456" y="732484"/>
              <a:ext cx="8534402" cy="47960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74B7E4-9B58-B2A1-C4D6-8628B80B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2816" y="289008"/>
              <a:ext cx="6133227" cy="10838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8BF047-D333-2517-A8FB-5EF6C6A3C240}"/>
                </a:ext>
              </a:extLst>
            </p:cNvPr>
            <p:cNvSpPr txBox="1"/>
            <p:nvPr/>
          </p:nvSpPr>
          <p:spPr>
            <a:xfrm>
              <a:off x="3729054" y="289008"/>
              <a:ext cx="5100751" cy="794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6B728DA-9A76-F0FE-EF1A-03D742C4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4" y="1850063"/>
            <a:ext cx="1702062" cy="3424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0C98E-6B9A-BF05-C9B3-D8B629971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100" y="1943100"/>
            <a:ext cx="1802757" cy="320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B507DF-8F05-8BA9-F104-8C5221F96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1524" y="4221341"/>
            <a:ext cx="3160626" cy="922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270A3-1C81-9913-AFF7-8E51A0C5E81C}"/>
              </a:ext>
            </a:extLst>
          </p:cNvPr>
          <p:cNvSpPr txBox="1"/>
          <p:nvPr/>
        </p:nvSpPr>
        <p:spPr>
          <a:xfrm>
            <a:off x="2603666" y="2070004"/>
            <a:ext cx="432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Chủ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đề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4: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Thực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vật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vật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UTM Duepuntozer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2B4FC-29A7-49AD-9053-0665DD4BF1B0}"/>
              </a:ext>
            </a:extLst>
          </p:cNvPr>
          <p:cNvSpPr txBox="1"/>
          <p:nvPr/>
        </p:nvSpPr>
        <p:spPr>
          <a:xfrm>
            <a:off x="2340847" y="2696536"/>
            <a:ext cx="4853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Bài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13: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Một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số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bộ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phận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của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thực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vật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(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tiết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005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0643 0.0534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0642 0.05339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C92C81-00E7-4C77-9D76-60CFA0D6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03" y="2602853"/>
            <a:ext cx="1829342" cy="2337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E0F39-842E-4C9B-8EB6-6F6B17B4E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541" y="2602853"/>
            <a:ext cx="1674832" cy="2419439"/>
          </a:xfrm>
          <a:prstGeom prst="rect">
            <a:avLst/>
          </a:prstGeom>
        </p:spPr>
      </p:pic>
      <p:sp>
        <p:nvSpPr>
          <p:cNvPr id="11" name="五边形 3">
            <a:extLst>
              <a:ext uri="{FF2B5EF4-FFF2-40B4-BE49-F238E27FC236}">
                <a16:creationId xmlns:a16="http://schemas.microsoft.com/office/drawing/2014/main" id="{DA63431A-AAC1-44DB-B68D-64E8BF40B61B}"/>
              </a:ext>
            </a:extLst>
          </p:cNvPr>
          <p:cNvSpPr/>
          <p:nvPr/>
        </p:nvSpPr>
        <p:spPr>
          <a:xfrm flipH="1">
            <a:off x="1856070" y="633791"/>
            <a:ext cx="5589799" cy="1566174"/>
          </a:xfrm>
          <a:prstGeom prst="homePlate">
            <a:avLst>
              <a:gd name="adj" fmla="val 27033"/>
            </a:avLst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3C82A-C05A-49C6-88E6-4F2DF4535879}"/>
              </a:ext>
            </a:extLst>
          </p:cNvPr>
          <p:cNvSpPr txBox="1"/>
          <p:nvPr/>
        </p:nvSpPr>
        <p:spPr>
          <a:xfrm flipH="1">
            <a:off x="3105524" y="890706"/>
            <a:ext cx="8089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altLang="zh-CN" sz="2700" b="1" kern="1200" dirty="0">
                <a:solidFill>
                  <a:prstClr val="white"/>
                </a:solidFill>
                <a:latin typeface="微软雅黑" panose="020B0503020204020204" pitchFamily="34" charset="-122"/>
                <a:ea typeface="Microsoft YaHei"/>
                <a:cs typeface="+mn-cs"/>
              </a:rPr>
              <a:t>02</a:t>
            </a:r>
            <a:endParaRPr lang="zh-CN" altLang="en-US" sz="2700" b="1" kern="1200" dirty="0">
              <a:solidFill>
                <a:prstClr val="white"/>
              </a:solidFill>
              <a:latin typeface="微软雅黑" panose="020B0503020204020204" pitchFamily="34" charset="-122"/>
              <a:ea typeface="Microsoft YaHei"/>
              <a:cs typeface="+mn-cs"/>
            </a:endParaRPr>
          </a:p>
        </p:txBody>
      </p:sp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87D1A2AD-56D7-4CDF-8692-49A9EF38E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5821393" y="3774598"/>
            <a:ext cx="1330198" cy="918523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2F92C2CA-B62C-4A37-8081-F005466005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2387742" y="3891892"/>
            <a:ext cx="1330198" cy="9185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37C6F1-9337-D896-786B-CC3195FD5B17}"/>
              </a:ext>
            </a:extLst>
          </p:cNvPr>
          <p:cNvSpPr txBox="1"/>
          <p:nvPr/>
        </p:nvSpPr>
        <p:spPr>
          <a:xfrm>
            <a:off x="2788961" y="651575"/>
            <a:ext cx="403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 TRƯỚC LỚP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15">
            <a:extLst>
              <a:ext uri="{FF2B5EF4-FFF2-40B4-BE49-F238E27FC236}">
                <a16:creationId xmlns:a16="http://schemas.microsoft.com/office/drawing/2014/main" id="{FEC63CEE-98C7-4E4B-A3AD-215323F17847}"/>
              </a:ext>
            </a:extLst>
          </p:cNvPr>
          <p:cNvSpPr/>
          <p:nvPr/>
        </p:nvSpPr>
        <p:spPr>
          <a:xfrm>
            <a:off x="1642945" y="1681070"/>
            <a:ext cx="1388049" cy="3535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Màu sắc</a:t>
            </a:r>
          </a:p>
        </p:txBody>
      </p:sp>
      <p:sp>
        <p:nvSpPr>
          <p:cNvPr id="40" name="Rounded Rectangle 17">
            <a:extLst>
              <a:ext uri="{FF2B5EF4-FFF2-40B4-BE49-F238E27FC236}">
                <a16:creationId xmlns:a16="http://schemas.microsoft.com/office/drawing/2014/main" id="{A3690056-67F6-4AD0-A91E-7151417E7D21}"/>
              </a:ext>
            </a:extLst>
          </p:cNvPr>
          <p:cNvSpPr/>
          <p:nvPr/>
        </p:nvSpPr>
        <p:spPr>
          <a:xfrm>
            <a:off x="3749323" y="1667189"/>
            <a:ext cx="1487479" cy="3893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Hình dạng</a:t>
            </a:r>
          </a:p>
        </p:txBody>
      </p:sp>
      <p:sp>
        <p:nvSpPr>
          <p:cNvPr id="41" name="Rounded Rectangle 18">
            <a:extLst>
              <a:ext uri="{FF2B5EF4-FFF2-40B4-BE49-F238E27FC236}">
                <a16:creationId xmlns:a16="http://schemas.microsoft.com/office/drawing/2014/main" id="{22FDA66D-57D0-4499-8167-B21922D441E5}"/>
              </a:ext>
            </a:extLst>
          </p:cNvPr>
          <p:cNvSpPr/>
          <p:nvPr/>
        </p:nvSpPr>
        <p:spPr>
          <a:xfrm>
            <a:off x="6248210" y="1476609"/>
            <a:ext cx="1325098" cy="4445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Kích thước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C17802C-A96C-4B75-8ECD-102EDCF0BCE9}"/>
              </a:ext>
            </a:extLst>
          </p:cNvPr>
          <p:cNvCxnSpPr>
            <a:cxnSpLocks/>
          </p:cNvCxnSpPr>
          <p:nvPr/>
        </p:nvCxnSpPr>
        <p:spPr>
          <a:xfrm flipH="1">
            <a:off x="2930872" y="987204"/>
            <a:ext cx="1436657" cy="6273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F682E3-8E4B-4AE1-80BA-13E4EEC69C95}"/>
              </a:ext>
            </a:extLst>
          </p:cNvPr>
          <p:cNvCxnSpPr>
            <a:cxnSpLocks/>
          </p:cNvCxnSpPr>
          <p:nvPr/>
        </p:nvCxnSpPr>
        <p:spPr>
          <a:xfrm>
            <a:off x="4367529" y="987204"/>
            <a:ext cx="151065" cy="7373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1D0401-DBB9-46EB-8E7E-DD990F8286CD}"/>
              </a:ext>
            </a:extLst>
          </p:cNvPr>
          <p:cNvCxnSpPr>
            <a:cxnSpLocks/>
          </p:cNvCxnSpPr>
          <p:nvPr/>
        </p:nvCxnSpPr>
        <p:spPr>
          <a:xfrm>
            <a:off x="4367529" y="987204"/>
            <a:ext cx="1728891" cy="673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ounded Rectangle 51">
            <a:extLst>
              <a:ext uri="{FF2B5EF4-FFF2-40B4-BE49-F238E27FC236}">
                <a16:creationId xmlns:a16="http://schemas.microsoft.com/office/drawing/2014/main" id="{E1A1DC93-5A86-4B7D-AF67-89ED76F717C7}"/>
              </a:ext>
            </a:extLst>
          </p:cNvPr>
          <p:cNvSpPr/>
          <p:nvPr/>
        </p:nvSpPr>
        <p:spPr>
          <a:xfrm>
            <a:off x="416234" y="2571750"/>
            <a:ext cx="1173617" cy="112651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096F96"/>
                </a:solidFill>
                <a:latin typeface="Times New Roman" panose="02020603050405020304" pitchFamily="18" charset="0"/>
              </a:rPr>
              <a:t>Xanh lá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096F96"/>
                </a:solidFill>
                <a:latin typeface="Times New Roman" panose="02020603050405020304" pitchFamily="18" charset="0"/>
              </a:rPr>
              <a:t>Đỏ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096F96"/>
                </a:solidFill>
                <a:latin typeface="Times New Roman" panose="02020603050405020304" pitchFamily="18" charset="0"/>
              </a:rPr>
              <a:t>Vàng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...</a:t>
            </a:r>
          </a:p>
        </p:txBody>
      </p:sp>
      <p:sp>
        <p:nvSpPr>
          <p:cNvPr id="46" name="Rounded Rectangle 59">
            <a:extLst>
              <a:ext uri="{FF2B5EF4-FFF2-40B4-BE49-F238E27FC236}">
                <a16:creationId xmlns:a16="http://schemas.microsoft.com/office/drawing/2014/main" id="{C9161908-40B5-43E7-8921-B40905D458BC}"/>
              </a:ext>
            </a:extLst>
          </p:cNvPr>
          <p:cNvSpPr/>
          <p:nvPr/>
        </p:nvSpPr>
        <p:spPr>
          <a:xfrm>
            <a:off x="6300193" y="868044"/>
            <a:ext cx="1173617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ounded Rectangle 60">
            <a:extLst>
              <a:ext uri="{FF2B5EF4-FFF2-40B4-BE49-F238E27FC236}">
                <a16:creationId xmlns:a16="http://schemas.microsoft.com/office/drawing/2014/main" id="{150DED13-B8F3-47FF-9122-7AC17D5E46FF}"/>
              </a:ext>
            </a:extLst>
          </p:cNvPr>
          <p:cNvSpPr/>
          <p:nvPr/>
        </p:nvSpPr>
        <p:spPr>
          <a:xfrm>
            <a:off x="6213707" y="1102021"/>
            <a:ext cx="1173617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Rounded Rectangle 76">
            <a:extLst>
              <a:ext uri="{FF2B5EF4-FFF2-40B4-BE49-F238E27FC236}">
                <a16:creationId xmlns:a16="http://schemas.microsoft.com/office/drawing/2014/main" id="{6C499408-F2F3-432D-A2B1-F52B13B5DEF1}"/>
              </a:ext>
            </a:extLst>
          </p:cNvPr>
          <p:cNvSpPr/>
          <p:nvPr/>
        </p:nvSpPr>
        <p:spPr>
          <a:xfrm>
            <a:off x="3804461" y="2519520"/>
            <a:ext cx="2000130" cy="179829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tròn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bầu dục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lá kim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dải dài</a:t>
            </a:r>
          </a:p>
          <a:p>
            <a:pPr defTabSz="685800">
              <a:buClrTx/>
            </a:pP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Hình phức</a:t>
            </a:r>
            <a:r>
              <a:rPr lang="en-US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 </a:t>
            </a:r>
            <a:r>
              <a:rPr lang="vi-VN" sz="1800" b="1" kern="1200" dirty="0">
                <a:solidFill>
                  <a:srgbClr val="8064A2"/>
                </a:solidFill>
                <a:latin typeface="Times New Roman" panose="02020603050405020304" pitchFamily="18" charset="0"/>
              </a:rPr>
              <a:t>tạp...</a:t>
            </a:r>
          </a:p>
        </p:txBody>
      </p:sp>
      <p:sp>
        <p:nvSpPr>
          <p:cNvPr id="49" name="Rounded Rectangle 80">
            <a:extLst>
              <a:ext uri="{FF2B5EF4-FFF2-40B4-BE49-F238E27FC236}">
                <a16:creationId xmlns:a16="http://schemas.microsoft.com/office/drawing/2014/main" id="{200D61E3-41EC-4706-937C-AA5850EF386F}"/>
              </a:ext>
            </a:extLst>
          </p:cNvPr>
          <p:cNvSpPr/>
          <p:nvPr/>
        </p:nvSpPr>
        <p:spPr>
          <a:xfrm>
            <a:off x="2783523" y="3857303"/>
            <a:ext cx="1543582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ounded Rectangle 81">
            <a:extLst>
              <a:ext uri="{FF2B5EF4-FFF2-40B4-BE49-F238E27FC236}">
                <a16:creationId xmlns:a16="http://schemas.microsoft.com/office/drawing/2014/main" id="{687D9F92-3A31-4587-854C-A9F32056DE10}"/>
              </a:ext>
            </a:extLst>
          </p:cNvPr>
          <p:cNvSpPr/>
          <p:nvPr/>
        </p:nvSpPr>
        <p:spPr>
          <a:xfrm>
            <a:off x="2808429" y="4088985"/>
            <a:ext cx="1531336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ounded Rectangle 89">
            <a:extLst>
              <a:ext uri="{FF2B5EF4-FFF2-40B4-BE49-F238E27FC236}">
                <a16:creationId xmlns:a16="http://schemas.microsoft.com/office/drawing/2014/main" id="{3BC53A91-64D1-47D2-B50E-821B71434CD5}"/>
              </a:ext>
            </a:extLst>
          </p:cNvPr>
          <p:cNvSpPr/>
          <p:nvPr/>
        </p:nvSpPr>
        <p:spPr>
          <a:xfrm>
            <a:off x="2755829" y="4393680"/>
            <a:ext cx="1531336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ounded Rectangle 90">
            <a:extLst>
              <a:ext uri="{FF2B5EF4-FFF2-40B4-BE49-F238E27FC236}">
                <a16:creationId xmlns:a16="http://schemas.microsoft.com/office/drawing/2014/main" id="{1E9E3480-5533-4609-BDE5-DD6401A42879}"/>
              </a:ext>
            </a:extLst>
          </p:cNvPr>
          <p:cNvSpPr/>
          <p:nvPr/>
        </p:nvSpPr>
        <p:spPr>
          <a:xfrm>
            <a:off x="2693061" y="4677984"/>
            <a:ext cx="1762073" cy="30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endParaRPr lang="vi-VN" sz="1800" b="1" kern="1200" dirty="0">
              <a:solidFill>
                <a:srgbClr val="8064A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Rounded Rectangle 102">
            <a:extLst>
              <a:ext uri="{FF2B5EF4-FFF2-40B4-BE49-F238E27FC236}">
                <a16:creationId xmlns:a16="http://schemas.microsoft.com/office/drawing/2014/main" id="{BF4593A4-EA17-4769-B2B4-2D4871533634}"/>
              </a:ext>
            </a:extLst>
          </p:cNvPr>
          <p:cNvSpPr/>
          <p:nvPr/>
        </p:nvSpPr>
        <p:spPr>
          <a:xfrm>
            <a:off x="6474567" y="2392546"/>
            <a:ext cx="1296145" cy="54571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vi-VN" sz="18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To, nhỏ khác nhau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3A577C-A2E5-46C4-A1C7-2B2A742031AB}"/>
              </a:ext>
            </a:extLst>
          </p:cNvPr>
          <p:cNvSpPr txBox="1"/>
          <p:nvPr/>
        </p:nvSpPr>
        <p:spPr>
          <a:xfrm>
            <a:off x="2654186" y="324416"/>
            <a:ext cx="3781120" cy="646986"/>
          </a:xfrm>
          <a:prstGeom prst="roundRect">
            <a:avLst>
              <a:gd name="adj" fmla="val 14000"/>
            </a:avLst>
          </a:prstGeom>
          <a:ln>
            <a:solidFill>
              <a:srgbClr val="3A7B2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Đặc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lá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cây</a:t>
            </a:r>
            <a:endParaRPr lang="vi-VN" sz="3200" kern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5" name="Picture 2" descr="Nghệ thuật của sự sắp xếp màu sắc">
            <a:extLst>
              <a:ext uri="{FF2B5EF4-FFF2-40B4-BE49-F238E27FC236}">
                <a16:creationId xmlns:a16="http://schemas.microsoft.com/office/drawing/2014/main" id="{58E02005-FA99-457E-9371-71B5DCA3D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b="23744"/>
          <a:stretch/>
        </p:blipFill>
        <p:spPr bwMode="auto">
          <a:xfrm>
            <a:off x="1663507" y="3123241"/>
            <a:ext cx="1993642" cy="1859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ED4966-5CD1-460B-BCAF-BC5B1158DB5E}"/>
              </a:ext>
            </a:extLst>
          </p:cNvPr>
          <p:cNvCxnSpPr>
            <a:cxnSpLocks/>
            <a:stCxn id="39" idx="2"/>
            <a:endCxn id="45" idx="0"/>
          </p:cNvCxnSpPr>
          <p:nvPr/>
        </p:nvCxnSpPr>
        <p:spPr>
          <a:xfrm flipH="1">
            <a:off x="1003043" y="2034649"/>
            <a:ext cx="1333927" cy="5371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DEB3BFC-2B0A-4194-ABBF-5E12A08C360F}"/>
              </a:ext>
            </a:extLst>
          </p:cNvPr>
          <p:cNvCxnSpPr>
            <a:cxnSpLocks/>
            <a:stCxn id="40" idx="2"/>
            <a:endCxn id="48" idx="0"/>
          </p:cNvCxnSpPr>
          <p:nvPr/>
        </p:nvCxnSpPr>
        <p:spPr>
          <a:xfrm>
            <a:off x="4493063" y="2056512"/>
            <a:ext cx="311463" cy="463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B2C7FDB-2A5C-4121-9CAA-5C3D364781F9}"/>
              </a:ext>
            </a:extLst>
          </p:cNvPr>
          <p:cNvCxnSpPr>
            <a:cxnSpLocks/>
            <a:endCxn id="53" idx="0"/>
          </p:cNvCxnSpPr>
          <p:nvPr/>
        </p:nvCxnSpPr>
        <p:spPr>
          <a:xfrm>
            <a:off x="7035653" y="1963929"/>
            <a:ext cx="86987" cy="428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Uống nước rau má mỗi ngày có tốt không?">
            <a:extLst>
              <a:ext uri="{FF2B5EF4-FFF2-40B4-BE49-F238E27FC236}">
                <a16:creationId xmlns:a16="http://schemas.microsoft.com/office/drawing/2014/main" id="{768EE93E-A6B6-4561-8054-1BF1AA43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81" y="3217853"/>
            <a:ext cx="2000130" cy="14728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Google Shape;1000;p62">
            <a:extLst>
              <a:ext uri="{FF2B5EF4-FFF2-40B4-BE49-F238E27FC236}">
                <a16:creationId xmlns:a16="http://schemas.microsoft.com/office/drawing/2014/main" id="{F5EAA60A-81F2-4A2F-A955-C35F4D2BEA0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401170">
            <a:off x="7556869" y="-159766"/>
            <a:ext cx="1086623" cy="221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5" grpId="0" animBg="1"/>
      <p:bldP spid="48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Thực hành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362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F3590-CA61-9732-B159-A40D4B99D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225" y="336434"/>
            <a:ext cx="7881921" cy="712023"/>
          </a:xfrm>
        </p:spPr>
        <p:txBody>
          <a:bodyPr/>
          <a:lstStyle/>
          <a:p>
            <a:pPr algn="ctr"/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Vẽ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nêu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đặc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điểm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lá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cây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yêu</a:t>
            </a:r>
            <a:r>
              <a:rPr lang="en-US" sz="3000" dirty="0">
                <a:latin typeface="#9Slide07 SVNBeachwood Sans" pitchFamily="2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#9Slide07 SVNBeachwood Sans" pitchFamily="2" charset="0"/>
                <a:cs typeface="Calibri" panose="020F0502020204030204" pitchFamily="34" charset="0"/>
              </a:rPr>
              <a:t>thích</a:t>
            </a:r>
            <a:endParaRPr lang="en-US" sz="3000" dirty="0">
              <a:latin typeface="#9Slide07 SVNBeachwood Sans" pitchFamily="2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6A785-476D-DFF9-AD46-01378056E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226" y="1517519"/>
            <a:ext cx="4512844" cy="712023"/>
          </a:xfrm>
        </p:spPr>
        <p:txBody>
          <a:bodyPr/>
          <a:lstStyle/>
          <a:p>
            <a:pPr marL="88900" indent="38100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lá cây thật, vẽ và ghi tên các bộ phận của lá cây đó.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0F4CC-FDE8-DB90-B55E-F9C95F07E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0" b="96352" l="8869" r="89979">
                        <a14:foregroundMark x1="34229" y1="9647" x2="55347" y2="6431"/>
                        <a14:foregroundMark x1="55347" y1="6431" x2="65118" y2="9551"/>
                        <a14:foregroundMark x1="65118" y1="9551" x2="82377" y2="29134"/>
                        <a14:foregroundMark x1="39029" y1="6216" x2="58917" y2="3600"/>
                        <a14:foregroundMark x1="58917" y1="3600" x2="72624" y2="13247"/>
                        <a14:foregroundMark x1="72624" y1="13247" x2="80802" y2="24406"/>
                        <a14:foregroundMark x1="80802" y1="24406" x2="83068" y2="33549"/>
                        <a14:foregroundMark x1="83068" y1="33549" x2="83068" y2="34701"/>
                        <a14:foregroundMark x1="69706" y1="26134" x2="81321" y2="19798"/>
                        <a14:foregroundMark x1="81321" y1="19798" x2="86466" y2="26686"/>
                        <a14:foregroundMark x1="86466" y1="26686" x2="72471" y2="30166"/>
                        <a14:foregroundMark x1="72471" y1="30166" x2="71069" y2="25486"/>
                        <a14:foregroundMark x1="77750" y1="18431" x2="87790" y2="24286"/>
                        <a14:foregroundMark x1="87790" y1="24286" x2="89921" y2="36621"/>
                        <a14:foregroundMark x1="53081" y1="33621" x2="57881" y2="43701"/>
                        <a14:foregroundMark x1="22576" y1="64267" x2="24304" y2="70890"/>
                        <a14:foregroundMark x1="16932" y1="75186" x2="26723" y2="66475"/>
                        <a14:foregroundMark x1="26723" y1="66475" x2="27894" y2="64483"/>
                        <a14:foregroundMark x1="28240" y1="76242" x2="23440" y2="77106"/>
                        <a14:foregroundMark x1="33730" y1="72834" x2="48455" y2="61267"/>
                        <a14:foregroundMark x1="43482" y1="64267" x2="56172" y2="52268"/>
                        <a14:foregroundMark x1="50854" y1="88673" x2="43002" y2="94408"/>
                        <a14:foregroundMark x1="43002" y1="94408" x2="37147" y2="92537"/>
                        <a14:foregroundMark x1="44001" y1="96376" x2="60626" y2="92753"/>
                        <a14:foregroundMark x1="43310" y1="39189" x2="60971" y2="25702"/>
                        <a14:foregroundMark x1="10597" y1="57619" x2="8869" y2="53108"/>
                        <a14:foregroundMark x1="69361" y1="23998" x2="79478" y2="16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54197" y="2084597"/>
            <a:ext cx="3556365" cy="2844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7FCC9-AAEA-07C5-D84F-5FAA00DCC70D}"/>
              </a:ext>
            </a:extLst>
          </p:cNvPr>
          <p:cNvSpPr txBox="1"/>
          <p:nvPr/>
        </p:nvSpPr>
        <p:spPr>
          <a:xfrm>
            <a:off x="752225" y="2199742"/>
            <a:ext cx="5420298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đang vẽ lá cây gì?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Lá cây đó có màu gì?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thấy lá có bộ phận nào?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Hình dạng, kích thước của lá cây em vẽ như thế nào?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C92C81-00E7-4C77-9D76-60CFA0D6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03" y="2602853"/>
            <a:ext cx="1829342" cy="2337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E0F39-842E-4C9B-8EB6-6F6B17B4E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541" y="2602853"/>
            <a:ext cx="1674832" cy="2419439"/>
          </a:xfrm>
          <a:prstGeom prst="rect">
            <a:avLst/>
          </a:prstGeom>
        </p:spPr>
      </p:pic>
      <p:sp>
        <p:nvSpPr>
          <p:cNvPr id="11" name="五边形 3">
            <a:extLst>
              <a:ext uri="{FF2B5EF4-FFF2-40B4-BE49-F238E27FC236}">
                <a16:creationId xmlns:a16="http://schemas.microsoft.com/office/drawing/2014/main" id="{DA63431A-AAC1-44DB-B68D-64E8BF40B61B}"/>
              </a:ext>
            </a:extLst>
          </p:cNvPr>
          <p:cNvSpPr/>
          <p:nvPr/>
        </p:nvSpPr>
        <p:spPr>
          <a:xfrm flipH="1">
            <a:off x="1856070" y="633791"/>
            <a:ext cx="5589799" cy="1566174"/>
          </a:xfrm>
          <a:prstGeom prst="homePlate">
            <a:avLst>
              <a:gd name="adj" fmla="val 27033"/>
            </a:avLst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3C82A-C05A-49C6-88E6-4F2DF4535879}"/>
              </a:ext>
            </a:extLst>
          </p:cNvPr>
          <p:cNvSpPr txBox="1"/>
          <p:nvPr/>
        </p:nvSpPr>
        <p:spPr>
          <a:xfrm flipH="1">
            <a:off x="3105524" y="890706"/>
            <a:ext cx="8089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altLang="zh-CN" sz="2700" b="1" kern="1200" dirty="0">
                <a:solidFill>
                  <a:prstClr val="white"/>
                </a:solidFill>
                <a:latin typeface="微软雅黑" panose="020B0503020204020204" pitchFamily="34" charset="-122"/>
                <a:ea typeface="Microsoft YaHei"/>
                <a:cs typeface="+mn-cs"/>
              </a:rPr>
              <a:t>02</a:t>
            </a:r>
            <a:endParaRPr lang="zh-CN" altLang="en-US" sz="2700" b="1" kern="1200" dirty="0">
              <a:solidFill>
                <a:prstClr val="white"/>
              </a:solidFill>
              <a:latin typeface="微软雅黑" panose="020B0503020204020204" pitchFamily="34" charset="-122"/>
              <a:ea typeface="Microsoft YaHei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37C6F1-9337-D896-786B-CC3195FD5B17}"/>
              </a:ext>
            </a:extLst>
          </p:cNvPr>
          <p:cNvSpPr txBox="1"/>
          <p:nvPr/>
        </p:nvSpPr>
        <p:spPr>
          <a:xfrm>
            <a:off x="2788961" y="651575"/>
            <a:ext cx="403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 TRƯỚC LỚP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687725" y="32526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Kết luận</a:t>
            </a:r>
            <a:endParaRPr sz="3200" dirty="0">
              <a:latin typeface="+mj-lt"/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138" y="3337250"/>
            <a:ext cx="2010675" cy="2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75303BFA-419E-4BB3-841F-592DDF0D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931" y="1417148"/>
            <a:ext cx="6580138" cy="192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485" y="1713290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 idx="4294967295"/>
          </p:nvPr>
        </p:nvSpPr>
        <p:spPr>
          <a:xfrm>
            <a:off x="803811" y="2798110"/>
            <a:ext cx="4572000" cy="7302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Vận dụng</a:t>
            </a:r>
            <a:endParaRPr sz="4000" dirty="0">
              <a:latin typeface="+mj-lt"/>
            </a:endParaRPr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4294967295"/>
          </p:nvPr>
        </p:nvSpPr>
        <p:spPr>
          <a:xfrm>
            <a:off x="2605624" y="1684205"/>
            <a:ext cx="968375" cy="106838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273790" y="1327514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5BC40-92E3-57E8-F0BC-7061BEE28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810" y="1512235"/>
            <a:ext cx="2571750" cy="2571750"/>
          </a:xfrm>
          <a:prstGeom prst="rect">
            <a:avLst/>
          </a:prstGeom>
        </p:spPr>
      </p:pic>
      <p:pic>
        <p:nvPicPr>
          <p:cNvPr id="205" name="Google Shape;20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7747" y="3855905"/>
            <a:ext cx="2571750" cy="955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57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99797">
            <a:off x="3043693" y="-633345"/>
            <a:ext cx="2887040" cy="2829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66926">
            <a:off x="5007422" y="3508180"/>
            <a:ext cx="1148503" cy="2516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2299" y="262215"/>
            <a:ext cx="8059403" cy="46095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8650699" y="310771"/>
            <a:ext cx="513480" cy="517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271138" y="3827551"/>
            <a:ext cx="1075273" cy="10498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149906" y="535917"/>
            <a:ext cx="1726866" cy="565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8932">
            <a:off x="1580540" y="51912"/>
            <a:ext cx="6189223" cy="503015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08774" y="2525096"/>
            <a:ext cx="789988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Arial"/>
                <a:sym typeface="Arial"/>
              </a:rPr>
              <a:t>CHÚC MỪNG</a:t>
            </a:r>
          </a:p>
        </p:txBody>
      </p:sp>
      <p:pic>
        <p:nvPicPr>
          <p:cNvPr id="3078" name="Picture 6" descr="Deogiri Global Academy - CBSE School in aurangabad">
            <a:extLst>
              <a:ext uri="{FF2B5EF4-FFF2-40B4-BE49-F238E27FC236}">
                <a16:creationId xmlns:a16="http://schemas.microsoft.com/office/drawing/2014/main" id="{76481C7A-1963-4451-803F-A9E1A4AD6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680" y="1292088"/>
            <a:ext cx="4589430" cy="319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pening">
            <a:hlinkClick r:id="" action="ppaction://media"/>
            <a:extLst>
              <a:ext uri="{FF2B5EF4-FFF2-40B4-BE49-F238E27FC236}">
                <a16:creationId xmlns:a16="http://schemas.microsoft.com/office/drawing/2014/main" id="{D951206F-AA40-43D1-9398-6858FADF7C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84193" y="-86380"/>
            <a:ext cx="655771" cy="6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2.22222E-6 L 3.88889E-6 -0.07222 " pathEditMode="relative" rAng="0" ptsTypes="AA">
                                      <p:cBhvr>
                                        <p:cTn id="8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3351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4890" y="2392509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4688032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8" y="1153804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4487" y="2424224"/>
            <a:ext cx="5495030" cy="1312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Chúc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các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con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chăm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chỉ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học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tập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, </a:t>
            </a:r>
          </a:p>
          <a:p>
            <a:pPr algn="ctr" defTabSz="685800">
              <a:lnSpc>
                <a:spcPct val="150000"/>
              </a:lnSpc>
              <a:buClrTx/>
            </a:pP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và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giữ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gìn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sức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khỏe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thật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tốt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>
            <a:spLocks noGrp="1"/>
          </p:cNvSpPr>
          <p:nvPr>
            <p:ph type="title"/>
          </p:nvPr>
        </p:nvSpPr>
        <p:spPr>
          <a:xfrm>
            <a:off x="4080294" y="1926152"/>
            <a:ext cx="4685999" cy="777450"/>
          </a:xfrm>
          <a:prstGeom prst="wedgeRoundRectCallout">
            <a:avLst>
              <a:gd name="adj1" fmla="val 56120"/>
              <a:gd name="adj2" fmla="val 23760"/>
              <a:gd name="adj3" fmla="val 16667"/>
            </a:avLst>
          </a:prstGeom>
          <a:solidFill>
            <a:srgbClr val="A7E07A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lục, một số ít có màu đỏ hoặc vàng.</a:t>
            </a:r>
            <a:endParaRPr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7" name="Google Shape;2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526" y="539506"/>
            <a:ext cx="1552250" cy="5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75" y="3702488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75" y="2571750"/>
            <a:ext cx="2143621" cy="26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>
            <a:spLocks noGrp="1"/>
          </p:cNvSpPr>
          <p:nvPr>
            <p:ph type="title" idx="2"/>
          </p:nvPr>
        </p:nvSpPr>
        <p:spPr>
          <a:xfrm>
            <a:off x="3149302" y="291203"/>
            <a:ext cx="327399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+mj-lt"/>
              </a:rPr>
              <a:t>Liên hệ thực tế</a:t>
            </a:r>
            <a:endParaRPr sz="2200" dirty="0">
              <a:latin typeface="+mj-lt"/>
            </a:endParaRPr>
          </a:p>
        </p:txBody>
      </p:sp>
      <p:sp>
        <p:nvSpPr>
          <p:cNvPr id="7" name="Google Shape;296;p37">
            <a:extLst>
              <a:ext uri="{FF2B5EF4-FFF2-40B4-BE49-F238E27FC236}">
                <a16:creationId xmlns:a16="http://schemas.microsoft.com/office/drawing/2014/main" id="{FB71B589-1629-4331-B637-E6C3D1DF2001}"/>
              </a:ext>
            </a:extLst>
          </p:cNvPr>
          <p:cNvSpPr txBox="1">
            <a:spLocks/>
          </p:cNvSpPr>
          <p:nvPr/>
        </p:nvSpPr>
        <p:spPr>
          <a:xfrm>
            <a:off x="1056819" y="1036332"/>
            <a:ext cx="3868865" cy="698990"/>
          </a:xfrm>
          <a:prstGeom prst="wedgeRoundRectCallout">
            <a:avLst>
              <a:gd name="adj1" fmla="val -28525"/>
              <a:gd name="adj2" fmla="val 78342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Lá cây thường có màu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296;p37">
            <a:extLst>
              <a:ext uri="{FF2B5EF4-FFF2-40B4-BE49-F238E27FC236}">
                <a16:creationId xmlns:a16="http://schemas.microsoft.com/office/drawing/2014/main" id="{EB978AD1-61D0-A7D7-3CFF-01639D616177}"/>
              </a:ext>
            </a:extLst>
          </p:cNvPr>
          <p:cNvSpPr txBox="1">
            <a:spLocks/>
          </p:cNvSpPr>
          <p:nvPr/>
        </p:nvSpPr>
        <p:spPr>
          <a:xfrm>
            <a:off x="2244390" y="2940026"/>
            <a:ext cx="3388660" cy="634678"/>
          </a:xfrm>
          <a:prstGeom prst="wedgeRoundRectCallout">
            <a:avLst>
              <a:gd name="adj1" fmla="val -54167"/>
              <a:gd name="adj2" fmla="val 1293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Lá cây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296;p37">
            <a:extLst>
              <a:ext uri="{FF2B5EF4-FFF2-40B4-BE49-F238E27FC236}">
                <a16:creationId xmlns:a16="http://schemas.microsoft.com/office/drawing/2014/main" id="{222BF4D2-8883-B214-F942-4E6D38AFA5DA}"/>
              </a:ext>
            </a:extLst>
          </p:cNvPr>
          <p:cNvSpPr txBox="1">
            <a:spLocks/>
          </p:cNvSpPr>
          <p:nvPr/>
        </p:nvSpPr>
        <p:spPr>
          <a:xfrm>
            <a:off x="4080293" y="3811128"/>
            <a:ext cx="4685999" cy="777450"/>
          </a:xfrm>
          <a:prstGeom prst="wedgeRoundRectCallout">
            <a:avLst>
              <a:gd name="adj1" fmla="val 56120"/>
              <a:gd name="adj2" fmla="val 23760"/>
              <a:gd name="adj3" fmla="val 16667"/>
            </a:avLst>
          </a:prstGeom>
          <a:solidFill>
            <a:srgbClr val="A7E07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sz="2100" dirty="0">
                <a:latin typeface="Calibri" panose="020F0502020204030204" pitchFamily="34" charset="0"/>
                <a:cs typeface="Calibri" panose="020F0502020204030204" pitchFamily="34" charset="0"/>
              </a:rPr>
              <a:t>Lá cây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lang="vi-VN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Khám phá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4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ctrTitle"/>
          </p:nvPr>
        </p:nvSpPr>
        <p:spPr>
          <a:xfrm>
            <a:off x="538952" y="2714956"/>
            <a:ext cx="3558596" cy="58641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chúng</a:t>
            </a:r>
            <a:endParaRPr sz="3200" dirty="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1"/>
          </p:nvPr>
        </p:nvSpPr>
        <p:spPr>
          <a:xfrm>
            <a:off x="538951" y="1813138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j-lt"/>
              </a:rPr>
              <a:t>Hoạt động 1</a:t>
            </a:r>
            <a:endParaRPr sz="2000" b="1" dirty="0">
              <a:latin typeface="+mj-lt"/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4066" y="3996266"/>
            <a:ext cx="1083733" cy="1234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5245525" y="618463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9C6D5-18D2-43F6-BE31-9C0281C99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070" y="2135338"/>
            <a:ext cx="4260300" cy="28434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7DE057-D52D-F424-7D70-74B6DF197581}"/>
              </a:ext>
            </a:extLst>
          </p:cNvPr>
          <p:cNvSpPr txBox="1"/>
          <p:nvPr/>
        </p:nvSpPr>
        <p:spPr>
          <a:xfrm>
            <a:off x="365187" y="549583"/>
            <a:ext cx="660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11/ SGK tr.57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24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5922EA-CFD9-52CD-8C86-960120F21737}"/>
              </a:ext>
            </a:extLst>
          </p:cNvPr>
          <p:cNvGrpSpPr/>
          <p:nvPr/>
        </p:nvGrpSpPr>
        <p:grpSpPr>
          <a:xfrm>
            <a:off x="612475" y="1640097"/>
            <a:ext cx="3122763" cy="534838"/>
            <a:chOff x="546341" y="1538661"/>
            <a:chExt cx="3122763" cy="5348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54C1E5E-FBD8-BD3F-8E2F-64B3CF54D4B0}"/>
                </a:ext>
              </a:extLst>
            </p:cNvPr>
            <p:cNvSpPr/>
            <p:nvPr/>
          </p:nvSpPr>
          <p:spPr>
            <a:xfrm>
              <a:off x="546341" y="1538661"/>
              <a:ext cx="3122763" cy="534838"/>
            </a:xfrm>
            <a:prstGeom prst="roundRect">
              <a:avLst/>
            </a:prstGeom>
            <a:solidFill>
              <a:srgbClr val="A7E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BCD6B9-E299-83F6-B4C3-C315E49D9C49}"/>
                </a:ext>
              </a:extLst>
            </p:cNvPr>
            <p:cNvSpPr txBox="1"/>
            <p:nvPr/>
          </p:nvSpPr>
          <p:spPr>
            <a:xfrm>
              <a:off x="586598" y="1611834"/>
              <a:ext cx="276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67DC3D-5FFC-F4E0-8B11-4A9E1BC27503}"/>
              </a:ext>
            </a:extLst>
          </p:cNvPr>
          <p:cNvGrpSpPr/>
          <p:nvPr/>
        </p:nvGrpSpPr>
        <p:grpSpPr>
          <a:xfrm>
            <a:off x="612475" y="2345875"/>
            <a:ext cx="3818622" cy="663156"/>
            <a:chOff x="586599" y="2304331"/>
            <a:chExt cx="3818622" cy="6631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1398057-9B77-C555-6698-611E95B7192C}"/>
                </a:ext>
              </a:extLst>
            </p:cNvPr>
            <p:cNvSpPr/>
            <p:nvPr/>
          </p:nvSpPr>
          <p:spPr>
            <a:xfrm>
              <a:off x="586599" y="2304331"/>
              <a:ext cx="3752488" cy="663156"/>
            </a:xfrm>
            <a:prstGeom prst="roundRect">
              <a:avLst/>
            </a:prstGeom>
            <a:solidFill>
              <a:srgbClr val="A7E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FCBD75-C9E2-54D5-BA08-F7A239B517CB}"/>
                </a:ext>
              </a:extLst>
            </p:cNvPr>
            <p:cNvSpPr txBox="1"/>
            <p:nvPr/>
          </p:nvSpPr>
          <p:spPr>
            <a:xfrm>
              <a:off x="652733" y="2377504"/>
              <a:ext cx="3752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400" b="1" dirty="0">
                  <a:solidFill>
                    <a:schemeClr val="tx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EC664A9-BC85-FEFB-DCF2-27709AFA4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7" b="96154" l="7444" r="89888">
                        <a14:foregroundMark x1="10534" y1="37045" x2="15028" y2="70445"/>
                        <a14:foregroundMark x1="15028" y1="70445" x2="34972" y2="83198"/>
                        <a14:foregroundMark x1="34972" y1="83198" x2="41994" y2="44939"/>
                        <a14:foregroundMark x1="41994" y1="44939" x2="28371" y2="40081"/>
                        <a14:foregroundMark x1="28371" y1="40081" x2="49719" y2="69028"/>
                        <a14:foregroundMark x1="49719" y1="69028" x2="52388" y2="86640"/>
                        <a14:foregroundMark x1="28792" y1="30972" x2="60393" y2="34211"/>
                        <a14:foregroundMark x1="60393" y1="34211" x2="69382" y2="57085"/>
                        <a14:foregroundMark x1="69382" y1="57085" x2="45787" y2="86437"/>
                        <a14:foregroundMark x1="45787" y1="86437" x2="44242" y2="96154"/>
                        <a14:foregroundMark x1="28511" y1="80769" x2="22893" y2="61538"/>
                        <a14:foregroundMark x1="22893" y1="61538" x2="36938" y2="26316"/>
                        <a14:foregroundMark x1="36938" y1="26316" x2="44242" y2="24291"/>
                        <a14:foregroundMark x1="45365" y1="27126" x2="13904" y2="43927"/>
                        <a14:foregroundMark x1="13904" y1="43927" x2="13202" y2="46964"/>
                        <a14:foregroundMark x1="16854" y1="33806" x2="46629" y2="22470"/>
                        <a14:foregroundMark x1="46629" y1="22470" x2="52388" y2="25101"/>
                        <a14:foregroundMark x1="26966" y1="82186" x2="50281" y2="67206"/>
                        <a14:foregroundMark x1="50281" y1="67206" x2="42556" y2="69028"/>
                        <a14:foregroundMark x1="33146" y1="87652" x2="63483" y2="79960"/>
                        <a14:foregroundMark x1="63483" y1="79960" x2="67697" y2="76316"/>
                        <a14:foregroundMark x1="56742" y1="87045" x2="76545" y2="71862"/>
                        <a14:foregroundMark x1="76545" y1="71862" x2="77669" y2="66802"/>
                        <a14:foregroundMark x1="7444" y1="65789" x2="7725" y2="47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92" y="2212996"/>
            <a:ext cx="4129708" cy="2865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6C2556-1320-6026-80DB-46A192418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4651">
            <a:off x="6152664" y="66380"/>
            <a:ext cx="3366507" cy="21715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8125EA-B793-0445-484F-3ACD69D43F33}"/>
              </a:ext>
            </a:extLst>
          </p:cNvPr>
          <p:cNvSpPr txBox="1"/>
          <p:nvPr/>
        </p:nvSpPr>
        <p:spPr>
          <a:xfrm>
            <a:off x="5730817" y="562879"/>
            <a:ext cx="4037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TRÌNH BÀY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32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cấu tạo của lá cây">
            <a:extLst>
              <a:ext uri="{FF2B5EF4-FFF2-40B4-BE49-F238E27FC236}">
                <a16:creationId xmlns:a16="http://schemas.microsoft.com/office/drawing/2014/main" id="{C3B4A946-BD49-4228-8895-3B20163A7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58" b="86074" l="5147" r="89951">
                        <a14:backgroundMark x1="19118" y1="23658" x2="3676" y2="2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4" b="4884"/>
          <a:stretch/>
        </p:blipFill>
        <p:spPr bwMode="auto">
          <a:xfrm rot="16576974">
            <a:off x="2632555" y="-251414"/>
            <a:ext cx="3878887" cy="51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DDF4E7-5437-4095-838B-E7689B49776D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2123831" y="1635931"/>
            <a:ext cx="1315969" cy="12792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FC382D-6EA3-4F01-9166-072EA249F18A}"/>
              </a:ext>
            </a:extLst>
          </p:cNvPr>
          <p:cNvCxnSpPr>
            <a:cxnSpLocks/>
          </p:cNvCxnSpPr>
          <p:nvPr/>
        </p:nvCxnSpPr>
        <p:spPr>
          <a:xfrm flipV="1">
            <a:off x="5518295" y="2160652"/>
            <a:ext cx="2112095" cy="631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C65FDB-19C9-4784-9196-DBA10C472D45}"/>
              </a:ext>
            </a:extLst>
          </p:cNvPr>
          <p:cNvCxnSpPr>
            <a:cxnSpLocks/>
          </p:cNvCxnSpPr>
          <p:nvPr/>
        </p:nvCxnSpPr>
        <p:spPr>
          <a:xfrm flipH="1">
            <a:off x="4156300" y="2949641"/>
            <a:ext cx="448357" cy="16122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C04E4D0-EF31-41E6-8E5C-EC484DD05AC9}"/>
              </a:ext>
            </a:extLst>
          </p:cNvPr>
          <p:cNvSpPr/>
          <p:nvPr/>
        </p:nvSpPr>
        <p:spPr>
          <a:xfrm>
            <a:off x="661307" y="1412420"/>
            <a:ext cx="1462524" cy="4470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Cuốn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latin typeface="+mj-lt"/>
              </a:rPr>
              <a:t> lá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82DB64F7-40A4-4F60-9060-A3179A334AE5}"/>
              </a:ext>
            </a:extLst>
          </p:cNvPr>
          <p:cNvSpPr/>
          <p:nvPr/>
        </p:nvSpPr>
        <p:spPr>
          <a:xfrm>
            <a:off x="3439800" y="4559670"/>
            <a:ext cx="1361971" cy="4864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Phiến lá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F4A3C67A-3086-4A72-9C4F-774DBFFE15A5}"/>
              </a:ext>
            </a:extLst>
          </p:cNvPr>
          <p:cNvSpPr/>
          <p:nvPr/>
        </p:nvSpPr>
        <p:spPr>
          <a:xfrm>
            <a:off x="7630390" y="1949037"/>
            <a:ext cx="1216046" cy="4864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Gân lá</a:t>
            </a:r>
          </a:p>
        </p:txBody>
      </p:sp>
      <p:sp>
        <p:nvSpPr>
          <p:cNvPr id="15" name="Google Shape;190;p32">
            <a:extLst>
              <a:ext uri="{FF2B5EF4-FFF2-40B4-BE49-F238E27FC236}">
                <a16:creationId xmlns:a16="http://schemas.microsoft.com/office/drawing/2014/main" id="{B9BD5627-4B1D-4BF4-B461-09C8DA848340}"/>
              </a:ext>
            </a:extLst>
          </p:cNvPr>
          <p:cNvSpPr txBox="1">
            <a:spLocks/>
          </p:cNvSpPr>
          <p:nvPr/>
        </p:nvSpPr>
        <p:spPr>
          <a:xfrm>
            <a:off x="3346894" y="246369"/>
            <a:ext cx="5135796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2800" dirty="0" err="1">
                <a:latin typeface="+mj-lt"/>
              </a:rPr>
              <a:t>Bộ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cây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020075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chemeClr val="tx1"/>
                </a:solidFill>
                <a:latin typeface="+mj-lt"/>
              </a:rPr>
              <a:t>Hoạt động 2</a:t>
            </a:r>
            <a:endParaRPr sz="30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850" y="1308350"/>
            <a:ext cx="2939925" cy="25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325" y="10123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7726450" y="18700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8846" y="36542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0;p32">
            <a:extLst>
              <a:ext uri="{FF2B5EF4-FFF2-40B4-BE49-F238E27FC236}">
                <a16:creationId xmlns:a16="http://schemas.microsoft.com/office/drawing/2014/main" id="{E16D3642-FD23-4FE1-853B-46B70A66D0D6}"/>
              </a:ext>
            </a:extLst>
          </p:cNvPr>
          <p:cNvSpPr txBox="1">
            <a:spLocks/>
          </p:cNvSpPr>
          <p:nvPr/>
        </p:nvSpPr>
        <p:spPr>
          <a:xfrm>
            <a:off x="1020075" y="2272272"/>
            <a:ext cx="3352975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điểm</a:t>
            </a:r>
            <a:endParaRPr lang="en-US" sz="3200" dirty="0">
              <a:latin typeface="+mj-lt"/>
            </a:endParaRPr>
          </a:p>
          <a:p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cây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60130" y="660724"/>
            <a:ext cx="4577427" cy="6368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Đặc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điểm</a:t>
            </a: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của lá cây</a:t>
            </a:r>
          </a:p>
        </p:txBody>
      </p:sp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983391-4A10-EC7C-72EA-41A6B8BDDE5C}"/>
              </a:ext>
            </a:extLst>
          </p:cNvPr>
          <p:cNvSpPr txBox="1"/>
          <p:nvPr/>
        </p:nvSpPr>
        <p:spPr>
          <a:xfrm>
            <a:off x="869210" y="1724060"/>
            <a:ext cx="7817590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quan sát, so sánh các lá để nhận ra đặc điểm của chúng về hình dạng ( hình tim, tròn, bầu dục,  dài, nhọn), kích thước (to, bé..), màu sắc ( xanh lá đậm, xanh lá nhạt, </a:t>
            </a:r>
            <a:r>
              <a:rPr lang="nl-NL" sz="1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nl-N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ỏ, vàng... )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3CC684-B6CA-4551-9340-55FC3E1F0F3C}"/>
              </a:ext>
            </a:extLst>
          </p:cNvPr>
          <p:cNvGrpSpPr/>
          <p:nvPr/>
        </p:nvGrpSpPr>
        <p:grpSpPr>
          <a:xfrm>
            <a:off x="5857708" y="2638503"/>
            <a:ext cx="3286292" cy="1258944"/>
            <a:chOff x="10863528" y="4575621"/>
            <a:chExt cx="7031762" cy="286998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AEA97D8-FB05-100A-C524-61CAEDFD1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12017019" y="4575621"/>
              <a:ext cx="5143560" cy="2869986"/>
            </a:xfrm>
            <a:prstGeom prst="rect">
              <a:avLst/>
            </a:prstGeom>
          </p:spPr>
        </p:pic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3177CD2C-9B34-59F2-8B89-1C443F194FB5}"/>
                </a:ext>
              </a:extLst>
            </p:cNvPr>
            <p:cNvSpPr txBox="1"/>
            <p:nvPr/>
          </p:nvSpPr>
          <p:spPr>
            <a:xfrm>
              <a:off x="10863528" y="4929527"/>
              <a:ext cx="7031762" cy="161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30">
                <a:defRPr/>
              </a:pPr>
              <a:r>
                <a:rPr lang="en-US" sz="2000" dirty="0">
                  <a:solidFill>
                    <a:prstClr val="black"/>
                  </a:solidFill>
                  <a:latin typeface="UVN Banh Mi" pitchFamily="2" charset="0"/>
                </a:rPr>
                <a:t>THẢO LUẬN</a:t>
              </a:r>
            </a:p>
            <a:p>
              <a:pPr algn="ctr" defTabSz="609630">
                <a:defRPr/>
              </a:pPr>
              <a:r>
                <a:rPr lang="en-US" sz="2000" dirty="0">
                  <a:solidFill>
                    <a:prstClr val="black"/>
                  </a:solidFill>
                  <a:latin typeface="UVN Banh Mi" pitchFamily="2" charset="0"/>
                </a:rPr>
                <a:t> NHÓM 4</a:t>
              </a:r>
              <a:endParaRPr lang="en-US" sz="4000" dirty="0">
                <a:solidFill>
                  <a:prstClr val="black"/>
                </a:solidFill>
                <a:latin typeface="UVN Banh Mi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90B2AEF-1B10-BDB3-2ECF-43269391E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5857708" y="3760738"/>
            <a:ext cx="2492476" cy="13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26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BEC42-DDCC-324D-BD30-D53253267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614" y="1181933"/>
            <a:ext cx="1406676" cy="1346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7BB55-4C8E-056E-CCF4-A2E1A63C3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50" y="1300031"/>
            <a:ext cx="1175650" cy="1741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99514B-EFDA-C80B-6B89-CD5B50716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015" y="1063037"/>
            <a:ext cx="1104017" cy="13453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BF487F-4B49-C9E6-6ADD-461906E13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147" y="1173379"/>
            <a:ext cx="2019015" cy="1385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1320D1-5B82-404B-7B6A-67721CAB0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5" y="3175228"/>
            <a:ext cx="1406676" cy="17328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41B8EB-50D7-0646-BCB8-8EA452C05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120" y="2765978"/>
            <a:ext cx="1512168" cy="18118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3AB970-CD64-2A69-3FA1-072653003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115" y="3229113"/>
            <a:ext cx="2019015" cy="1570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49A6A4-85AB-1FC2-176E-A0F20C0B4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73" y="267141"/>
            <a:ext cx="1257533" cy="940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1712B-C0AB-846E-221D-09889D595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371" y="1387253"/>
            <a:ext cx="2126284" cy="936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5F359D-58E4-7599-6822-1040B4CDA4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9957" y="3041735"/>
            <a:ext cx="2019015" cy="2019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EF1904-B821-A3C7-B415-B5C9BE3F0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2619" y="2962049"/>
            <a:ext cx="1675111" cy="21592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6DAAD38-B2B4-A5A2-6DFB-C3290FA64306}"/>
              </a:ext>
            </a:extLst>
          </p:cNvPr>
          <p:cNvSpPr txBox="1"/>
          <p:nvPr/>
        </p:nvSpPr>
        <p:spPr>
          <a:xfrm>
            <a:off x="1640391" y="79615"/>
            <a:ext cx="6243927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quan sát, so sánh các lá để nhận ra đặc điểm của chúng về hình dạng, kích thước, màu sắc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413</Words>
  <Application>Microsoft Office PowerPoint</Application>
  <PresentationFormat>On-screen Show (16:9)</PresentationFormat>
  <Paragraphs>64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Manrope ExtraBold</vt:lpstr>
      <vt:lpstr>Handlee</vt:lpstr>
      <vt:lpstr>Times New Roman</vt:lpstr>
      <vt:lpstr>Architects Daughter</vt:lpstr>
      <vt:lpstr>UTM Cookies</vt:lpstr>
      <vt:lpstr>Calibri</vt:lpstr>
      <vt:lpstr>Montserrat</vt:lpstr>
      <vt:lpstr>Calibri Light</vt:lpstr>
      <vt:lpstr>iCiel Soup of Justice</vt:lpstr>
      <vt:lpstr>#9Slide07 SVNBeachwood Sans</vt:lpstr>
      <vt:lpstr>微软雅黑</vt:lpstr>
      <vt:lpstr>UVN Banh Mi</vt:lpstr>
      <vt:lpstr>Manrope</vt:lpstr>
      <vt:lpstr>Barlow</vt:lpstr>
      <vt:lpstr>Anaheim</vt:lpstr>
      <vt:lpstr>Arial</vt:lpstr>
      <vt:lpstr>UTM Duepuntozero</vt:lpstr>
      <vt:lpstr>Francois One</vt:lpstr>
      <vt:lpstr>Environment Watercolor Marketing Plan by Slidesgo</vt:lpstr>
      <vt:lpstr>2_Office Theme</vt:lpstr>
      <vt:lpstr>Office Theme</vt:lpstr>
      <vt:lpstr>PowerPoint Presentation</vt:lpstr>
      <vt:lpstr>Lá cây thường có màu xanh lục, một số ít có màu đỏ hoặc vàng.</vt:lpstr>
      <vt:lpstr>Khám phá</vt:lpstr>
      <vt:lpstr>Lá cây và các bộ phận của chúng</vt:lpstr>
      <vt:lpstr>PowerPoint Presentation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Thực hành</vt:lpstr>
      <vt:lpstr>Vẽ và nêu đặc điểm của một lá cây em yêu thích</vt:lpstr>
      <vt:lpstr>PowerPoint Presentation</vt:lpstr>
      <vt:lpstr>Kết luận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Thi Hong Anh Au</cp:lastModifiedBy>
  <cp:revision>32</cp:revision>
  <dcterms:modified xsi:type="dcterms:W3CDTF">2023-12-11T23:07:03Z</dcterms:modified>
</cp:coreProperties>
</file>