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257" r:id="rId3"/>
    <p:sldId id="316" r:id="rId4"/>
    <p:sldId id="338" r:id="rId5"/>
    <p:sldId id="318" r:id="rId6"/>
    <p:sldId id="339" r:id="rId7"/>
    <p:sldId id="319" r:id="rId8"/>
    <p:sldId id="320" r:id="rId9"/>
    <p:sldId id="322" r:id="rId10"/>
    <p:sldId id="340" r:id="rId11"/>
    <p:sldId id="347" r:id="rId12"/>
    <p:sldId id="345" r:id="rId13"/>
    <p:sldId id="348" r:id="rId14"/>
    <p:sldId id="349" r:id="rId15"/>
    <p:sldId id="350"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2023/2/3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2023/2/3</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 xmlns:a16="http://schemas.microsoft.com/office/drawing/2014/main" id="{2745A46A-C41D-4A7F-9252-FCD987A9E5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2023/2/3</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 xmlns:a16="http://schemas.microsoft.com/office/drawing/2014/main"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 xmlns:a16="http://schemas.microsoft.com/office/drawing/2014/main"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sp>
        <p:nvSpPr>
          <p:cNvPr id="12" name="TextBox 11">
            <a:extLst>
              <a:ext uri="{FF2B5EF4-FFF2-40B4-BE49-F238E27FC236}">
                <a16:creationId xmlns="" xmlns:a16="http://schemas.microsoft.com/office/drawing/2014/main" id="{CFB0D0BB-AB68-41B5-B5A9-F264011D9854}"/>
              </a:ext>
            </a:extLst>
          </p:cNvPr>
          <p:cNvSpPr txBox="1"/>
          <p:nvPr/>
        </p:nvSpPr>
        <p:spPr>
          <a:xfrm>
            <a:off x="3119437" y="1344285"/>
            <a:ext cx="6353175"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a:t>
            </a:r>
          </a:p>
        </p:txBody>
      </p:sp>
      <p:sp>
        <p:nvSpPr>
          <p:cNvPr id="7" name="TextBox 6">
            <a:extLst>
              <a:ext uri="{FF2B5EF4-FFF2-40B4-BE49-F238E27FC236}">
                <a16:creationId xmlns="" xmlns:a16="http://schemas.microsoft.com/office/drawing/2014/main"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Tiết</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1)</a:t>
            </a:r>
          </a:p>
        </p:txBody>
      </p:sp>
      <p:sp>
        <p:nvSpPr>
          <p:cNvPr id="2" name="TextBox 1"/>
          <p:cNvSpPr txBox="1"/>
          <p:nvPr/>
        </p:nvSpPr>
        <p:spPr>
          <a:xfrm>
            <a:off x="2162735" y="2670431"/>
            <a:ext cx="7866529" cy="923330"/>
          </a:xfrm>
          <a:prstGeom prst="rect">
            <a:avLst/>
          </a:prstGeom>
          <a:noFill/>
        </p:spPr>
        <p:txBody>
          <a:bodyPr wrap="square" rtlCol="0">
            <a:spAutoFit/>
          </a:bodyPr>
          <a:lstStyle/>
          <a:p>
            <a:r>
              <a:rPr lang="en-US" sz="5400" b="1" dirty="0" smtClean="0">
                <a:solidFill>
                  <a:schemeClr val="accent6"/>
                </a:solidFill>
                <a:latin typeface="Times New Roman" pitchFamily="18" charset="0"/>
                <a:cs typeface="Times New Roman" pitchFamily="18" charset="0"/>
              </a:rPr>
              <a:t>CƠ QUAN THẦN KINH </a:t>
            </a:r>
            <a:endParaRPr lang="en-US" sz="5400" b="1" dirty="0">
              <a:solidFill>
                <a:schemeClr val="accent6"/>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4"/>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 xmlns:a16="http://schemas.microsoft.com/office/drawing/2014/main"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sz="3000" b="1" dirty="0">
                <a:solidFill>
                  <a:schemeClr val="tx1"/>
                </a:solidFill>
                <a:latin typeface="Times New Roman" pitchFamily="18" charset="0"/>
                <a:cs typeface="Times New Roman" pitchFamily="18" charset="0"/>
              </a:rPr>
              <a:t>3</a:t>
            </a:r>
            <a:r>
              <a:rPr kumimoji="0" lang="en-US" sz="3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nl-NL" sz="3200" b="1" dirty="0">
                <a:solidFill>
                  <a:schemeClr val="tx1"/>
                </a:solidFill>
                <a:latin typeface="Times New Roman" pitchFamily="18" charset="0"/>
                <a:cs typeface="Times New Roman" pitchFamily="18" charset="0"/>
              </a:rPr>
              <a:t>. Quan </a:t>
            </a:r>
            <a:r>
              <a:rPr lang="nl-NL" sz="3200" b="1" dirty="0" smtClean="0">
                <a:solidFill>
                  <a:schemeClr val="tx1"/>
                </a:solidFill>
                <a:latin typeface="Times New Roman" pitchFamily="18" charset="0"/>
                <a:cs typeface="Times New Roman" pitchFamily="18" charset="0"/>
              </a:rPr>
              <a:t>sát hình 3 và cho biết chức năng của não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8" name="Picture 27">
            <a:extLst>
              <a:ext uri="{FF2B5EF4-FFF2-40B4-BE49-F238E27FC236}">
                <a16:creationId xmlns="" xmlns:a16="http://schemas.microsoft.com/office/drawing/2014/main" id="{20F43D68-E8A7-4AFC-AF25-82A918495E1F}"/>
              </a:ext>
            </a:extLst>
          </p:cNvPr>
          <p:cNvPicPr>
            <a:picLocks noChangeAspect="1"/>
          </p:cNvPicPr>
          <p:nvPr/>
        </p:nvPicPr>
        <p:blipFill>
          <a:blip r:embed="rId6"/>
          <a:stretch>
            <a:fillRect/>
          </a:stretch>
        </p:blipFill>
        <p:spPr>
          <a:xfrm>
            <a:off x="685799" y="1382058"/>
            <a:ext cx="3402107" cy="4682566"/>
          </a:xfrm>
          <a:prstGeom prst="rect">
            <a:avLst/>
          </a:prstGeom>
        </p:spPr>
      </p:pic>
      <p:grpSp>
        <p:nvGrpSpPr>
          <p:cNvPr id="29" name="Group 28">
            <a:extLst>
              <a:ext uri="{FF2B5EF4-FFF2-40B4-BE49-F238E27FC236}">
                <a16:creationId xmlns="" xmlns:a16="http://schemas.microsoft.com/office/drawing/2014/main" id="{0B1E652B-F132-4843-9815-9B70C038A887}"/>
              </a:ext>
            </a:extLst>
          </p:cNvPr>
          <p:cNvGrpSpPr/>
          <p:nvPr/>
        </p:nvGrpSpPr>
        <p:grpSpPr>
          <a:xfrm>
            <a:off x="4816849" y="1122585"/>
            <a:ext cx="6194049" cy="5045636"/>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 xmlns:a16="http://schemas.microsoft.com/office/drawing/2014/main" id="{5E0F83C8-223E-426B-B9C5-193F0B6716AC}"/>
                </a:ext>
              </a:extLst>
            </p:cNvPr>
            <p:cNvSpPr txBox="1"/>
            <p:nvPr/>
          </p:nvSpPr>
          <p:spPr>
            <a:xfrm>
              <a:off x="4431806" y="1230082"/>
              <a:ext cx="6006466" cy="413639"/>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4" name="Rectangle 3"/>
          <p:cNvSpPr/>
          <p:nvPr/>
        </p:nvSpPr>
        <p:spPr>
          <a:xfrm>
            <a:off x="4816850" y="1493548"/>
            <a:ext cx="6194049" cy="3416320"/>
          </a:xfrm>
          <a:prstGeom prst="rect">
            <a:avLst/>
          </a:prstGeom>
        </p:spPr>
        <p:txBody>
          <a:bodyPr wrap="square">
            <a:spAutoFit/>
          </a:bodyPr>
          <a:lstStyle/>
          <a:p>
            <a:r>
              <a:rPr lang="nl-NL" sz="3600" b="1" dirty="0">
                <a:latin typeface="Times New Roman" pitchFamily="18" charset="0"/>
                <a:cs typeface="Times New Roman" pitchFamily="18" charset="0"/>
              </a:rPr>
              <a:t>+ Não có điều khiển suy nghĩ.</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 Não điều khiển cách ứng xử.</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điều khiển cảm xúc.</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tiếp nhận thông tin và điều khiển mọi hoạt động của cơ thể.</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53756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 xmlns:a16="http://schemas.microsoft.com/office/drawing/2014/main" id="{36BB31E1-BEDC-47D9-9D88-75F1448557C6}"/>
              </a:ext>
            </a:extLst>
          </p:cNvPr>
          <p:cNvSpPr txBox="1"/>
          <p:nvPr/>
        </p:nvSpPr>
        <p:spPr>
          <a:xfrm>
            <a:off x="3171759" y="3665303"/>
            <a:ext cx="6859747" cy="78319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 Cơ thể ta sẽ phản ứng</a:t>
            </a:r>
            <a:r>
              <a:rPr lang="nl-NL"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30997"/>
          </a:xfrm>
          <a:prstGeom prst="rect">
            <a:avLst/>
          </a:prstGeom>
        </p:spPr>
        <p:txBody>
          <a:bodyPr wrap="square">
            <a:spAutoFit/>
          </a:bodyPr>
          <a:lstStyle/>
          <a:p>
            <a:r>
              <a:rPr lang="nl-NL" sz="2400" b="1" dirty="0" smtClean="0">
                <a:solidFill>
                  <a:schemeClr val="accent6"/>
                </a:solidFill>
                <a:latin typeface="Times New Roman" pitchFamily="18" charset="0"/>
                <a:cs typeface="Times New Roman" pitchFamily="18" charset="0"/>
              </a:rPr>
              <a:t>Khi </a:t>
            </a:r>
            <a:r>
              <a:rPr lang="nl-NL" sz="2400" b="1" dirty="0">
                <a:solidFill>
                  <a:schemeClr val="accent6"/>
                </a:solidFill>
                <a:latin typeface="Times New Roman" pitchFamily="18" charset="0"/>
                <a:cs typeface="Times New Roman" pitchFamily="18" charset="0"/>
              </a:rPr>
              <a:t>gặp một tác động bất ngờ cơ thể ta có phản ứng </a:t>
            </a:r>
            <a:endParaRPr lang="nl-NL" sz="2400" b="1" dirty="0" smtClean="0">
              <a:solidFill>
                <a:schemeClr val="accent6"/>
              </a:solidFill>
              <a:latin typeface="Times New Roman" pitchFamily="18" charset="0"/>
              <a:cs typeface="Times New Roman" pitchFamily="18" charset="0"/>
            </a:endParaRPr>
          </a:p>
          <a:p>
            <a:r>
              <a:rPr lang="nl-NL" sz="2400" b="1" dirty="0" smtClean="0">
                <a:solidFill>
                  <a:schemeClr val="accent6"/>
                </a:solidFill>
                <a:latin typeface="Times New Roman" pitchFamily="18" charset="0"/>
                <a:cs typeface="Times New Roman" pitchFamily="18" charset="0"/>
              </a:rPr>
              <a:t>hay </a:t>
            </a:r>
            <a:r>
              <a:rPr lang="nl-NL" sz="2400" b="1" dirty="0">
                <a:solidFill>
                  <a:schemeClr val="accent6"/>
                </a:solidFill>
                <a:latin typeface="Times New Roman" pitchFamily="18" charset="0"/>
                <a:cs typeface="Times New Roman" pitchFamily="18" charset="0"/>
              </a:rPr>
              <a:t>không?</a:t>
            </a:r>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0208166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 xmlns:a16="http://schemas.microsoft.com/office/drawing/2014/main" id="{36BB31E1-BEDC-47D9-9D88-75F1448557C6}"/>
              </a:ext>
            </a:extLst>
          </p:cNvPr>
          <p:cNvSpPr txBox="1"/>
          <p:nvPr/>
        </p:nvSpPr>
        <p:spPr>
          <a:xfrm>
            <a:off x="2628883" y="2984266"/>
            <a:ext cx="6859747" cy="214526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-Phản ứng của cơ thể gọi là phản xạ.</a:t>
            </a:r>
            <a:endParaRPr lang="en-US" sz="4000" dirty="0">
              <a:latin typeface="Times New Roman" pitchFamily="18" charset="0"/>
              <a:cs typeface="Times New Roman" pitchFamily="18" charset="0"/>
            </a:endParaRPr>
          </a:p>
          <a:p>
            <a:pPr algn="just" defTabSz="609630"/>
            <a:endParaRPr lang="en-US" sz="4000" dirty="0">
              <a:latin typeface="Times New Roman" pitchFamily="18" charset="0"/>
              <a:cs typeface="Times New Roman" pitchFamily="18" charset="0"/>
            </a:endParaRPr>
          </a:p>
        </p:txBody>
      </p:sp>
      <p:sp>
        <p:nvSpPr>
          <p:cNvPr id="6" name="TextBox 5"/>
          <p:cNvSpPr txBox="1"/>
          <p:nvPr/>
        </p:nvSpPr>
        <p:spPr>
          <a:xfrm>
            <a:off x="2438365" y="1443962"/>
            <a:ext cx="8638784" cy="954107"/>
          </a:xfrm>
          <a:prstGeom prst="rect">
            <a:avLst/>
          </a:prstGeom>
          <a:noFill/>
        </p:spPr>
        <p:txBody>
          <a:bodyPr wrap="square" rtlCol="0">
            <a:spAutoFit/>
          </a:bodyPr>
          <a:lstStyle/>
          <a:p>
            <a:r>
              <a:rPr lang="nl-NL" sz="2800" b="1" dirty="0" smtClean="0">
                <a:solidFill>
                  <a:schemeClr val="accent6"/>
                </a:solidFill>
                <a:latin typeface="Times New Roman" pitchFamily="18" charset="0"/>
                <a:cs typeface="Times New Roman" pitchFamily="18" charset="0"/>
              </a:rPr>
              <a:t> </a:t>
            </a:r>
            <a:r>
              <a:rPr lang="nl-NL" sz="2800" b="1" dirty="0">
                <a:solidFill>
                  <a:schemeClr val="accent6"/>
                </a:solidFill>
                <a:latin typeface="Times New Roman" pitchFamily="18" charset="0"/>
                <a:cs typeface="Times New Roman" pitchFamily="18" charset="0"/>
              </a:rPr>
              <a:t>Phản ứng của cơ thể khi bị tác động bất ngờ gọi là gì?</a:t>
            </a:r>
            <a:endParaRPr lang="en-US" sz="2800" b="1" dirty="0">
              <a:solidFill>
                <a:schemeClr val="accent6"/>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 xmlns:a16="http://schemas.microsoft.com/office/drawing/2014/main" id="{36BB31E1-BEDC-47D9-9D88-75F1448557C6}"/>
              </a:ext>
            </a:extLst>
          </p:cNvPr>
          <p:cNvSpPr txBox="1"/>
          <p:nvPr/>
        </p:nvSpPr>
        <p:spPr>
          <a:xfrm>
            <a:off x="2877671" y="3665303"/>
            <a:ext cx="7153835" cy="146423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r>
              <a:rPr lang="nl-NL" sz="4000" dirty="0">
                <a:latin typeface="Times New Roman" pitchFamily="18" charset="0"/>
                <a:cs typeface="Times New Roman" pitchFamily="18" charset="0"/>
              </a:rPr>
              <a:t>-Tủy sống điều khiển phản xạ của con người.</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92552"/>
          </a:xfrm>
          <a:prstGeom prst="rect">
            <a:avLst/>
          </a:prstGeom>
        </p:spPr>
        <p:txBody>
          <a:bodyPr wrap="square">
            <a:spAutoFit/>
          </a:bodyPr>
          <a:lstStyle/>
          <a:p>
            <a:r>
              <a:rPr lang="nl-NL" sz="2800" b="1" dirty="0" smtClean="0">
                <a:solidFill>
                  <a:schemeClr val="accent6"/>
                </a:solidFill>
              </a:rPr>
              <a:t>Cái </a:t>
            </a:r>
            <a:r>
              <a:rPr lang="nl-NL" sz="2800" b="1" dirty="0">
                <a:solidFill>
                  <a:schemeClr val="accent6"/>
                </a:solidFill>
              </a:rPr>
              <a:t>gì điều khiển phản xạ của con người</a:t>
            </a:r>
            <a:endParaRPr lang="en-US" sz="2800" b="1" dirty="0">
              <a:solidFill>
                <a:schemeClr val="accent6"/>
              </a:solidFill>
            </a:endParaRPr>
          </a:p>
          <a:p>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 xmlns:a16="http://schemas.microsoft.com/office/drawing/2014/main"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 xmlns:a16="http://schemas.microsoft.com/office/drawing/2014/main"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 xmlns:a16="http://schemas.microsoft.com/office/drawing/2014/main"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 xmlns:a16="http://schemas.microsoft.com/office/drawing/2014/main"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 xmlns:a16="http://schemas.microsoft.com/office/drawing/2014/main"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 xmlns:a16="http://schemas.microsoft.com/office/drawing/2014/main"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 xmlns:a16="http://schemas.microsoft.com/office/drawing/2014/main"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 xmlns:a16="http://schemas.microsoft.com/office/drawing/2014/main"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 xmlns:a16="http://schemas.microsoft.com/office/drawing/2014/main" id="{323F1A44-BBFA-461F-967E-8AF8CDEC0A27}"/>
              </a:ext>
            </a:extLst>
          </p:cNvPr>
          <p:cNvSpPr txBox="1"/>
          <p:nvPr/>
        </p:nvSpPr>
        <p:spPr>
          <a:xfrm>
            <a:off x="1784099" y="2152713"/>
            <a:ext cx="9084367" cy="2641621"/>
          </a:xfrm>
          <a:prstGeom prst="rect">
            <a:avLst/>
          </a:prstGeom>
          <a:noFill/>
        </p:spPr>
        <p:txBody>
          <a:bodyPr wrap="square" rtlCol="0">
            <a:spAutoFit/>
          </a:bodyPr>
          <a:lstStyle/>
          <a:p>
            <a:pPr marL="457200" indent="-457200">
              <a:buFontTx/>
              <a:buChar char="-"/>
            </a:pPr>
            <a:r>
              <a:rPr lang="nl-NL" sz="3200" b="1" dirty="0" smtClean="0">
                <a:latin typeface="Times New Roman" pitchFamily="18" charset="0"/>
                <a:cs typeface="Times New Roman" pitchFamily="18" charset="0"/>
              </a:rPr>
              <a:t>Chỉ </a:t>
            </a:r>
            <a:r>
              <a:rPr lang="nl-NL" sz="3200" b="1" dirty="0">
                <a:latin typeface="Times New Roman" pitchFamily="18" charset="0"/>
                <a:cs typeface="Times New Roman" pitchFamily="18" charset="0"/>
              </a:rPr>
              <a:t>và nói được tên các bộ phận chính của các cơ quan thần kinh trên sơ đồ, tranh ảnh</a:t>
            </a:r>
            <a:r>
              <a:rPr lang="nl-NL" sz="3200" b="1" dirty="0" smtClean="0">
                <a:latin typeface="Times New Roman" pitchFamily="18" charset="0"/>
                <a:cs typeface="Times New Roman" pitchFamily="18" charset="0"/>
              </a:rPr>
              <a:t>.</a:t>
            </a:r>
          </a:p>
          <a:p>
            <a:pPr marL="457200" indent="-457200">
              <a:buFontTx/>
              <a:buChar char="-"/>
            </a:pPr>
            <a:endParaRPr lang="en-US" sz="3200" b="1" dirty="0">
              <a:latin typeface="Times New Roman" pitchFamily="18" charset="0"/>
              <a:cs typeface="Times New Roman" pitchFamily="18" charset="0"/>
            </a:endParaRPr>
          </a:p>
          <a:p>
            <a:r>
              <a:rPr lang="nl-NL" sz="3200" b="1" dirty="0">
                <a:latin typeface="Times New Roman" pitchFamily="18" charset="0"/>
                <a:cs typeface="Times New Roman" pitchFamily="18" charset="0"/>
              </a:rPr>
              <a:t>- Nêu được chức năng của não.</a:t>
            </a:r>
            <a:endParaRPr lang="en-US" sz="3200" b="1" dirty="0">
              <a:latin typeface="Times New Roman" pitchFamily="18" charset="0"/>
              <a:cs typeface="Times New Roman" pitchFamily="18" charset="0"/>
            </a:endParaRPr>
          </a:p>
          <a:p>
            <a:pPr lvl="0" algn="just">
              <a:lnSpc>
                <a:spcPct val="150000"/>
              </a:lnSpc>
            </a:pPr>
            <a:endParaRPr lang="en-US" sz="2800" dirty="0">
              <a:solidFill>
                <a:prstClr val="black"/>
              </a:solidFill>
              <a:latin typeface="Calibri" panose="020F0502020204030204" pitchFamily="34" charset="0"/>
              <a:cs typeface="Calibri" panose="020F0502020204030204" pitchFamily="34" charset="0"/>
            </a:endParaRPr>
          </a:p>
        </p:txBody>
      </p:sp>
      <p:pic>
        <p:nvPicPr>
          <p:cNvPr id="59" name="Picture 58">
            <a:extLst>
              <a:ext uri="{FF2B5EF4-FFF2-40B4-BE49-F238E27FC236}">
                <a16:creationId xmlns="" xmlns:a16="http://schemas.microsoft.com/office/drawing/2014/main"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 xmlns:a16="http://schemas.microsoft.com/office/drawing/2014/main"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 xmlns:a16="http://schemas.microsoft.com/office/drawing/2014/main" id="{55906341-121E-4894-BA83-83E2742BBA89}"/>
              </a:ext>
            </a:extLst>
          </p:cNvPr>
          <p:cNvPicPr>
            <a:picLocks noChangeAspect="1"/>
          </p:cNvPicPr>
          <p:nvPr/>
        </p:nvPicPr>
        <p:blipFill>
          <a:blip r:embed="rId12"/>
          <a:stretch>
            <a:fillRect/>
          </a:stretch>
        </p:blipFill>
        <p:spPr>
          <a:xfrm>
            <a:off x="1017669" y="984457"/>
            <a:ext cx="10489234" cy="165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 xmlns:a16="http://schemas.microsoft.com/office/drawing/2014/main" id="{82D20A21-90D8-4B44-BA6C-1F5E1C7AFF64}"/>
              </a:ext>
            </a:extLst>
          </p:cNvPr>
          <p:cNvSpPr txBox="1"/>
          <p:nvPr/>
        </p:nvSpPr>
        <p:spPr>
          <a:xfrm>
            <a:off x="2867026" y="2508465"/>
            <a:ext cx="4555750" cy="1754326"/>
          </a:xfrm>
          <a:prstGeom prst="rect">
            <a:avLst/>
          </a:prstGeom>
          <a:noFill/>
        </p:spPr>
        <p:txBody>
          <a:bodyPr wrap="square">
            <a:spAutoFit/>
          </a:bodyPr>
          <a:lstStyle/>
          <a:p>
            <a:r>
              <a:rPr lang="nl-NL" sz="3600" dirty="0">
                <a:latin typeface="Times New Roman" pitchFamily="18" charset="0"/>
                <a:cs typeface="Times New Roman" pitchFamily="18" charset="0"/>
              </a:rPr>
              <a:t>+ Khi nghe tiếng nói to hoặc tiếng còi gần tai em có phản ứng gì?</a:t>
            </a:r>
            <a:endParaRPr lang="en-US" sz="3600" dirty="0">
              <a:latin typeface="Times New Roman" pitchFamily="18" charset="0"/>
              <a:cs typeface="Times New Roman" pitchFamily="18" charset="0"/>
            </a:endParaRPr>
          </a:p>
        </p:txBody>
      </p:sp>
      <p:pic>
        <p:nvPicPr>
          <p:cNvPr id="57" name="Picture 56">
            <a:extLst>
              <a:ext uri="{FF2B5EF4-FFF2-40B4-BE49-F238E27FC236}">
                <a16:creationId xmlns=""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 xmlns:a16="http://schemas.microsoft.com/office/drawing/2014/main" id="{3B64A1DC-61DB-4EF2-A164-D25CAB6038BC}"/>
              </a:ext>
            </a:extLst>
          </p:cNvPr>
          <p:cNvSpPr/>
          <p:nvPr/>
        </p:nvSpPr>
        <p:spPr>
          <a:xfrm>
            <a:off x="546099" y="238125"/>
            <a:ext cx="10493375" cy="105560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800" b="1" dirty="0">
                <a:solidFill>
                  <a:prstClr val="black"/>
                </a:solidFill>
                <a:latin typeface="Times New Roman" pitchFamily="18" charset="0"/>
                <a:cs typeface="Times New Roman" pitchFamily="18" charset="0"/>
              </a:rPr>
              <a:t>1</a:t>
            </a:r>
            <a:r>
              <a:rPr lang="en-US" sz="2800" b="1" dirty="0">
                <a:solidFill>
                  <a:prstClr val="black"/>
                </a:solidFill>
                <a:latin typeface="Times New Roman" pitchFamily="18" charset="0"/>
                <a:cs typeface="Times New Roman" pitchFamily="18" charset="0"/>
              </a:rPr>
              <a:t>.</a:t>
            </a:r>
            <a:r>
              <a:rPr lang="vi-VN" sz="2800" b="1" dirty="0">
                <a:solidFill>
                  <a:prstClr val="black"/>
                </a:solidFill>
                <a:latin typeface="Times New Roman" pitchFamily="18" charset="0"/>
                <a:cs typeface="Times New Roman" pitchFamily="18" charset="0"/>
              </a:rPr>
              <a:t> Quan sát hình, </a:t>
            </a:r>
            <a:r>
              <a:rPr lang="nl-NL" sz="2800" b="1" dirty="0">
                <a:solidFill>
                  <a:schemeClr val="tx1"/>
                </a:solidFill>
                <a:latin typeface="Times New Roman" pitchFamily="18" charset="0"/>
                <a:cs typeface="Times New Roman" pitchFamily="18" charset="0"/>
              </a:rPr>
              <a:t>c</a:t>
            </a:r>
            <a:r>
              <a:rPr lang="nl-NL" sz="2800" b="1" dirty="0" smtClean="0">
                <a:solidFill>
                  <a:schemeClr val="tx1"/>
                </a:solidFill>
                <a:latin typeface="Times New Roman" pitchFamily="18" charset="0"/>
                <a:cs typeface="Times New Roman" pitchFamily="18" charset="0"/>
              </a:rPr>
              <a:t>hỉ </a:t>
            </a:r>
            <a:r>
              <a:rPr lang="nl-NL" sz="2800" b="1" dirty="0">
                <a:solidFill>
                  <a:schemeClr val="tx1"/>
                </a:solidFill>
                <a:latin typeface="Times New Roman" pitchFamily="18" charset="0"/>
                <a:cs typeface="Times New Roman" pitchFamily="18" charset="0"/>
              </a:rPr>
              <a:t>và nói tên các bộ phận của cơ quan thần kinh trên hình . </a:t>
            </a:r>
            <a:endParaRPr lang="en-GB" sz="2800" b="1" dirty="0">
              <a:solidFill>
                <a:schemeClr val="tx1"/>
              </a:solidFill>
              <a:latin typeface="Times New Roman" pitchFamily="18" charset="0"/>
              <a:cs typeface="Times New Roman" pitchFamily="18" charset="0"/>
            </a:endParaRPr>
          </a:p>
        </p:txBody>
      </p:sp>
      <p:pic>
        <p:nvPicPr>
          <p:cNvPr id="10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494" y="1382666"/>
            <a:ext cx="8010824" cy="47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 xmlns:a16="http://schemas.microsoft.com/office/drawing/2014/main"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nhóm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khác</a:t>
            </a:r>
            <a:endParaRPr lang="en-US" sz="4000" dirty="0">
              <a:solidFill>
                <a:schemeClr val="bg1"/>
              </a:solidFill>
              <a:latin typeface="Times New Roman" pitchFamily="18" charset="0"/>
              <a:cs typeface="Times New Roman" pitchFamily="18" charset="0"/>
            </a:endParaRPr>
          </a:p>
          <a:p>
            <a:pPr algn="ctr"/>
            <a:r>
              <a:rPr lang="en-US" sz="4000" dirty="0" err="1">
                <a:solidFill>
                  <a:schemeClr val="bg1"/>
                </a:solidFill>
                <a:latin typeface="Times New Roman" pitchFamily="18" charset="0"/>
                <a:cs typeface="Times New Roman" pitchFamily="18" charset="0"/>
              </a:rPr>
              <a:t>Lắng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nghe</a:t>
            </a:r>
            <a:r>
              <a:rPr lang="en-US" sz="4000" dirty="0">
                <a:solidFill>
                  <a:schemeClr val="bg1"/>
                </a:solidFill>
                <a:latin typeface="Times New Roman" pitchFamily="18" charset="0"/>
                <a:cs typeface="Times New Roman" pitchFamily="18" charset="0"/>
              </a:rPr>
              <a:t> – </a:t>
            </a:r>
            <a:r>
              <a:rPr lang="en-US" sz="4000" dirty="0" err="1">
                <a:solidFill>
                  <a:schemeClr val="bg1"/>
                </a:solidFill>
                <a:latin typeface="Times New Roman" pitchFamily="18" charset="0"/>
                <a:cs typeface="Times New Roman" pitchFamily="18" charset="0"/>
              </a:rPr>
              <a:t>góp</a:t>
            </a:r>
            <a:r>
              <a:rPr lang="en-US" sz="4000" dirty="0">
                <a:solidFill>
                  <a:schemeClr val="bg1"/>
                </a:solidFill>
                <a:latin typeface="Times New Roman" pitchFamily="18" charset="0"/>
                <a:cs typeface="Times New Roman" pitchFamily="18" charset="0"/>
              </a:rPr>
              <a:t> ý - </a:t>
            </a:r>
            <a:r>
              <a:rPr lang="en-US" sz="4000" dirty="0" err="1">
                <a:solidFill>
                  <a:schemeClr val="bg1"/>
                </a:solidFill>
                <a:latin typeface="Times New Roman" pitchFamily="18" charset="0"/>
                <a:cs typeface="Times New Roman" pitchFamily="18" charset="0"/>
              </a:rPr>
              <a:t>bổ</a:t>
            </a:r>
            <a:r>
              <a:rPr lang="en-US" sz="4000" dirty="0">
                <a:solidFill>
                  <a:schemeClr val="bg1"/>
                </a:solidFill>
                <a:latin typeface="Times New Roman" pitchFamily="18" charset="0"/>
                <a:cs typeface="Times New Roman" pitchFamily="18" charset="0"/>
              </a:rPr>
              <a:t> sung</a:t>
            </a:r>
          </a:p>
          <a:p>
            <a:endParaRPr lang="vi-VN" sz="2400" dirty="0"/>
          </a:p>
        </p:txBody>
      </p:sp>
      <p:grpSp>
        <p:nvGrpSpPr>
          <p:cNvPr id="322" name="Group 321">
            <a:extLst>
              <a:ext uri="{FF2B5EF4-FFF2-40B4-BE49-F238E27FC236}">
                <a16:creationId xmlns=""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 xmlns:a16="http://schemas.microsoft.com/office/drawing/2014/main" id="{DDD4C018-A95C-4EEE-97E0-87B1565AB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 xmlns:a16="http://schemas.microsoft.com/office/drawing/2014/main" id="{1904582C-1957-427F-9780-781F9B8AD2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 xmlns:a16="http://schemas.microsoft.com/office/drawing/2014/main" id="{540D176C-9858-42FF-A29F-65DB44024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 xmlns:a16="http://schemas.microsoft.com/office/drawing/2014/main" id="{07FF2887-60B6-4E8A-B498-C4DA20993C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 xmlns:a16="http://schemas.microsoft.com/office/drawing/2014/main" id="{A66BE1D8-3BC4-49DC-B515-240102539C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 xmlns:a16="http://schemas.microsoft.com/office/drawing/2014/main" id="{D9D21196-FB89-4C38-BE88-7649D370E5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 xmlns:a16="http://schemas.microsoft.com/office/drawing/2014/main" id="{06250F72-F139-40B4-9856-D8A6428B95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20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0"/>
            <a:ext cx="7620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 xmlns:a16="http://schemas.microsoft.com/office/drawing/2014/main" id="{0209A7E5-5637-475F-B00F-77C54DC1BE89}"/>
              </a:ext>
            </a:extLst>
          </p:cNvPr>
          <p:cNvSpPr txBox="1"/>
          <p:nvPr/>
        </p:nvSpPr>
        <p:spPr>
          <a:xfrm>
            <a:off x="5032186" y="2087019"/>
            <a:ext cx="6435914" cy="646331"/>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a:t>
            </a:r>
          </a:p>
        </p:txBody>
      </p:sp>
      <p:pic>
        <p:nvPicPr>
          <p:cNvPr id="22" name="Picture 21">
            <a:extLst>
              <a:ext uri="{FF2B5EF4-FFF2-40B4-BE49-F238E27FC236}">
                <a16:creationId xmlns="" xmlns:a16="http://schemas.microsoft.com/office/drawing/2014/main" id="{F84EE3B6-6E09-46ED-AF78-7BF9D2D1C590}"/>
              </a:ext>
            </a:extLst>
          </p:cNvPr>
          <p:cNvPicPr>
            <a:picLocks noChangeAspect="1"/>
          </p:cNvPicPr>
          <p:nvPr/>
        </p:nvPicPr>
        <p:blipFill>
          <a:blip r:embed="rId7"/>
          <a:stretch>
            <a:fillRect/>
          </a:stretch>
        </p:blipFill>
        <p:spPr>
          <a:xfrm>
            <a:off x="3066405" y="-228039"/>
            <a:ext cx="6078239" cy="2560542"/>
          </a:xfrm>
          <a:prstGeom prst="rect">
            <a:avLst/>
          </a:prstGeom>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66" y="2087019"/>
            <a:ext cx="3583137" cy="374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33366" y="1949825"/>
            <a:ext cx="6494928" cy="3816429"/>
          </a:xfrm>
          <a:prstGeom prst="rect">
            <a:avLst/>
          </a:prstGeom>
          <a:noFill/>
        </p:spPr>
        <p:txBody>
          <a:bodyPr wrap="square" rtlCol="0">
            <a:spAutoFit/>
          </a:bodyPr>
          <a:lstStyle/>
          <a:p>
            <a:r>
              <a:rPr lang="nl-NL" sz="2800" dirty="0">
                <a:solidFill>
                  <a:schemeClr val="accent6">
                    <a:lumMod val="75000"/>
                  </a:schemeClr>
                </a:solidFill>
                <a:latin typeface="Times New Roman" pitchFamily="18" charset="0"/>
                <a:cs typeface="Times New Roman"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lang="en-US" sz="2800" dirty="0">
              <a:solidFill>
                <a:schemeClr val="accent6">
                  <a:lumMod val="75000"/>
                </a:schemeClr>
              </a:solidFill>
              <a:latin typeface="Times New Roman" pitchFamily="18" charset="0"/>
              <a:cs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 xmlns:a16="http://schemas.microsoft.com/office/drawing/2014/main"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en-US" sz="3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 </a:t>
            </a:r>
            <a:r>
              <a:rPr lang="nl-NL" sz="3200" b="1" dirty="0">
                <a:solidFill>
                  <a:schemeClr val="tx1"/>
                </a:solidFill>
                <a:latin typeface="Times New Roman" pitchFamily="18" charset="0"/>
                <a:cs typeface="Times New Roman" pitchFamily="18" charset="0"/>
              </a:rPr>
              <a:t>. Quan sát và nêu chức năng của cơ quan </a:t>
            </a:r>
            <a:r>
              <a:rPr lang="nl-NL" sz="3200" b="1" dirty="0" smtClean="0">
                <a:solidFill>
                  <a:schemeClr val="tx1"/>
                </a:solidFill>
                <a:latin typeface="Times New Roman" pitchFamily="18" charset="0"/>
                <a:cs typeface="Times New Roman" pitchFamily="18" charset="0"/>
              </a:rPr>
              <a:t>thần </a:t>
            </a:r>
            <a:r>
              <a:rPr lang="nl-NL" sz="3200" b="1" dirty="0">
                <a:solidFill>
                  <a:schemeClr val="tx1"/>
                </a:solidFill>
                <a:latin typeface="Times New Roman" pitchFamily="18" charset="0"/>
                <a:cs typeface="Times New Roman" pitchFamily="18" charset="0"/>
              </a:rPr>
              <a:t>kinh.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29" name="Group 28">
            <a:extLst>
              <a:ext uri="{FF2B5EF4-FFF2-40B4-BE49-F238E27FC236}">
                <a16:creationId xmlns="" xmlns:a16="http://schemas.microsoft.com/office/drawing/2014/main" id="{0B1E652B-F132-4843-9815-9B70C038A887}"/>
              </a:ext>
            </a:extLst>
          </p:cNvPr>
          <p:cNvGrpSpPr/>
          <p:nvPr/>
        </p:nvGrpSpPr>
        <p:grpSpPr>
          <a:xfrm>
            <a:off x="5865720" y="1382058"/>
            <a:ext cx="5446254" cy="2799977"/>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 xmlns:a16="http://schemas.microsoft.com/office/drawing/2014/main" id="{5E0F83C8-223E-426B-B9C5-193F0B6716AC}"/>
                </a:ext>
              </a:extLst>
            </p:cNvPr>
            <p:cNvSpPr txBox="1"/>
            <p:nvPr/>
          </p:nvSpPr>
          <p:spPr>
            <a:xfrm>
              <a:off x="4431806" y="1230082"/>
              <a:ext cx="6006466" cy="944184"/>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a:t>
              </a:r>
              <a:r>
                <a:rPr lang="nl-NL" sz="3600" b="1"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hộp sọ, não, tủy sống, dây thần kinh </a:t>
              </a:r>
              <a:r>
                <a:rPr lang="nl-NL" sz="3600" b="1"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sơ đồ.</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205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06" y="1171149"/>
            <a:ext cx="4094817" cy="475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357</Words>
  <Application>Microsoft Office PowerPoint</Application>
  <PresentationFormat>Custom</PresentationFormat>
  <Paragraphs>41</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37</cp:revision>
  <dcterms:created xsi:type="dcterms:W3CDTF">2022-11-13T11:16:52Z</dcterms:created>
  <dcterms:modified xsi:type="dcterms:W3CDTF">2023-02-03T13:52:54Z</dcterms:modified>
</cp:coreProperties>
</file>