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4" r:id="rId3"/>
    <p:sldId id="259" r:id="rId4"/>
    <p:sldId id="256" r:id="rId5"/>
    <p:sldId id="260" r:id="rId6"/>
    <p:sldId id="278" r:id="rId7"/>
    <p:sldId id="257" r:id="rId8"/>
    <p:sldId id="275" r:id="rId9"/>
    <p:sldId id="261" r:id="rId10"/>
    <p:sldId id="262" r:id="rId11"/>
    <p:sldId id="263" r:id="rId12"/>
    <p:sldId id="264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39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902" y="1914119"/>
            <a:ext cx="12142195" cy="2734083"/>
            <a:chOff x="258097" y="1914117"/>
            <a:chExt cx="8458200" cy="1828800"/>
          </a:xfrm>
        </p:grpSpPr>
        <p:sp>
          <p:nvSpPr>
            <p:cNvPr id="12" name="Rounded Rectangle 11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0"/>
            <a:ext cx="12192000" cy="2188522"/>
            <a:chOff x="0" y="0"/>
            <a:chExt cx="9144000" cy="218852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1828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Cloud 5"/>
            <p:cNvSpPr/>
            <p:nvPr/>
          </p:nvSpPr>
          <p:spPr>
            <a:xfrm rot="1034735">
              <a:off x="166596" y="249878"/>
              <a:ext cx="3007788" cy="1938644"/>
            </a:xfrm>
            <a:prstGeom prst="cloud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Rectangle 7"/>
            <p:cNvSpPr/>
            <p:nvPr/>
          </p:nvSpPr>
          <p:spPr>
            <a:xfrm rot="789568">
              <a:off x="533486" y="753070"/>
              <a:ext cx="2194833" cy="923330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53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Chủ</a:t>
              </a:r>
              <a:r>
                <a:rPr lang="en-US" sz="5300" b="1" dirty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 </a:t>
              </a:r>
              <a:r>
                <a:rPr lang="en-US" sz="5300" b="1" dirty="0" err="1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đề</a:t>
              </a:r>
              <a:endParaRPr lang="en-US" sz="53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HP-168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92966" y="659803"/>
            <a:ext cx="941826" cy="1769667"/>
          </a:xfrm>
          <a:prstGeom prst="rect">
            <a:avLst/>
          </a:prstGeom>
          <a:noFill/>
        </p:spPr>
        <p:txBody>
          <a:bodyPr wrap="none" lIns="121871" tIns="60936" rIns="121871" bIns="60936" rtlCol="0">
            <a:spAutoFit/>
          </a:bodyPr>
          <a:lstStyle/>
          <a:p>
            <a:r>
              <a:rPr lang="en-US" sz="10700" b="1" dirty="0"/>
              <a:t>6</a:t>
            </a:r>
            <a:endParaRPr lang="vi-VN" sz="10700" b="1" dirty="0"/>
          </a:p>
        </p:txBody>
      </p:sp>
      <p:sp>
        <p:nvSpPr>
          <p:cNvPr id="11" name="Rectangle 10"/>
          <p:cNvSpPr/>
          <p:nvPr/>
        </p:nvSpPr>
        <p:spPr>
          <a:xfrm>
            <a:off x="4673280" y="69273"/>
            <a:ext cx="5689920" cy="954059"/>
          </a:xfrm>
          <a:prstGeom prst="rect">
            <a:avLst/>
          </a:prstGeom>
          <a:noFill/>
        </p:spPr>
        <p:txBody>
          <a:bodyPr wrap="none" lIns="121871" tIns="60936" rIns="121871" bIns="60936">
            <a:spAutoFit/>
          </a:bodyPr>
          <a:lstStyle/>
          <a:p>
            <a:r>
              <a:rPr lang="vi-VN" sz="5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SỐ ĐẾN 100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895601" y="4724400"/>
            <a:ext cx="6400801" cy="1752600"/>
          </a:xfrm>
          <a:solidFill>
            <a:srgbClr val="FFCCFF"/>
          </a:solidFill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800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4- 5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48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8">
            <a:extLst>
              <a:ext uri="{FF2B5EF4-FFF2-40B4-BE49-F238E27FC236}">
                <a16:creationId xmlns:a16="http://schemas.microsoft.com/office/drawing/2014/main" id="{327588A0-F03B-432F-92A6-C88DB2DEA4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2627848"/>
            <a:ext cx="8146684" cy="877353"/>
          </a:xfrm>
          <a:prstGeom prst="rect">
            <a:avLst/>
          </a:prstGeom>
          <a:solidFill>
            <a:srgbClr val="00B050"/>
          </a:solidFill>
        </p:spPr>
        <p:txBody>
          <a:bodyPr wrap="none" fromWordArt="1"/>
          <a:lstStyle/>
          <a:p>
            <a:pPr algn="ctr">
              <a:defRPr/>
            </a:pP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Bài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</a:t>
            </a:r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21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: </a:t>
            </a:r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SỐ CÓ HAI CHỮ SỐ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(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Tiết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 1) </a:t>
            </a:r>
            <a:endParaRPr lang="vi-VN" sz="3600" b="1" kern="10" dirty="0">
              <a:ln w="9525">
                <a:noFill/>
                <a:round/>
                <a:headEnd/>
                <a:tailEnd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15649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8980" t="35880" r="7779"/>
          <a:stretch>
            <a:fillRect/>
          </a:stretch>
        </p:blipFill>
        <p:spPr bwMode="auto">
          <a:xfrm>
            <a:off x="0" y="464641"/>
            <a:ext cx="11811000" cy="59436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486400" y="5281561"/>
            <a:ext cx="8382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346305" y="2770790"/>
            <a:ext cx="8382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391900" y="5281561"/>
            <a:ext cx="8382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/>
          <a:srcRect l="9375" t="-2" r="8750" b="7408"/>
          <a:stretch>
            <a:fillRect/>
          </a:stretch>
        </p:blipFill>
        <p:spPr bwMode="auto">
          <a:xfrm>
            <a:off x="18738" y="0"/>
            <a:ext cx="120396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28800" y="5410200"/>
            <a:ext cx="1066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01000" y="5581964"/>
            <a:ext cx="9144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/>
          <a:srcRect l="8929" r="11985" b="13433"/>
          <a:stretch>
            <a:fillRect/>
          </a:stretch>
        </p:blipFill>
        <p:spPr bwMode="auto">
          <a:xfrm>
            <a:off x="76200" y="0"/>
            <a:ext cx="121158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287000" y="1447800"/>
            <a:ext cx="762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429000"/>
            <a:ext cx="8382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6211669"/>
            <a:ext cx="762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2200" y="6007953"/>
            <a:ext cx="914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7"/>
            <a:ext cx="12192000" cy="682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1981200" y="2362201"/>
            <a:ext cx="9372600" cy="13716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85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495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02" t="68457" r="59073"/>
          <a:stretch>
            <a:fillRect/>
          </a:stretch>
        </p:blipFill>
        <p:spPr bwMode="auto">
          <a:xfrm>
            <a:off x="1743854" y="1828800"/>
            <a:ext cx="8924146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0258" r="54910"/>
          <a:stretch>
            <a:fillRect/>
          </a:stretch>
        </p:blipFill>
        <p:spPr bwMode="auto">
          <a:xfrm>
            <a:off x="1676400" y="1066800"/>
            <a:ext cx="4114800" cy="4114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67200" y="5334001"/>
            <a:ext cx="4038600" cy="10156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 = 1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9600" y="2286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Các số đến 20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02928" y="2690433"/>
            <a:ext cx="3810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03372" y="313377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10</a:t>
            </a:r>
            <a:r>
              <a:rPr lang="vi-VN" sz="3600" b="1" dirty="0">
                <a:latin typeface="Arial-SGK-TV" pitchFamily="2" charset="0"/>
                <a:cs typeface="Arial-SGK-TV" pitchFamily="2" charset="0"/>
              </a:rPr>
              <a:t> quả cà chua 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02927" y="3876624"/>
            <a:ext cx="5703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 chục </a:t>
            </a:r>
            <a:r>
              <a:rPr lang="vi-VN" sz="3600" b="1" dirty="0">
                <a:latin typeface="Arial-SGK-TV" pitchFamily="2" charset="0"/>
                <a:cs typeface="Arial-SGK-TV" pitchFamily="2" charset="0"/>
              </a:rPr>
              <a:t>quả cà chua </a:t>
            </a:r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8600" y="152401"/>
            <a:ext cx="5867400" cy="441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58" r="54910"/>
          <a:stretch>
            <a:fillRect/>
          </a:stretch>
        </p:blipFill>
        <p:spPr bwMode="auto">
          <a:xfrm>
            <a:off x="152400" y="381001"/>
            <a:ext cx="4114800" cy="41148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30068" t="25720" r="65436" b="57818"/>
          <a:stretch>
            <a:fillRect/>
          </a:stretch>
        </p:blipFill>
        <p:spPr bwMode="auto">
          <a:xfrm>
            <a:off x="4800600" y="2667001"/>
            <a:ext cx="960120" cy="872836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6095999" y="2362201"/>
            <a:ext cx="657200" cy="776"/>
          </a:xfrm>
          <a:prstGeom prst="straightConnector1">
            <a:avLst/>
          </a:prstGeom>
          <a:noFill/>
          <a:ln w="7620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53330" y="2434255"/>
            <a:ext cx="1067949" cy="9470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0" y="2553817"/>
            <a:ext cx="293914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Mười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một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57800" y="533400"/>
            <a:ext cx="10668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8F991F-7E0F-4407-ABF1-07D57DB49521}"/>
              </a:ext>
            </a:extLst>
          </p:cNvPr>
          <p:cNvSpPr txBox="1"/>
          <p:nvPr/>
        </p:nvSpPr>
        <p:spPr>
          <a:xfrm>
            <a:off x="2929328" y="2057477"/>
            <a:ext cx="10668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3D7D21-CB0C-46C1-8487-F7E8EAA4ACEA}"/>
              </a:ext>
            </a:extLst>
          </p:cNvPr>
          <p:cNvSpPr txBox="1"/>
          <p:nvPr/>
        </p:nvSpPr>
        <p:spPr>
          <a:xfrm>
            <a:off x="7848600" y="2057399"/>
            <a:ext cx="6096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AA8589-5DA9-4470-90A0-75B2030CFE76}"/>
              </a:ext>
            </a:extLst>
          </p:cNvPr>
          <p:cNvCxnSpPr>
            <a:cxnSpLocks/>
          </p:cNvCxnSpPr>
          <p:nvPr/>
        </p:nvCxnSpPr>
        <p:spPr>
          <a:xfrm flipH="1">
            <a:off x="3619500" y="1371600"/>
            <a:ext cx="1866900" cy="8507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3AA3A0-B72A-4E90-AD2B-1FA9A5CF9CA2}"/>
              </a:ext>
            </a:extLst>
          </p:cNvPr>
          <p:cNvCxnSpPr>
            <a:cxnSpLocks/>
          </p:cNvCxnSpPr>
          <p:nvPr/>
        </p:nvCxnSpPr>
        <p:spPr>
          <a:xfrm>
            <a:off x="6096000" y="1371600"/>
            <a:ext cx="1905002" cy="8507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874E1F9-EDC6-4AD7-B8DD-2DE9B4CFEBF7}"/>
              </a:ext>
            </a:extLst>
          </p:cNvPr>
          <p:cNvSpPr txBox="1"/>
          <p:nvPr/>
        </p:nvSpPr>
        <p:spPr>
          <a:xfrm>
            <a:off x="2057400" y="3227295"/>
            <a:ext cx="31242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(1 </a:t>
            </a:r>
            <a:r>
              <a:rPr lang="en-US" sz="60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chục</a:t>
            </a:r>
            <a:r>
              <a:rPr lang="en-US" sz="60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646790-49D0-4DFA-98E4-8358CCA80EDA}"/>
              </a:ext>
            </a:extLst>
          </p:cNvPr>
          <p:cNvSpPr txBox="1"/>
          <p:nvPr/>
        </p:nvSpPr>
        <p:spPr>
          <a:xfrm>
            <a:off x="6896100" y="3251029"/>
            <a:ext cx="36195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(1 </a:t>
            </a:r>
            <a:r>
              <a:rPr lang="en-US" sz="60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đơn</a:t>
            </a:r>
            <a:r>
              <a:rPr lang="en-US" sz="60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vị</a:t>
            </a:r>
            <a:r>
              <a:rPr lang="en-US" sz="60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)</a:t>
            </a:r>
          </a:p>
        </p:txBody>
      </p:sp>
      <p:sp>
        <p:nvSpPr>
          <p:cNvPr id="20" name="Rounded Rectangle 4">
            <a:extLst>
              <a:ext uri="{FF2B5EF4-FFF2-40B4-BE49-F238E27FC236}">
                <a16:creationId xmlns:a16="http://schemas.microsoft.com/office/drawing/2014/main" id="{39712E0F-24C3-4D7F-B613-0EA18D704005}"/>
              </a:ext>
            </a:extLst>
          </p:cNvPr>
          <p:cNvSpPr/>
          <p:nvPr/>
        </p:nvSpPr>
        <p:spPr>
          <a:xfrm>
            <a:off x="57463" y="23207"/>
            <a:ext cx="3124200" cy="2095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D48D7CFC-2730-4EA3-B4B2-27F3FBFE8C3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258" r="54910"/>
          <a:stretch>
            <a:fillRect/>
          </a:stretch>
        </p:blipFill>
        <p:spPr bwMode="auto">
          <a:xfrm>
            <a:off x="-18737" y="251807"/>
            <a:ext cx="1866900" cy="1866900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8CC942-ACF3-4F3C-A71F-3739D6FCAA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068" t="25720" r="65436" b="57818"/>
          <a:stretch>
            <a:fillRect/>
          </a:stretch>
        </p:blipFill>
        <p:spPr bwMode="auto">
          <a:xfrm>
            <a:off x="2164392" y="1164435"/>
            <a:ext cx="754381" cy="68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772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/>
          <a:srcRect l="6405" r="51979" b="73910"/>
          <a:stretch>
            <a:fillRect/>
          </a:stretch>
        </p:blipFill>
        <p:spPr bwMode="auto">
          <a:xfrm>
            <a:off x="892810" y="19050"/>
            <a:ext cx="5203191" cy="2114550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rcRect l="6405" t="25385" r="52151" b="59572"/>
          <a:stretch>
            <a:fillRect/>
          </a:stretch>
        </p:blipFill>
        <p:spPr bwMode="auto">
          <a:xfrm>
            <a:off x="914400" y="2057400"/>
            <a:ext cx="5181600" cy="12192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6405" t="39488" r="52151" b="44529"/>
          <a:stretch>
            <a:fillRect/>
          </a:stretch>
        </p:blipFill>
        <p:spPr bwMode="auto">
          <a:xfrm>
            <a:off x="914400" y="3200400"/>
            <a:ext cx="5181600" cy="12954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6405" t="53591" r="52151" b="29486"/>
          <a:stretch>
            <a:fillRect/>
          </a:stretch>
        </p:blipFill>
        <p:spPr bwMode="auto">
          <a:xfrm>
            <a:off x="914400" y="4343400"/>
            <a:ext cx="5181600" cy="13716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6405" t="67694" r="52151" b="14443"/>
          <a:stretch>
            <a:fillRect/>
          </a:stretch>
        </p:blipFill>
        <p:spPr bwMode="auto">
          <a:xfrm>
            <a:off x="892809" y="5411569"/>
            <a:ext cx="5203191" cy="14478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2"/>
          <a:srcRect l="48021" r="10536" b="73910"/>
          <a:stretch>
            <a:fillRect/>
          </a:stretch>
        </p:blipFill>
        <p:spPr bwMode="auto">
          <a:xfrm>
            <a:off x="6075306" y="19050"/>
            <a:ext cx="5181600" cy="2114550"/>
          </a:xfrm>
          <a:prstGeom prst="rect">
            <a:avLst/>
          </a:prstGeom>
          <a:noFill/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2"/>
          <a:srcRect l="48021" t="26325" r="10536" b="57692"/>
          <a:stretch>
            <a:fillRect/>
          </a:stretch>
        </p:blipFill>
        <p:spPr bwMode="auto">
          <a:xfrm>
            <a:off x="6069141" y="2012373"/>
            <a:ext cx="5181600" cy="1295400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2"/>
          <a:srcRect l="48021" t="40427" r="10536" b="44530"/>
          <a:stretch>
            <a:fillRect/>
          </a:stretch>
        </p:blipFill>
        <p:spPr bwMode="auto">
          <a:xfrm>
            <a:off x="6069141" y="3321627"/>
            <a:ext cx="5181600" cy="1219200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2"/>
          <a:srcRect l="48021" t="54530" r="10536" b="31367"/>
          <a:stretch>
            <a:fillRect/>
          </a:stretch>
        </p:blipFill>
        <p:spPr bwMode="auto">
          <a:xfrm>
            <a:off x="6069141" y="4449564"/>
            <a:ext cx="5181600" cy="1143000"/>
          </a:xfrm>
          <a:prstGeom prst="rect">
            <a:avLst/>
          </a:prstGeom>
          <a:noFill/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 l="48021" t="67694" r="10536" b="14442"/>
          <a:stretch>
            <a:fillRect/>
          </a:stretch>
        </p:blipFill>
        <p:spPr bwMode="auto">
          <a:xfrm>
            <a:off x="6089921" y="5410200"/>
            <a:ext cx="5160819" cy="144780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8175914" y="914756"/>
            <a:ext cx="112268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246382" y="2049789"/>
            <a:ext cx="112268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253309" y="3178934"/>
            <a:ext cx="112268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246382" y="5363441"/>
            <a:ext cx="112268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253309" y="4245734"/>
            <a:ext cx="112268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430085" y="931844"/>
            <a:ext cx="1618915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430085" y="2045403"/>
            <a:ext cx="1619467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441368" y="5312533"/>
            <a:ext cx="1593195" cy="11177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41369" y="4259055"/>
            <a:ext cx="1601884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272732" y="914756"/>
            <a:ext cx="1139138" cy="10813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272732" y="2042175"/>
            <a:ext cx="112268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265971" y="3141661"/>
            <a:ext cx="1122680" cy="11269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279197" y="4312636"/>
            <a:ext cx="112268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449745" y="928777"/>
            <a:ext cx="1625561" cy="10777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434755" y="2042175"/>
            <a:ext cx="1619396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441855" y="3154324"/>
            <a:ext cx="1612296" cy="11291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480576" y="5443673"/>
            <a:ext cx="1588564" cy="10196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429795" y="4313772"/>
            <a:ext cx="1639346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590762" y="1147515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11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66912" y="2290646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12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66912" y="3383269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13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61806" y="4543134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14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72731" y="5442917"/>
            <a:ext cx="1151689" cy="10231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3595734" y="5586617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15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6907" y="1316182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một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90762" y="2383330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hai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53961" y="3466171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ba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25646" y="4648200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bốn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76906" y="5746173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lăm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9432517" y="3161211"/>
            <a:ext cx="1610736" cy="10830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8352247" y="1183122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16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405450" y="2168767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17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419305" y="3350839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18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384669" y="4406201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19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419305" y="5516661"/>
            <a:ext cx="701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accent1"/>
                </a:solidFill>
                <a:latin typeface="+mj-lt"/>
              </a:rPr>
              <a:t>20</a:t>
            </a:r>
            <a:endParaRPr lang="en-US" sz="3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515865" y="1279605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sáu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548740" y="2321466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bảy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571070" y="3523806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tám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511466" y="4525764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Mười chín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605772" y="5640669"/>
            <a:ext cx="1408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  <a:latin typeface="+mj-lt"/>
              </a:rPr>
              <a:t>Hai mươi</a:t>
            </a:r>
            <a:endParaRPr lang="en-US" b="1" dirty="0">
              <a:solidFill>
                <a:srgbClr val="7030A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9" grpId="0"/>
      <p:bldP spid="41" grpId="0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1-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t="-2513" r="42494" b="63919"/>
          <a:stretch>
            <a:fillRect/>
          </a:stretch>
        </p:blipFill>
        <p:spPr bwMode="auto">
          <a:xfrm>
            <a:off x="1905000" y="1447800"/>
            <a:ext cx="7467600" cy="3111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100</Words>
  <Application>Microsoft Office PowerPoint</Application>
  <PresentationFormat>Widescreen</PresentationFormat>
  <Paragraphs>46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Arial-SGK-TV</vt:lpstr>
      <vt:lpstr>Calibri</vt:lpstr>
      <vt:lpstr>HP-168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QVSQ</dc:creator>
  <cp:lastModifiedBy>Administrator</cp:lastModifiedBy>
  <cp:revision>22</cp:revision>
  <dcterms:created xsi:type="dcterms:W3CDTF">2006-08-16T00:00:00Z</dcterms:created>
  <dcterms:modified xsi:type="dcterms:W3CDTF">2022-01-15T04:27:12Z</dcterms:modified>
</cp:coreProperties>
</file>