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445" r:id="rId2"/>
    <p:sldId id="568" r:id="rId3"/>
    <p:sldId id="386" r:id="rId4"/>
    <p:sldId id="283" r:id="rId5"/>
    <p:sldId id="278" r:id="rId6"/>
    <p:sldId id="366" r:id="rId7"/>
    <p:sldId id="311" r:id="rId8"/>
    <p:sldId id="447" r:id="rId9"/>
    <p:sldId id="533" r:id="rId10"/>
    <p:sldId id="551" r:id="rId11"/>
    <p:sldId id="550" r:id="rId12"/>
    <p:sldId id="477" r:id="rId13"/>
    <p:sldId id="460" r:id="rId14"/>
    <p:sldId id="310" r:id="rId15"/>
    <p:sldId id="495" r:id="rId16"/>
    <p:sldId id="535" r:id="rId17"/>
    <p:sldId id="555" r:id="rId18"/>
    <p:sldId id="515" r:id="rId19"/>
    <p:sldId id="547" r:id="rId20"/>
    <p:sldId id="553" r:id="rId21"/>
    <p:sldId id="554" r:id="rId22"/>
    <p:sldId id="556" r:id="rId23"/>
    <p:sldId id="292"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37D"/>
    <a:srgbClr val="EB74A1"/>
    <a:srgbClr val="004DE6"/>
    <a:srgbClr val="00FFCC"/>
    <a:srgbClr val="DDBA59"/>
    <a:srgbClr val="006600"/>
    <a:srgbClr val="003FBC"/>
    <a:srgbClr val="9900FF"/>
    <a:srgbClr val="FF006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104" d="100"/>
          <a:sy n="104" d="100"/>
        </p:scale>
        <p:origin x="80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15/2/2022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15/2/2022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15/2/2022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15/2/2022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15/2/2022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34076" y="1866007"/>
            <a:ext cx="8108950" cy="27381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Rectangle 4"/>
          <p:cNvSpPr>
            <a:spLocks noChangeArrowheads="1"/>
          </p:cNvSpPr>
          <p:nvPr/>
        </p:nvSpPr>
        <p:spPr bwMode="auto">
          <a:xfrm>
            <a:off x="1638300" y="1493258"/>
            <a:ext cx="433260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sz="2800" b="1">
                <a:solidFill>
                  <a:srgbClr val="004DE6"/>
                </a:solidFill>
                <a:latin typeface="Times New Roman" panose="02020603050405020304" pitchFamily="18" charset="0"/>
              </a:rPr>
              <a:t> Hà Nội tưng bừng màu đỏ.</a:t>
            </a:r>
          </a:p>
        </p:txBody>
      </p:sp>
      <p:sp>
        <p:nvSpPr>
          <p:cNvPr id="29" name="Text Box 5"/>
          <p:cNvSpPr txBox="1">
            <a:spLocks noChangeArrowheads="1"/>
          </p:cNvSpPr>
          <p:nvPr/>
        </p:nvSpPr>
        <p:spPr bwMode="auto">
          <a:xfrm>
            <a:off x="1619477" y="2412487"/>
            <a:ext cx="83820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a:solidFill>
                  <a:srgbClr val="004DE6"/>
                </a:solidFill>
                <a:latin typeface="Times New Roman" panose="02020603050405020304" pitchFamily="18" charset="0"/>
              </a:rPr>
              <a:t> Cả một vùng trời bát ngát cờ, đèn và hoa.</a:t>
            </a:r>
          </a:p>
        </p:txBody>
      </p:sp>
      <p:sp>
        <p:nvSpPr>
          <p:cNvPr id="30" name="Rectangle 6"/>
          <p:cNvSpPr>
            <a:spLocks noChangeArrowheads="1"/>
          </p:cNvSpPr>
          <p:nvPr/>
        </p:nvSpPr>
        <p:spPr bwMode="auto">
          <a:xfrm>
            <a:off x="1695677" y="4282510"/>
            <a:ext cx="686879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800" b="1">
                <a:solidFill>
                  <a:srgbClr val="004DE6"/>
                </a:solidFill>
                <a:latin typeface="Times New Roman" panose="02020603050405020304" pitchFamily="18" charset="0"/>
              </a:rPr>
              <a:t>Những cô gái thủ đô hớn hở, áo màu rực rỡ.</a:t>
            </a:r>
          </a:p>
        </p:txBody>
      </p:sp>
      <p:sp>
        <p:nvSpPr>
          <p:cNvPr id="32" name="Text Box 8"/>
          <p:cNvSpPr txBox="1">
            <a:spLocks noChangeArrowheads="1"/>
          </p:cNvSpPr>
          <p:nvPr/>
        </p:nvSpPr>
        <p:spPr bwMode="auto">
          <a:xfrm>
            <a:off x="1695677" y="3295834"/>
            <a:ext cx="83058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a:solidFill>
                  <a:srgbClr val="004DE6"/>
                </a:solidFill>
                <a:latin typeface="Times New Roman" panose="02020603050405020304" pitchFamily="18" charset="0"/>
              </a:rPr>
              <a:t>Các cụ già vẻ mặt nghiêm trang.</a:t>
            </a:r>
          </a:p>
        </p:txBody>
      </p:sp>
      <p:sp>
        <p:nvSpPr>
          <p:cNvPr id="36" name="Text Box 17"/>
          <p:cNvSpPr txBox="1">
            <a:spLocks noChangeArrowheads="1"/>
          </p:cNvSpPr>
          <p:nvPr/>
        </p:nvSpPr>
        <p:spPr bwMode="auto">
          <a:xfrm>
            <a:off x="1219200" y="5221515"/>
            <a:ext cx="838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FF0000"/>
              </a:solidFill>
              <a:latin typeface="Times New Roman" panose="02020603050405020304" pitchFamily="18" charset="0"/>
            </a:endParaRPr>
          </a:p>
        </p:txBody>
      </p:sp>
      <p:sp>
        <p:nvSpPr>
          <p:cNvPr id="2" name="Rectangle 1"/>
          <p:cNvSpPr/>
          <p:nvPr/>
        </p:nvSpPr>
        <p:spPr>
          <a:xfrm>
            <a:off x="1638300" y="752886"/>
            <a:ext cx="8093075" cy="521970"/>
          </a:xfrm>
          <a:prstGeom prst="rect">
            <a:avLst/>
          </a:prstGeom>
        </p:spPr>
        <p:txBody>
          <a:bodyPr wrap="none">
            <a:spAutoFit/>
          </a:bodyPr>
          <a:lstStyle/>
          <a:p>
            <a:pPr>
              <a:spcBef>
                <a:spcPct val="50000"/>
              </a:spcBef>
            </a:pPr>
            <a:r>
              <a:rPr lang="en-US" altLang="en-US" sz="2800" b="1">
                <a:latin typeface="Times New Roman" panose="02020603050405020304" pitchFamily="18" charset="0"/>
                <a:cs typeface="Times New Roman" panose="02020603050405020304" pitchFamily="18" charset="0"/>
              </a:rPr>
              <a:t> 3. Chủ ngữ trong các câu trên biểu thị nội dung gì? </a:t>
            </a:r>
          </a:p>
        </p:txBody>
      </p:sp>
      <p:sp>
        <p:nvSpPr>
          <p:cNvPr id="14" name="Line 11"/>
          <p:cNvSpPr>
            <a:spLocks noChangeShapeType="1"/>
          </p:cNvSpPr>
          <p:nvPr/>
        </p:nvSpPr>
        <p:spPr bwMode="auto">
          <a:xfrm flipH="1">
            <a:off x="2907620" y="1544995"/>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3"/>
          <p:cNvSpPr txBox="1">
            <a:spLocks noChangeArrowheads="1"/>
          </p:cNvSpPr>
          <p:nvPr/>
        </p:nvSpPr>
        <p:spPr bwMode="auto">
          <a:xfrm>
            <a:off x="2057400" y="2000399"/>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 name="Straight Connector 3"/>
          <p:cNvCxnSpPr/>
          <p:nvPr/>
        </p:nvCxnSpPr>
        <p:spPr>
          <a:xfrm>
            <a:off x="1792287" y="1915836"/>
            <a:ext cx="10863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Line 11"/>
          <p:cNvSpPr>
            <a:spLocks noChangeShapeType="1"/>
          </p:cNvSpPr>
          <p:nvPr/>
        </p:nvSpPr>
        <p:spPr bwMode="auto">
          <a:xfrm flipH="1">
            <a:off x="4393975" y="2488363"/>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23"/>
          <p:cNvSpPr txBox="1">
            <a:spLocks noChangeArrowheads="1"/>
          </p:cNvSpPr>
          <p:nvPr/>
        </p:nvSpPr>
        <p:spPr bwMode="auto">
          <a:xfrm>
            <a:off x="2762477" y="2955446"/>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20" name="Straight Connector 19"/>
          <p:cNvCxnSpPr/>
          <p:nvPr/>
        </p:nvCxnSpPr>
        <p:spPr>
          <a:xfrm>
            <a:off x="1870756" y="2877558"/>
            <a:ext cx="24066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Line 11"/>
          <p:cNvSpPr>
            <a:spLocks noChangeShapeType="1"/>
          </p:cNvSpPr>
          <p:nvPr/>
        </p:nvSpPr>
        <p:spPr bwMode="auto">
          <a:xfrm flipH="1">
            <a:off x="4884397" y="4349522"/>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23"/>
          <p:cNvSpPr txBox="1">
            <a:spLocks noChangeArrowheads="1"/>
          </p:cNvSpPr>
          <p:nvPr/>
        </p:nvSpPr>
        <p:spPr bwMode="auto">
          <a:xfrm>
            <a:off x="2912609" y="4805730"/>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24" name="Straight Connector 23"/>
          <p:cNvCxnSpPr/>
          <p:nvPr/>
        </p:nvCxnSpPr>
        <p:spPr>
          <a:xfrm>
            <a:off x="1765413" y="4733944"/>
            <a:ext cx="3049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Line 11"/>
          <p:cNvSpPr>
            <a:spLocks noChangeShapeType="1"/>
          </p:cNvSpPr>
          <p:nvPr/>
        </p:nvSpPr>
        <p:spPr bwMode="auto">
          <a:xfrm flipH="1">
            <a:off x="3341121" y="3381458"/>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23"/>
          <p:cNvSpPr txBox="1">
            <a:spLocks noChangeArrowheads="1"/>
          </p:cNvSpPr>
          <p:nvPr/>
        </p:nvSpPr>
        <p:spPr bwMode="auto">
          <a:xfrm>
            <a:off x="2283752" y="3800011"/>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0" name="Straight Connector 39"/>
          <p:cNvCxnSpPr/>
          <p:nvPr/>
        </p:nvCxnSpPr>
        <p:spPr>
          <a:xfrm>
            <a:off x="1792969" y="3763397"/>
            <a:ext cx="1506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 Box 29"/>
          <p:cNvSpPr txBox="1">
            <a:spLocks noChangeArrowheads="1"/>
          </p:cNvSpPr>
          <p:nvPr/>
        </p:nvSpPr>
        <p:spPr bwMode="auto">
          <a:xfrm>
            <a:off x="1619477" y="5258191"/>
            <a:ext cx="9334273" cy="953135"/>
          </a:xfrm>
          <a:prstGeom prst="rect">
            <a:avLst/>
          </a:prstGeom>
          <a:solidFill>
            <a:schemeClr val="accent2">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Chủ ngữ trong các câu trên đều là </a:t>
            </a:r>
            <a:r>
              <a:rPr lang="en-US" altLang="en-US" sz="2800" b="1" u="sng">
                <a:solidFill>
                  <a:srgbClr val="FF0000"/>
                </a:solidFill>
                <a:latin typeface="Times New Roman" panose="02020603050405020304" pitchFamily="18" charset="0"/>
                <a:cs typeface="Times New Roman" panose="02020603050405020304" pitchFamily="18" charset="0"/>
              </a:rPr>
              <a:t>các sự vật</a:t>
            </a:r>
            <a:r>
              <a:rPr lang="en-US" altLang="en-US" sz="2800" b="1">
                <a:solidFill>
                  <a:srgbClr val="FF0000"/>
                </a:solidFill>
                <a:latin typeface="Times New Roman" panose="02020603050405020304" pitchFamily="18" charset="0"/>
                <a:cs typeface="Times New Roman" panose="02020603050405020304" pitchFamily="18" charset="0"/>
              </a:rPr>
              <a:t> có đặc điểm được nêu ở vị ngữ.</a:t>
            </a:r>
            <a:endParaRPr lang="vi-VN" alt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5943" y="1378857"/>
            <a:ext cx="9525000" cy="246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Hà Nội</a:t>
            </a:r>
            <a:r>
              <a:rPr lang="en-US" altLang="en-US" sz="280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tưng bừng màu đỏ.</a:t>
            </a:r>
          </a:p>
          <a:p>
            <a:pPr>
              <a:spcBef>
                <a:spcPct val="50000"/>
              </a:spcBef>
            </a:pPr>
            <a:r>
              <a:rPr lang="en-US" altLang="en-US" sz="200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Cả một vùng trời  bát ngát cờ, đèn và hoa.</a:t>
            </a:r>
          </a:p>
          <a:p>
            <a:pPr>
              <a:spcBef>
                <a:spcPct val="50000"/>
              </a:spcBef>
            </a:pPr>
            <a:r>
              <a:rPr lang="en-US" altLang="en-US" sz="2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 </a:t>
            </a:r>
            <a:r>
              <a:rPr lang="en-US" altLang="en-US" sz="28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Các cụ già  vẻ mặt nghiêm trang.</a:t>
            </a:r>
          </a:p>
          <a:p>
            <a:pPr>
              <a:spcBef>
                <a:spcPct val="50000"/>
              </a:spcBef>
            </a:pPr>
            <a:r>
              <a:rPr lang="en-US" altLang="en-US" sz="2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 </a:t>
            </a:r>
            <a:r>
              <a:rPr lang="en-US" altLang="en-US" sz="28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Những cô gái thủ đô  hớn hở, áo màu rực rỡ.</a:t>
            </a:r>
          </a:p>
        </p:txBody>
      </p:sp>
      <p:sp>
        <p:nvSpPr>
          <p:cNvPr id="3" name="Line 7"/>
          <p:cNvSpPr>
            <a:spLocks noChangeShapeType="1"/>
          </p:cNvSpPr>
          <p:nvPr/>
        </p:nvSpPr>
        <p:spPr bwMode="auto">
          <a:xfrm>
            <a:off x="1846943" y="1836057"/>
            <a:ext cx="1066800"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a:p>
        </p:txBody>
      </p:sp>
      <p:sp>
        <p:nvSpPr>
          <p:cNvPr id="4" name="Line 8"/>
          <p:cNvSpPr>
            <a:spLocks noChangeShapeType="1"/>
          </p:cNvSpPr>
          <p:nvPr/>
        </p:nvSpPr>
        <p:spPr bwMode="auto">
          <a:xfrm>
            <a:off x="1846943" y="2521857"/>
            <a:ext cx="2536371"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a:p>
        </p:txBody>
      </p:sp>
      <p:sp>
        <p:nvSpPr>
          <p:cNvPr id="5" name="Line 9"/>
          <p:cNvSpPr>
            <a:spLocks noChangeShapeType="1"/>
          </p:cNvSpPr>
          <p:nvPr/>
        </p:nvSpPr>
        <p:spPr bwMode="auto">
          <a:xfrm>
            <a:off x="1694543" y="3817257"/>
            <a:ext cx="310968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a:p>
        </p:txBody>
      </p:sp>
      <p:sp>
        <p:nvSpPr>
          <p:cNvPr id="6" name="Text Box 10"/>
          <p:cNvSpPr txBox="1">
            <a:spLocks noChangeArrowheads="1"/>
          </p:cNvSpPr>
          <p:nvPr/>
        </p:nvSpPr>
        <p:spPr bwMode="auto">
          <a:xfrm>
            <a:off x="2151743" y="1836057"/>
            <a:ext cx="4572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CN</a:t>
            </a:r>
            <a:endParaRPr lang="vi-VN"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 Box 11"/>
          <p:cNvSpPr txBox="1">
            <a:spLocks noChangeArrowheads="1"/>
          </p:cNvSpPr>
          <p:nvPr/>
        </p:nvSpPr>
        <p:spPr bwMode="auto">
          <a:xfrm>
            <a:off x="2989943" y="2521857"/>
            <a:ext cx="4572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CN</a:t>
            </a:r>
            <a:endParaRPr lang="vi-VN"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 Box 12"/>
          <p:cNvSpPr txBox="1">
            <a:spLocks noChangeArrowheads="1"/>
          </p:cNvSpPr>
          <p:nvPr/>
        </p:nvSpPr>
        <p:spPr bwMode="auto">
          <a:xfrm>
            <a:off x="3294743" y="3893457"/>
            <a:ext cx="4572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CN</a:t>
            </a:r>
            <a:endParaRPr lang="vi-VN"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 Box 16"/>
          <p:cNvSpPr txBox="1">
            <a:spLocks noChangeArrowheads="1"/>
          </p:cNvSpPr>
          <p:nvPr/>
        </p:nvSpPr>
        <p:spPr bwMode="auto">
          <a:xfrm>
            <a:off x="1770743" y="5036457"/>
            <a:ext cx="861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Line 18"/>
          <p:cNvSpPr>
            <a:spLocks noChangeShapeType="1"/>
          </p:cNvSpPr>
          <p:nvPr/>
        </p:nvSpPr>
        <p:spPr bwMode="auto">
          <a:xfrm>
            <a:off x="1846943" y="3131457"/>
            <a:ext cx="1447800"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a:p>
        </p:txBody>
      </p:sp>
      <p:sp>
        <p:nvSpPr>
          <p:cNvPr id="12" name="Text Box 19"/>
          <p:cNvSpPr txBox="1">
            <a:spLocks noChangeArrowheads="1"/>
          </p:cNvSpPr>
          <p:nvPr/>
        </p:nvSpPr>
        <p:spPr bwMode="auto">
          <a:xfrm>
            <a:off x="2456543" y="3131457"/>
            <a:ext cx="4572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CN</a:t>
            </a:r>
            <a:endParaRPr lang="vi-VN" altLang="en-US" sz="1400" b="1"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 Box 22"/>
          <p:cNvSpPr txBox="1">
            <a:spLocks noChangeArrowheads="1"/>
          </p:cNvSpPr>
          <p:nvPr/>
        </p:nvSpPr>
        <p:spPr bwMode="auto">
          <a:xfrm>
            <a:off x="1164771" y="746428"/>
            <a:ext cx="1041762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a:latin typeface="Times New Roman" panose="02020603050405020304" pitchFamily="18" charset="0"/>
                <a:ea typeface="Tahoma" panose="020B0604030504040204" pitchFamily="34" charset="0"/>
                <a:cs typeface="Times New Roman" panose="02020603050405020304" pitchFamily="18" charset="0"/>
              </a:rPr>
              <a:t>4. Chủ ngữ trong các câu trên do những từ ngữ nào tạo thành? </a:t>
            </a:r>
          </a:p>
        </p:txBody>
      </p:sp>
      <p:sp>
        <p:nvSpPr>
          <p:cNvPr id="14" name="Text Box 43"/>
          <p:cNvSpPr txBox="1">
            <a:spLocks noChangeArrowheads="1"/>
          </p:cNvSpPr>
          <p:nvPr/>
        </p:nvSpPr>
        <p:spPr bwMode="auto">
          <a:xfrm>
            <a:off x="1465943" y="5417457"/>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latin typeface="Times New Roman" panose="02020603050405020304" pitchFamily="18" charset="0"/>
                <a:ea typeface="Tahoma" panose="020B0604030504040204" pitchFamily="34" charset="0"/>
                <a:cs typeface="Times New Roman" panose="02020603050405020304" pitchFamily="18" charset="0"/>
              </a:rPr>
              <a:t>      c. Do động từ hoặc (cụm động từ) tạo thành.</a:t>
            </a:r>
          </a:p>
          <a:p>
            <a:pPr>
              <a:spcBef>
                <a:spcPct val="50000"/>
              </a:spcBef>
            </a:pPr>
            <a:r>
              <a:rPr lang="en-US" altLang="en-US" sz="2800" b="1">
                <a:latin typeface="Times New Roman" panose="02020603050405020304" pitchFamily="18" charset="0"/>
                <a:ea typeface="Tahoma" panose="020B0604030504040204" pitchFamily="34" charset="0"/>
                <a:cs typeface="Times New Roman" panose="02020603050405020304" pitchFamily="18" charset="0"/>
              </a:rPr>
              <a:t>.</a:t>
            </a:r>
          </a:p>
        </p:txBody>
      </p:sp>
      <p:sp>
        <p:nvSpPr>
          <p:cNvPr id="15" name="Text Box 44"/>
          <p:cNvSpPr txBox="1">
            <a:spLocks noChangeArrowheads="1"/>
          </p:cNvSpPr>
          <p:nvPr/>
        </p:nvSpPr>
        <p:spPr bwMode="auto">
          <a:xfrm>
            <a:off x="1999343" y="4807857"/>
            <a:ext cx="8991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latin typeface="Times New Roman" panose="02020603050405020304" pitchFamily="18" charset="0"/>
                <a:ea typeface="Tahoma" panose="020B0604030504040204" pitchFamily="34" charset="0"/>
                <a:cs typeface="Times New Roman" panose="02020603050405020304" pitchFamily="18" charset="0"/>
              </a:rPr>
              <a:t>b. Do tính từ hoặc (cụm tính từ) tạo thành.</a:t>
            </a:r>
          </a:p>
        </p:txBody>
      </p:sp>
      <p:sp>
        <p:nvSpPr>
          <p:cNvPr id="16" name="Text Box 45"/>
          <p:cNvSpPr txBox="1">
            <a:spLocks noChangeArrowheads="1"/>
          </p:cNvSpPr>
          <p:nvPr/>
        </p:nvSpPr>
        <p:spPr bwMode="auto">
          <a:xfrm>
            <a:off x="1465943" y="4198257"/>
            <a:ext cx="91440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latin typeface="Times New Roman" panose="02020603050405020304" pitchFamily="18" charset="0"/>
                <a:ea typeface="Tahoma" panose="020B0604030504040204" pitchFamily="34" charset="0"/>
                <a:cs typeface="Times New Roman" panose="02020603050405020304" pitchFamily="18" charset="0"/>
              </a:rPr>
              <a:t>      a. Do danh từ hoặc (cụm danh từ) tạo thành.</a:t>
            </a:r>
          </a:p>
        </p:txBody>
      </p:sp>
      <p:sp>
        <p:nvSpPr>
          <p:cNvPr id="18" name="Oval 17"/>
          <p:cNvSpPr/>
          <p:nvPr/>
        </p:nvSpPr>
        <p:spPr>
          <a:xfrm>
            <a:off x="1897745" y="4198257"/>
            <a:ext cx="519113" cy="5191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0591"/>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vi-VN" alt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vi-VN" alt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2</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4">
                <a:extLst>
                  <a:ext uri="{BEBA8EAE-BF5A-486C-A8C5-ECC9F3942E4B}">
                    <a14:imgProps xmlns:a14="http://schemas.microsoft.com/office/drawing/2010/main">
                      <a14:imgLayer r:embed="rId5">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74117" y="2300516"/>
            <a:ext cx="9297083" cy="1779905"/>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lnSpc>
                <a:spcPct val="114000"/>
              </a:lnSpc>
              <a:spcBef>
                <a:spcPct val="50000"/>
              </a:spcBef>
            </a:pPr>
            <a:r>
              <a:rPr lang="vi-VN" sz="2800">
                <a:latin typeface="Times New Roman" panose="02020603050405020304" pitchFamily="18" charset="0"/>
              </a:rPr>
              <a:t>1. Chủ ngữ của câu kể Ai thế nào? chỉ những sự vật có đặc điểm, tính chất hoặc trạng thái được nêu ở vị ngữ.</a:t>
            </a:r>
          </a:p>
          <a:p>
            <a:pPr marL="0" indent="0" algn="just">
              <a:lnSpc>
                <a:spcPct val="114000"/>
              </a:lnSpc>
              <a:spcBef>
                <a:spcPct val="50000"/>
              </a:spcBef>
            </a:pPr>
            <a:r>
              <a:rPr lang="vi-VN" sz="2800">
                <a:latin typeface="Times New Roman" panose="02020603050405020304" pitchFamily="18" charset="0"/>
              </a:rPr>
              <a:t> 2. Chủ ngữ thường do danh từ (hoặc cụm danh từ) tạo thành.</a:t>
            </a:r>
          </a:p>
        </p:txBody>
      </p:sp>
      <p:sp>
        <p:nvSpPr>
          <p:cNvPr id="4" name="TextBox 4"/>
          <p:cNvSpPr txBox="1">
            <a:spLocks noChangeArrowheads="1"/>
          </p:cNvSpPr>
          <p:nvPr/>
        </p:nvSpPr>
        <p:spPr bwMode="auto">
          <a:xfrm>
            <a:off x="1167717" y="1064664"/>
            <a:ext cx="2971800" cy="583565"/>
          </a:xfrm>
          <a:prstGeom prst="rect">
            <a:avLst/>
          </a:prstGeom>
          <a:noFill/>
          <a:ln w="9525">
            <a:noFill/>
            <a:miter lim="800000"/>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s 3"/>
          <p:cNvSpPr/>
          <p:nvPr/>
        </p:nvSpPr>
        <p:spPr>
          <a:xfrm>
            <a:off x="4155440" y="2628265"/>
            <a:ext cx="5359400" cy="1020445"/>
          </a:xfrm>
          <a:prstGeom prst="rect">
            <a:avLst/>
          </a:prstGeom>
          <a:solidFill>
            <a:srgbClr val="F463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b="1">
                <a:solidFill>
                  <a:schemeClr val="bg1"/>
                </a:solidFill>
                <a:latin typeface="Times New Roman" panose="02020603050405020304" pitchFamily="18" charset="0"/>
                <a:cs typeface="Times New Roman" panose="02020603050405020304" pitchFamily="18" charset="0"/>
              </a:rPr>
              <a:t>LUYỆN TẬP - THỰC HÀNH</a:t>
            </a:r>
          </a:p>
        </p:txBody>
      </p:sp>
      <p:pic>
        <p:nvPicPr>
          <p:cNvPr id="3" name="Picture 2" descr="c35d5b4e81825e68b956548456e566cd"/>
          <p:cNvPicPr>
            <a:picLocks noChangeAspect="1"/>
          </p:cNvPicPr>
          <p:nvPr/>
        </p:nvPicPr>
        <p:blipFill>
          <a:blip r:embed="rId3">
            <a:clrChange>
              <a:clrFrom>
                <a:srgbClr val="F5F5F5">
                  <a:alpha val="100000"/>
                </a:srgbClr>
              </a:clrFrom>
              <a:clrTo>
                <a:srgbClr val="F5F5F5">
                  <a:alpha val="100000"/>
                  <a:alpha val="0"/>
                </a:srgbClr>
              </a:clrTo>
            </a:clrChange>
          </a:blip>
          <a:stretch>
            <a:fillRect/>
          </a:stretch>
        </p:blipFill>
        <p:spPr>
          <a:xfrm>
            <a:off x="2372995" y="2628265"/>
            <a:ext cx="3641090" cy="364109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484085" y="581025"/>
            <a:ext cx="83820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vi-VN" altLang="en-US" sz="2800"/>
          </a:p>
        </p:txBody>
      </p:sp>
      <p:sp>
        <p:nvSpPr>
          <p:cNvPr id="11" name="Text Box 7"/>
          <p:cNvSpPr txBox="1">
            <a:spLocks noChangeArrowheads="1"/>
          </p:cNvSpPr>
          <p:nvPr/>
        </p:nvSpPr>
        <p:spPr bwMode="auto">
          <a:xfrm>
            <a:off x="1252491" y="891238"/>
            <a:ext cx="10609943"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en-US" altLang="en-US" sz="2800" b="1">
                <a:latin typeface="Times New Roman" panose="02020603050405020304" pitchFamily="18" charset="0"/>
                <a:cs typeface="Times New Roman" panose="02020603050405020304" pitchFamily="18" charset="0"/>
              </a:rPr>
              <a:t>1. Tìm chủ ngữ của các câu kể </a:t>
            </a:r>
            <a:r>
              <a:rPr lang="en-US" altLang="en-US" sz="2800" b="1" i="1">
                <a:latin typeface="Times New Roman" panose="02020603050405020304" pitchFamily="18" charset="0"/>
                <a:cs typeface="Times New Roman" panose="02020603050405020304" pitchFamily="18" charset="0"/>
              </a:rPr>
              <a:t>Ai thế nào? </a:t>
            </a:r>
            <a:r>
              <a:rPr lang="en-US" altLang="en-US" sz="2800" b="1">
                <a:latin typeface="Times New Roman" panose="02020603050405020304" pitchFamily="18" charset="0"/>
                <a:cs typeface="Times New Roman" panose="02020603050405020304" pitchFamily="18" charset="0"/>
              </a:rPr>
              <a:t>trong đoạn văn dưới đây:</a:t>
            </a:r>
          </a:p>
          <a:p>
            <a:pPr algn="just">
              <a:lnSpc>
                <a:spcPct val="150000"/>
              </a:lnSpc>
              <a:spcBef>
                <a:spcPct val="50000"/>
              </a:spcBef>
            </a:pPr>
            <a:r>
              <a:rPr lang="en-US" altLang="en-US" sz="2800">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Ôi chao ! Chú chuồn chuồn nước mới đẹp làm sao! Màu vàng trên lưng chú lấp lánh. Bốn cái cánh mỏng như giấy bóng. Cái đầu tròn và hai con mắt long lanh như thuỷ tinh. Thân chú nhỏ và thon vàng như màu vàng của nắng mùa thu. Chú đậu trên một cành lộc vừng ngả dài trên mặt hồ. Bốn cánh khẽ rung rung như còn đang phân vân.     							</a:t>
            </a:r>
            <a:endParaRPr lang="en-US" altLang="en-US" sz="2400" b="1">
              <a:latin typeface="Times New Roman" panose="02020603050405020304" pitchFamily="18" charset="0"/>
              <a:cs typeface="Times New Roman" panose="02020603050405020304" pitchFamily="18" charset="0"/>
            </a:endParaRPr>
          </a:p>
        </p:txBody>
      </p:sp>
      <p:sp>
        <p:nvSpPr>
          <p:cNvPr id="24" name="Line 100"/>
          <p:cNvSpPr>
            <a:spLocks noChangeShapeType="1"/>
          </p:cNvSpPr>
          <p:nvPr/>
        </p:nvSpPr>
        <p:spPr bwMode="auto">
          <a:xfrm flipV="1">
            <a:off x="9529262" y="2332990"/>
            <a:ext cx="2333172"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800"/>
          </a:p>
        </p:txBody>
      </p:sp>
      <p:sp>
        <p:nvSpPr>
          <p:cNvPr id="25" name="Line 100"/>
          <p:cNvSpPr>
            <a:spLocks noChangeShapeType="1"/>
          </p:cNvSpPr>
          <p:nvPr/>
        </p:nvSpPr>
        <p:spPr bwMode="auto">
          <a:xfrm flipV="1">
            <a:off x="1357718" y="2957104"/>
            <a:ext cx="271054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800"/>
          </a:p>
        </p:txBody>
      </p:sp>
      <p:sp>
        <p:nvSpPr>
          <p:cNvPr id="26" name="Line 100"/>
          <p:cNvSpPr>
            <a:spLocks noChangeShapeType="1"/>
          </p:cNvSpPr>
          <p:nvPr/>
        </p:nvSpPr>
        <p:spPr bwMode="auto">
          <a:xfrm flipV="1">
            <a:off x="4246060" y="2957104"/>
            <a:ext cx="5283202"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800"/>
          </a:p>
        </p:txBody>
      </p:sp>
      <p:sp>
        <p:nvSpPr>
          <p:cNvPr id="27" name="Line 100"/>
          <p:cNvSpPr>
            <a:spLocks noChangeShapeType="1"/>
          </p:cNvSpPr>
          <p:nvPr/>
        </p:nvSpPr>
        <p:spPr bwMode="auto">
          <a:xfrm flipV="1">
            <a:off x="9761489" y="2957104"/>
            <a:ext cx="210094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800"/>
          </a:p>
        </p:txBody>
      </p:sp>
      <p:sp>
        <p:nvSpPr>
          <p:cNvPr id="28" name="Line 100"/>
          <p:cNvSpPr>
            <a:spLocks noChangeShapeType="1"/>
          </p:cNvSpPr>
          <p:nvPr/>
        </p:nvSpPr>
        <p:spPr bwMode="auto">
          <a:xfrm flipV="1">
            <a:off x="1426662" y="3595733"/>
            <a:ext cx="5936344"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800"/>
          </a:p>
        </p:txBody>
      </p:sp>
      <p:sp>
        <p:nvSpPr>
          <p:cNvPr id="29" name="Line 100"/>
          <p:cNvSpPr>
            <a:spLocks noChangeShapeType="1"/>
          </p:cNvSpPr>
          <p:nvPr/>
        </p:nvSpPr>
        <p:spPr bwMode="auto">
          <a:xfrm flipV="1">
            <a:off x="7660544" y="3609340"/>
            <a:ext cx="4071262"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800"/>
          </a:p>
        </p:txBody>
      </p:sp>
      <p:sp>
        <p:nvSpPr>
          <p:cNvPr id="30" name="Line 100"/>
          <p:cNvSpPr>
            <a:spLocks noChangeShapeType="1"/>
          </p:cNvSpPr>
          <p:nvPr/>
        </p:nvSpPr>
        <p:spPr bwMode="auto">
          <a:xfrm flipV="1">
            <a:off x="1357718" y="4247969"/>
            <a:ext cx="5199744"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800"/>
          </a:p>
        </p:txBody>
      </p:sp>
      <p:sp>
        <p:nvSpPr>
          <p:cNvPr id="31" name="Line 100"/>
          <p:cNvSpPr>
            <a:spLocks noChangeShapeType="1"/>
          </p:cNvSpPr>
          <p:nvPr/>
        </p:nvSpPr>
        <p:spPr bwMode="auto">
          <a:xfrm flipV="1">
            <a:off x="4763134" y="4876003"/>
            <a:ext cx="6968672"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3600" i="1"/>
          </a:p>
        </p:txBody>
      </p:sp>
      <p:sp>
        <p:nvSpPr>
          <p:cNvPr id="32" name="Line 100"/>
          <p:cNvSpPr>
            <a:spLocks noChangeShapeType="1"/>
          </p:cNvSpPr>
          <p:nvPr/>
        </p:nvSpPr>
        <p:spPr bwMode="auto">
          <a:xfrm flipV="1">
            <a:off x="1357719" y="5511619"/>
            <a:ext cx="508001"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800"/>
          </a:p>
        </p:txBody>
      </p:sp>
      <p:sp>
        <p:nvSpPr>
          <p:cNvPr id="2" name="TextBox 1"/>
          <p:cNvSpPr txBox="1"/>
          <p:nvPr/>
        </p:nvSpPr>
        <p:spPr>
          <a:xfrm>
            <a:off x="8755469" y="5465193"/>
            <a:ext cx="2744108" cy="829945"/>
          </a:xfrm>
          <a:prstGeom prst="rect">
            <a:avLst/>
          </a:prstGeom>
          <a:noFill/>
        </p:spPr>
        <p:txBody>
          <a:bodyPr wrap="square" rtlCol="0">
            <a:spAutoFit/>
          </a:bodyPr>
          <a:lstStyle/>
          <a:p>
            <a:r>
              <a:rPr lang="en-US" altLang="en-US" sz="2400" b="1" i="1">
                <a:latin typeface="Times New Roman" panose="02020603050405020304" pitchFamily="18" charset="0"/>
                <a:cs typeface="Times New Roman" panose="02020603050405020304" pitchFamily="18" charset="0"/>
              </a:rPr>
              <a:t>Nguyễn Thế Hội</a:t>
            </a:r>
          </a:p>
          <a:p>
            <a:endParaRPr lang="en-US" sz="24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ext Box 10"/>
          <p:cNvSpPr txBox="1">
            <a:spLocks noChangeArrowheads="1"/>
          </p:cNvSpPr>
          <p:nvPr/>
        </p:nvSpPr>
        <p:spPr bwMode="auto">
          <a:xfrm>
            <a:off x="1698171" y="486228"/>
            <a:ext cx="9942286" cy="526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200000"/>
              </a:lnSpc>
              <a:spcBef>
                <a:spcPct val="50000"/>
              </a:spcBef>
            </a:pPr>
            <a:r>
              <a:rPr lang="en-US" altLang="en-US" sz="2800">
                <a:solidFill>
                  <a:srgbClr val="0000FF"/>
                </a:solidFill>
              </a:rPr>
              <a:t> - </a:t>
            </a:r>
            <a:r>
              <a:rPr lang="en-US" altLang="en-US" sz="2800">
                <a:solidFill>
                  <a:srgbClr val="0000FF"/>
                </a:solidFill>
                <a:latin typeface="Times New Roman" panose="02020603050405020304" pitchFamily="18" charset="0"/>
                <a:cs typeface="Times New Roman" panose="02020603050405020304" pitchFamily="18" charset="0"/>
              </a:rPr>
              <a:t>Màu vàng trên lưng chú lấp lánh.</a:t>
            </a:r>
          </a:p>
          <a:p>
            <a:pPr algn="just">
              <a:lnSpc>
                <a:spcPct val="200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 Bốn cái cánh mỏng như giấy bóng.</a:t>
            </a:r>
          </a:p>
          <a:p>
            <a:pPr algn="just">
              <a:lnSpc>
                <a:spcPct val="200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 Cái đầu tròn và hai con mắt long lanh như thuỷ tinh.</a:t>
            </a:r>
          </a:p>
          <a:p>
            <a:pPr algn="just">
              <a:lnSpc>
                <a:spcPct val="200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 Thân chú nhỏ và thon vàng như màu vàng của nắng mùa thu.</a:t>
            </a:r>
          </a:p>
          <a:p>
            <a:pPr algn="just">
              <a:lnSpc>
                <a:spcPct val="200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 Bốn cánh khẽ rung rung như còn đang phân vân.</a:t>
            </a:r>
          </a:p>
        </p:txBody>
      </p:sp>
      <p:sp>
        <p:nvSpPr>
          <p:cNvPr id="13" name="Line 11"/>
          <p:cNvSpPr>
            <a:spLocks noChangeShapeType="1"/>
          </p:cNvSpPr>
          <p:nvPr/>
        </p:nvSpPr>
        <p:spPr bwMode="auto">
          <a:xfrm flipH="1">
            <a:off x="5505676" y="866278"/>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23"/>
          <p:cNvSpPr txBox="1">
            <a:spLocks noChangeArrowheads="1"/>
          </p:cNvSpPr>
          <p:nvPr/>
        </p:nvSpPr>
        <p:spPr bwMode="auto">
          <a:xfrm>
            <a:off x="3508829" y="1197417"/>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15" name="Straight Connector 14"/>
          <p:cNvCxnSpPr/>
          <p:nvPr/>
        </p:nvCxnSpPr>
        <p:spPr>
          <a:xfrm>
            <a:off x="2111601" y="1219151"/>
            <a:ext cx="33940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Line 11"/>
          <p:cNvSpPr>
            <a:spLocks noChangeShapeType="1"/>
          </p:cNvSpPr>
          <p:nvPr/>
        </p:nvSpPr>
        <p:spPr bwMode="auto">
          <a:xfrm flipH="1">
            <a:off x="3148580" y="2993864"/>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3"/>
          <p:cNvSpPr txBox="1">
            <a:spLocks noChangeArrowheads="1"/>
          </p:cNvSpPr>
          <p:nvPr/>
        </p:nvSpPr>
        <p:spPr bwMode="auto">
          <a:xfrm>
            <a:off x="2399620" y="3356119"/>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19" name="Straight Connector 18"/>
          <p:cNvCxnSpPr/>
          <p:nvPr/>
        </p:nvCxnSpPr>
        <p:spPr>
          <a:xfrm>
            <a:off x="2025649" y="3363799"/>
            <a:ext cx="10978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Line 11"/>
          <p:cNvSpPr>
            <a:spLocks noChangeShapeType="1"/>
          </p:cNvSpPr>
          <p:nvPr/>
        </p:nvSpPr>
        <p:spPr bwMode="auto">
          <a:xfrm flipH="1">
            <a:off x="6023429" y="2974604"/>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23"/>
          <p:cNvSpPr txBox="1">
            <a:spLocks noChangeArrowheads="1"/>
          </p:cNvSpPr>
          <p:nvPr/>
        </p:nvSpPr>
        <p:spPr bwMode="auto">
          <a:xfrm>
            <a:off x="4756716" y="3360473"/>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0" name="Straight Connector 39"/>
          <p:cNvCxnSpPr/>
          <p:nvPr/>
        </p:nvCxnSpPr>
        <p:spPr>
          <a:xfrm flipV="1">
            <a:off x="4382745" y="3363799"/>
            <a:ext cx="1640684" cy="43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Line 11"/>
          <p:cNvSpPr>
            <a:spLocks noChangeShapeType="1"/>
          </p:cNvSpPr>
          <p:nvPr/>
        </p:nvSpPr>
        <p:spPr bwMode="auto">
          <a:xfrm flipH="1">
            <a:off x="3441360" y="5125626"/>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23"/>
          <p:cNvSpPr txBox="1">
            <a:spLocks noChangeArrowheads="1"/>
          </p:cNvSpPr>
          <p:nvPr/>
        </p:nvSpPr>
        <p:spPr bwMode="auto">
          <a:xfrm>
            <a:off x="2465615" y="5531258"/>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3" name="Straight Connector 42"/>
          <p:cNvCxnSpPr/>
          <p:nvPr/>
        </p:nvCxnSpPr>
        <p:spPr>
          <a:xfrm>
            <a:off x="2108877" y="5487716"/>
            <a:ext cx="12874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Line 11"/>
          <p:cNvSpPr>
            <a:spLocks noChangeShapeType="1"/>
          </p:cNvSpPr>
          <p:nvPr/>
        </p:nvSpPr>
        <p:spPr bwMode="auto">
          <a:xfrm flipH="1">
            <a:off x="3441360" y="4046274"/>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Text Box 23"/>
          <p:cNvSpPr txBox="1">
            <a:spLocks noChangeArrowheads="1"/>
          </p:cNvSpPr>
          <p:nvPr/>
        </p:nvSpPr>
        <p:spPr bwMode="auto">
          <a:xfrm>
            <a:off x="2465615" y="4451906"/>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6" name="Straight Connector 45"/>
          <p:cNvCxnSpPr/>
          <p:nvPr/>
        </p:nvCxnSpPr>
        <p:spPr>
          <a:xfrm>
            <a:off x="2108877" y="4408364"/>
            <a:ext cx="12874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Line 11"/>
          <p:cNvSpPr>
            <a:spLocks noChangeShapeType="1"/>
          </p:cNvSpPr>
          <p:nvPr/>
        </p:nvSpPr>
        <p:spPr bwMode="auto">
          <a:xfrm flipH="1">
            <a:off x="3958092" y="1925820"/>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Text Box 23"/>
          <p:cNvSpPr txBox="1">
            <a:spLocks noChangeArrowheads="1"/>
          </p:cNvSpPr>
          <p:nvPr/>
        </p:nvSpPr>
        <p:spPr bwMode="auto">
          <a:xfrm>
            <a:off x="2465615" y="2271403"/>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9" name="Straight Connector 48"/>
          <p:cNvCxnSpPr/>
          <p:nvPr/>
        </p:nvCxnSpPr>
        <p:spPr>
          <a:xfrm>
            <a:off x="2091644" y="2279083"/>
            <a:ext cx="18217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ldLvl="0" animBg="1"/>
      <p:bldP spid="17" grpId="0" animBg="1"/>
      <p:bldP spid="18" grpId="0" bldLvl="0" animBg="1"/>
      <p:bldP spid="38" grpId="0" animBg="1"/>
      <p:bldP spid="39" grpId="0" bldLvl="0" animBg="1"/>
      <p:bldP spid="41" grpId="0" animBg="1"/>
      <p:bldP spid="42" grpId="0" bldLvl="0" animBg="1"/>
      <p:bldP spid="44" grpId="0" animBg="1"/>
      <p:bldP spid="45" grpId="0" bldLvl="0" animBg="1"/>
      <p:bldP spid="47" grpId="0" animBg="1"/>
      <p:bldP spid="4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1097631" y="214932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cấu tạo và ý nghĩa của bộ phận chủ ngữ trong câu kể </a:t>
              </a:r>
              <a:r>
                <a:rPr lang="en-US" sz="27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thế nào?</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1093607" y="333734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1093607" y="449848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đoạn văn tả về một loại trái cây trong đó có dùng một số câu kể </a:t>
              </a:r>
              <a:r>
                <a:rPr lang="en-US" sz="2800" i="1">
                  <a:solidFill>
                    <a:schemeClr val="tx1"/>
                  </a:solidFill>
                  <a:latin typeface="Times New Roman" panose="02020603050405020304" pitchFamily="18" charset="0"/>
                  <a:cs typeface="Times New Roman" panose="02020603050405020304" pitchFamily="18" charset="0"/>
                </a:rPr>
                <a:t>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641724" y="88230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024877" y="1571699"/>
            <a:ext cx="872647" cy="1861185"/>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1041642" y="2603465"/>
            <a:ext cx="872647" cy="1861185"/>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1550307" y="576920"/>
            <a:ext cx="9243787" cy="953135"/>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 2. Viết một đoạn văn khoảng 5 câu về một loại trái cây mà em thích, trong đoạn văn có dùng một số câu kể Ai thế nào?</a:t>
            </a:r>
            <a:endParaRPr lang="en-US" altLang="en-US" sz="2800" b="1" dirty="0">
              <a:latin typeface="Times New Roman" panose="02020603050405020304" pitchFamily="18" charset="0"/>
              <a:cs typeface="Times New Roman" panose="02020603050405020304" pitchFamily="18" charset="0"/>
            </a:endParaRPr>
          </a:p>
        </p:txBody>
      </p:sp>
      <p:pic>
        <p:nvPicPr>
          <p:cNvPr id="11" name="Picture 4"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207" y="2841172"/>
            <a:ext cx="2781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55190210-hanhdttpapaw-du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9857" y="2841172"/>
            <a:ext cx="259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DUA%20HAU%20sat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8707" y="1531027"/>
            <a:ext cx="236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mun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2507" y="2848429"/>
            <a:ext cx="243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quyt-cat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4828" y="1505858"/>
            <a:ext cx="28194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Rectangle 32"/>
          <p:cNvSpPr>
            <a:spLocks noChangeArrowheads="1"/>
          </p:cNvSpPr>
          <p:nvPr/>
        </p:nvSpPr>
        <p:spPr bwMode="auto">
          <a:xfrm>
            <a:off x="682172" y="3704334"/>
            <a:ext cx="9112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Gợi ý  </a:t>
            </a:r>
          </a:p>
          <a:p>
            <a:pPr eaLnBrk="1" hangingPunct="1"/>
            <a:r>
              <a:rPr lang="en-US" altLang="en-US" sz="2800">
                <a:latin typeface="Times New Roman" panose="02020603050405020304" pitchFamily="18" charset="0"/>
                <a:cs typeface="Times New Roman" panose="02020603050405020304" pitchFamily="18" charset="0"/>
              </a:rPr>
              <a:t>	a. </a:t>
            </a:r>
            <a:r>
              <a:rPr lang="en-US" altLang="en-US" sz="2800" smtClean="0">
                <a:latin typeface="Times New Roman" panose="02020603050405020304" pitchFamily="18" charset="0"/>
                <a:cs typeface="Times New Roman" panose="02020603050405020304" pitchFamily="18" charset="0"/>
              </a:rPr>
              <a:t>Loại quả mà con thích nhất là quả……</a:t>
            </a:r>
          </a:p>
          <a:p>
            <a:pPr eaLnBrk="1" hangingPunct="1"/>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b. </a:t>
            </a:r>
            <a:r>
              <a:rPr lang="en-US" altLang="en-US" sz="2800" smtClean="0">
                <a:latin typeface="Times New Roman" panose="02020603050405020304" pitchFamily="18" charset="0"/>
                <a:cs typeface="Times New Roman" panose="02020603050405020304" pitchFamily="18" charset="0"/>
              </a:rPr>
              <a:t>Hình </a:t>
            </a:r>
            <a:r>
              <a:rPr lang="en-US" altLang="en-US" sz="2800">
                <a:latin typeface="Times New Roman" panose="02020603050405020304" pitchFamily="18" charset="0"/>
                <a:cs typeface="Times New Roman" panose="02020603050405020304" pitchFamily="18" charset="0"/>
              </a:rPr>
              <a:t>dáng của </a:t>
            </a:r>
            <a:r>
              <a:rPr lang="en-US" altLang="en-US" sz="2800" smtClean="0">
                <a:latin typeface="Times New Roman" panose="02020603050405020304" pitchFamily="18" charset="0"/>
                <a:cs typeface="Times New Roman" panose="02020603050405020304" pitchFamily="18" charset="0"/>
              </a:rPr>
              <a:t>quả</a:t>
            </a:r>
            <a:r>
              <a:rPr lang="en-US" altLang="en-US" sz="2800" smtClean="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đó </a:t>
            </a:r>
            <a:r>
              <a:rPr lang="en-US" altLang="en-US" sz="2800" u="sng">
                <a:latin typeface="Times New Roman" panose="02020603050405020304" pitchFamily="18" charset="0"/>
                <a:cs typeface="Times New Roman" panose="02020603050405020304" pitchFamily="18" charset="0"/>
              </a:rPr>
              <a:t>thế nào?</a:t>
            </a:r>
          </a:p>
          <a:p>
            <a:pPr eaLnBrk="1" hangingPunct="1"/>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c. </a:t>
            </a:r>
            <a:r>
              <a:rPr lang="en-US" altLang="en-US" sz="2800">
                <a:latin typeface="Times New Roman" panose="02020603050405020304" pitchFamily="18" charset="0"/>
                <a:cs typeface="Times New Roman" panose="02020603050405020304" pitchFamily="18" charset="0"/>
              </a:rPr>
              <a:t>Màu của </a:t>
            </a:r>
            <a:r>
              <a:rPr lang="en-US" altLang="en-US" sz="2800" smtClean="0">
                <a:latin typeface="Times New Roman" panose="02020603050405020304" pitchFamily="18" charset="0"/>
                <a:cs typeface="Times New Roman" panose="02020603050405020304" pitchFamily="18" charset="0"/>
              </a:rPr>
              <a:t>quả </a:t>
            </a:r>
            <a:r>
              <a:rPr lang="en-US" altLang="en-US" sz="2800" u="sng" smtClean="0">
                <a:latin typeface="Times New Roman" panose="02020603050405020304" pitchFamily="18" charset="0"/>
                <a:cs typeface="Times New Roman" panose="02020603050405020304" pitchFamily="18" charset="0"/>
              </a:rPr>
              <a:t>thế </a:t>
            </a:r>
            <a:r>
              <a:rPr lang="en-US" altLang="en-US" sz="2800" u="sng">
                <a:latin typeface="Times New Roman" panose="02020603050405020304" pitchFamily="18" charset="0"/>
                <a:cs typeface="Times New Roman" panose="02020603050405020304" pitchFamily="18" charset="0"/>
              </a:rPr>
              <a:t>nào?</a:t>
            </a:r>
          </a:p>
          <a:p>
            <a:pPr eaLnBrk="1" hangingPunct="1"/>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d. </a:t>
            </a:r>
            <a:r>
              <a:rPr lang="en-US" altLang="en-US" sz="2800">
                <a:latin typeface="Times New Roman" panose="02020603050405020304" pitchFamily="18" charset="0"/>
                <a:cs typeface="Times New Roman" panose="02020603050405020304" pitchFamily="18" charset="0"/>
              </a:rPr>
              <a:t>Vị của </a:t>
            </a:r>
            <a:r>
              <a:rPr lang="en-US" altLang="en-US" sz="2800" smtClean="0">
                <a:latin typeface="Times New Roman" panose="02020603050405020304" pitchFamily="18" charset="0"/>
                <a:cs typeface="Times New Roman" panose="02020603050405020304" pitchFamily="18" charset="0"/>
              </a:rPr>
              <a:t>quả</a:t>
            </a:r>
            <a:r>
              <a:rPr lang="en-US" altLang="en-US" sz="2800" smtClean="0">
                <a:latin typeface="Times New Roman" panose="02020603050405020304" pitchFamily="18" charset="0"/>
                <a:cs typeface="Times New Roman" panose="02020603050405020304" pitchFamily="18" charset="0"/>
              </a:rPr>
              <a:t> </a:t>
            </a:r>
            <a:r>
              <a:rPr lang="en-US" altLang="en-US" sz="2800" u="sng">
                <a:latin typeface="Times New Roman" panose="02020603050405020304" pitchFamily="18" charset="0"/>
                <a:cs typeface="Times New Roman" panose="02020603050405020304" pitchFamily="18" charset="0"/>
              </a:rPr>
              <a:t>thế nào?</a:t>
            </a:r>
          </a:p>
          <a:p>
            <a:pPr eaLnBrk="1" hangingPunct="1"/>
            <a:r>
              <a:rPr lang="en-US" altLang="en-US" sz="28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e</a:t>
            </a:r>
            <a:r>
              <a:rPr lang="vi-VN" altLang="en-US" sz="2800" smtClean="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Hương thơm của nó </a:t>
            </a:r>
            <a:r>
              <a:rPr lang="vi-VN" altLang="en-US" sz="2800" u="sng">
                <a:latin typeface="Times New Roman" panose="02020603050405020304" pitchFamily="18" charset="0"/>
                <a:cs typeface="Times New Roman" panose="02020603050405020304" pitchFamily="18" charset="0"/>
              </a:rPr>
              <a:t>thế nào?</a:t>
            </a:r>
          </a:p>
          <a:p>
            <a:pPr eaLnBrk="1" hangingPunct="1"/>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g. </a:t>
            </a:r>
            <a:r>
              <a:rPr lang="en-US" altLang="en-US" sz="2800">
                <a:latin typeface="Times New Roman" panose="02020603050405020304" pitchFamily="18" charset="0"/>
                <a:cs typeface="Times New Roman" panose="02020603050405020304" pitchFamily="18" charset="0"/>
              </a:rPr>
              <a:t>Ăn trái đó ta có cảm giác </a:t>
            </a:r>
            <a:r>
              <a:rPr lang="en-US" altLang="en-US" sz="2800" u="sng">
                <a:latin typeface="Times New Roman" panose="02020603050405020304" pitchFamily="18" charset="0"/>
                <a:cs typeface="Times New Roman" panose="02020603050405020304" pitchFamily="18" charset="0"/>
              </a:rPr>
              <a:t>thế nào?</a:t>
            </a:r>
            <a:r>
              <a:rPr lang="en-US" altLang="en-US" sz="2800">
                <a:latin typeface="Times New Roman" panose="02020603050405020304" pitchFamily="18" charset="0"/>
                <a:cs typeface="Times New Roman" panose="02020603050405020304" pitchFamily="18" charset="0"/>
              </a:rPr>
              <a:t> </a:t>
            </a: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19" name="Picture 36" descr="imag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9381" y="1476829"/>
            <a:ext cx="2581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from="(-#ppt_w/2)" to="(#ppt_x)" calcmode="lin" valueType="num">
                                      <p:cBhvr>
                                        <p:cTn id="7" dur="600" fill="hold">
                                          <p:stCondLst>
                                            <p:cond delay="0"/>
                                          </p:stCondLst>
                                        </p:cTn>
                                        <p:tgtEl>
                                          <p:spTgt spid="19"/>
                                        </p:tgtEl>
                                        <p:attrNameLst>
                                          <p:attrName>ppt_x</p:attrName>
                                        </p:attrNameLst>
                                      </p:cBhvr>
                                    </p:anim>
                                    <p:anim from="0" to="-1.0" calcmode="lin" valueType="num">
                                      <p:cBhvr>
                                        <p:cTn id="8" dur="200" decel="50000" autoRev="1" fill="hold">
                                          <p:stCondLst>
                                            <p:cond delay="600"/>
                                          </p:stCondLst>
                                        </p:cTn>
                                        <p:tgtEl>
                                          <p:spTgt spid="19"/>
                                        </p:tgtEl>
                                        <p:attrNameLst>
                                          <p:attrName>xshear</p:attrName>
                                        </p:attrNameLst>
                                      </p:cBhvr>
                                    </p:anim>
                                    <p:animScale>
                                      <p:cBhvr>
                                        <p:cTn id="9" dur="200" decel="100000" autoRev="1" fill="hold">
                                          <p:stCondLst>
                                            <p:cond delay="600"/>
                                          </p:stCondLst>
                                        </p:cTn>
                                        <p:tgtEl>
                                          <p:spTgt spid="19"/>
                                        </p:tgtEl>
                                      </p:cBhvr>
                                      <p:from x="100000" y="100000"/>
                                      <p:to x="80000" y="100000"/>
                                    </p:animScale>
                                    <p:anim by="(#ppt_h/3+#ppt_w*0.1)" calcmode="lin" valueType="num">
                                      <p:cBhvr additive="sum">
                                        <p:cTn id="10" dur="200" decel="100000" autoRev="1" fill="hold">
                                          <p:stCondLst>
                                            <p:cond delay="600"/>
                                          </p:stCondLst>
                                        </p:cTn>
                                        <p:tgtEl>
                                          <p:spTgt spid="1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anim calcmode="lin" valueType="num">
                                      <p:cBhvr>
                                        <p:cTn id="16" dur="2000" fill="hold"/>
                                        <p:tgtEl>
                                          <p:spTgt spid="15"/>
                                        </p:tgtEl>
                                        <p:attrNameLst>
                                          <p:attrName>style.rotation</p:attrName>
                                        </p:attrNameLst>
                                      </p:cBhvr>
                                      <p:tavLst>
                                        <p:tav tm="0">
                                          <p:val>
                                            <p:fltVal val="720"/>
                                          </p:val>
                                        </p:tav>
                                        <p:tav tm="100000">
                                          <p:val>
                                            <p:fltVal val="0"/>
                                          </p:val>
                                        </p:tav>
                                      </p:tavLst>
                                    </p:anim>
                                    <p:anim calcmode="lin" valueType="num">
                                      <p:cBhvr>
                                        <p:cTn id="17" dur="2000" fill="hold"/>
                                        <p:tgtEl>
                                          <p:spTgt spid="15"/>
                                        </p:tgtEl>
                                        <p:attrNameLst>
                                          <p:attrName>ppt_h</p:attrName>
                                        </p:attrNameLst>
                                      </p:cBhvr>
                                      <p:tavLst>
                                        <p:tav tm="0">
                                          <p:val>
                                            <p:fltVal val="0"/>
                                          </p:val>
                                        </p:tav>
                                        <p:tav tm="100000">
                                          <p:val>
                                            <p:strVal val="#ppt_h"/>
                                          </p:val>
                                        </p:tav>
                                      </p:tavLst>
                                    </p:anim>
                                    <p:anim calcmode="lin" valueType="num">
                                      <p:cBhvr>
                                        <p:cTn id="18"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anim calcmode="lin" valueType="num">
                                      <p:cBhvr>
                                        <p:cTn id="24" dur="2000" fill="hold"/>
                                        <p:tgtEl>
                                          <p:spTgt spid="13"/>
                                        </p:tgtEl>
                                        <p:attrNameLst>
                                          <p:attrName>style.rotation</p:attrName>
                                        </p:attrNameLst>
                                      </p:cBhvr>
                                      <p:tavLst>
                                        <p:tav tm="0">
                                          <p:val>
                                            <p:fltVal val="720"/>
                                          </p:val>
                                        </p:tav>
                                        <p:tav tm="100000">
                                          <p:val>
                                            <p:fltVal val="0"/>
                                          </p:val>
                                        </p:tav>
                                      </p:tavLst>
                                    </p:anim>
                                    <p:anim calcmode="lin" valueType="num">
                                      <p:cBhvr>
                                        <p:cTn id="25" dur="2000" fill="hold"/>
                                        <p:tgtEl>
                                          <p:spTgt spid="13"/>
                                        </p:tgtEl>
                                        <p:attrNameLst>
                                          <p:attrName>ppt_h</p:attrName>
                                        </p:attrNameLst>
                                      </p:cBhvr>
                                      <p:tavLst>
                                        <p:tav tm="0">
                                          <p:val>
                                            <p:fltVal val="0"/>
                                          </p:val>
                                        </p:tav>
                                        <p:tav tm="100000">
                                          <p:val>
                                            <p:strVal val="#ppt_h"/>
                                          </p:val>
                                        </p:tav>
                                      </p:tavLst>
                                    </p:anim>
                                    <p:anim calcmode="lin" valueType="num">
                                      <p:cBhvr>
                                        <p:cTn id="26"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anim calcmode="lin" valueType="num">
                                      <p:cBhvr>
                                        <p:cTn id="32" dur="2000" fill="hold"/>
                                        <p:tgtEl>
                                          <p:spTgt spid="12"/>
                                        </p:tgtEl>
                                        <p:attrNameLst>
                                          <p:attrName>style.rotation</p:attrName>
                                        </p:attrNameLst>
                                      </p:cBhvr>
                                      <p:tavLst>
                                        <p:tav tm="0">
                                          <p:val>
                                            <p:fltVal val="720"/>
                                          </p:val>
                                        </p:tav>
                                        <p:tav tm="100000">
                                          <p:val>
                                            <p:fltVal val="0"/>
                                          </p:val>
                                        </p:tav>
                                      </p:tavLst>
                                    </p:anim>
                                    <p:anim calcmode="lin" valueType="num">
                                      <p:cBhvr>
                                        <p:cTn id="33" dur="2000" fill="hold"/>
                                        <p:tgtEl>
                                          <p:spTgt spid="12"/>
                                        </p:tgtEl>
                                        <p:attrNameLst>
                                          <p:attrName>ppt_h</p:attrName>
                                        </p:attrNameLst>
                                      </p:cBhvr>
                                      <p:tavLst>
                                        <p:tav tm="0">
                                          <p:val>
                                            <p:fltVal val="0"/>
                                          </p:val>
                                        </p:tav>
                                        <p:tav tm="100000">
                                          <p:val>
                                            <p:strVal val="#ppt_h"/>
                                          </p:val>
                                        </p:tav>
                                      </p:tavLst>
                                    </p:anim>
                                    <p:anim calcmode="lin" valueType="num">
                                      <p:cBhvr>
                                        <p:cTn id="34"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anim calcmode="lin" valueType="num">
                                      <p:cBhvr>
                                        <p:cTn id="40" dur="2000" fill="hold"/>
                                        <p:tgtEl>
                                          <p:spTgt spid="11"/>
                                        </p:tgtEl>
                                        <p:attrNameLst>
                                          <p:attrName>style.rotation</p:attrName>
                                        </p:attrNameLst>
                                      </p:cBhvr>
                                      <p:tavLst>
                                        <p:tav tm="0">
                                          <p:val>
                                            <p:fltVal val="720"/>
                                          </p:val>
                                        </p:tav>
                                        <p:tav tm="100000">
                                          <p:val>
                                            <p:fltVal val="0"/>
                                          </p:val>
                                        </p:tav>
                                      </p:tavLst>
                                    </p:anim>
                                    <p:anim calcmode="lin" valueType="num">
                                      <p:cBhvr>
                                        <p:cTn id="41" dur="2000" fill="hold"/>
                                        <p:tgtEl>
                                          <p:spTgt spid="11"/>
                                        </p:tgtEl>
                                        <p:attrNameLst>
                                          <p:attrName>ppt_h</p:attrName>
                                        </p:attrNameLst>
                                      </p:cBhvr>
                                      <p:tavLst>
                                        <p:tav tm="0">
                                          <p:val>
                                            <p:fltVal val="0"/>
                                          </p:val>
                                        </p:tav>
                                        <p:tav tm="100000">
                                          <p:val>
                                            <p:strVal val="#ppt_h"/>
                                          </p:val>
                                        </p:tav>
                                      </p:tavLst>
                                    </p:anim>
                                    <p:anim calcmode="lin" valueType="num">
                                      <p:cBhvr>
                                        <p:cTn id="42"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anim calcmode="lin" valueType="num">
                                      <p:cBhvr>
                                        <p:cTn id="48" dur="2000" fill="hold"/>
                                        <p:tgtEl>
                                          <p:spTgt spid="14"/>
                                        </p:tgtEl>
                                        <p:attrNameLst>
                                          <p:attrName>style.rotation</p:attrName>
                                        </p:attrNameLst>
                                      </p:cBhvr>
                                      <p:tavLst>
                                        <p:tav tm="0">
                                          <p:val>
                                            <p:fltVal val="720"/>
                                          </p:val>
                                        </p:tav>
                                        <p:tav tm="100000">
                                          <p:val>
                                            <p:fltVal val="0"/>
                                          </p:val>
                                        </p:tav>
                                      </p:tavLst>
                                    </p:anim>
                                    <p:anim calcmode="lin" valueType="num">
                                      <p:cBhvr>
                                        <p:cTn id="49" dur="2000" fill="hold"/>
                                        <p:tgtEl>
                                          <p:spTgt spid="14"/>
                                        </p:tgtEl>
                                        <p:attrNameLst>
                                          <p:attrName>ppt_h</p:attrName>
                                        </p:attrNameLst>
                                      </p:cBhvr>
                                      <p:tavLst>
                                        <p:tav tm="0">
                                          <p:val>
                                            <p:fltVal val="0"/>
                                          </p:val>
                                        </p:tav>
                                        <p:tav tm="100000">
                                          <p:val>
                                            <p:strVal val="#ppt_h"/>
                                          </p:val>
                                        </p:tav>
                                      </p:tavLst>
                                    </p:anim>
                                    <p:anim calcmode="lin" valueType="num">
                                      <p:cBhvr>
                                        <p:cTn id="50"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1"/>
                                          </p:val>
                                        </p:tav>
                                        <p:tav tm="100000">
                                          <p:val>
                                            <p:strVal val="#ppt_x"/>
                                          </p:val>
                                        </p:tav>
                                      </p:tavLst>
                                    </p:anim>
                                    <p:anim calcmode="lin" valueType="num">
                                      <p:cBhvr>
                                        <p:cTn id="57"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1528324" y="1100522"/>
            <a:ext cx="9067800" cy="4523105"/>
          </a:xfrm>
          <a:prstGeom prst="rect">
            <a:avLst/>
          </a:prstGeom>
          <a:noFill/>
          <a:ln>
            <a:noFill/>
          </a:ln>
          <a:effectLst/>
        </p:spPr>
        <p:txBody>
          <a:bodyPr wrap="square">
            <a:spAutoFit/>
          </a:bodyPr>
          <a:lstStyle/>
          <a:p>
            <a:pPr algn="just">
              <a:lnSpc>
                <a:spcPct val="150000"/>
              </a:lnSpc>
              <a:defRPr/>
            </a:pPr>
            <a:r>
              <a:rPr lang="en-US" sz="3200" u="sng">
                <a:latin typeface="Times New Roman" panose="02020603050405020304" pitchFamily="18" charset="0"/>
                <a:cs typeface="Times New Roman" panose="02020603050405020304" pitchFamily="18" charset="0"/>
              </a:rPr>
              <a:t>Ví dụ:</a:t>
            </a:r>
          </a:p>
          <a:p>
            <a:pPr algn="just">
              <a:lnSpc>
                <a:spcPct val="150000"/>
              </a:lnSpc>
              <a:defRPr/>
            </a:pPr>
            <a:r>
              <a:rPr lang="en-US" altLang="en-US" sz="3200">
                <a:latin typeface="Times New Roman" panose="02020603050405020304" pitchFamily="18" charset="0"/>
                <a:cs typeface="Times New Roman" panose="02020603050405020304" pitchFamily="18" charset="0"/>
              </a:rPr>
              <a:t>	Em rất thích quả bưởi. Những quả bưởi tròn trĩnh, vàng tươi trông thật ngon. Ngoài lớp vỏ cay bên trong là thế giới tôm tép. Những tép bưởi căng, mọng nước. Hương vị chua chua, ngọt ngọt không gì so sánh nổi.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loud 2"/>
          <p:cNvSpPr/>
          <p:nvPr/>
        </p:nvSpPr>
        <p:spPr>
          <a:xfrm>
            <a:off x="3300730" y="1480185"/>
            <a:ext cx="6582410" cy="3217545"/>
          </a:xfrm>
          <a:prstGeom prst="cloud">
            <a:avLst/>
          </a:prstGeom>
          <a:solidFill>
            <a:srgbClr val="EB74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400" b="1">
                <a:latin typeface="Times New Roman" panose="02020603050405020304" pitchFamily="18" charset="0"/>
                <a:cs typeface="Times New Roman" panose="02020603050405020304" pitchFamily="18" charset="0"/>
              </a:rPr>
              <a:t>KHỞI ĐỘNG</a:t>
            </a:r>
          </a:p>
        </p:txBody>
      </p:sp>
      <p:pic>
        <p:nvPicPr>
          <p:cNvPr id="2" name="Picture 1" descr="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050925" y="3212465"/>
            <a:ext cx="4518660" cy="32080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1567234" y="1236709"/>
            <a:ext cx="9067800" cy="3046095"/>
          </a:xfrm>
          <a:prstGeom prst="rect">
            <a:avLst/>
          </a:prstGeom>
          <a:noFill/>
          <a:ln>
            <a:noFill/>
          </a:ln>
          <a:effectLst/>
        </p:spPr>
        <p:txBody>
          <a:bodyPr wrap="square">
            <a:spAutoFit/>
          </a:bodyPr>
          <a:lstStyle/>
          <a:p>
            <a:pPr algn="just">
              <a:lnSpc>
                <a:spcPct val="150000"/>
              </a:lnSpc>
              <a:defRPr/>
            </a:pPr>
            <a:r>
              <a:rPr lang="en-US" sz="3200" u="sng" dirty="0" err="1">
                <a:latin typeface="Times New Roman" panose="02020603050405020304" pitchFamily="18" charset="0"/>
                <a:cs typeface="Times New Roman" panose="02020603050405020304" pitchFamily="18" charset="0"/>
              </a:rPr>
              <a:t>Ví</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dụ</a:t>
            </a:r>
            <a:r>
              <a:rPr lang="en-US" sz="3200" u="sng" dirty="0">
                <a:latin typeface="Times New Roman" panose="02020603050405020304" pitchFamily="18" charset="0"/>
                <a:cs typeface="Times New Roman" panose="02020603050405020304" pitchFamily="18" charset="0"/>
              </a:rPr>
              <a:t>:</a:t>
            </a:r>
          </a:p>
          <a:p>
            <a:pPr algn="just">
              <a:lnSpc>
                <a:spcPct val="150000"/>
              </a:lnSpc>
              <a:defRPr/>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Em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thích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ăn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xoài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xoài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bĩnh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màu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ươm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nức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được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cốc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xoài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thì</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thật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tuyệt</a:t>
            </a:r>
            <a:r>
              <a:rPr lang="en-US" altLang="en-US" sz="3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1567234" y="1236709"/>
            <a:ext cx="9067800" cy="3784600"/>
          </a:xfrm>
          <a:prstGeom prst="rect">
            <a:avLst/>
          </a:prstGeom>
          <a:noFill/>
          <a:ln>
            <a:noFill/>
          </a:ln>
          <a:effectLst/>
        </p:spPr>
        <p:txBody>
          <a:bodyPr wrap="square">
            <a:spAutoFit/>
          </a:bodyPr>
          <a:lstStyle/>
          <a:p>
            <a:pPr algn="just">
              <a:lnSpc>
                <a:spcPct val="150000"/>
              </a:lnSpc>
              <a:defRPr/>
            </a:pPr>
            <a:r>
              <a:rPr lang="en-US" sz="3200" u="sng" dirty="0" err="1">
                <a:latin typeface="Times New Roman" panose="02020603050405020304" pitchFamily="18" charset="0"/>
                <a:cs typeface="Times New Roman" panose="02020603050405020304" pitchFamily="18" charset="0"/>
              </a:rPr>
              <a:t>Ví</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dụ</a:t>
            </a:r>
            <a:r>
              <a:rPr lang="en-US" sz="3200" u="sng" dirty="0">
                <a:latin typeface="Times New Roman" panose="02020603050405020304" pitchFamily="18" charset="0"/>
                <a:cs typeface="Times New Roman" panose="02020603050405020304" pitchFamily="18" charset="0"/>
              </a:rPr>
              <a:t>:</a:t>
            </a:r>
          </a:p>
          <a:p>
            <a:pPr algn="just">
              <a:lnSpc>
                <a:spcPct val="150000"/>
              </a:lnSpc>
              <a:defRPr/>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Em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thích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dưa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hấu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dáng</a:t>
            </a:r>
            <a:r>
              <a:rPr lang="en-US" altLang="en-US" sz="3200" dirty="0">
                <a:latin typeface="Times New Roman" panose="02020603050405020304" pitchFamily="18" charset="0"/>
                <a:cs typeface="Times New Roman" panose="02020603050405020304" pitchFamily="18" charset="0"/>
              </a:rPr>
              <a:t> thon </a:t>
            </a:r>
            <a:r>
              <a:rPr lang="en-US" altLang="en-US" sz="3200" dirty="0" err="1">
                <a:latin typeface="Times New Roman" panose="02020603050405020304" pitchFamily="18" charset="0"/>
                <a:cs typeface="Times New Roman" panose="02020603050405020304" pitchFamily="18" charset="0"/>
              </a:rPr>
              <a:t>thon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trông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thật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đẹp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ngoài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mướt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nhẵn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ruột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a:t>
            </a:r>
            <a:r>
              <a:rPr lang="en-US" altLang="en-US" sz="3200" dirty="0">
                <a:latin typeface="Times New Roman" panose="02020603050405020304" pitchFamily="18" charset="0"/>
                <a:cs typeface="Times New Roman" panose="02020603050405020304" pitchFamily="18" charset="0"/>
              </a:rPr>
              <a:t> son, </a:t>
            </a:r>
            <a:r>
              <a:rPr lang="en-US" altLang="en-US" sz="3200" dirty="0" err="1">
                <a:latin typeface="Times New Roman" panose="02020603050405020304" pitchFamily="18" charset="0"/>
                <a:cs typeface="Times New Roman" panose="02020603050405020304" pitchFamily="18" charset="0"/>
              </a:rPr>
              <a:t>hạt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đen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Dưa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hấu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ngọt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lịm</a:t>
            </a:r>
            <a:r>
              <a:rPr lang="en-US" altLang="en-US" sz="3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cấu tạo và ý nghĩa của bộ phận chủ ngữ trong câu kể </a:t>
              </a:r>
              <a:r>
                <a:rPr lang="en-US" sz="27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thế nào?</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đoạn văn tả về một loại trái cây trong đó có dùng một số câu kể </a:t>
              </a:r>
              <a:r>
                <a:rPr lang="en-US" sz="2800" i="1">
                  <a:solidFill>
                    <a:schemeClr val="tx1"/>
                  </a:solidFill>
                  <a:latin typeface="Times New Roman" panose="02020603050405020304" pitchFamily="18" charset="0"/>
                  <a:cs typeface="Times New Roman" panose="02020603050405020304" pitchFamily="18" charset="0"/>
                </a:rPr>
                <a:t>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520280" y="3846285"/>
            <a:ext cx="872647" cy="1861185"/>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pp18"/>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7498080" y="4022090"/>
            <a:ext cx="4303395" cy="2317750"/>
          </a:xfrm>
          <a:prstGeom prst="rect">
            <a:avLst/>
          </a:prstGeom>
        </p:spPr>
      </p:pic>
      <p:sp>
        <p:nvSpPr>
          <p:cNvPr id="4" name="Text Box 3"/>
          <p:cNvSpPr txBox="1"/>
          <p:nvPr/>
        </p:nvSpPr>
        <p:spPr>
          <a:xfrm>
            <a:off x="4302125" y="882015"/>
            <a:ext cx="4504690" cy="645160"/>
          </a:xfrm>
          <a:prstGeom prst="rect">
            <a:avLst/>
          </a:prstGeom>
          <a:solidFill>
            <a:schemeClr val="accent4">
              <a:lumMod val="20000"/>
              <a:lumOff val="80000"/>
            </a:schemeClr>
          </a:solidFill>
        </p:spPr>
        <p:txBody>
          <a:bodyPr wrap="square" rtlCol="0">
            <a:spAutoFit/>
          </a:bodyPr>
          <a:lstStyle/>
          <a:p>
            <a:pPr algn="ctr"/>
            <a:r>
              <a:rPr lang="vi-VN" altLang="en-US" sz="3600" b="1">
                <a:solidFill>
                  <a:srgbClr val="FF0000"/>
                </a:solidFill>
                <a:latin typeface="Times New Roman" panose="02020603050405020304" pitchFamily="18" charset="0"/>
                <a:cs typeface="Times New Roman" panose="02020603050405020304" pitchFamily="18" charset="0"/>
              </a:rPr>
              <a:t>VẬN DỤNG</a:t>
            </a:r>
          </a:p>
        </p:txBody>
      </p:sp>
      <p:sp>
        <p:nvSpPr>
          <p:cNvPr id="5" name="Cloud Callout 4"/>
          <p:cNvSpPr/>
          <p:nvPr/>
        </p:nvSpPr>
        <p:spPr>
          <a:xfrm>
            <a:off x="3003550" y="1802765"/>
            <a:ext cx="6351270" cy="2550795"/>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Double Wave 6"/>
          <p:cNvSpPr/>
          <p:nvPr/>
        </p:nvSpPr>
        <p:spPr>
          <a:xfrm>
            <a:off x="1731010" y="1723390"/>
            <a:ext cx="9362440" cy="2709545"/>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Times New Roman" panose="02020603050405020304" pitchFamily="18" charset="0"/>
              <a:cs typeface="Times New Roman" panose="02020603050405020304" pitchFamily="18" charset="0"/>
            </a:endParaRPr>
          </a:p>
          <a:p>
            <a:pPr algn="ctr"/>
            <a:r>
              <a:rPr lang="en-US" sz="2800" b="1" dirty="0" err="1">
                <a:solidFill>
                  <a:schemeClr val="tx1"/>
                </a:solidFill>
                <a:latin typeface="Times New Roman" panose="02020603050405020304" pitchFamily="18" charset="0"/>
                <a:cs typeface="Times New Roman" panose="02020603050405020304" pitchFamily="18" charset="0"/>
              </a:rPr>
              <a:t>Về</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nhà</a:t>
            </a:r>
            <a:r>
              <a:rPr lang="en-US" sz="2800" b="1">
                <a:solidFill>
                  <a:schemeClr val="tx1"/>
                </a:solidFill>
                <a:latin typeface="Times New Roman" panose="02020603050405020304" pitchFamily="18" charset="0"/>
                <a:cs typeface="Times New Roman" panose="02020603050405020304" pitchFamily="18" charset="0"/>
              </a:rPr>
              <a:t> em </a:t>
            </a:r>
            <a:r>
              <a:rPr lang="en-US" sz="2800" b="1" dirty="0" err="1">
                <a:solidFill>
                  <a:schemeClr val="tx1"/>
                </a:solidFill>
                <a:latin typeface="Times New Roman" panose="02020603050405020304" pitchFamily="18" charset="0"/>
                <a:cs typeface="Times New Roman" panose="02020603050405020304" pitchFamily="18" charset="0"/>
              </a:rPr>
              <a:t>cần</a:t>
            </a:r>
            <a:r>
              <a:rPr lang="en-US" sz="28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28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2800">
                <a:solidFill>
                  <a:schemeClr val="tx1"/>
                </a:solidFill>
                <a:latin typeface="Times New Roman" panose="02020603050405020304" pitchFamily="18" charset="0"/>
                <a:cs typeface="Times New Roman" panose="02020603050405020304" pitchFamily="18" charset="0"/>
              </a:rPr>
              <a:t>Chuẩn bị bài sau: </a:t>
            </a:r>
            <a:r>
              <a:rPr lang="en-US" sz="2800" b="1">
                <a:solidFill>
                  <a:schemeClr val="tx1"/>
                </a:solidFill>
                <a:latin typeface="Times New Roman" panose="02020603050405020304" pitchFamily="18" charset="0"/>
                <a:cs typeface="Times New Roman" panose="02020603050405020304" pitchFamily="18" charset="0"/>
              </a:rPr>
              <a:t>Mở rộng vốn từ: Cái đẹp</a:t>
            </a:r>
            <a:endParaRPr lang="en-US" sz="1600"/>
          </a:p>
          <a:p>
            <a:pPr marL="285750" indent="-285750" algn="ctr">
              <a:buFontTx/>
              <a:buChar char="-"/>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175" y="470535"/>
            <a:ext cx="10391775" cy="58654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596572" y="1341438"/>
            <a:ext cx="8955314"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 Vị ngữ trong câu kể Ai thế nào? biểu thị nội dung gì? Chúng do những từ ngữ nào tạo thành? </a:t>
            </a:r>
          </a:p>
        </p:txBody>
      </p:sp>
      <p:sp>
        <p:nvSpPr>
          <p:cNvPr id="4" name="Text Box 3"/>
          <p:cNvSpPr txBox="1">
            <a:spLocks noChangeArrowheads="1"/>
          </p:cNvSpPr>
          <p:nvPr/>
        </p:nvSpPr>
        <p:spPr bwMode="auto">
          <a:xfrm>
            <a:off x="1596572" y="2362200"/>
            <a:ext cx="8955314"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buFontTx/>
              <a:buChar char="-"/>
            </a:pPr>
            <a:r>
              <a:rPr lang="en-US" altLang="en-US" sz="2800">
                <a:solidFill>
                  <a:srgbClr val="0000FF"/>
                </a:solidFill>
              </a:rPr>
              <a:t> </a:t>
            </a:r>
            <a:r>
              <a:rPr lang="en-US" altLang="en-US" sz="2800">
                <a:solidFill>
                  <a:srgbClr val="0000FF"/>
                </a:solidFill>
                <a:latin typeface="Times New Roman" panose="02020603050405020304" pitchFamily="18" charset="0"/>
                <a:cs typeface="Times New Roman" panose="02020603050405020304" pitchFamily="18" charset="0"/>
              </a:rPr>
              <a:t>Vị ngữ trong câu kể Ai thế nào? chỉ đặc điểm, tính chất hoặc trạng thái của sự vật được nói đến ở chủ ngữ. </a:t>
            </a:r>
          </a:p>
          <a:p>
            <a:pPr algn="just">
              <a:spcBef>
                <a:spcPct val="50000"/>
              </a:spcBef>
              <a:buFontTx/>
              <a:buChar char="-"/>
            </a:pPr>
            <a:r>
              <a:rPr lang="en-US" altLang="en-US" sz="2800">
                <a:solidFill>
                  <a:srgbClr val="0000FF"/>
                </a:solidFill>
                <a:latin typeface="Times New Roman" panose="02020603050405020304" pitchFamily="18" charset="0"/>
                <a:cs typeface="Times New Roman" panose="02020603050405020304" pitchFamily="18" charset="0"/>
              </a:rPr>
              <a:t> Vị ngữ thường do tính từ, động từ (hoặc cụm tính từ, cụm động từ ) tạo thành.</a:t>
            </a:r>
          </a:p>
        </p:txBody>
      </p:sp>
      <p:sp>
        <p:nvSpPr>
          <p:cNvPr id="5" name="Text Box 9"/>
          <p:cNvSpPr txBox="1">
            <a:spLocks noChangeArrowheads="1"/>
          </p:cNvSpPr>
          <p:nvPr/>
        </p:nvSpPr>
        <p:spPr bwMode="auto">
          <a:xfrm>
            <a:off x="1596572" y="4468812"/>
            <a:ext cx="8955314"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 Em hãy đặt một câu kể Ai thế nào? Xác định chủ ngữ và vị ngữ.</a:t>
            </a:r>
            <a:endParaRPr lang="vi-VN" altLang="en-US"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1"/>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313264"/>
            <a:ext cx="7352364" cy="1568450"/>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vi-VN" altLang="en-US" sz="32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Thứ tư ngày 16 tháng 2 năm 2022</a:t>
            </a:r>
          </a:p>
          <a:p>
            <a:pPr algn="ctr"/>
            <a:r>
              <a:rPr lang="vi-VN" altLang="en-US" sz="32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từ và câu</a:t>
            </a:r>
            <a:endParaRPr lang="en-US" sz="32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32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Chủ ngữ trong câu kể Ai thế nào?</a:t>
            </a:r>
            <a:r>
              <a:rPr lang="vi-VN" altLang="en-US" sz="32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(36)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445000" y="723900"/>
            <a:ext cx="4351020" cy="719455"/>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1640205" y="2078355"/>
            <a:ext cx="9186545" cy="811530"/>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cấu tạo và ý nghĩa của bộ phận chủ ngữ trong câu kể </a:t>
              </a:r>
              <a:r>
                <a:rPr lang="en-US" sz="27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thế nào?</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1635760" y="3266440"/>
            <a:ext cx="9186545" cy="784225"/>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1635760" y="4427220"/>
            <a:ext cx="9186545" cy="900430"/>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đoạn văn tả về một loại trái cây trong đó có dùng một số câu kể </a:t>
              </a:r>
              <a:r>
                <a:rPr lang="en-US" sz="2800" i="1">
                  <a:solidFill>
                    <a:schemeClr val="tx1"/>
                  </a:solidFill>
                  <a:latin typeface="Times New Roman" panose="02020603050405020304" pitchFamily="18" charset="0"/>
                  <a:cs typeface="Times New Roman" panose="02020603050405020304" pitchFamily="18" charset="0"/>
                </a:rPr>
                <a:t>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3714115" y="2682240"/>
            <a:ext cx="6508115" cy="583565"/>
          </a:xfrm>
          <a:prstGeom prst="rect">
            <a:avLst/>
          </a:prstGeom>
          <a:solidFill>
            <a:schemeClr val="accent4">
              <a:lumMod val="20000"/>
              <a:lumOff val="80000"/>
            </a:schemeClr>
          </a:solidFill>
        </p:spPr>
        <p:txBody>
          <a:bodyPr wrap="square" rtlCol="0">
            <a:spAutoFit/>
          </a:bodyPr>
          <a:lstStyle/>
          <a:p>
            <a:r>
              <a:rPr lang="vi-VN" altLang="en-US" sz="3200" b="1">
                <a:solidFill>
                  <a:srgbClr val="FF0000"/>
                </a:solidFill>
                <a:latin typeface="Times New Roman" panose="02020603050405020304" pitchFamily="18" charset="0"/>
                <a:cs typeface="Times New Roman" panose="02020603050405020304" pitchFamily="18" charset="0"/>
              </a:rPr>
              <a:t>HÌNH THÀNH KIẾN THỨC MỚI</a:t>
            </a:r>
          </a:p>
        </p:txBody>
      </p:sp>
      <p:pic>
        <p:nvPicPr>
          <p:cNvPr id="5" name="Picture 4" descr="7c2fc01d93eb09c4495d69308da4525b"/>
          <p:cNvPicPr>
            <a:picLocks noChangeAspect="1"/>
          </p:cNvPicPr>
          <p:nvPr/>
        </p:nvPicPr>
        <p:blipFill>
          <a:blip r:embed="rId3">
            <a:clrChange>
              <a:clrFrom>
                <a:srgbClr val="F8F3EF">
                  <a:alpha val="100000"/>
                </a:srgbClr>
              </a:clrFrom>
              <a:clrTo>
                <a:srgbClr val="F8F3EF">
                  <a:alpha val="100000"/>
                  <a:alpha val="0"/>
                </a:srgbClr>
              </a:clrTo>
            </a:clrChange>
          </a:blip>
          <a:stretch>
            <a:fillRect/>
          </a:stretch>
        </p:blipFill>
        <p:spPr>
          <a:xfrm>
            <a:off x="807720" y="2682240"/>
            <a:ext cx="3810000" cy="381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4">
                <a:extLst>
                  <a:ext uri="{BEBA8EAE-BF5A-486C-A8C5-ECC9F3942E4B}">
                    <a14:imgProps xmlns:a14="http://schemas.microsoft.com/office/drawing/2010/main">
                      <a14:imgLayer r:embed="rId5">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1515564" y="-130629"/>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US" altLang="en-US" sz="1800"/>
          </a:p>
        </p:txBody>
      </p:sp>
      <p:sp>
        <p:nvSpPr>
          <p:cNvPr id="15" name="Text Box 7"/>
          <p:cNvSpPr txBox="1">
            <a:spLocks noChangeArrowheads="1"/>
          </p:cNvSpPr>
          <p:nvPr/>
        </p:nvSpPr>
        <p:spPr bwMode="auto">
          <a:xfrm>
            <a:off x="1558109" y="1140324"/>
            <a:ext cx="8842829"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altLang="en-US" sz="2800">
                <a:solidFill>
                  <a:srgbClr val="FF0000"/>
                </a:solidFill>
                <a:latin typeface="Times New Roman" panose="02020603050405020304" pitchFamily="18" charset="0"/>
              </a:rPr>
              <a:t>1. Tìm các câu kể </a:t>
            </a:r>
            <a:r>
              <a:rPr lang="en-US" altLang="en-US" sz="2800" b="1" i="1">
                <a:solidFill>
                  <a:srgbClr val="FF0000"/>
                </a:solidFill>
                <a:latin typeface="Times New Roman" panose="02020603050405020304" pitchFamily="18" charset="0"/>
              </a:rPr>
              <a:t>Ai thế nào? </a:t>
            </a:r>
            <a:r>
              <a:rPr lang="en-US" altLang="en-US" sz="2800">
                <a:solidFill>
                  <a:srgbClr val="FF0000"/>
                </a:solidFill>
                <a:latin typeface="Times New Roman" panose="02020603050405020304" pitchFamily="18" charset="0"/>
              </a:rPr>
              <a:t>trong đoạn văn sau:</a:t>
            </a:r>
          </a:p>
        </p:txBody>
      </p:sp>
      <p:sp>
        <p:nvSpPr>
          <p:cNvPr id="16" name="Text Box 8"/>
          <p:cNvSpPr txBox="1">
            <a:spLocks noChangeArrowheads="1"/>
          </p:cNvSpPr>
          <p:nvPr/>
        </p:nvSpPr>
        <p:spPr bwMode="auto">
          <a:xfrm>
            <a:off x="1443356" y="1685753"/>
            <a:ext cx="9799411"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4000"/>
              </a:lnSpc>
              <a:spcBef>
                <a:spcPct val="50000"/>
              </a:spcBef>
              <a:buNone/>
            </a:pPr>
            <a:r>
              <a:rPr lang="en-US" altLang="en-US" sz="2800">
                <a:solidFill>
                  <a:srgbClr val="0000FF"/>
                </a:solidFill>
                <a:latin typeface="Times New Roman" panose="02020603050405020304" pitchFamily="18" charset="0"/>
                <a:cs typeface="Times New Roman" panose="02020603050405020304" pitchFamily="18" charset="0"/>
              </a:rPr>
              <a:t>       Ngày 2 tháng 9 năm 1945.</a:t>
            </a:r>
          </a:p>
          <a:p>
            <a:pPr algn="just">
              <a:lnSpc>
                <a:spcPct val="114000"/>
              </a:lnSpc>
              <a:spcBef>
                <a:spcPct val="50000"/>
              </a:spcBef>
              <a:buNone/>
            </a:pPr>
            <a:r>
              <a:rPr lang="en-US" altLang="en-US" sz="2800">
                <a:solidFill>
                  <a:srgbClr val="0000FF"/>
                </a:solidFill>
                <a:latin typeface="Times New Roman" panose="02020603050405020304" pitchFamily="18" charset="0"/>
                <a:cs typeface="Times New Roman" panose="02020603050405020304" pitchFamily="18" charset="0"/>
              </a:rPr>
              <a:t>       Hà Nội tưng bừng màu đỏ. Cả một vùng trời bát ngát cờ, đèn và hoa. Những dòng người từ khắp các ngả tuôn về vườn hoa Ba Đình. Các cụ già vẻ mặt nghiêm trang. Những cô gái thủ đô hớn hở, áo màu rực rỡ.</a:t>
            </a:r>
          </a:p>
        </p:txBody>
      </p:sp>
      <p:sp>
        <p:nvSpPr>
          <p:cNvPr id="19" name="Text Box 12"/>
          <p:cNvSpPr txBox="1">
            <a:spLocks noChangeArrowheads="1"/>
          </p:cNvSpPr>
          <p:nvPr/>
        </p:nvSpPr>
        <p:spPr bwMode="auto">
          <a:xfrm>
            <a:off x="8042367" y="4505268"/>
            <a:ext cx="3200400" cy="44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4000"/>
              </a:lnSpc>
              <a:spcBef>
                <a:spcPct val="50000"/>
              </a:spcBef>
              <a:buNone/>
            </a:pPr>
            <a:r>
              <a:rPr lang="en-US" altLang="en-US" sz="2000" b="1" i="1">
                <a:latin typeface="Times New Roman" panose="02020603050405020304" pitchFamily="18" charset="0"/>
                <a:cs typeface="Times New Roman" panose="02020603050405020304" pitchFamily="18" charset="0"/>
              </a:rPr>
              <a:t>Theo VÕ NGUYÊN GIÁP</a:t>
            </a:r>
            <a:endParaRPr lang="en-US" altLang="en-US">
              <a:solidFill>
                <a:srgbClr val="0000CC"/>
              </a:solidFill>
              <a:latin typeface="Times New Roman" panose="02020603050405020304" pitchFamily="18" charset="0"/>
            </a:endParaRPr>
          </a:p>
        </p:txBody>
      </p:sp>
      <p:cxnSp>
        <p:nvCxnSpPr>
          <p:cNvPr id="3" name="Straight Connector 2"/>
          <p:cNvCxnSpPr/>
          <p:nvPr/>
        </p:nvCxnSpPr>
        <p:spPr>
          <a:xfrm>
            <a:off x="2171337" y="2834186"/>
            <a:ext cx="38027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49851" y="2834186"/>
            <a:ext cx="49929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58109" y="3342186"/>
            <a:ext cx="9180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76137" y="3821157"/>
            <a:ext cx="47026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25508" y="3821157"/>
            <a:ext cx="37156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58109" y="4314643"/>
            <a:ext cx="24710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Rectangle 4"/>
          <p:cNvSpPr>
            <a:spLocks noChangeArrowheads="1"/>
          </p:cNvSpPr>
          <p:nvPr/>
        </p:nvSpPr>
        <p:spPr bwMode="auto">
          <a:xfrm>
            <a:off x="1638300" y="1493258"/>
            <a:ext cx="433260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sz="2800" b="1">
                <a:solidFill>
                  <a:srgbClr val="004DE6"/>
                </a:solidFill>
                <a:latin typeface="Times New Roman" panose="02020603050405020304" pitchFamily="18" charset="0"/>
              </a:rPr>
              <a:t> Hà Nội tưng bừng màu đỏ.</a:t>
            </a:r>
          </a:p>
        </p:txBody>
      </p:sp>
      <p:sp>
        <p:nvSpPr>
          <p:cNvPr id="29" name="Text Box 5"/>
          <p:cNvSpPr txBox="1">
            <a:spLocks noChangeArrowheads="1"/>
          </p:cNvSpPr>
          <p:nvPr/>
        </p:nvSpPr>
        <p:spPr bwMode="auto">
          <a:xfrm>
            <a:off x="1619477" y="2412487"/>
            <a:ext cx="83820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a:solidFill>
                  <a:srgbClr val="004DE6"/>
                </a:solidFill>
                <a:latin typeface="Times New Roman" panose="02020603050405020304" pitchFamily="18" charset="0"/>
              </a:rPr>
              <a:t> Cả một vùng trời bát ngát cờ, đèn và hoa.</a:t>
            </a:r>
          </a:p>
        </p:txBody>
      </p:sp>
      <p:sp>
        <p:nvSpPr>
          <p:cNvPr id="30" name="Rectangle 6"/>
          <p:cNvSpPr>
            <a:spLocks noChangeArrowheads="1"/>
          </p:cNvSpPr>
          <p:nvPr/>
        </p:nvSpPr>
        <p:spPr bwMode="auto">
          <a:xfrm>
            <a:off x="1695677" y="4282510"/>
            <a:ext cx="686879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800" b="1">
                <a:solidFill>
                  <a:srgbClr val="004DE6"/>
                </a:solidFill>
                <a:latin typeface="Times New Roman" panose="02020603050405020304" pitchFamily="18" charset="0"/>
              </a:rPr>
              <a:t>Những cô gái thủ đô hớn hở, áo màu rực rỡ.</a:t>
            </a:r>
          </a:p>
        </p:txBody>
      </p:sp>
      <p:sp>
        <p:nvSpPr>
          <p:cNvPr id="32" name="Text Box 8"/>
          <p:cNvSpPr txBox="1">
            <a:spLocks noChangeArrowheads="1"/>
          </p:cNvSpPr>
          <p:nvPr/>
        </p:nvSpPr>
        <p:spPr bwMode="auto">
          <a:xfrm>
            <a:off x="1695677" y="3295834"/>
            <a:ext cx="83058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a:solidFill>
                  <a:srgbClr val="004DE6"/>
                </a:solidFill>
                <a:latin typeface="Times New Roman" panose="02020603050405020304" pitchFamily="18" charset="0"/>
              </a:rPr>
              <a:t>Các cụ già vẻ mặt nghiêm trang.</a:t>
            </a:r>
          </a:p>
        </p:txBody>
      </p:sp>
      <p:sp>
        <p:nvSpPr>
          <p:cNvPr id="36" name="Text Box 17"/>
          <p:cNvSpPr txBox="1">
            <a:spLocks noChangeArrowheads="1"/>
          </p:cNvSpPr>
          <p:nvPr/>
        </p:nvSpPr>
        <p:spPr bwMode="auto">
          <a:xfrm>
            <a:off x="1219200" y="5221515"/>
            <a:ext cx="838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FF0000"/>
              </a:solidFill>
              <a:latin typeface="Times New Roman" panose="02020603050405020304" pitchFamily="18" charset="0"/>
            </a:endParaRPr>
          </a:p>
        </p:txBody>
      </p:sp>
      <p:sp>
        <p:nvSpPr>
          <p:cNvPr id="2" name="Rectangle 1"/>
          <p:cNvSpPr/>
          <p:nvPr/>
        </p:nvSpPr>
        <p:spPr>
          <a:xfrm>
            <a:off x="1638300" y="752886"/>
            <a:ext cx="7840345" cy="521970"/>
          </a:xfrm>
          <a:prstGeom prst="rect">
            <a:avLst/>
          </a:prstGeom>
        </p:spPr>
        <p:txBody>
          <a:bodyPr wrap="none">
            <a:spAutoFit/>
          </a:bodyPr>
          <a:lstStyle/>
          <a:p>
            <a:pPr>
              <a:spcBef>
                <a:spcPct val="50000"/>
              </a:spcBef>
            </a:pPr>
            <a:r>
              <a:rPr lang="en-US" altLang="en-US" sz="2800" b="1">
                <a:latin typeface="Times New Roman" panose="02020603050405020304" pitchFamily="18" charset="0"/>
                <a:cs typeface="Times New Roman" panose="02020603050405020304" pitchFamily="18" charset="0"/>
              </a:rPr>
              <a:t> 2. Xác định chủ ngữ của những câu vừa tìm được.</a:t>
            </a:r>
          </a:p>
        </p:txBody>
      </p:sp>
      <p:sp>
        <p:nvSpPr>
          <p:cNvPr id="14" name="Line 11"/>
          <p:cNvSpPr>
            <a:spLocks noChangeShapeType="1"/>
          </p:cNvSpPr>
          <p:nvPr/>
        </p:nvSpPr>
        <p:spPr bwMode="auto">
          <a:xfrm flipH="1">
            <a:off x="2907620" y="1544995"/>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3"/>
          <p:cNvSpPr txBox="1">
            <a:spLocks noChangeArrowheads="1"/>
          </p:cNvSpPr>
          <p:nvPr/>
        </p:nvSpPr>
        <p:spPr bwMode="auto">
          <a:xfrm>
            <a:off x="2057400" y="2000399"/>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 name="Straight Connector 3"/>
          <p:cNvCxnSpPr/>
          <p:nvPr/>
        </p:nvCxnSpPr>
        <p:spPr>
          <a:xfrm>
            <a:off x="1792287" y="1915836"/>
            <a:ext cx="10863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Line 11"/>
          <p:cNvSpPr>
            <a:spLocks noChangeShapeType="1"/>
          </p:cNvSpPr>
          <p:nvPr/>
        </p:nvSpPr>
        <p:spPr bwMode="auto">
          <a:xfrm flipH="1">
            <a:off x="4393975" y="2488363"/>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23"/>
          <p:cNvSpPr txBox="1">
            <a:spLocks noChangeArrowheads="1"/>
          </p:cNvSpPr>
          <p:nvPr/>
        </p:nvSpPr>
        <p:spPr bwMode="auto">
          <a:xfrm>
            <a:off x="2762477" y="2955446"/>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20" name="Straight Connector 19"/>
          <p:cNvCxnSpPr/>
          <p:nvPr/>
        </p:nvCxnSpPr>
        <p:spPr>
          <a:xfrm>
            <a:off x="1870756" y="2877558"/>
            <a:ext cx="24066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Line 11"/>
          <p:cNvSpPr>
            <a:spLocks noChangeShapeType="1"/>
          </p:cNvSpPr>
          <p:nvPr/>
        </p:nvSpPr>
        <p:spPr bwMode="auto">
          <a:xfrm flipH="1">
            <a:off x="4884397" y="4349522"/>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23"/>
          <p:cNvSpPr txBox="1">
            <a:spLocks noChangeArrowheads="1"/>
          </p:cNvSpPr>
          <p:nvPr/>
        </p:nvSpPr>
        <p:spPr bwMode="auto">
          <a:xfrm>
            <a:off x="2912609" y="4805730"/>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24" name="Straight Connector 23"/>
          <p:cNvCxnSpPr/>
          <p:nvPr/>
        </p:nvCxnSpPr>
        <p:spPr>
          <a:xfrm>
            <a:off x="1765413" y="4733944"/>
            <a:ext cx="3049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Line 11"/>
          <p:cNvSpPr>
            <a:spLocks noChangeShapeType="1"/>
          </p:cNvSpPr>
          <p:nvPr/>
        </p:nvSpPr>
        <p:spPr bwMode="auto">
          <a:xfrm flipH="1">
            <a:off x="3341121" y="3381458"/>
            <a:ext cx="134938" cy="389195"/>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23"/>
          <p:cNvSpPr txBox="1">
            <a:spLocks noChangeArrowheads="1"/>
          </p:cNvSpPr>
          <p:nvPr/>
        </p:nvSpPr>
        <p:spPr bwMode="auto">
          <a:xfrm>
            <a:off x="2283752" y="3800011"/>
            <a:ext cx="1447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CN</a:t>
            </a:r>
          </a:p>
        </p:txBody>
      </p:sp>
      <p:cxnSp>
        <p:nvCxnSpPr>
          <p:cNvPr id="40" name="Straight Connector 39"/>
          <p:cNvCxnSpPr/>
          <p:nvPr/>
        </p:nvCxnSpPr>
        <p:spPr>
          <a:xfrm>
            <a:off x="1792969" y="3763397"/>
            <a:ext cx="1506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ldLvl="0" animBg="1"/>
      <p:bldP spid="18" grpId="0" animBg="1"/>
      <p:bldP spid="19" grpId="0" bldLvl="0" animBg="1"/>
      <p:bldP spid="22" grpId="0" animBg="1"/>
      <p:bldP spid="23" grpId="0" bldLvl="0" animBg="1"/>
      <p:bldP spid="27" grpId="0" animBg="1"/>
      <p:bldP spid="39" grpId="0" bldLvl="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993</Words>
  <Application>Microsoft Office PowerPoint</Application>
  <PresentationFormat>Widescreen</PresentationFormat>
  <Paragraphs>118</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Tahoma</vt:lpstr>
      <vt:lpstr>Times New Roman</vt:lpstr>
      <vt:lpstr>Wingdings 2</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302</cp:revision>
  <dcterms:created xsi:type="dcterms:W3CDTF">2021-08-04T18:52:00Z</dcterms:created>
  <dcterms:modified xsi:type="dcterms:W3CDTF">2022-02-15T09:29:02Z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EFF3702E0A2F41DE828BC46FB7B14B9E</vt:lpwstr>
  </property>
  <property fmtid="{D5CDD505-2E9C-101B-9397-08002B2CF9AE}" pid="3" name="KSOProductBuildVer">
    <vt:lpwstr>1033-11.2.0.10463</vt:lpwstr>
  </property>
</Properties>
</file>