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4"/>
  </p:notesMasterIdLst>
  <p:sldIdLst>
    <p:sldId id="445" r:id="rId3"/>
    <p:sldId id="280" r:id="rId4"/>
    <p:sldId id="386" r:id="rId5"/>
    <p:sldId id="283" r:id="rId6"/>
    <p:sldId id="278" r:id="rId7"/>
    <p:sldId id="366" r:id="rId8"/>
    <p:sldId id="311" r:id="rId9"/>
    <p:sldId id="447" r:id="rId10"/>
    <p:sldId id="586" r:id="rId11"/>
    <p:sldId id="460" r:id="rId12"/>
    <p:sldId id="310" r:id="rId13"/>
    <p:sldId id="562" r:id="rId14"/>
    <p:sldId id="575" r:id="rId15"/>
    <p:sldId id="580" r:id="rId16"/>
    <p:sldId id="495" r:id="rId17"/>
    <p:sldId id="581" r:id="rId18"/>
    <p:sldId id="559" r:id="rId19"/>
    <p:sldId id="582" r:id="rId20"/>
    <p:sldId id="292" r:id="rId21"/>
    <p:sldId id="293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BC"/>
    <a:srgbClr val="004DE6"/>
    <a:srgbClr val="FF0066"/>
    <a:srgbClr val="FFFF99"/>
    <a:srgbClr val="00FFCC"/>
    <a:srgbClr val="DDBA59"/>
    <a:srgbClr val="006600"/>
    <a:srgbClr val="9900FF"/>
    <a:srgbClr val="FF66CC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2" autoAdjust="0"/>
    <p:restoredTop sz="90326" autoAdjust="0"/>
  </p:normalViewPr>
  <p:slideViewPr>
    <p:cSldViewPr snapToGrid="0">
      <p:cViewPr>
        <p:scale>
          <a:sx n="66" d="100"/>
          <a:sy n="66" d="100"/>
        </p:scale>
        <p:origin x="1524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2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8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0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4076" y="1866007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67717" y="1064664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3429" y="2104349"/>
            <a:ext cx="10014857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2800" b="1" smtClean="0">
                <a:solidFill>
                  <a:srgbClr val="0000CC"/>
                </a:solidFill>
                <a:cs typeface="Times New Roman" panose="02020603050405020304" pitchFamily="18" charset="0"/>
              </a:rPr>
              <a:t>Câu </a:t>
            </a:r>
            <a:r>
              <a:rPr lang="vi-VN" altLang="en-US" sz="2800" b="1">
                <a:solidFill>
                  <a:srgbClr val="0000CC"/>
                </a:solidFill>
                <a:cs typeface="Times New Roman" panose="02020603050405020304" pitchFamily="18" charset="0"/>
              </a:rPr>
              <a:t>khiến (câu cầu khiến) dùng để nêu </a:t>
            </a:r>
            <a:r>
              <a:rPr lang="vi-VN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yêu cầu, đề nghị, mong muốn</a:t>
            </a:r>
            <a:r>
              <a:rPr lang="vi-VN" altLang="en-US" sz="2800" b="1">
                <a:solidFill>
                  <a:srgbClr val="0000CC"/>
                </a:solidFill>
                <a:cs typeface="Times New Roman" panose="02020603050405020304" pitchFamily="18" charset="0"/>
              </a:rPr>
              <a:t>… của người nói, người viết với người khác</a:t>
            </a:r>
            <a:r>
              <a:rPr lang="vi-VN" altLang="en-US" sz="2800" b="1" smtClean="0">
                <a:solidFill>
                  <a:srgbClr val="0000CC"/>
                </a:solidFill>
                <a:cs typeface="Times New Roman" panose="02020603050405020304" pitchFamily="18" charset="0"/>
              </a:rPr>
              <a:t>.</a:t>
            </a:r>
            <a:endParaRPr lang="en-US" altLang="en-US" sz="2800" b="1" smtClean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Khi viết, cuối câu khiến có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than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(!) hoặc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</a:t>
            </a:r>
            <a:r>
              <a:rPr lang="en-US" alt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6375" y="609754"/>
            <a:ext cx="10512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Các câu khiến được dùng làm gì? Cuối câu khiến có dấu gì?</a:t>
            </a:r>
            <a:endParaRPr 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928914" y="609600"/>
            <a:ext cx="10319657" cy="71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pt-BR" altLang="en-US" sz="2800" b="1" u="sng" smtClean="0">
                <a:solidFill>
                  <a:schemeClr val="tx1"/>
                </a:solidFill>
                <a:latin typeface="Times New Roman" panose="02020603050405020304" pitchFamily="18" charset="0"/>
              </a:rPr>
              <a:t>Bài 1</a:t>
            </a:r>
            <a:r>
              <a:rPr lang="pt-BR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. Tìm câu khiến trong những đoạn trích sau</a:t>
            </a:r>
            <a:r>
              <a:rPr lang="pt-BR" altLang="en-US" sz="28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endParaRPr lang="pt-BR" altLang="en-US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28914" y="1320800"/>
            <a:ext cx="58674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</a:rPr>
              <a:t>Cuối cùng, nàng quay lại bảo thị nữ: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</a:rPr>
              <a:t>Hãy gọi người hàng hành vào cho ta!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                                     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 NƯỚC THẦN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smtClean="0">
                <a:latin typeface="Times New Roman" panose="02020603050405020304" pitchFamily="18" charset="0"/>
              </a:rPr>
              <a:t>                                                                                                                                                 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pic>
        <p:nvPicPr>
          <p:cNvPr id="8" name="Picture 9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943" y="1320800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381124" y="2410732"/>
            <a:ext cx="523738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28914" y="3412671"/>
            <a:ext cx="5867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b) Một anh chiến sĩ đến nâng con cá lên hai bàn tay nói nựng: “Có đau không, chú mình? Lần sau, khi nhảy múa phải chú ý nhé! Đừng có nhảy lên boong tàu!”                                                                                          			</a:t>
            </a:r>
            <a:r>
              <a:rPr lang="en-US" altLang="en-US" sz="2800" smtClean="0">
                <a:latin typeface="Times New Roman" panose="02020603050405020304" pitchFamily="18" charset="0"/>
              </a:rPr>
              <a:t>         </a:t>
            </a:r>
            <a:r>
              <a:rPr lang="en-US" altLang="en-US" b="1" smtClean="0">
                <a:latin typeface="Times New Roman" panose="02020603050405020304" pitchFamily="18" charset="0"/>
              </a:rPr>
              <a:t>HÀ ĐÌNH CẨN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pic>
        <p:nvPicPr>
          <p:cNvPr id="11" name="Picture 15" descr="Untitle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943" y="3591152"/>
            <a:ext cx="3048000" cy="247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627086" y="4689475"/>
            <a:ext cx="399142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1030515" y="5124904"/>
            <a:ext cx="159657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2833916" y="5124904"/>
            <a:ext cx="381362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1030515" y="5545818"/>
            <a:ext cx="35060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1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96684" y="693512"/>
            <a:ext cx="685800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c) Con rùa vàng không sợ người, nhô thêm nữa, tiến sát về phía thuyền vua. Nó đứng nổi lên mặt nước và nói: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smtClean="0">
                <a:latin typeface="Times New Roman" panose="02020603050405020304" pitchFamily="18" charset="0"/>
              </a:rPr>
              <a:t>    - </a:t>
            </a:r>
            <a:r>
              <a:rPr lang="en-US" altLang="en-US" sz="2800">
                <a:latin typeface="Times New Roman" panose="02020603050405020304" pitchFamily="18" charset="0"/>
              </a:rPr>
              <a:t>Nhà vua hoàn gươm lại cho Long Vương!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                                                  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TÍCH HỒ GƯƠM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11" descr="Untitled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515" y="811212"/>
            <a:ext cx="3113314" cy="232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1352095" y="2628446"/>
            <a:ext cx="5919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856343" y="3715656"/>
            <a:ext cx="669834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d) Ông lão nghe xong, bảo rằng: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smtClean="0">
                <a:latin typeface="Times New Roman" panose="02020603050405020304" pitchFamily="18" charset="0"/>
              </a:rPr>
              <a:t>     - Con </a:t>
            </a:r>
            <a:r>
              <a:rPr lang="en-US" altLang="en-US" sz="2800">
                <a:latin typeface="Times New Roman" panose="02020603050405020304" pitchFamily="18" charset="0"/>
              </a:rPr>
              <a:t>đi chặt cho đủ một trăm đốt tre, mang về đây cho ta.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                              </a:t>
            </a:r>
            <a:r>
              <a:rPr lang="en-US" altLang="en-US" sz="2800" smtClean="0">
                <a:latin typeface="Times New Roman" panose="02020603050405020304" pitchFamily="18" charset="0"/>
              </a:rPr>
              <a:t>          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 TRE TRĂM ĐỐT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10" descr="Untitled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872" y="3715656"/>
            <a:ext cx="3194957" cy="2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1366609" y="4786539"/>
            <a:ext cx="60211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1301295" y="5221968"/>
            <a:ext cx="270464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Cloud Callout 1"/>
          <p:cNvSpPr/>
          <p:nvPr/>
        </p:nvSpPr>
        <p:spPr>
          <a:xfrm>
            <a:off x="2075542" y="1422401"/>
            <a:ext cx="9202057" cy="2783568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Tx/>
              <a:buChar char="-"/>
            </a:pPr>
            <a:r>
              <a:rPr lang="en-US" sz="2800" b="1" smtClean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khiến được dùng để làm gì?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Câu khiến dùng để nêu yêu cầu, đề nghị, mong muốn… của người nói, người viết với người khác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</a:t>
              </a:r>
              <a:r>
                <a:rPr lang="en-US" sz="27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tác dụng và cấu tạo của câu khiến.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0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diện được câu khiến, sử dụng linh hoạt câu khiến trong văn cảnh, lời nói.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20280" y="1344547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20279" y="2549083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553028" y="700555"/>
            <a:ext cx="941977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en-US" b="1" smtClean="0">
                <a:cs typeface="Times New Roman" panose="02020603050405020304" pitchFamily="18" charset="0"/>
              </a:rPr>
              <a:t>Bài 2.</a:t>
            </a:r>
            <a:r>
              <a:rPr lang="pt-BR" altLang="en-US" b="1">
                <a:cs typeface="Times New Roman" panose="02020603050405020304" pitchFamily="18" charset="0"/>
              </a:rPr>
              <a:t> Tìm 3 câu khiến trong sách giáo khoa </a:t>
            </a:r>
            <a:r>
              <a:rPr lang="pt-BR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Tiếng Việt </a:t>
            </a:r>
            <a:r>
              <a:rPr lang="pt-BR" altLang="en-US" b="1">
                <a:cs typeface="Times New Roman" panose="02020603050405020304" pitchFamily="18" charset="0"/>
              </a:rPr>
              <a:t>hoặc </a:t>
            </a:r>
            <a:r>
              <a:rPr lang="pt-BR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Toán </a:t>
            </a:r>
            <a:r>
              <a:rPr lang="pt-BR" altLang="en-US" b="1">
                <a:cs typeface="Times New Roman" panose="02020603050405020304" pitchFamily="18" charset="0"/>
              </a:rPr>
              <a:t>của em.</a:t>
            </a:r>
          </a:p>
          <a:p>
            <a:endParaRPr lang="pt-BR" altLang="en-US" b="1">
              <a:cs typeface="Times New Roman" panose="02020603050405020304" pitchFamily="18" charset="0"/>
            </a:endParaRPr>
          </a:p>
          <a:p>
            <a:r>
              <a:rPr lang="pt-BR" altLang="en-US" b="1">
                <a:cs typeface="Times New Roman" panose="02020603050405020304" pitchFamily="18" charset="0"/>
              </a:rPr>
              <a:t>   </a:t>
            </a:r>
          </a:p>
          <a:p>
            <a:r>
              <a:rPr lang="pt-BR" altLang="en-US" b="1">
                <a:cs typeface="Times New Roman" panose="02020603050405020304" pitchFamily="18" charset="0"/>
              </a:rPr>
              <a:t>	                     </a:t>
            </a:r>
          </a:p>
          <a:p>
            <a:r>
              <a:rPr lang="pt-BR" altLang="en-US" b="1">
                <a:cs typeface="Times New Roman" panose="02020603050405020304" pitchFamily="18" charset="0"/>
              </a:rPr>
              <a:t> </a:t>
            </a:r>
          </a:p>
          <a:p>
            <a:r>
              <a:rPr lang="pt-BR" altLang="en-US" b="1">
                <a:cs typeface="Times New Roman" panose="02020603050405020304" pitchFamily="18" charset="0"/>
              </a:rPr>
              <a:t>                                                </a:t>
            </a:r>
          </a:p>
          <a:p>
            <a:r>
              <a:rPr lang="pt-BR" altLang="en-US" b="1">
                <a:cs typeface="Times New Roman" panose="02020603050405020304" pitchFamily="18" charset="0"/>
              </a:rPr>
              <a:t>                            </a:t>
            </a:r>
            <a:endParaRPr lang="en-US" altLang="en-US" b="1">
              <a:cs typeface="Times New Roman" panose="02020603050405020304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58181" y="1832428"/>
            <a:ext cx="1035004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     Hãy viết ba số có ba chữ số  và chia hết cho 2.    	 </a:t>
            </a:r>
            <a:endParaRPr lang="en-US" altLang="en-US" sz="28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Bài </a:t>
            </a:r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</a:rPr>
              <a:t>2a, trang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96 Toán 4)</a:t>
            </a:r>
          </a:p>
          <a:p>
            <a:pPr algn="just" eaLnBrk="1" hangingPunct="1"/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     Hãy nói cho ta biết vì sao cháu cười được! </a:t>
            </a:r>
          </a:p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Bài Vương quốc vắng nụ cười, trang 143 </a:t>
            </a:r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</a:rPr>
              <a:t>Tiếng Việt 4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 algn="just" eaLnBrk="1" hangingPunct="1"/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smtClean="0">
                <a:solidFill>
                  <a:srgbClr val="FF0000"/>
                </a:solidFill>
                <a:latin typeface="Times New Roman" panose="02020603050405020304" pitchFamily="18" charset="0"/>
              </a:rPr>
              <a:t>Hãy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viết một đoạn văn nói về lợi ích  của một loài cây mà em biết.  </a:t>
            </a:r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</a:rPr>
              <a:t>(Tiếng Việt 4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, Tập </a:t>
            </a:r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</a:rPr>
              <a:t>hai,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trang 53)</a:t>
            </a:r>
          </a:p>
        </p:txBody>
      </p:sp>
    </p:spTree>
    <p:extLst>
      <p:ext uri="{BB962C8B-B14F-4D97-AF65-F5344CB8AC3E}">
        <p14:creationId xmlns:p14="http://schemas.microsoft.com/office/powerpoint/2010/main" val="413871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</a:t>
              </a:r>
              <a:r>
                <a:rPr lang="en-US" sz="27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tác dụng và cấu tạo của câu khiến.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0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diện được câu khiến, sử dụng linh hoạt câu khiến trong văn cảnh, lời nói.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20279" y="2549083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827314" y="595086"/>
            <a:ext cx="1037771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Hãy đặt một câu khiến để nói với bạn, với anh chị hoặc với cô giáo (thầy giáo).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95284" y="1879600"/>
            <a:ext cx="8719457" cy="38245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sz="3200" smtClean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Ví dụ: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320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Cậu cho mình mượn bút chì một lát nhé!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3200" smtClean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Anh sửa cho em cái bút với!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320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Chị giảng cho em bài toán này nhé!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320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Em xin phép cô cho em vào lớp!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320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Thưa cô, cô giảng cho em bài toán này với ạ!</a:t>
            </a:r>
            <a:endParaRPr lang="en-US" sz="3200">
              <a:solidFill>
                <a:srgbClr val="003F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712684" y="1175657"/>
            <a:ext cx="9202057" cy="4673599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Tx/>
              <a:buChar char="-"/>
            </a:pPr>
            <a:r>
              <a:rPr lang="en-US" sz="2800" b="1" smtClean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đặt câu khiến con cần chú ý điều gì?</a:t>
            </a:r>
          </a:p>
          <a:p>
            <a:pPr marL="457200" indent="-457200" algn="ctr">
              <a:buFont typeface="Symbol" panose="05050102010706020507" pitchFamily="18" charset="2"/>
              <a:buChar char="Þ"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khiến được đặt theo đúng yêu cầu của đề bài</a:t>
            </a:r>
          </a:p>
          <a:p>
            <a:pPr marL="457200" indent="-457200" algn="ctr">
              <a:buFont typeface="Symbol" panose="05050102010706020507" pitchFamily="18" charset="2"/>
              <a:buChar char="Þ"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câu viết hoa, cuối câu có dấu chấm than hoặc dấu chấm 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</a:t>
              </a:r>
              <a:r>
                <a:rPr lang="en-US" sz="27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tác dụng và cấu tạo của câu khiến.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0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diện được câu khiến, sử dụng linh hoạt câu khiến trong văn cảnh, lời nói.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20279" y="2549083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 Wave 5"/>
          <p:cNvSpPr/>
          <p:nvPr/>
        </p:nvSpPr>
        <p:spPr>
          <a:xfrm>
            <a:off x="1262746" y="1262376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sau bài học: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altLang="en-US" sz="32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đã học.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en-US" sz="3200" b="1" smtClean="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đặt câu khiến</a:t>
            </a:r>
            <a:endParaRPr lang="en-US" i="1">
              <a:solidFill>
                <a:srgbClr val="003FBC"/>
              </a:solidFill>
            </a:endParaRPr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06172" y="2233106"/>
            <a:ext cx="821508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smtClean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hãy tìm </a:t>
            </a:r>
            <a:r>
              <a:rPr lang="en-US" altLang="en-US" sz="360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từ cùng nghĩa </a:t>
            </a:r>
            <a:r>
              <a:rPr lang="en-US" altLang="en-US" sz="3600" smtClean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alt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</a:t>
            </a:r>
            <a:r>
              <a:rPr lang="en-US" altLang="en-US" sz="36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</a:p>
          <a:p>
            <a:pPr algn="just">
              <a:spcBef>
                <a:spcPct val="50000"/>
              </a:spcBef>
            </a:pPr>
            <a:r>
              <a:rPr lang="en-US" altLang="en-US" sz="3600" smtClean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 hãy đặt câu với 1 trong các từ vừa tìm được.</a:t>
            </a:r>
            <a:endParaRPr lang="en-US" altLang="en-US" sz="3600">
              <a:solidFill>
                <a:srgbClr val="004D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161142" y="1273611"/>
            <a:ext cx="9782629" cy="421157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20961" y="779750"/>
            <a:ext cx="9550399" cy="26776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23 tháng 3 năm 2022</a:t>
            </a:r>
          </a:p>
          <a:p>
            <a:pPr algn="ctr"/>
            <a:r>
              <a:rPr lang="en-US" sz="28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r>
              <a:rPr lang="en-US" sz="28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khiến (trang 87)</a:t>
            </a:r>
          </a:p>
          <a:p>
            <a:pPr algn="ctr"/>
            <a:endParaRPr lang="en-US" sz="28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</a:t>
              </a:r>
              <a:r>
                <a:rPr lang="en-US" sz="27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tác dụng và cấu tạo của câu khiến.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0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diện được câu khiến, sử dụng linh hoạt câu khiến trong văn cảnh, lời nói.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2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32618" y="1192453"/>
            <a:ext cx="8583839" cy="15240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3200" smtClean="0">
                <a:latin typeface="Times New Roman" panose="02020603050405020304" pitchFamily="18" charset="0"/>
              </a:rPr>
              <a:t>Gióng nhìn mẹ, mở miệng, bật lên thành tiếng: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3200" i="1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- Mẹ mời sứ giả vào đây cho con!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3200" smtClean="0">
                <a:latin typeface="Times New Roman" panose="02020603050405020304" pitchFamily="18" charset="0"/>
              </a:rPr>
              <a:t>                                                      </a:t>
            </a:r>
            <a:r>
              <a:rPr lang="en-US" altLang="en-US" sz="2000" b="1" smtClean="0">
                <a:latin typeface="Times New Roman" panose="02020603050405020304" pitchFamily="18" charset="0"/>
              </a:rPr>
              <a:t>THÁNH  GIÓNG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34143" y="495527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</a:rPr>
              <a:t>1. </a:t>
            </a:r>
            <a:r>
              <a:rPr lang="en-US" altLang="en-US" sz="3200" b="1" smtClean="0">
                <a:latin typeface="Times New Roman" panose="02020603050405020304" pitchFamily="18" charset="0"/>
              </a:rPr>
              <a:t>Các câu </a:t>
            </a:r>
            <a:r>
              <a:rPr lang="en-US" altLang="en-US" sz="3200" b="1">
                <a:latin typeface="Times New Roman" panose="02020603050405020304" pitchFamily="18" charset="0"/>
              </a:rPr>
              <a:t>in nghiêng dưới đây được dùng làm gì?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245960" y="3258066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</a:rPr>
              <a:t>2</a:t>
            </a:r>
            <a:r>
              <a:rPr lang="en-US" altLang="en-US" sz="3200" b="1" smtClean="0">
                <a:latin typeface="Times New Roman" panose="02020603050405020304" pitchFamily="18" charset="0"/>
              </a:rPr>
              <a:t>. </a:t>
            </a:r>
            <a:r>
              <a:rPr lang="en-US" altLang="en-US" sz="3200" b="1">
                <a:latin typeface="Times New Roman" panose="02020603050405020304" pitchFamily="18" charset="0"/>
              </a:rPr>
              <a:t>Cuối </a:t>
            </a:r>
            <a:r>
              <a:rPr lang="en-US" altLang="en-US" sz="3200" b="1" smtClean="0">
                <a:latin typeface="Times New Roman" panose="02020603050405020304" pitchFamily="18" charset="0"/>
              </a:rPr>
              <a:t>các câu </a:t>
            </a:r>
            <a:r>
              <a:rPr lang="en-US" altLang="en-US" sz="3200" b="1">
                <a:latin typeface="Times New Roman" panose="02020603050405020304" pitchFamily="18" charset="0"/>
              </a:rPr>
              <a:t>in nghiêng có dấu gì?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245960" y="3842841"/>
            <a:ext cx="92805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3</a:t>
            </a:r>
            <a:r>
              <a:rPr lang="en-US" altLang="en-US" sz="3200" b="1" smtClean="0">
                <a:latin typeface="Times New Roman" panose="02020603050405020304" pitchFamily="18" charset="0"/>
              </a:rPr>
              <a:t>. </a:t>
            </a:r>
            <a:r>
              <a:rPr lang="en-US" altLang="en-US" sz="3200" b="1" smtClean="0">
                <a:latin typeface="Times New Roman" panose="02020603050405020304" pitchFamily="18" charset="0"/>
              </a:rPr>
              <a:t>Em hãy nói với bạn bên cạnh một câu để mượn quyển vở. Viết lại câu ấy</a:t>
            </a:r>
            <a:endParaRPr lang="en-US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94304" y="2626242"/>
            <a:ext cx="8583839" cy="51082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sz="32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- Cô đề nghị cả lớp im lặng.</a:t>
            </a:r>
            <a:endParaRPr lang="en-US" altLang="en-US" sz="3200" b="1" i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200" smtClean="0">
                <a:latin typeface="Times New Roman" panose="02020603050405020304" pitchFamily="18" charset="0"/>
              </a:rPr>
              <a:t>                                                      </a:t>
            </a:r>
            <a:endParaRPr lang="en-US" altLang="en-US" sz="2000" b="1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256106"/>
              </p:ext>
            </p:extLst>
          </p:nvPr>
        </p:nvGraphicFramePr>
        <p:xfrm>
          <a:off x="561177" y="1544503"/>
          <a:ext cx="10807700" cy="399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5623">
                  <a:extLst>
                    <a:ext uri="{9D8B030D-6E8A-4147-A177-3AD203B41FA5}">
                      <a16:colId xmlns:a16="http://schemas.microsoft.com/office/drawing/2014/main" val="2560325376"/>
                    </a:ext>
                  </a:extLst>
                </a:gridCol>
                <a:gridCol w="1886857">
                  <a:extLst>
                    <a:ext uri="{9D8B030D-6E8A-4147-A177-3AD203B41FA5}">
                      <a16:colId xmlns:a16="http://schemas.microsoft.com/office/drawing/2014/main" val="3570540668"/>
                    </a:ext>
                  </a:extLst>
                </a:gridCol>
                <a:gridCol w="2510972">
                  <a:extLst>
                    <a:ext uri="{9D8B030D-6E8A-4147-A177-3AD203B41FA5}">
                      <a16:colId xmlns:a16="http://schemas.microsoft.com/office/drawing/2014/main" val="768033349"/>
                    </a:ext>
                  </a:extLst>
                </a:gridCol>
                <a:gridCol w="2094248">
                  <a:extLst>
                    <a:ext uri="{9D8B030D-6E8A-4147-A177-3AD203B41FA5}">
                      <a16:colId xmlns:a16="http://schemas.microsoft.com/office/drawing/2014/main" val="3705802043"/>
                    </a:ext>
                  </a:extLst>
                </a:gridCol>
              </a:tblGrid>
              <a:tr h="607484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hiệu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câu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284853"/>
                  </a:ext>
                </a:extLst>
              </a:tr>
              <a:tr h="607484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en-US" sz="2000" b="1" i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Mẹ mời sứ giả vào đây cho con!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altLang="en-US" sz="2000" b="1" i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l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94600"/>
                  </a:ext>
                </a:extLst>
              </a:tr>
              <a:tr h="60748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i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- Cô</a:t>
                      </a:r>
                      <a:r>
                        <a:rPr lang="en-US" altLang="en-US" sz="2000" b="1" i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đề nghị cả lớp im lặng.</a:t>
                      </a:r>
                      <a:endParaRPr lang="en-US" altLang="en-US" sz="2000" b="1" i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400" b="1" i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l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392691"/>
                  </a:ext>
                </a:extLst>
              </a:tr>
              <a:tr h="607484">
                <a:tc>
                  <a:txBody>
                    <a:bodyPr/>
                    <a:lstStyle/>
                    <a:p>
                      <a:pPr algn="l"/>
                      <a:endParaRPr lang="en-US" sz="2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734117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26120" y="2338888"/>
            <a:ext cx="1671636" cy="51082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b="1" smtClean="0">
                <a:solidFill>
                  <a:srgbClr val="003FBC"/>
                </a:solidFill>
                <a:latin typeface="Times New Roman" panose="02020603050405020304" pitchFamily="18" charset="0"/>
              </a:rPr>
              <a:t>đề nghị</a:t>
            </a:r>
            <a:endParaRPr lang="en-US" altLang="en-US" b="1" smtClean="0">
              <a:solidFill>
                <a:srgbClr val="003FBC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mtClean="0">
                <a:solidFill>
                  <a:srgbClr val="003FBC"/>
                </a:solidFill>
                <a:latin typeface="Times New Roman" panose="02020603050405020304" pitchFamily="18" charset="0"/>
              </a:rPr>
              <a:t>                                                      </a:t>
            </a:r>
            <a:endParaRPr lang="en-US" altLang="en-US" b="1" smtClean="0">
              <a:solidFill>
                <a:srgbClr val="003FB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127718" y="3178803"/>
            <a:ext cx="1422400" cy="99766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b="1">
                <a:solidFill>
                  <a:srgbClr val="003FBC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b="1" smtClean="0">
                <a:solidFill>
                  <a:srgbClr val="003FBC"/>
                </a:solidFill>
                <a:latin typeface="Times New Roman" panose="02020603050405020304" pitchFamily="18" charset="0"/>
              </a:rPr>
              <a:t>êu cầu,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b="1" smtClean="0">
                <a:solidFill>
                  <a:srgbClr val="003FBC"/>
                </a:solidFill>
                <a:latin typeface="Times New Roman" panose="02020603050405020304" pitchFamily="18" charset="0"/>
              </a:rPr>
              <a:t>đề nghị</a:t>
            </a:r>
            <a:r>
              <a:rPr lang="en-US" altLang="en-US" smtClean="0">
                <a:solidFill>
                  <a:srgbClr val="003FBC"/>
                </a:solidFill>
                <a:latin typeface="Times New Roman" panose="02020603050405020304" pitchFamily="18" charset="0"/>
              </a:rPr>
              <a:t>                                                      </a:t>
            </a:r>
            <a:endParaRPr lang="en-US" altLang="en-US" b="1" smtClean="0">
              <a:solidFill>
                <a:srgbClr val="003FB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875305" y="4802717"/>
            <a:ext cx="1822450" cy="52987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en-US" b="1" smtClean="0">
                <a:solidFill>
                  <a:srgbClr val="003FBC"/>
                </a:solidFill>
                <a:latin typeface="Times New Roman" panose="02020603050405020304" pitchFamily="18" charset="0"/>
              </a:rPr>
              <a:t>mong muốn</a:t>
            </a:r>
            <a:endParaRPr lang="en-US" altLang="en-US" b="1" smtClean="0">
              <a:solidFill>
                <a:srgbClr val="003FBC"/>
              </a:solidFill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mtClean="0">
                <a:solidFill>
                  <a:srgbClr val="003FBC"/>
                </a:solidFill>
                <a:latin typeface="Times New Roman" panose="02020603050405020304" pitchFamily="18" charset="0"/>
              </a:rPr>
              <a:t>                                                      </a:t>
            </a:r>
            <a:endParaRPr lang="en-US" altLang="en-US" b="1" smtClean="0">
              <a:solidFill>
                <a:srgbClr val="003FB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48817" y="2292963"/>
            <a:ext cx="2435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câu có dấu chấm than (!)</a:t>
            </a:r>
            <a:endParaRPr lang="en-US" sz="24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58999" y="3539885"/>
            <a:ext cx="2435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khiến</a:t>
            </a:r>
            <a:endParaRPr lang="en-US" sz="24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8985949" y="2063931"/>
            <a:ext cx="546100" cy="3596012"/>
          </a:xfrm>
          <a:prstGeom prst="rightBrac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3888" y="4402608"/>
            <a:ext cx="4199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altLang="en-US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- Bạn cho mình mượn </a:t>
            </a:r>
            <a:r>
              <a:rPr lang="en-US" altLang="en-US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quyển </a:t>
            </a:r>
            <a:r>
              <a:rPr lang="en-US" altLang="en-US" sz="20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vở </a:t>
            </a:r>
            <a:r>
              <a:rPr lang="en-US" altLang="en-US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nhé!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008743" y="80032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smtClean="0">
                <a:latin typeface="Times New Roman" panose="02020603050405020304" pitchFamily="18" charset="0"/>
              </a:rPr>
              <a:t>1.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Các câu </a:t>
            </a:r>
            <a:r>
              <a:rPr lang="en-US" altLang="en-US" sz="2800" b="1">
                <a:latin typeface="Times New Roman" panose="02020603050405020304" pitchFamily="18" charset="0"/>
              </a:rPr>
              <a:t>in nghiêng dưới đây được dùng làm gì?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80147" y="3446438"/>
            <a:ext cx="2435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câu có </a:t>
            </a: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</a:t>
            </a:r>
            <a:r>
              <a:rPr lang="en-US" sz="24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 (.)</a:t>
            </a:r>
            <a:endParaRPr lang="en-US" sz="24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008743" y="782972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smtClean="0">
                <a:latin typeface="Times New Roman" panose="02020603050405020304" pitchFamily="18" charset="0"/>
              </a:rPr>
              <a:t>2</a:t>
            </a:r>
            <a:r>
              <a:rPr lang="en-US" altLang="en-US" sz="2800" b="1" smtClean="0">
                <a:latin typeface="Times New Roman" panose="02020603050405020304" pitchFamily="18" charset="0"/>
              </a:rPr>
              <a:t>. </a:t>
            </a:r>
            <a:r>
              <a:rPr lang="en-US" altLang="en-US" sz="2800" b="1">
                <a:latin typeface="Times New Roman" panose="02020603050405020304" pitchFamily="18" charset="0"/>
              </a:rPr>
              <a:t>Cuối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các câu </a:t>
            </a:r>
            <a:r>
              <a:rPr lang="en-US" altLang="en-US" sz="2800" b="1">
                <a:latin typeface="Times New Roman" panose="02020603050405020304" pitchFamily="18" charset="0"/>
              </a:rPr>
              <a:t>in nghiêng có dấu gì?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92150" y="737483"/>
            <a:ext cx="1061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3</a:t>
            </a:r>
            <a:r>
              <a:rPr lang="en-US" altLang="en-US" sz="2800" b="1" smtClean="0">
                <a:latin typeface="Times New Roman" panose="02020603050405020304" pitchFamily="18" charset="0"/>
              </a:rPr>
              <a:t>.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Em hãy nói với bạn bên cạnh một câu để mượn quyển vở.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3198" y="2649655"/>
            <a:ext cx="3846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Gióng </a:t>
            </a:r>
            <a:r>
              <a:rPr lang="en-US" sz="2000" b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 mẹ gọi sứ giả vào</a:t>
            </a:r>
            <a:endParaRPr lang="en-US" sz="2000" b="1"/>
          </a:p>
        </p:txBody>
      </p:sp>
      <p:sp>
        <p:nvSpPr>
          <p:cNvPr id="22" name="Rectangle 21"/>
          <p:cNvSpPr/>
          <p:nvPr/>
        </p:nvSpPr>
        <p:spPr>
          <a:xfrm>
            <a:off x="552321" y="3785346"/>
            <a:ext cx="3846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Yêu cầu, đề nghị của cô giáo</a:t>
            </a:r>
            <a:endParaRPr lang="en-US" sz="2000" b="1"/>
          </a:p>
        </p:txBody>
      </p:sp>
      <p:sp>
        <p:nvSpPr>
          <p:cNvPr id="23" name="Rectangle 22"/>
          <p:cNvSpPr/>
          <p:nvPr/>
        </p:nvSpPr>
        <p:spPr>
          <a:xfrm>
            <a:off x="561177" y="4855018"/>
            <a:ext cx="38462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Mong muốn bạn cho mình mượn vở</a:t>
            </a:r>
            <a:endParaRPr lang="en-US" sz="2000" b="1"/>
          </a:p>
        </p:txBody>
      </p:sp>
      <p:sp>
        <p:nvSpPr>
          <p:cNvPr id="24" name="Rectangle 23"/>
          <p:cNvSpPr/>
          <p:nvPr/>
        </p:nvSpPr>
        <p:spPr>
          <a:xfrm>
            <a:off x="6833998" y="4501599"/>
            <a:ext cx="2435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câu có dấu chấm than (!)</a:t>
            </a:r>
            <a:endParaRPr lang="en-US" sz="24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4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5" grpId="0" animBg="1"/>
      <p:bldP spid="16" grpId="0"/>
      <p:bldP spid="17" grpId="0"/>
      <p:bldP spid="18" grpId="0"/>
      <p:bldP spid="19" grpId="0"/>
      <p:bldP spid="19" grpId="1"/>
      <p:bldP spid="20" grpId="0"/>
      <p:bldP spid="21" grpId="0"/>
      <p:bldP spid="22" grpId="0"/>
      <p:bldP spid="23" grpId="0"/>
      <p:bldP spid="24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3597</TotalTime>
  <Words>884</Words>
  <Application>Microsoft Office PowerPoint</Application>
  <PresentationFormat>Widescreen</PresentationFormat>
  <Paragraphs>120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Symbol</vt:lpstr>
      <vt:lpstr>Tahoma</vt:lpstr>
      <vt:lpstr>Times New Roman</vt:lpstr>
      <vt:lpstr>Wingdings</vt:lpstr>
      <vt:lpstr>Wingdings 2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Admin</cp:lastModifiedBy>
  <cp:revision>370</cp:revision>
  <dcterms:created xsi:type="dcterms:W3CDTF">2021-08-04T18:52:07Z</dcterms:created>
  <dcterms:modified xsi:type="dcterms:W3CDTF">2022-03-18T01:58:04Z</dcterms:modified>
</cp:coreProperties>
</file>