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89" r:id="rId2"/>
    <p:sldId id="360" r:id="rId3"/>
    <p:sldId id="300" r:id="rId4"/>
    <p:sldId id="304" r:id="rId5"/>
    <p:sldId id="306" r:id="rId6"/>
    <p:sldId id="392" r:id="rId7"/>
    <p:sldId id="389" r:id="rId8"/>
    <p:sldId id="387" r:id="rId9"/>
    <p:sldId id="337" r:id="rId10"/>
    <p:sldId id="372" r:id="rId11"/>
    <p:sldId id="336" r:id="rId12"/>
    <p:sldId id="390" r:id="rId13"/>
    <p:sldId id="335" r:id="rId14"/>
    <p:sldId id="373" r:id="rId15"/>
    <p:sldId id="374" r:id="rId16"/>
    <p:sldId id="375" r:id="rId17"/>
    <p:sldId id="315" r:id="rId18"/>
    <p:sldId id="381" r:id="rId19"/>
    <p:sldId id="331" r:id="rId20"/>
    <p:sldId id="295" r:id="rId21"/>
    <p:sldId id="329" r:id="rId22"/>
    <p:sldId id="34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eu Phan Van" initials="RPV" lastIdx="32" clrIdx="0">
    <p:extLst>
      <p:ext uri="{19B8F6BF-5375-455C-9EA6-DF929625EA0E}">
        <p15:presenceInfo xmlns:p15="http://schemas.microsoft.com/office/powerpoint/2012/main" userId="83b57fff0cc03ed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54"/>
    <p:restoredTop sz="95915"/>
  </p:normalViewPr>
  <p:slideViewPr>
    <p:cSldViewPr snapToGrid="0">
      <p:cViewPr varScale="1">
        <p:scale>
          <a:sx n="87" d="100"/>
          <a:sy n="87" d="100"/>
        </p:scale>
        <p:origin x="115" y="43"/>
      </p:cViewPr>
      <p:guideLst>
        <p:guide orient="horz" pos="2160"/>
        <p:guide pos="3840"/>
      </p:guideLst>
    </p:cSldViewPr>
  </p:slideViewPr>
  <p:notesTextViewPr>
    <p:cViewPr>
      <p:scale>
        <a:sx n="1" d="1"/>
        <a:sy n="1" d="1"/>
      </p:scale>
      <p:origin x="0" y="0"/>
    </p:cViewPr>
  </p:notesTextViewPr>
  <p:sorterViewPr>
    <p:cViewPr>
      <p:scale>
        <a:sx n="134" d="100"/>
        <a:sy n="134" d="100"/>
      </p:scale>
      <p:origin x="0" y="-352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64FE50-D189-4693-915D-AE9503F4174D}" type="datetimeFigureOut">
              <a:rPr lang="en-US" smtClean="0"/>
              <a:t>11/1/2023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4EA44A-927D-4D59-858E-589BCB488996}" type="slidenum">
              <a:rPr lang="en-US" smtClean="0"/>
              <a:t>‹#›</a:t>
            </a:fld>
            <a:endParaRPr lang="en-US"/>
          </a:p>
        </p:txBody>
      </p:sp>
    </p:spTree>
    <p:extLst>
      <p:ext uri="{BB962C8B-B14F-4D97-AF65-F5344CB8AC3E}">
        <p14:creationId xmlns:p14="http://schemas.microsoft.com/office/powerpoint/2010/main" val="4232165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Put three or four FLASHCARDS (family members) on the board and tell your child to look at them. Ask them to close their eyes and take one card away. When your child opens their eyes, ask them to guess what is missing.</a:t>
            </a:r>
            <a:endParaRPr lang="en-VN" dirty="0"/>
          </a:p>
        </p:txBody>
      </p:sp>
      <p:sp>
        <p:nvSpPr>
          <p:cNvPr id="4" name="Slide Number Placeholder 3"/>
          <p:cNvSpPr>
            <a:spLocks noGrp="1"/>
          </p:cNvSpPr>
          <p:nvPr>
            <p:ph type="sldNum" sz="quarter" idx="5"/>
          </p:nvPr>
        </p:nvSpPr>
        <p:spPr/>
        <p:txBody>
          <a:bodyPr/>
          <a:lstStyle/>
          <a:p>
            <a:fld id="{234EA44A-927D-4D59-858E-589BCB488996}" type="slidenum">
              <a:rPr lang="en-US" smtClean="0"/>
              <a:t>2</a:t>
            </a:fld>
            <a:endParaRPr lang="en-US"/>
          </a:p>
        </p:txBody>
      </p:sp>
    </p:spTree>
    <p:extLst>
      <p:ext uri="{BB962C8B-B14F-4D97-AF65-F5344CB8AC3E}">
        <p14:creationId xmlns:p14="http://schemas.microsoft.com/office/powerpoint/2010/main" val="368963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lưu ý dạng số nhiều của các từ vừa học</a:t>
            </a:r>
          </a:p>
        </p:txBody>
      </p:sp>
      <p:sp>
        <p:nvSpPr>
          <p:cNvPr id="4" name="Slide Number Placeholder 3"/>
          <p:cNvSpPr>
            <a:spLocks noGrp="1"/>
          </p:cNvSpPr>
          <p:nvPr>
            <p:ph type="sldNum" sz="quarter" idx="5"/>
          </p:nvPr>
        </p:nvSpPr>
        <p:spPr/>
        <p:txBody>
          <a:bodyPr/>
          <a:lstStyle/>
          <a:p>
            <a:fld id="{234EA44A-927D-4D59-858E-589BCB488996}" type="slidenum">
              <a:rPr lang="en-US" smtClean="0"/>
              <a:t>6</a:t>
            </a:fld>
            <a:endParaRPr lang="en-US"/>
          </a:p>
        </p:txBody>
      </p:sp>
    </p:spTree>
    <p:extLst>
      <p:ext uri="{BB962C8B-B14F-4D97-AF65-F5344CB8AC3E}">
        <p14:creationId xmlns:p14="http://schemas.microsoft.com/office/powerpoint/2010/main" val="1299176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14803827"/>
      </p:ext>
    </p:extLst>
  </p:cSld>
  <p:clrMapOvr>
    <a:masterClrMapping/>
  </p:clrMapOvr>
  <p:transition spd="med">
    <p:split orient="vert"/>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1578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DA6BB9-A0FE-E141-8355-D44961E9034E}" type="datetimeFigureOut">
              <a:rPr lang="ru-RU" smtClean="0"/>
              <a:t>01.11.2023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73726E3-66E2-CA45-8773-1AA31AF7CC47}" type="slidenum">
              <a:rPr lang="ru-RU" smtClean="0"/>
              <a:t>‹#›</a:t>
            </a:fld>
            <a:endParaRPr lang="ru-RU"/>
          </a:p>
        </p:txBody>
      </p:sp>
    </p:spTree>
    <p:extLst>
      <p:ext uri="{BB962C8B-B14F-4D97-AF65-F5344CB8AC3E}">
        <p14:creationId xmlns:p14="http://schemas.microsoft.com/office/powerpoint/2010/main" val="3766102824"/>
      </p:ext>
    </p:extLst>
  </p:cSld>
  <p:clrMapOvr>
    <a:masterClrMapping/>
  </p:clrMapOvr>
  <p:transition spd="slow" advClick="0">
    <p:push/>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BAAA43A-D53D-2C48-B445-0A4FE623C418}"/>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21771" y="0"/>
            <a:ext cx="12213771" cy="6850051"/>
          </a:xfrm>
          <a:prstGeom prst="rect">
            <a:avLst/>
          </a:prstGeom>
        </p:spPr>
      </p:pic>
      <p:pic>
        <p:nvPicPr>
          <p:cNvPr id="8" name="Picture 7">
            <a:hlinkClick r:id="" action="ppaction://hlinkshowjump?jump=firstslide"/>
            <a:extLst>
              <a:ext uri="{FF2B5EF4-FFF2-40B4-BE49-F238E27FC236}">
                <a16:creationId xmlns:a16="http://schemas.microsoft.com/office/drawing/2014/main" id="{3E7D6160-95E1-FF4E-81BA-F4D532658E1C}"/>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5831305" y="6337300"/>
            <a:ext cx="529389" cy="529389"/>
          </a:xfrm>
          <a:prstGeom prst="rect">
            <a:avLst/>
          </a:prstGeom>
          <a:effectLst>
            <a:outerShdw blurRad="50800" dist="38100" dir="8100000" algn="tr" rotWithShape="0">
              <a:prstClr val="black">
                <a:alpha val="40000"/>
              </a:prstClr>
            </a:outerShdw>
          </a:effectLst>
        </p:spPr>
      </p:pic>
      <p:pic>
        <p:nvPicPr>
          <p:cNvPr id="9" name="Picture 8">
            <a:hlinkClick r:id="" action="ppaction://hlinkshowjump?jump=nextslide"/>
            <a:extLst>
              <a:ext uri="{FF2B5EF4-FFF2-40B4-BE49-F238E27FC236}">
                <a16:creationId xmlns:a16="http://schemas.microsoft.com/office/drawing/2014/main" id="{65C9951C-EB45-8743-AB57-CEFD9316A244}"/>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6371845" y="6598364"/>
            <a:ext cx="126915" cy="191883"/>
          </a:xfrm>
          <a:prstGeom prst="rect">
            <a:avLst/>
          </a:prstGeom>
          <a:effectLst>
            <a:outerShdw blurRad="50800" dist="38100" dir="8100000" algn="tr" rotWithShape="0">
              <a:prstClr val="black">
                <a:alpha val="40000"/>
              </a:prstClr>
            </a:outerShdw>
          </a:effectLst>
        </p:spPr>
      </p:pic>
      <p:pic>
        <p:nvPicPr>
          <p:cNvPr id="10" name="Picture 9">
            <a:hlinkClick r:id="" action="ppaction://hlinkshowjump?jump=previousslide"/>
            <a:extLst>
              <a:ext uri="{FF2B5EF4-FFF2-40B4-BE49-F238E27FC236}">
                <a16:creationId xmlns:a16="http://schemas.microsoft.com/office/drawing/2014/main" id="{83382951-8E9D-244A-8473-731D885E271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rot="10800000">
            <a:off x="5693239" y="6598364"/>
            <a:ext cx="126915" cy="191883"/>
          </a:xfrm>
          <a:prstGeom prst="rect">
            <a:avLst/>
          </a:prstGeom>
          <a:effectLst>
            <a:outerShdw blurRad="50800" dist="38100" dir="8100000" algn="tr" rotWithShape="0">
              <a:prstClr val="black">
                <a:alpha val="40000"/>
              </a:prstClr>
            </a:outerShdw>
          </a:effectLst>
        </p:spPr>
      </p:pic>
      <p:sp>
        <p:nvSpPr>
          <p:cNvPr id="13" name="TextBox 9">
            <a:extLst>
              <a:ext uri="{FF2B5EF4-FFF2-40B4-BE49-F238E27FC236}">
                <a16:creationId xmlns:a16="http://schemas.microsoft.com/office/drawing/2014/main" id="{FE798370-27E2-9F41-A466-FC64C7FFD70A}"/>
              </a:ext>
            </a:extLst>
          </p:cNvPr>
          <p:cNvSpPr txBox="1"/>
          <p:nvPr userDrawn="1"/>
        </p:nvSpPr>
        <p:spPr>
          <a:xfrm>
            <a:off x="153420" y="-41098"/>
            <a:ext cx="764953"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Unit 3</a:t>
            </a:r>
          </a:p>
        </p:txBody>
      </p:sp>
      <p:sp>
        <p:nvSpPr>
          <p:cNvPr id="14" name="TextBox 13">
            <a:extLst>
              <a:ext uri="{FF2B5EF4-FFF2-40B4-BE49-F238E27FC236}">
                <a16:creationId xmlns:a16="http://schemas.microsoft.com/office/drawing/2014/main" id="{D7889D60-3103-E54C-9167-2287BEE5C81A}"/>
              </a:ext>
            </a:extLst>
          </p:cNvPr>
          <p:cNvSpPr txBox="1"/>
          <p:nvPr userDrawn="1"/>
        </p:nvSpPr>
        <p:spPr>
          <a:xfrm>
            <a:off x="24732" y="6510902"/>
            <a:ext cx="2498826"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400" baseline="0" dirty="0" err="1">
                <a:solidFill>
                  <a:schemeClr val="bg1"/>
                </a:solidFill>
              </a:rPr>
              <a:t>Tiếng</a:t>
            </a:r>
            <a:r>
              <a:rPr lang="en-US" sz="1400" baseline="0" dirty="0">
                <a:solidFill>
                  <a:schemeClr val="bg1"/>
                </a:solidFill>
              </a:rPr>
              <a:t> Anh 3 </a:t>
            </a:r>
            <a:r>
              <a:rPr lang="en-US" sz="1400" baseline="0" dirty="0" err="1">
                <a:solidFill>
                  <a:schemeClr val="bg1"/>
                </a:solidFill>
              </a:rPr>
              <a:t>i</a:t>
            </a:r>
            <a:r>
              <a:rPr lang="en-US" sz="1400" baseline="0" dirty="0">
                <a:solidFill>
                  <a:schemeClr val="bg1"/>
                </a:solidFill>
              </a:rPr>
              <a:t>-Learn Smart Start </a:t>
            </a:r>
            <a:endParaRPr lang="en-US" sz="1400" dirty="0">
              <a:solidFill>
                <a:schemeClr val="bg1"/>
              </a:solidFill>
            </a:endParaRPr>
          </a:p>
        </p:txBody>
      </p:sp>
      <p:pic>
        <p:nvPicPr>
          <p:cNvPr id="15" name="Picture 14">
            <a:extLst>
              <a:ext uri="{FF2B5EF4-FFF2-40B4-BE49-F238E27FC236}">
                <a16:creationId xmlns:a16="http://schemas.microsoft.com/office/drawing/2014/main" id="{ECF13BED-1CB7-0146-BB6D-00DC4EC16FC0}"/>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1377246" y="6473297"/>
            <a:ext cx="663380" cy="338194"/>
          </a:xfrm>
          <a:prstGeom prst="rect">
            <a:avLst/>
          </a:prstGeom>
          <a:effectLst>
            <a:outerShdw blurRad="50800" dist="38100" dir="2700000" algn="tl" rotWithShape="0">
              <a:prstClr val="black">
                <a:alpha val="40000"/>
              </a:prstClr>
            </a:outerShdw>
          </a:effectLst>
        </p:spPr>
      </p:pic>
      <p:sp>
        <p:nvSpPr>
          <p:cNvPr id="11" name="TextBox 9">
            <a:extLst>
              <a:ext uri="{FF2B5EF4-FFF2-40B4-BE49-F238E27FC236}">
                <a16:creationId xmlns:a16="http://schemas.microsoft.com/office/drawing/2014/main" id="{FE798370-27E2-9F41-A466-FC64C7FFD70A}"/>
              </a:ext>
            </a:extLst>
          </p:cNvPr>
          <p:cNvSpPr txBox="1"/>
          <p:nvPr userDrawn="1"/>
        </p:nvSpPr>
        <p:spPr>
          <a:xfrm>
            <a:off x="10878551" y="-47027"/>
            <a:ext cx="1175322"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Lesson</a:t>
            </a:r>
            <a:r>
              <a:rPr lang="en-US" sz="1800" b="1" baseline="0" dirty="0">
                <a:solidFill>
                  <a:schemeClr val="bg1"/>
                </a:solidFill>
              </a:rPr>
              <a:t> 1.1</a:t>
            </a:r>
            <a:endParaRPr lang="en-US" sz="1800" b="1" dirty="0">
              <a:solidFill>
                <a:schemeClr val="bg1"/>
              </a:solidFill>
            </a:endParaRPr>
          </a:p>
        </p:txBody>
      </p:sp>
    </p:spTree>
    <p:extLst>
      <p:ext uri="{BB962C8B-B14F-4D97-AF65-F5344CB8AC3E}">
        <p14:creationId xmlns:p14="http://schemas.microsoft.com/office/powerpoint/2010/main" val="30553122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0.png"/><Relationship Id="rId3" Type="http://schemas.openxmlformats.org/officeDocument/2006/relationships/slideLayout" Target="../slideLayouts/slideLayout2.xml"/><Relationship Id="rId7" Type="http://schemas.openxmlformats.org/officeDocument/2006/relationships/image" Target="../media/image25.png"/><Relationship Id="rId12" Type="http://schemas.openxmlformats.org/officeDocument/2006/relationships/image" Target="../media/image2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4.png"/><Relationship Id="rId11" Type="http://schemas.openxmlformats.org/officeDocument/2006/relationships/image" Target="../media/image1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4.gif"/><Relationship Id="rId3" Type="http://schemas.openxmlformats.org/officeDocument/2006/relationships/image" Target="../media/image31.png"/><Relationship Id="rId7"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33.png"/><Relationship Id="rId10" Type="http://schemas.openxmlformats.org/officeDocument/2006/relationships/image" Target="../media/image36.gif"/><Relationship Id="rId4" Type="http://schemas.openxmlformats.org/officeDocument/2006/relationships/image" Target="../media/image32.png"/><Relationship Id="rId9" Type="http://schemas.openxmlformats.org/officeDocument/2006/relationships/image" Target="../media/image35.gif"/></Relationships>
</file>

<file path=ppt/slides/_rels/slide1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school%20things%20song.mp4"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hyperlink" Target="http://www.eduhome.com.vn/"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9" descr="teacher$students.jpg"/>
          <p:cNvPicPr>
            <a:picLocks noChangeAspect="1"/>
          </p:cNvPicPr>
          <p:nvPr/>
        </p:nvPicPr>
        <p:blipFill>
          <a:blip r:embed="rId2" cstate="print"/>
          <a:srcRect/>
          <a:stretch>
            <a:fillRect/>
          </a:stretch>
        </p:blipFill>
        <p:spPr bwMode="auto">
          <a:xfrm>
            <a:off x="2915322" y="3116050"/>
            <a:ext cx="5572462" cy="2151185"/>
          </a:xfrm>
          <a:prstGeom prst="rect">
            <a:avLst/>
          </a:prstGeom>
          <a:noFill/>
          <a:ln w="9525">
            <a:noFill/>
            <a:miter lim="800000"/>
            <a:headEnd/>
            <a:tailEnd/>
          </a:ln>
        </p:spPr>
      </p:pic>
      <p:sp>
        <p:nvSpPr>
          <p:cNvPr id="5123" name="Text Box 25"/>
          <p:cNvSpPr txBox="1">
            <a:spLocks noChangeArrowheads="1"/>
          </p:cNvSpPr>
          <p:nvPr/>
        </p:nvSpPr>
        <p:spPr bwMode="auto">
          <a:xfrm>
            <a:off x="647700" y="249452"/>
            <a:ext cx="9829800" cy="923330"/>
          </a:xfrm>
          <a:prstGeom prst="rect">
            <a:avLst/>
          </a:prstGeom>
          <a:noFill/>
          <a:ln w="9525">
            <a:noFill/>
            <a:miter lim="800000"/>
            <a:headEnd/>
            <a:tailEnd/>
          </a:ln>
        </p:spPr>
        <p:txBody>
          <a:bodyPr>
            <a:spAutoFit/>
          </a:bodyPr>
          <a:lstStyle/>
          <a:p>
            <a:pPr algn="ctr" eaLnBrk="1" hangingPunct="1">
              <a:spcBef>
                <a:spcPct val="50000"/>
              </a:spcBef>
            </a:pPr>
            <a:r>
              <a:rPr lang="en-US" sz="4400" b="1" dirty="0">
                <a:solidFill>
                  <a:srgbClr val="002060"/>
                </a:solidFill>
                <a:latin typeface=".VnRevueH" pitchFamily="34" charset="0"/>
                <a:cs typeface="Arial" charset="0"/>
              </a:rPr>
              <a:t>   </a:t>
            </a:r>
            <a:r>
              <a:rPr lang="en-US" sz="5400" b="1" dirty="0">
                <a:solidFill>
                  <a:schemeClr val="accent5">
                    <a:lumMod val="75000"/>
                  </a:schemeClr>
                </a:solidFill>
                <a:latin typeface=".VnRevueH" pitchFamily="34" charset="0"/>
                <a:cs typeface="Arial" charset="0"/>
              </a:rPr>
              <a:t>Duc </a:t>
            </a:r>
            <a:r>
              <a:rPr lang="en-US" sz="5400" b="1" dirty="0" err="1">
                <a:solidFill>
                  <a:schemeClr val="accent5">
                    <a:lumMod val="75000"/>
                  </a:schemeClr>
                </a:solidFill>
                <a:latin typeface=".VnRevueH" pitchFamily="34" charset="0"/>
                <a:cs typeface="Arial" charset="0"/>
              </a:rPr>
              <a:t>Giang</a:t>
            </a:r>
            <a:r>
              <a:rPr lang="en-US" sz="5400" b="1" dirty="0">
                <a:solidFill>
                  <a:schemeClr val="accent5">
                    <a:lumMod val="75000"/>
                  </a:schemeClr>
                </a:solidFill>
                <a:latin typeface=".VnRevueH" pitchFamily="34" charset="0"/>
                <a:cs typeface="Arial" charset="0"/>
              </a:rPr>
              <a:t> Primary School</a:t>
            </a:r>
            <a:endParaRPr lang="en-US" sz="4400" b="1" dirty="0">
              <a:solidFill>
                <a:schemeClr val="accent5">
                  <a:lumMod val="75000"/>
                </a:schemeClr>
              </a:solidFill>
              <a:latin typeface=".VnRevueH" pitchFamily="34" charset="0"/>
              <a:cs typeface="Arial" charset="0"/>
            </a:endParaRPr>
          </a:p>
        </p:txBody>
      </p:sp>
      <p:sp>
        <p:nvSpPr>
          <p:cNvPr id="6" name="WordArt 24"/>
          <p:cNvSpPr>
            <a:spLocks noChangeArrowheads="1" noChangeShapeType="1" noTextEdit="1"/>
          </p:cNvSpPr>
          <p:nvPr/>
        </p:nvSpPr>
        <p:spPr bwMode="auto">
          <a:xfrm>
            <a:off x="2186268" y="2247900"/>
            <a:ext cx="7010400" cy="7239000"/>
          </a:xfrm>
          <a:prstGeom prst="rect">
            <a:avLst/>
          </a:prstGeom>
        </p:spPr>
        <p:txBody>
          <a:bodyPr spcFirstLastPara="1" wrap="none" fromWordArt="1">
            <a:prstTxWarp prst="textArchUp">
              <a:avLst>
                <a:gd name="adj" fmla="val 12193188"/>
              </a:avLst>
            </a:prstTxWarp>
          </a:bodyPr>
          <a:lstStyle/>
          <a:p>
            <a:pPr algn="ctr">
              <a:defRPr/>
            </a:pPr>
            <a:r>
              <a:rPr lang="en-US" sz="13800" b="1" kern="10" dirty="0">
                <a:ln w="9525">
                  <a:solidFill>
                    <a:srgbClr val="000000"/>
                  </a:solidFill>
                  <a:round/>
                  <a:headEnd/>
                  <a:tailEnd/>
                </a:ln>
                <a:solidFill>
                  <a:srgbClr val="FF0000"/>
                </a:solidFill>
                <a:latin typeface="Arial Black"/>
              </a:rPr>
              <a:t>WELCOME ALL THE TEACHERS </a:t>
            </a:r>
          </a:p>
          <a:p>
            <a:pPr algn="ctr">
              <a:defRPr/>
            </a:pPr>
            <a:r>
              <a:rPr lang="en-US" sz="13800" b="1" kern="10" dirty="0">
                <a:ln w="9525">
                  <a:solidFill>
                    <a:srgbClr val="000000"/>
                  </a:solidFill>
                  <a:round/>
                  <a:headEnd/>
                  <a:tailEnd/>
                </a:ln>
                <a:solidFill>
                  <a:srgbClr val="FF0000"/>
                </a:solidFill>
                <a:latin typeface="Arial Black"/>
              </a:rPr>
              <a:t>TO CLASS 3A6</a:t>
            </a:r>
          </a:p>
        </p:txBody>
      </p:sp>
      <p:sp>
        <p:nvSpPr>
          <p:cNvPr id="8" name="TextBox 7"/>
          <p:cNvSpPr txBox="1"/>
          <p:nvPr/>
        </p:nvSpPr>
        <p:spPr>
          <a:xfrm>
            <a:off x="1242732" y="5267235"/>
            <a:ext cx="8763000" cy="1274195"/>
          </a:xfrm>
          <a:prstGeom prst="rect">
            <a:avLst/>
          </a:prstGeom>
          <a:noFill/>
        </p:spPr>
        <p:txBody>
          <a:bodyPr wrap="square">
            <a:spAutoFit/>
          </a:bodyPr>
          <a:lstStyle/>
          <a:p>
            <a:pPr algn="ctr">
              <a:lnSpc>
                <a:spcPct val="120000"/>
              </a:lnSpc>
              <a:defRPr/>
            </a:pPr>
            <a:r>
              <a:rPr lang="en-US" sz="4400" b="1" dirty="0">
                <a:solidFill>
                  <a:schemeClr val="accent2">
                    <a:lumMod val="75000"/>
                  </a:schemeClr>
                </a:solidFill>
                <a:latin typeface=".VnAristote" pitchFamily="34" charset="0"/>
                <a:cs typeface="Times New Roman" pitchFamily="18" charset="0"/>
              </a:rPr>
              <a:t>Unit 3: School -  Lesson 1.1</a:t>
            </a:r>
            <a:endParaRPr lang="en-US" sz="2000" b="1" dirty="0">
              <a:solidFill>
                <a:schemeClr val="accent2">
                  <a:lumMod val="75000"/>
                </a:schemeClr>
              </a:solidFill>
              <a:latin typeface="Times New Roman" pitchFamily="18" charset="0"/>
              <a:cs typeface="Times New Roman" pitchFamily="18" charset="0"/>
            </a:endParaRPr>
          </a:p>
          <a:p>
            <a:pPr>
              <a:defRPr/>
            </a:pPr>
            <a:endParaRPr lang="en-US" sz="2400" dirty="0">
              <a:latin typeface="Times New Roman" pitchFamily="18" charset="0"/>
              <a:cs typeface="Times New Roman" pitchFamily="18" charset="0"/>
            </a:endParaRPr>
          </a:p>
        </p:txBody>
      </p:sp>
    </p:spTree>
  </p:cSld>
  <p:clrMapOvr>
    <a:masterClrMapping/>
  </p:clrMapOvr>
  <p:transition spd="slow" advClick="0">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D2-TRACK 2.mp3" descr="CD2-TRACK 2.mp3">
            <a:hlinkClick r:id="" action="ppaction://media"/>
            <a:extLst>
              <a:ext uri="{FF2B5EF4-FFF2-40B4-BE49-F238E27FC236}">
                <a16:creationId xmlns:a16="http://schemas.microsoft.com/office/drawing/2014/main" id="{30A2D366-55E9-88EC-E53E-77E6C14481E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673600" y="432031"/>
            <a:ext cx="812800" cy="812800"/>
          </a:xfrm>
          <a:prstGeom prst="rect">
            <a:avLst/>
          </a:prstGeom>
        </p:spPr>
      </p:pic>
      <p:pic>
        <p:nvPicPr>
          <p:cNvPr id="4" name="Picture 3" descr="A picture containing logo&#10;&#10;Description automatically generated">
            <a:extLst>
              <a:ext uri="{FF2B5EF4-FFF2-40B4-BE49-F238E27FC236}">
                <a16:creationId xmlns:a16="http://schemas.microsoft.com/office/drawing/2014/main" id="{C48421EB-AF14-8F2B-5778-AD6B2081EA1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9592" y="504458"/>
            <a:ext cx="5422900" cy="673100"/>
          </a:xfrm>
          <a:prstGeom prst="rect">
            <a:avLst/>
          </a:prstGeom>
          <a:effectLst>
            <a:outerShdw blurRad="50800" dist="38100" dir="2700000" algn="tl" rotWithShape="0">
              <a:prstClr val="black">
                <a:alpha val="40000"/>
              </a:prstClr>
            </a:outerShdw>
          </a:effectLst>
        </p:spPr>
      </p:pic>
      <p:pic>
        <p:nvPicPr>
          <p:cNvPr id="6" name="Picture 5" descr="A person's face on a yellow background&#10;&#10;Description automatically generated with low confidence">
            <a:extLst>
              <a:ext uri="{FF2B5EF4-FFF2-40B4-BE49-F238E27FC236}">
                <a16:creationId xmlns:a16="http://schemas.microsoft.com/office/drawing/2014/main" id="{851882CD-87F4-EC57-B2F4-232B34357D7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7799" y="2515201"/>
            <a:ext cx="1767519" cy="1936750"/>
          </a:xfrm>
          <a:prstGeom prst="rect">
            <a:avLst/>
          </a:prstGeom>
        </p:spPr>
      </p:pic>
      <p:pic>
        <p:nvPicPr>
          <p:cNvPr id="8" name="Picture 7" descr="A close-up of a person&#10;&#10;Description automatically generated with medium confidence">
            <a:extLst>
              <a:ext uri="{FF2B5EF4-FFF2-40B4-BE49-F238E27FC236}">
                <a16:creationId xmlns:a16="http://schemas.microsoft.com/office/drawing/2014/main" id="{945B57E5-B7E5-DB0F-9257-DF9BD224C542}"/>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0081856" y="3303720"/>
            <a:ext cx="1767519" cy="1635895"/>
          </a:xfrm>
          <a:prstGeom prst="rect">
            <a:avLst/>
          </a:prstGeom>
        </p:spPr>
      </p:pic>
      <p:pic>
        <p:nvPicPr>
          <p:cNvPr id="10" name="Picture 9" descr="A picture containing logo&#10;&#10;Description automatically generated">
            <a:extLst>
              <a:ext uri="{FF2B5EF4-FFF2-40B4-BE49-F238E27FC236}">
                <a16:creationId xmlns:a16="http://schemas.microsoft.com/office/drawing/2014/main" id="{1F59543B-8AFB-A386-A3C6-8EC76BCB625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631950" y="1324807"/>
            <a:ext cx="6513156" cy="1041399"/>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5E811F16-2C08-35F9-1F9E-1074ECD8190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307358" y="2560193"/>
            <a:ext cx="4774498" cy="1189711"/>
          </a:xfrm>
          <a:prstGeom prst="rect">
            <a:avLst/>
          </a:prstGeom>
        </p:spPr>
      </p:pic>
      <p:pic>
        <p:nvPicPr>
          <p:cNvPr id="14" name="Picture 13" descr="Shape&#10;&#10;Description automatically generated with medium confidence">
            <a:extLst>
              <a:ext uri="{FF2B5EF4-FFF2-40B4-BE49-F238E27FC236}">
                <a16:creationId xmlns:a16="http://schemas.microsoft.com/office/drawing/2014/main" id="{39BC7AF6-688D-1AE0-6AB1-95480522D5E3}"/>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1945318" y="3811470"/>
            <a:ext cx="5065082" cy="1189711"/>
          </a:xfrm>
          <a:prstGeom prst="rect">
            <a:avLst/>
          </a:prstGeom>
        </p:spPr>
      </p:pic>
      <p:pic>
        <p:nvPicPr>
          <p:cNvPr id="16" name="Picture 15" descr="A picture containing text, stationary, file folder&#10;&#10;Description automatically generated">
            <a:extLst>
              <a:ext uri="{FF2B5EF4-FFF2-40B4-BE49-F238E27FC236}">
                <a16:creationId xmlns:a16="http://schemas.microsoft.com/office/drawing/2014/main" id="{45D936AF-97CD-FD6B-C042-2E4E0491C95B}"/>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027506" y="3811470"/>
            <a:ext cx="1117600" cy="965200"/>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425734F2-FB91-5315-042D-3EE2A444BD76}"/>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568143" y="5001180"/>
            <a:ext cx="6339907" cy="1189711"/>
          </a:xfrm>
          <a:prstGeom prst="rect">
            <a:avLst/>
          </a:prstGeom>
        </p:spPr>
      </p:pic>
      <p:sp>
        <p:nvSpPr>
          <p:cNvPr id="11" name="TextBox 10">
            <a:extLst>
              <a:ext uri="{FF2B5EF4-FFF2-40B4-BE49-F238E27FC236}">
                <a16:creationId xmlns:a16="http://schemas.microsoft.com/office/drawing/2014/main" id="{63FBCF16-BA94-5ABA-5951-5C7AA173546D}"/>
              </a:ext>
            </a:extLst>
          </p:cNvPr>
          <p:cNvSpPr txBox="1"/>
          <p:nvPr/>
        </p:nvSpPr>
        <p:spPr>
          <a:xfrm>
            <a:off x="8563602" y="643638"/>
            <a:ext cx="3628398"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US" i="1" dirty="0">
                <a:solidFill>
                  <a:srgbClr val="FF0000"/>
                </a:solidFill>
              </a:rPr>
              <a:t>Click here to hear the sound.</a:t>
            </a:r>
          </a:p>
        </p:txBody>
      </p:sp>
      <p:pic>
        <p:nvPicPr>
          <p:cNvPr id="3" name="CD2-TRACK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329172225"/>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
                </p:tgtEl>
              </p:cMediaNode>
            </p:audio>
            <p:audio>
              <p:cMediaNode vol="80000">
                <p:cTn id="3" fill="hold" display="0">
                  <p:stCondLst>
                    <p:cond delay="indefinite"/>
                  </p:stCondLst>
                  <p:endCondLst>
                    <p:cond evt="onStopAudio" delay="0">
                      <p:tgtEl>
                        <p:sldTgt/>
                      </p:tgtEl>
                    </p:cond>
                  </p:endCondLst>
                </p:cTn>
                <p:tgtEl>
                  <p:spTgt spid="3"/>
                </p:tgtEl>
              </p:cMediaNode>
            </p:audio>
            <p:seq concurrent="1" nextAc="seek">
              <p:cTn id="4" restart="whenNotActive" fill="hold" evtFilter="cancelBubble" nodeType="interactiveSeq">
                <p:stCondLst>
                  <p:cond evt="onClick" delay="0">
                    <p:tgtEl>
                      <p:spTgt spid="11"/>
                    </p:tgtEl>
                  </p:cond>
                </p:stCondLst>
                <p:endSync evt="end" delay="0">
                  <p:rtn val="all"/>
                </p:endSync>
                <p:childTnLst>
                  <p:par>
                    <p:cTn id="5" fill="hold">
                      <p:stCondLst>
                        <p:cond delay="0"/>
                      </p:stCondLst>
                      <p:childTnLst>
                        <p:par>
                          <p:cTn id="6" fill="hold">
                            <p:stCondLst>
                              <p:cond delay="0"/>
                            </p:stCondLst>
                            <p:childTnLst>
                              <p:par>
                                <p:cTn id="7" presetID="1" presetClass="mediacall" presetSubtype="0" fill="hold" nodeType="clickEffect">
                                  <p:stCondLst>
                                    <p:cond delay="0"/>
                                  </p:stCondLst>
                                  <p:childTnLst>
                                    <p:cmd type="call" cmd="playFrom(0.0)">
                                      <p:cBhvr>
                                        <p:cTn id="8" dur="27977" fill="hold"/>
                                        <p:tgtEl>
                                          <p:spTgt spid="3"/>
                                        </p:tgtEl>
                                      </p:cBhvr>
                                    </p:cmd>
                                  </p:childTnLst>
                                </p:cTn>
                              </p:par>
                            </p:childTnLst>
                          </p:cTn>
                        </p:par>
                      </p:childTnLst>
                    </p:cTn>
                  </p:par>
                </p:childTnLst>
              </p:cTn>
              <p:nextCondLst>
                <p:cond evt="onClick" delay="0">
                  <p:tgtEl>
                    <p:spTgt spid="11"/>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0287000" cy="6858000"/>
          </a:xfrm>
          <a:prstGeom prst="rect">
            <a:avLst/>
          </a:prstGeom>
        </p:spPr>
      </p:pic>
      <p:sp>
        <p:nvSpPr>
          <p:cNvPr id="3" name="TextBox 2"/>
          <p:cNvSpPr txBox="1"/>
          <p:nvPr/>
        </p:nvSpPr>
        <p:spPr>
          <a:xfrm>
            <a:off x="4068148" y="3918856"/>
            <a:ext cx="2472611" cy="923330"/>
          </a:xfrm>
          <a:prstGeom prst="rect">
            <a:avLst/>
          </a:prstGeom>
          <a:noFill/>
        </p:spPr>
        <p:txBody>
          <a:bodyPr wrap="square" rtlCol="0">
            <a:spAutoFit/>
          </a:bodyPr>
          <a:lstStyle/>
          <a:p>
            <a:r>
              <a:rPr lang="en-US" sz="5400" dirty="0">
                <a:solidFill>
                  <a:schemeClr val="bg1"/>
                </a:solidFill>
              </a:rPr>
              <a:t>Practice</a:t>
            </a:r>
            <a:endParaRPr lang="en-US" sz="2400" dirty="0">
              <a:solidFill>
                <a:schemeClr val="bg1"/>
              </a:solidFill>
            </a:endParaRPr>
          </a:p>
        </p:txBody>
      </p:sp>
    </p:spTree>
    <p:extLst>
      <p:ext uri="{BB962C8B-B14F-4D97-AF65-F5344CB8AC3E}">
        <p14:creationId xmlns:p14="http://schemas.microsoft.com/office/powerpoint/2010/main" val="3745156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uble Wave 1">
            <a:extLst>
              <a:ext uri="{FF2B5EF4-FFF2-40B4-BE49-F238E27FC236}">
                <a16:creationId xmlns:a16="http://schemas.microsoft.com/office/drawing/2014/main" id="{597112CD-0DD1-45F8-B2DF-9F5B666787BE}"/>
              </a:ext>
            </a:extLst>
          </p:cNvPr>
          <p:cNvSpPr/>
          <p:nvPr/>
        </p:nvSpPr>
        <p:spPr>
          <a:xfrm>
            <a:off x="2787162" y="248198"/>
            <a:ext cx="9258300" cy="1223010"/>
          </a:xfrm>
          <a:prstGeom prst="doubleWav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accent2">
                    <a:lumMod val="75000"/>
                  </a:schemeClr>
                </a:solidFill>
              </a:rPr>
              <a:t>Is this your .................?     Yes, it is. / No, it isn’t.</a:t>
            </a:r>
          </a:p>
          <a:p>
            <a:pPr algn="ctr"/>
            <a:r>
              <a:rPr lang="vi-VN" sz="2400" b="1" dirty="0">
                <a:solidFill>
                  <a:schemeClr val="accent2">
                    <a:lumMod val="75000"/>
                  </a:schemeClr>
                </a:solidFill>
              </a:rPr>
              <a:t>Are these your ......................? Yes, they are. / No, they aren’t.</a:t>
            </a:r>
            <a:endParaRPr lang="en-US" sz="2400" b="1" dirty="0">
              <a:solidFill>
                <a:schemeClr val="accent2">
                  <a:lumMod val="75000"/>
                </a:schemeClr>
              </a:solidFill>
            </a:endParaRPr>
          </a:p>
        </p:txBody>
      </p:sp>
      <p:pic>
        <p:nvPicPr>
          <p:cNvPr id="4" name="Picture 3" descr="A picture containing text, measuring stick&#10;&#10;Description automatically generated">
            <a:extLst>
              <a:ext uri="{FF2B5EF4-FFF2-40B4-BE49-F238E27FC236}">
                <a16:creationId xmlns:a16="http://schemas.microsoft.com/office/drawing/2014/main" id="{4E634A20-9B1D-44DF-A7F9-6B0DC7C5972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468182" y="1965357"/>
            <a:ext cx="1924482" cy="174229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4" descr="A picture containing shape&#10;&#10;Description automatically generated">
            <a:extLst>
              <a:ext uri="{FF2B5EF4-FFF2-40B4-BE49-F238E27FC236}">
                <a16:creationId xmlns:a16="http://schemas.microsoft.com/office/drawing/2014/main" id="{678CD5BE-1CE2-42B9-AEDA-B5BD75D87B5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547475" y="1965357"/>
            <a:ext cx="1834912" cy="180649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5" descr="Application&#10;&#10;Description automatically generated with medium confidence">
            <a:extLst>
              <a:ext uri="{FF2B5EF4-FFF2-40B4-BE49-F238E27FC236}">
                <a16:creationId xmlns:a16="http://schemas.microsoft.com/office/drawing/2014/main" id="{396DCBF7-D996-48F7-A683-D9BE8DF4933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39963" y="4405367"/>
            <a:ext cx="2019661" cy="183969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a:extLst>
              <a:ext uri="{FF2B5EF4-FFF2-40B4-BE49-F238E27FC236}">
                <a16:creationId xmlns:a16="http://schemas.microsoft.com/office/drawing/2014/main" id="{B2291B01-3C59-4C33-8A05-7108B85E858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78925" y="1965357"/>
            <a:ext cx="2034446" cy="183969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 name="Picture 7">
            <a:extLst>
              <a:ext uri="{FF2B5EF4-FFF2-40B4-BE49-F238E27FC236}">
                <a16:creationId xmlns:a16="http://schemas.microsoft.com/office/drawing/2014/main" id="{2B7B5290-6542-4B6E-B19C-A8E5A529815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20669" y="4405366"/>
            <a:ext cx="2019661" cy="183969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9" name="Picture 8" descr="Shape&#10;&#10;Description automatically generated">
            <a:extLst>
              <a:ext uri="{FF2B5EF4-FFF2-40B4-BE49-F238E27FC236}">
                <a16:creationId xmlns:a16="http://schemas.microsoft.com/office/drawing/2014/main" id="{003CF967-91AA-47E9-B379-96B47577348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547475" y="4247105"/>
            <a:ext cx="1834912" cy="180649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TextBox 2">
            <a:extLst>
              <a:ext uri="{FF2B5EF4-FFF2-40B4-BE49-F238E27FC236}">
                <a16:creationId xmlns:a16="http://schemas.microsoft.com/office/drawing/2014/main" id="{895D222D-9BE5-4300-B726-91FA441D6275}"/>
              </a:ext>
            </a:extLst>
          </p:cNvPr>
          <p:cNvSpPr txBox="1"/>
          <p:nvPr/>
        </p:nvSpPr>
        <p:spPr>
          <a:xfrm>
            <a:off x="2407182" y="2810320"/>
            <a:ext cx="1037493" cy="646331"/>
          </a:xfrm>
          <a:prstGeom prst="rect">
            <a:avLst/>
          </a:prstGeom>
          <a:noFill/>
        </p:spPr>
        <p:txBody>
          <a:bodyPr wrap="square" rtlCol="0">
            <a:spAutoFit/>
          </a:bodyPr>
          <a:lstStyle/>
          <a:p>
            <a:r>
              <a:rPr lang="en-US" sz="3600" dirty="0">
                <a:latin typeface="Yu Gothic UI Semibold" panose="020B0700000000000000" pitchFamily="34" charset="-128"/>
                <a:ea typeface="Yu Gothic UI Semibold" panose="020B0700000000000000" pitchFamily="34" charset="-128"/>
                <a:sym typeface="Wingdings" panose="05000000000000000000" pitchFamily="2" charset="2"/>
              </a:rPr>
              <a:t>➀</a:t>
            </a:r>
            <a:r>
              <a:rPr lang="en-US" sz="3600" dirty="0">
                <a:sym typeface="Wingdings" panose="05000000000000000000" pitchFamily="2" charset="2"/>
              </a:rPr>
              <a:t></a:t>
            </a:r>
            <a:endParaRPr lang="en-US" sz="3600" dirty="0"/>
          </a:p>
        </p:txBody>
      </p:sp>
      <p:sp>
        <p:nvSpPr>
          <p:cNvPr id="10" name="TextBox 9">
            <a:extLst>
              <a:ext uri="{FF2B5EF4-FFF2-40B4-BE49-F238E27FC236}">
                <a16:creationId xmlns:a16="http://schemas.microsoft.com/office/drawing/2014/main" id="{A0031A16-9AE7-445F-8583-DF93B04F7C0A}"/>
              </a:ext>
            </a:extLst>
          </p:cNvPr>
          <p:cNvSpPr txBox="1"/>
          <p:nvPr/>
        </p:nvSpPr>
        <p:spPr>
          <a:xfrm>
            <a:off x="6646985" y="2876176"/>
            <a:ext cx="1266092" cy="646331"/>
          </a:xfrm>
          <a:prstGeom prst="rect">
            <a:avLst/>
          </a:prstGeom>
          <a:noFill/>
        </p:spPr>
        <p:txBody>
          <a:bodyPr wrap="square" rtlCol="0">
            <a:spAutoFit/>
          </a:bodyPr>
          <a:lstStyle/>
          <a:p>
            <a:r>
              <a:rPr lang="en-US" sz="3600" dirty="0">
                <a:latin typeface="Yu Gothic UI Semibold" panose="020B0700000000000000" pitchFamily="34" charset="-128"/>
                <a:ea typeface="Yu Gothic UI Semibold" panose="020B0700000000000000" pitchFamily="34" charset="-128"/>
              </a:rPr>
              <a:t>➁ </a:t>
            </a:r>
            <a:r>
              <a:rPr lang="en-US" sz="3600" dirty="0">
                <a:latin typeface="Yu Gothic UI Semibold" panose="020B0700000000000000" pitchFamily="34" charset="-128"/>
                <a:ea typeface="Yu Gothic UI Semibold" panose="020B0700000000000000" pitchFamily="34" charset="-128"/>
                <a:sym typeface="Wingdings" panose="05000000000000000000" pitchFamily="2" charset="2"/>
              </a:rPr>
              <a:t></a:t>
            </a:r>
            <a:endParaRPr lang="en-US" sz="3600" dirty="0"/>
          </a:p>
        </p:txBody>
      </p:sp>
      <p:sp>
        <p:nvSpPr>
          <p:cNvPr id="11" name="TextBox 10">
            <a:extLst>
              <a:ext uri="{FF2B5EF4-FFF2-40B4-BE49-F238E27FC236}">
                <a16:creationId xmlns:a16="http://schemas.microsoft.com/office/drawing/2014/main" id="{BD320B28-BB9D-4BA2-91CF-DA962DD44D16}"/>
              </a:ext>
            </a:extLst>
          </p:cNvPr>
          <p:cNvSpPr txBox="1"/>
          <p:nvPr/>
        </p:nvSpPr>
        <p:spPr>
          <a:xfrm>
            <a:off x="10726615" y="2810320"/>
            <a:ext cx="1019908" cy="646331"/>
          </a:xfrm>
          <a:prstGeom prst="rect">
            <a:avLst/>
          </a:prstGeom>
          <a:noFill/>
        </p:spPr>
        <p:txBody>
          <a:bodyPr wrap="square" rtlCol="0">
            <a:spAutoFit/>
          </a:bodyPr>
          <a:lstStyle/>
          <a:p>
            <a:r>
              <a:rPr lang="en-US" sz="3600" dirty="0">
                <a:latin typeface="Yu Gothic UI Semibold" panose="020B0700000000000000" pitchFamily="34" charset="-128"/>
                <a:ea typeface="Yu Gothic UI Semibold" panose="020B0700000000000000" pitchFamily="34" charset="-128"/>
              </a:rPr>
              <a:t>➂</a:t>
            </a:r>
            <a:r>
              <a:rPr lang="en-US" sz="3600" dirty="0">
                <a:latin typeface="Yu Gothic UI Semibold" panose="020B0700000000000000" pitchFamily="34" charset="-128"/>
                <a:ea typeface="Yu Gothic UI Semibold" panose="020B0700000000000000" pitchFamily="34" charset="-128"/>
                <a:sym typeface="Wingdings" panose="05000000000000000000" pitchFamily="2" charset="2"/>
              </a:rPr>
              <a:t></a:t>
            </a:r>
            <a:endParaRPr lang="en-US" sz="3600" dirty="0"/>
          </a:p>
        </p:txBody>
      </p:sp>
      <p:sp>
        <p:nvSpPr>
          <p:cNvPr id="13" name="TextBox 12">
            <a:extLst>
              <a:ext uri="{FF2B5EF4-FFF2-40B4-BE49-F238E27FC236}">
                <a16:creationId xmlns:a16="http://schemas.microsoft.com/office/drawing/2014/main" id="{CED28127-F415-4699-8A2A-C2FFD9E9CBC5}"/>
              </a:ext>
            </a:extLst>
          </p:cNvPr>
          <p:cNvSpPr txBox="1"/>
          <p:nvPr/>
        </p:nvSpPr>
        <p:spPr>
          <a:xfrm>
            <a:off x="2513523" y="5521569"/>
            <a:ext cx="1037493" cy="646331"/>
          </a:xfrm>
          <a:prstGeom prst="rect">
            <a:avLst/>
          </a:prstGeom>
          <a:noFill/>
        </p:spPr>
        <p:txBody>
          <a:bodyPr wrap="square" rtlCol="0">
            <a:spAutoFit/>
          </a:bodyPr>
          <a:lstStyle/>
          <a:p>
            <a:r>
              <a:rPr lang="en-US" sz="3600" dirty="0">
                <a:latin typeface="Yu Gothic UI Semibold" panose="020B0700000000000000" pitchFamily="34" charset="-128"/>
                <a:ea typeface="Yu Gothic UI Semibold" panose="020B0700000000000000" pitchFamily="34" charset="-128"/>
                <a:sym typeface="Wingdings" panose="05000000000000000000" pitchFamily="2" charset="2"/>
              </a:rPr>
              <a:t>➃</a:t>
            </a:r>
            <a:endParaRPr lang="en-US" sz="3600" dirty="0"/>
          </a:p>
        </p:txBody>
      </p:sp>
      <p:sp>
        <p:nvSpPr>
          <p:cNvPr id="14" name="TextBox 13">
            <a:extLst>
              <a:ext uri="{FF2B5EF4-FFF2-40B4-BE49-F238E27FC236}">
                <a16:creationId xmlns:a16="http://schemas.microsoft.com/office/drawing/2014/main" id="{0B08E333-1AFE-4967-AB6E-98BDF6630470}"/>
              </a:ext>
            </a:extLst>
          </p:cNvPr>
          <p:cNvSpPr txBox="1"/>
          <p:nvPr/>
        </p:nvSpPr>
        <p:spPr>
          <a:xfrm>
            <a:off x="6761284" y="5521568"/>
            <a:ext cx="1037493" cy="646331"/>
          </a:xfrm>
          <a:prstGeom prst="rect">
            <a:avLst/>
          </a:prstGeom>
          <a:noFill/>
        </p:spPr>
        <p:txBody>
          <a:bodyPr wrap="square" rtlCol="0">
            <a:spAutoFit/>
          </a:bodyPr>
          <a:lstStyle/>
          <a:p>
            <a:r>
              <a:rPr lang="en-US" sz="3600" dirty="0">
                <a:latin typeface="Yu Gothic UI Semibold" panose="020B0700000000000000" pitchFamily="34" charset="-128"/>
                <a:ea typeface="Yu Gothic UI Semibold" panose="020B0700000000000000" pitchFamily="34" charset="-128"/>
                <a:sym typeface="Wingdings" panose="05000000000000000000" pitchFamily="2" charset="2"/>
              </a:rPr>
              <a:t>➄</a:t>
            </a:r>
            <a:r>
              <a:rPr lang="en-US" sz="3600" dirty="0">
                <a:sym typeface="Wingdings" panose="05000000000000000000" pitchFamily="2" charset="2"/>
              </a:rPr>
              <a:t></a:t>
            </a:r>
            <a:endParaRPr lang="en-US" sz="3600" dirty="0"/>
          </a:p>
        </p:txBody>
      </p:sp>
      <p:sp>
        <p:nvSpPr>
          <p:cNvPr id="15" name="TextBox 14">
            <a:extLst>
              <a:ext uri="{FF2B5EF4-FFF2-40B4-BE49-F238E27FC236}">
                <a16:creationId xmlns:a16="http://schemas.microsoft.com/office/drawing/2014/main" id="{821223E5-C1BB-4E17-B4BF-5F9C6CE3DC5B}"/>
              </a:ext>
            </a:extLst>
          </p:cNvPr>
          <p:cNvSpPr txBox="1"/>
          <p:nvPr/>
        </p:nvSpPr>
        <p:spPr>
          <a:xfrm>
            <a:off x="10726716" y="5407268"/>
            <a:ext cx="1037493" cy="646331"/>
          </a:xfrm>
          <a:prstGeom prst="rect">
            <a:avLst/>
          </a:prstGeom>
          <a:noFill/>
        </p:spPr>
        <p:txBody>
          <a:bodyPr wrap="square" rtlCol="0">
            <a:spAutoFit/>
          </a:bodyPr>
          <a:lstStyle/>
          <a:p>
            <a:r>
              <a:rPr lang="en-US" sz="3600" dirty="0">
                <a:latin typeface="Yu Gothic UI Semibold" panose="020B0700000000000000" pitchFamily="34" charset="-128"/>
                <a:ea typeface="Yu Gothic UI Semibold" panose="020B0700000000000000" pitchFamily="34" charset="-128"/>
                <a:sym typeface="Wingdings" panose="05000000000000000000" pitchFamily="2" charset="2"/>
              </a:rPr>
              <a:t>➅</a:t>
            </a:r>
            <a:endParaRPr lang="en-US" sz="3600" dirty="0"/>
          </a:p>
        </p:txBody>
      </p:sp>
      <p:pic>
        <p:nvPicPr>
          <p:cNvPr id="16" name="Picture 10" descr="animal111">
            <a:extLst>
              <a:ext uri="{FF2B5EF4-FFF2-40B4-BE49-F238E27FC236}">
                <a16:creationId xmlns:a16="http://schemas.microsoft.com/office/drawing/2014/main" id="{3824EC22-3AC9-4138-8835-82C81BDE2E6A}"/>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239963" y="282915"/>
            <a:ext cx="701354" cy="701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1" descr="animal111">
            <a:extLst>
              <a:ext uri="{FF2B5EF4-FFF2-40B4-BE49-F238E27FC236}">
                <a16:creationId xmlns:a16="http://schemas.microsoft.com/office/drawing/2014/main" id="{E4FEF7AE-676F-4B73-BDEE-294F3D81F29A}"/>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flipH="1">
            <a:off x="1561478" y="309103"/>
            <a:ext cx="620422" cy="675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3" descr="greenglowright">
            <a:extLst>
              <a:ext uri="{FF2B5EF4-FFF2-40B4-BE49-F238E27FC236}">
                <a16:creationId xmlns:a16="http://schemas.microsoft.com/office/drawing/2014/main" id="{528643C6-BC3F-4146-867F-ADB44D95339F}"/>
              </a:ext>
            </a:extLst>
          </p:cNvPr>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95023" y="677133"/>
            <a:ext cx="322385" cy="322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5" descr="greenglowleft">
            <a:extLst>
              <a:ext uri="{FF2B5EF4-FFF2-40B4-BE49-F238E27FC236}">
                <a16:creationId xmlns:a16="http://schemas.microsoft.com/office/drawing/2014/main" id="{6677931D-E833-4ADA-80B3-AB0D6B60A715}"/>
              </a:ext>
            </a:extLst>
          </p:cNvPr>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39141" y="564408"/>
            <a:ext cx="403559" cy="322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Explosion: 8 Points 21">
            <a:extLst>
              <a:ext uri="{FF2B5EF4-FFF2-40B4-BE49-F238E27FC236}">
                <a16:creationId xmlns:a16="http://schemas.microsoft.com/office/drawing/2014/main" id="{0AC5833C-42C8-4A01-9D1A-B709F98FCBB6}"/>
              </a:ext>
            </a:extLst>
          </p:cNvPr>
          <p:cNvSpPr/>
          <p:nvPr/>
        </p:nvSpPr>
        <p:spPr>
          <a:xfrm>
            <a:off x="146538" y="886793"/>
            <a:ext cx="2640623" cy="868904"/>
          </a:xfrm>
          <a:prstGeom prst="irregularSeal1">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2"/>
                </a:solidFill>
              </a:rPr>
              <a:t>Let’s practice</a:t>
            </a:r>
          </a:p>
        </p:txBody>
      </p:sp>
    </p:spTree>
    <p:extLst>
      <p:ext uri="{BB962C8B-B14F-4D97-AF65-F5344CB8AC3E}">
        <p14:creationId xmlns:p14="http://schemas.microsoft.com/office/powerpoint/2010/main" val="3561844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668400" cy="6858000"/>
          </a:xfrm>
          <a:prstGeom prst="rect">
            <a:avLst/>
          </a:prstGeom>
        </p:spPr>
      </p:pic>
      <p:sp>
        <p:nvSpPr>
          <p:cNvPr id="3" name="TextBox 2"/>
          <p:cNvSpPr txBox="1"/>
          <p:nvPr/>
        </p:nvSpPr>
        <p:spPr>
          <a:xfrm>
            <a:off x="1782147" y="2687221"/>
            <a:ext cx="3750905" cy="923330"/>
          </a:xfrm>
          <a:prstGeom prst="rect">
            <a:avLst/>
          </a:prstGeom>
          <a:noFill/>
        </p:spPr>
        <p:txBody>
          <a:bodyPr wrap="square" rtlCol="0">
            <a:spAutoFit/>
          </a:bodyPr>
          <a:lstStyle/>
          <a:p>
            <a:pPr algn="ctr"/>
            <a:r>
              <a:rPr lang="en-US" sz="5400" dirty="0">
                <a:solidFill>
                  <a:schemeClr val="bg1"/>
                </a:solidFill>
              </a:rPr>
              <a:t>Production</a:t>
            </a:r>
            <a:endParaRPr lang="en-US" sz="2400" dirty="0">
              <a:solidFill>
                <a:schemeClr val="bg1"/>
              </a:solidFill>
            </a:endParaRPr>
          </a:p>
        </p:txBody>
      </p:sp>
    </p:spTree>
    <p:extLst>
      <p:ext uri="{BB962C8B-B14F-4D97-AF65-F5344CB8AC3E}">
        <p14:creationId xmlns:p14="http://schemas.microsoft.com/office/powerpoint/2010/main" val="1054247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logo&#10;&#10;Description automatically generated">
            <a:extLst>
              <a:ext uri="{FF2B5EF4-FFF2-40B4-BE49-F238E27FC236}">
                <a16:creationId xmlns:a16="http://schemas.microsoft.com/office/drawing/2014/main" id="{3124F459-2B41-3511-B5F1-AA115C19B3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678" y="467691"/>
            <a:ext cx="5181600" cy="939800"/>
          </a:xfrm>
          <a:prstGeom prst="rect">
            <a:avLst/>
          </a:prstGeom>
        </p:spPr>
      </p:pic>
      <p:pic>
        <p:nvPicPr>
          <p:cNvPr id="5" name="Picture 4" descr="Text&#10;&#10;Description automatically generated with medium confidence">
            <a:extLst>
              <a:ext uri="{FF2B5EF4-FFF2-40B4-BE49-F238E27FC236}">
                <a16:creationId xmlns:a16="http://schemas.microsoft.com/office/drawing/2014/main" id="{A6BFBAFB-CAAA-DCAB-972F-72FC4AEA209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4822" y="651842"/>
            <a:ext cx="6032500" cy="939800"/>
          </a:xfrm>
          <a:prstGeom prst="rect">
            <a:avLst/>
          </a:prstGeom>
        </p:spPr>
      </p:pic>
      <p:pic>
        <p:nvPicPr>
          <p:cNvPr id="7" name="Picture 6" descr="Graphical user interface, text, application, chat or text message&#10;&#10;Description automatically generated">
            <a:extLst>
              <a:ext uri="{FF2B5EF4-FFF2-40B4-BE49-F238E27FC236}">
                <a16:creationId xmlns:a16="http://schemas.microsoft.com/office/drawing/2014/main" id="{800FC2ED-2D4A-D635-3577-CC3DD9713B1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21974" y="1775793"/>
            <a:ext cx="11748052" cy="3670852"/>
          </a:xfrm>
          <a:prstGeom prst="rect">
            <a:avLst/>
          </a:prstGeom>
        </p:spPr>
      </p:pic>
    </p:spTree>
    <p:extLst>
      <p:ext uri="{BB962C8B-B14F-4D97-AF65-F5344CB8AC3E}">
        <p14:creationId xmlns:p14="http://schemas.microsoft.com/office/powerpoint/2010/main" val="3227095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able&#10;&#10;Description automatically generated">
            <a:extLst>
              <a:ext uri="{FF2B5EF4-FFF2-40B4-BE49-F238E27FC236}">
                <a16:creationId xmlns:a16="http://schemas.microsoft.com/office/drawing/2014/main" id="{D415633A-995A-0577-67D4-83733650EDA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20512" y="1205947"/>
            <a:ext cx="8696914" cy="422549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TextBox 3">
            <a:extLst>
              <a:ext uri="{FF2B5EF4-FFF2-40B4-BE49-F238E27FC236}">
                <a16:creationId xmlns:a16="http://schemas.microsoft.com/office/drawing/2014/main" id="{EF5D74BC-638E-A8DA-45BC-2970AD4C8DF4}"/>
              </a:ext>
            </a:extLst>
          </p:cNvPr>
          <p:cNvSpPr txBox="1"/>
          <p:nvPr/>
        </p:nvSpPr>
        <p:spPr>
          <a:xfrm>
            <a:off x="4346714" y="1616765"/>
            <a:ext cx="1975541" cy="646331"/>
          </a:xfrm>
          <a:prstGeom prst="rect">
            <a:avLst/>
          </a:prstGeom>
          <a:noFill/>
        </p:spPr>
        <p:txBody>
          <a:bodyPr wrap="none" rtlCol="0">
            <a:spAutoFit/>
          </a:bodyPr>
          <a:lstStyle/>
          <a:p>
            <a:r>
              <a:rPr lang="en-VN" sz="3600" dirty="0">
                <a:solidFill>
                  <a:srgbClr val="FF0000"/>
                </a:solidFill>
              </a:rPr>
              <a:t>Are these</a:t>
            </a:r>
          </a:p>
        </p:txBody>
      </p:sp>
    </p:spTree>
    <p:extLst>
      <p:ext uri="{BB962C8B-B14F-4D97-AF65-F5344CB8AC3E}">
        <p14:creationId xmlns:p14="http://schemas.microsoft.com/office/powerpoint/2010/main" val="227698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with medium confidence">
            <a:extLst>
              <a:ext uri="{FF2B5EF4-FFF2-40B4-BE49-F238E27FC236}">
                <a16:creationId xmlns:a16="http://schemas.microsoft.com/office/drawing/2014/main" id="{3409A335-3608-6906-9EEA-6DFE6E58517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69843" y="741294"/>
            <a:ext cx="8189844" cy="1628312"/>
          </a:xfrm>
          <a:prstGeom prst="snip2DiagRect">
            <a:avLst>
              <a:gd name="adj1" fmla="val 0"/>
              <a:gd name="adj2" fmla="val 23992"/>
            </a:avLst>
          </a:prstGeom>
          <a:solidFill>
            <a:srgbClr val="FFFFFF">
              <a:shade val="85000"/>
            </a:srgbClr>
          </a:solidFill>
          <a:ln w="88900" cap="sq">
            <a:noFill/>
            <a:miter lim="800000"/>
          </a:ln>
          <a:effectLst>
            <a:outerShdw blurRad="88900" algn="tl" rotWithShape="0">
              <a:srgbClr val="000000">
                <a:alpha val="45000"/>
              </a:srgbClr>
            </a:outerShdw>
          </a:effectLst>
        </p:spPr>
      </p:pic>
      <p:pic>
        <p:nvPicPr>
          <p:cNvPr id="5" name="Picture 4" descr="Diagram, text&#10;&#10;Description automatically generated">
            <a:extLst>
              <a:ext uri="{FF2B5EF4-FFF2-40B4-BE49-F238E27FC236}">
                <a16:creationId xmlns:a16="http://schemas.microsoft.com/office/drawing/2014/main" id="{6A8E2AE5-A465-520B-1B86-E3DAF6B4D80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57650" y="3551582"/>
            <a:ext cx="7403408" cy="171008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7748E4F0-97DF-ECA3-6611-DF7F1C182C8B}"/>
              </a:ext>
            </a:extLst>
          </p:cNvPr>
          <p:cNvSpPr txBox="1"/>
          <p:nvPr/>
        </p:nvSpPr>
        <p:spPr>
          <a:xfrm>
            <a:off x="3331169" y="1805045"/>
            <a:ext cx="726481" cy="646331"/>
          </a:xfrm>
          <a:prstGeom prst="rect">
            <a:avLst/>
          </a:prstGeom>
          <a:noFill/>
        </p:spPr>
        <p:txBody>
          <a:bodyPr wrap="none" rtlCol="0">
            <a:spAutoFit/>
          </a:bodyPr>
          <a:lstStyle/>
          <a:p>
            <a:r>
              <a:rPr lang="en-VN" sz="3600" dirty="0">
                <a:solidFill>
                  <a:srgbClr val="FF0000"/>
                </a:solidFill>
              </a:rPr>
              <a:t>No</a:t>
            </a:r>
          </a:p>
        </p:txBody>
      </p:sp>
      <p:sp>
        <p:nvSpPr>
          <p:cNvPr id="7" name="TextBox 6">
            <a:extLst>
              <a:ext uri="{FF2B5EF4-FFF2-40B4-BE49-F238E27FC236}">
                <a16:creationId xmlns:a16="http://schemas.microsoft.com/office/drawing/2014/main" id="{B5B5F1D6-E4EE-B8C8-2E39-AB084AD8D057}"/>
              </a:ext>
            </a:extLst>
          </p:cNvPr>
          <p:cNvSpPr txBox="1"/>
          <p:nvPr/>
        </p:nvSpPr>
        <p:spPr>
          <a:xfrm>
            <a:off x="8269358" y="4499388"/>
            <a:ext cx="1347164" cy="646331"/>
          </a:xfrm>
          <a:prstGeom prst="rect">
            <a:avLst/>
          </a:prstGeom>
          <a:noFill/>
        </p:spPr>
        <p:txBody>
          <a:bodyPr wrap="none" rtlCol="0">
            <a:spAutoFit/>
          </a:bodyPr>
          <a:lstStyle/>
          <a:p>
            <a:r>
              <a:rPr lang="en-US" sz="3600" dirty="0">
                <a:solidFill>
                  <a:srgbClr val="FF0000"/>
                </a:solidFill>
              </a:rPr>
              <a:t>a</a:t>
            </a:r>
            <a:r>
              <a:rPr lang="en-VN" sz="3600" dirty="0">
                <a:solidFill>
                  <a:srgbClr val="FF0000"/>
                </a:solidFill>
              </a:rPr>
              <a:t>ren’t</a:t>
            </a:r>
          </a:p>
        </p:txBody>
      </p:sp>
    </p:spTree>
    <p:extLst>
      <p:ext uri="{BB962C8B-B14F-4D97-AF65-F5344CB8AC3E}">
        <p14:creationId xmlns:p14="http://schemas.microsoft.com/office/powerpoint/2010/main" val="251301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05052"/>
            <a:ext cx="9229273" cy="6152307"/>
          </a:xfrm>
          <a:prstGeom prst="rect">
            <a:avLst/>
          </a:prstGeom>
        </p:spPr>
      </p:pic>
      <p:sp>
        <p:nvSpPr>
          <p:cNvPr id="4" name="Rectangle 3">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CONSOLIDATION</a:t>
            </a:r>
          </a:p>
        </p:txBody>
      </p:sp>
    </p:spTree>
    <p:extLst>
      <p:ext uri="{BB962C8B-B14F-4D97-AF65-F5344CB8AC3E}">
        <p14:creationId xmlns:p14="http://schemas.microsoft.com/office/powerpoint/2010/main" val="580036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AA8CE6-F48A-45D9-90F9-CD009C22DC16}"/>
              </a:ext>
            </a:extLst>
          </p:cNvPr>
          <p:cNvSpPr/>
          <p:nvPr/>
        </p:nvSpPr>
        <p:spPr>
          <a:xfrm>
            <a:off x="137697" y="441932"/>
            <a:ext cx="1530221" cy="615820"/>
          </a:xfrm>
          <a:prstGeom prst="rect">
            <a:avLst/>
          </a:prstGeom>
          <a:solidFill>
            <a:srgbClr val="00B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Extra Practice </a:t>
            </a:r>
          </a:p>
          <a:p>
            <a:pPr algn="ctr"/>
            <a:r>
              <a:rPr lang="en-US" b="1" dirty="0"/>
              <a:t>WB p. 28</a:t>
            </a:r>
          </a:p>
        </p:txBody>
      </p:sp>
      <p:pic>
        <p:nvPicPr>
          <p:cNvPr id="6" name="Picture 5" descr="A picture containing application&#10;&#10;Description automatically generated">
            <a:extLst>
              <a:ext uri="{FF2B5EF4-FFF2-40B4-BE49-F238E27FC236}">
                <a16:creationId xmlns:a16="http://schemas.microsoft.com/office/drawing/2014/main" id="{7A8AA34F-5DA2-F063-CBF1-9686D5E34CC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2196" y="1450252"/>
            <a:ext cx="10951503" cy="4965815"/>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9143C8D9-40B8-B57E-D9E5-78ABD8D739D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78417" y="441932"/>
            <a:ext cx="3327400" cy="1054100"/>
          </a:xfrm>
          <a:prstGeom prst="rect">
            <a:avLst/>
          </a:prstGeom>
          <a:effectLst>
            <a:outerShdw blurRad="50800" dist="38100" dir="2700000" algn="tl" rotWithShape="0">
              <a:prstClr val="black">
                <a:alpha val="40000"/>
              </a:prstClr>
            </a:outerShdw>
          </a:effectLst>
        </p:spPr>
      </p:pic>
      <p:cxnSp>
        <p:nvCxnSpPr>
          <p:cNvPr id="8" name="Curved Connector 7">
            <a:extLst>
              <a:ext uri="{FF2B5EF4-FFF2-40B4-BE49-F238E27FC236}">
                <a16:creationId xmlns:a16="http://schemas.microsoft.com/office/drawing/2014/main" id="{F8F5C699-FB5A-2FF0-F9A1-8C58184EA228}"/>
              </a:ext>
            </a:extLst>
          </p:cNvPr>
          <p:cNvCxnSpPr/>
          <p:nvPr/>
        </p:nvCxnSpPr>
        <p:spPr>
          <a:xfrm rot="10800000" flipV="1">
            <a:off x="2067951" y="3868614"/>
            <a:ext cx="2166424" cy="1603717"/>
          </a:xfrm>
          <a:prstGeom prst="curvedConnector3">
            <a:avLst/>
          </a:prstGeom>
          <a:ln w="28575"/>
        </p:spPr>
        <p:style>
          <a:lnRef idx="1">
            <a:schemeClr val="accent1"/>
          </a:lnRef>
          <a:fillRef idx="0">
            <a:schemeClr val="accent1"/>
          </a:fillRef>
          <a:effectRef idx="0">
            <a:schemeClr val="accent1"/>
          </a:effectRef>
          <a:fontRef idx="minor">
            <a:schemeClr val="tx1"/>
          </a:fontRef>
        </p:style>
      </p:cxnSp>
      <p:cxnSp>
        <p:nvCxnSpPr>
          <p:cNvPr id="9" name="Curved Connector 8">
            <a:extLst>
              <a:ext uri="{FF2B5EF4-FFF2-40B4-BE49-F238E27FC236}">
                <a16:creationId xmlns:a16="http://schemas.microsoft.com/office/drawing/2014/main" id="{1664CF29-840D-B728-FDA0-E99B84527B82}"/>
              </a:ext>
            </a:extLst>
          </p:cNvPr>
          <p:cNvCxnSpPr>
            <a:cxnSpLocks/>
          </p:cNvCxnSpPr>
          <p:nvPr/>
        </p:nvCxnSpPr>
        <p:spPr>
          <a:xfrm rot="10800000" flipV="1">
            <a:off x="6347948" y="3868613"/>
            <a:ext cx="2138289" cy="1603717"/>
          </a:xfrm>
          <a:prstGeom prst="curvedConnector3">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 name="Curved Connector 10">
            <a:extLst>
              <a:ext uri="{FF2B5EF4-FFF2-40B4-BE49-F238E27FC236}">
                <a16:creationId xmlns:a16="http://schemas.microsoft.com/office/drawing/2014/main" id="{4A71C6ED-A313-28C9-CF0D-88B2B89BAF8C}"/>
              </a:ext>
            </a:extLst>
          </p:cNvPr>
          <p:cNvCxnSpPr>
            <a:cxnSpLocks/>
          </p:cNvCxnSpPr>
          <p:nvPr/>
        </p:nvCxnSpPr>
        <p:spPr>
          <a:xfrm>
            <a:off x="6400799" y="3844052"/>
            <a:ext cx="2085438" cy="1628279"/>
          </a:xfrm>
          <a:prstGeom prst="curvedConnector3">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 name="Curved Connector 13">
            <a:extLst>
              <a:ext uri="{FF2B5EF4-FFF2-40B4-BE49-F238E27FC236}">
                <a16:creationId xmlns:a16="http://schemas.microsoft.com/office/drawing/2014/main" id="{EF3E5431-454D-D808-C006-2E2D944D9D8E}"/>
              </a:ext>
            </a:extLst>
          </p:cNvPr>
          <p:cNvCxnSpPr>
            <a:cxnSpLocks/>
          </p:cNvCxnSpPr>
          <p:nvPr/>
        </p:nvCxnSpPr>
        <p:spPr>
          <a:xfrm rot="10800000" flipV="1">
            <a:off x="4248444" y="3856330"/>
            <a:ext cx="6262275" cy="1640561"/>
          </a:xfrm>
          <a:prstGeom prst="curvedConnector3">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7651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0058400" cy="6858000"/>
          </a:xfrm>
          <a:prstGeom prst="rect">
            <a:avLst/>
          </a:prstGeom>
        </p:spPr>
      </p:pic>
      <p:sp>
        <p:nvSpPr>
          <p:cNvPr id="5" name="Rectangle 4">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WRAP-UP</a:t>
            </a:r>
          </a:p>
        </p:txBody>
      </p:sp>
    </p:spTree>
    <p:extLst>
      <p:ext uri="{BB962C8B-B14F-4D97-AF65-F5344CB8AC3E}">
        <p14:creationId xmlns:p14="http://schemas.microsoft.com/office/powerpoint/2010/main" val="1431180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FF6D59-6477-48C3-4FEA-4F8E6FCCAE30}"/>
              </a:ext>
            </a:extLst>
          </p:cNvPr>
          <p:cNvSpPr txBox="1"/>
          <p:nvPr/>
        </p:nvSpPr>
        <p:spPr>
          <a:xfrm>
            <a:off x="1580044" y="5396447"/>
            <a:ext cx="8823826" cy="769441"/>
          </a:xfrm>
          <a:prstGeom prst="rect">
            <a:avLst/>
          </a:prstGeom>
          <a:ln>
            <a:noFill/>
          </a:ln>
          <a:effectLst>
            <a:outerShdw blurRad="50800" dist="38100" dir="8100000" algn="tr"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en-VN" sz="4400" b="1" dirty="0"/>
              <a:t>LET’</a:t>
            </a:r>
            <a:r>
              <a:rPr lang="vi-VN" sz="4400" b="1" dirty="0"/>
              <a:t>S SING </a:t>
            </a:r>
            <a:r>
              <a:rPr lang="en-US" sz="4400" b="1" dirty="0">
                <a:hlinkClick r:id="rId3" action="ppaction://hlinkfile"/>
              </a:rPr>
              <a:t>school things song.mp4</a:t>
            </a:r>
            <a:r>
              <a:rPr lang="en-VN" sz="4400" b="1" dirty="0"/>
              <a:t> </a:t>
            </a:r>
          </a:p>
        </p:txBody>
      </p:sp>
      <p:pic>
        <p:nvPicPr>
          <p:cNvPr id="4" name="Picture 3">
            <a:extLst>
              <a:ext uri="{FF2B5EF4-FFF2-40B4-BE49-F238E27FC236}">
                <a16:creationId xmlns:a16="http://schemas.microsoft.com/office/drawing/2014/main" id="{BDBE4B7C-AE2C-4812-A3CA-A8DF2CE20B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2230" y="450785"/>
            <a:ext cx="7939453" cy="4620346"/>
          </a:xfrm>
          <a:prstGeom prst="rect">
            <a:avLst/>
          </a:prstGeom>
        </p:spPr>
      </p:pic>
    </p:spTree>
    <p:extLst>
      <p:ext uri="{BB962C8B-B14F-4D97-AF65-F5344CB8AC3E}">
        <p14:creationId xmlns:p14="http://schemas.microsoft.com/office/powerpoint/2010/main" val="3100643833"/>
      </p:ext>
    </p:extLst>
  </p:cSld>
  <p:clrMapOvr>
    <a:masterClrMapping/>
  </p:clrMapOvr>
  <p:transition spd="med">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C1AE92E2-D3C2-D442-B076-E384D7056C45}"/>
              </a:ext>
            </a:extLst>
          </p:cNvPr>
          <p:cNvSpPr txBox="1"/>
          <p:nvPr/>
        </p:nvSpPr>
        <p:spPr>
          <a:xfrm>
            <a:off x="11117236" y="-40756"/>
            <a:ext cx="997389"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Lesson 3</a:t>
            </a:r>
          </a:p>
        </p:txBody>
      </p:sp>
      <p:sp>
        <p:nvSpPr>
          <p:cNvPr id="4" name="Rectangle 3"/>
          <p:cNvSpPr/>
          <p:nvPr/>
        </p:nvSpPr>
        <p:spPr>
          <a:xfrm>
            <a:off x="333052" y="693071"/>
            <a:ext cx="4276107" cy="923330"/>
          </a:xfrm>
          <a:prstGeom prst="rect">
            <a:avLst/>
          </a:prstGeom>
        </p:spPr>
        <p:txBody>
          <a:bodyPr wrap="none">
            <a:spAutoFit/>
          </a:bodyPr>
          <a:lstStyle/>
          <a:p>
            <a:r>
              <a:rPr lang="en-US" sz="5400" b="1" dirty="0">
                <a:solidFill>
                  <a:srgbClr val="FF0000"/>
                </a:solidFill>
              </a:rPr>
              <a:t>Today’s lesson</a:t>
            </a:r>
          </a:p>
        </p:txBody>
      </p:sp>
      <p:sp>
        <p:nvSpPr>
          <p:cNvPr id="5" name="Rectangle 4"/>
          <p:cNvSpPr/>
          <p:nvPr/>
        </p:nvSpPr>
        <p:spPr>
          <a:xfrm>
            <a:off x="766668" y="1815293"/>
            <a:ext cx="4345781" cy="2308324"/>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FF0000"/>
                </a:solidFill>
              </a:rPr>
              <a:t>Vocabularies</a:t>
            </a:r>
          </a:p>
          <a:p>
            <a:endParaRPr lang="en-US" sz="3600" i="1" dirty="0">
              <a:solidFill>
                <a:srgbClr val="FF0000"/>
              </a:solidFill>
            </a:endParaRPr>
          </a:p>
          <a:p>
            <a:r>
              <a:rPr lang="en-US" sz="3600" i="1" dirty="0">
                <a:solidFill>
                  <a:srgbClr val="0070C0"/>
                </a:solidFill>
              </a:rPr>
              <a:t>eraser, ruler, pencil, notebook, pencil case</a:t>
            </a:r>
          </a:p>
        </p:txBody>
      </p:sp>
      <p:sp>
        <p:nvSpPr>
          <p:cNvPr id="6" name="Rectangle 5"/>
          <p:cNvSpPr/>
          <p:nvPr/>
        </p:nvSpPr>
        <p:spPr>
          <a:xfrm>
            <a:off x="5780317" y="1818408"/>
            <a:ext cx="6031931" cy="3416320"/>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FF0000"/>
                </a:solidFill>
              </a:rPr>
              <a:t>Structures/ Sentence patterns</a:t>
            </a:r>
          </a:p>
          <a:p>
            <a:endParaRPr lang="en-US" sz="3600" i="1" dirty="0">
              <a:solidFill>
                <a:srgbClr val="FF0000"/>
              </a:solidFill>
            </a:endParaRPr>
          </a:p>
          <a:p>
            <a:r>
              <a:rPr lang="en-US" sz="3600" i="1" dirty="0">
                <a:solidFill>
                  <a:srgbClr val="0070C0"/>
                </a:solidFill>
              </a:rPr>
              <a:t>Is this your eraser? </a:t>
            </a:r>
            <a:endParaRPr lang="en-US" sz="6000" i="1" dirty="0">
              <a:solidFill>
                <a:srgbClr val="0070C0"/>
              </a:solidFill>
            </a:endParaRPr>
          </a:p>
          <a:p>
            <a:r>
              <a:rPr lang="en-US" sz="3600" i="1" dirty="0">
                <a:solidFill>
                  <a:srgbClr val="0070C0"/>
                </a:solidFill>
              </a:rPr>
              <a:t>- Yes, it is./No, it isn’t. </a:t>
            </a:r>
            <a:endParaRPr lang="en-US" sz="6000" i="1" dirty="0">
              <a:solidFill>
                <a:srgbClr val="0070C0"/>
              </a:solidFill>
            </a:endParaRPr>
          </a:p>
          <a:p>
            <a:r>
              <a:rPr lang="en-US" sz="3600" i="1" dirty="0">
                <a:solidFill>
                  <a:srgbClr val="0070C0"/>
                </a:solidFill>
              </a:rPr>
              <a:t>Are these your notebooks?  </a:t>
            </a:r>
          </a:p>
          <a:p>
            <a:r>
              <a:rPr lang="en-US" sz="3600" i="1" dirty="0">
                <a:solidFill>
                  <a:srgbClr val="0070C0"/>
                </a:solidFill>
              </a:rPr>
              <a:t>- Yes, they are./No, they aren't. </a:t>
            </a:r>
            <a:endParaRPr lang="en-US" sz="6000" i="1" dirty="0">
              <a:solidFill>
                <a:srgbClr val="0070C0"/>
              </a:solidFill>
            </a:endParaRPr>
          </a:p>
        </p:txBody>
      </p:sp>
    </p:spTree>
    <p:extLst>
      <p:ext uri="{BB962C8B-B14F-4D97-AF65-F5344CB8AC3E}">
        <p14:creationId xmlns:p14="http://schemas.microsoft.com/office/powerpoint/2010/main" val="1657387981"/>
      </p:ext>
    </p:extLst>
  </p:cSld>
  <p:clrMapOvr>
    <a:masterClrMapping/>
  </p:clrMapOvr>
  <p:transition spd="med">
    <p:split orient="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C1AE92E2-D3C2-D442-B076-E384D7056C45}"/>
              </a:ext>
            </a:extLst>
          </p:cNvPr>
          <p:cNvSpPr txBox="1"/>
          <p:nvPr/>
        </p:nvSpPr>
        <p:spPr>
          <a:xfrm>
            <a:off x="11117236" y="-40756"/>
            <a:ext cx="997389"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Lesson 3</a:t>
            </a:r>
          </a:p>
        </p:txBody>
      </p:sp>
      <p:sp>
        <p:nvSpPr>
          <p:cNvPr id="4" name="Rectangle 3"/>
          <p:cNvSpPr/>
          <p:nvPr/>
        </p:nvSpPr>
        <p:spPr>
          <a:xfrm>
            <a:off x="333052" y="693071"/>
            <a:ext cx="3362267" cy="923330"/>
          </a:xfrm>
          <a:prstGeom prst="rect">
            <a:avLst/>
          </a:prstGeom>
        </p:spPr>
        <p:txBody>
          <a:bodyPr wrap="none">
            <a:spAutoFit/>
          </a:bodyPr>
          <a:lstStyle/>
          <a:p>
            <a:r>
              <a:rPr lang="en-US" sz="5400" b="1" dirty="0">
                <a:solidFill>
                  <a:srgbClr val="FF0000"/>
                </a:solidFill>
              </a:rPr>
              <a:t>Homework</a:t>
            </a:r>
          </a:p>
        </p:txBody>
      </p:sp>
      <p:sp>
        <p:nvSpPr>
          <p:cNvPr id="5" name="Rectangle 4"/>
          <p:cNvSpPr/>
          <p:nvPr/>
        </p:nvSpPr>
        <p:spPr>
          <a:xfrm>
            <a:off x="1314451" y="1646758"/>
            <a:ext cx="10725150" cy="3416320"/>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pPr marL="571500" indent="-571500">
              <a:buFontTx/>
              <a:buChar char="-"/>
            </a:pPr>
            <a:r>
              <a:rPr lang="en-US" sz="3600" i="1" dirty="0">
                <a:solidFill>
                  <a:srgbClr val="0070C0"/>
                </a:solidFill>
              </a:rPr>
              <a:t>Learn by hearts vocabularies, the structures and make sentences using them. </a:t>
            </a:r>
          </a:p>
          <a:p>
            <a:pPr marL="571500" indent="-571500">
              <a:buFontTx/>
              <a:buChar char="-"/>
            </a:pPr>
            <a:r>
              <a:rPr lang="en-US" sz="3600" i="1" dirty="0">
                <a:solidFill>
                  <a:srgbClr val="0070C0"/>
                </a:solidFill>
              </a:rPr>
              <a:t>Do the exercises on page 28 WB </a:t>
            </a:r>
          </a:p>
          <a:p>
            <a:pPr marL="571500" indent="-571500">
              <a:buFontTx/>
              <a:buChar char="-"/>
            </a:pPr>
            <a:r>
              <a:rPr lang="en-US" sz="3600" i="1" dirty="0">
                <a:solidFill>
                  <a:srgbClr val="0070C0"/>
                </a:solidFill>
              </a:rPr>
              <a:t>Prepare the next lesson (page 39 SB)</a:t>
            </a:r>
          </a:p>
          <a:p>
            <a:pPr marL="571500" indent="-571500">
              <a:buFontTx/>
              <a:buChar char="-"/>
            </a:pPr>
            <a:r>
              <a:rPr lang="en-US" sz="3600" i="1" dirty="0">
                <a:solidFill>
                  <a:srgbClr val="0070C0"/>
                </a:solidFill>
              </a:rPr>
              <a:t>Play the consolidation games in </a:t>
            </a:r>
            <a:r>
              <a:rPr lang="en-US" sz="3600" b="1" i="1" dirty="0" err="1">
                <a:solidFill>
                  <a:srgbClr val="0070C0"/>
                </a:solidFill>
              </a:rPr>
              <a:t>Tiếng</a:t>
            </a:r>
            <a:r>
              <a:rPr lang="en-US" sz="3600" b="1" i="1" dirty="0">
                <a:solidFill>
                  <a:srgbClr val="0070C0"/>
                </a:solidFill>
              </a:rPr>
              <a:t> Anh 3 </a:t>
            </a:r>
            <a:r>
              <a:rPr lang="en-US" sz="3600" b="1" i="1" dirty="0" err="1">
                <a:solidFill>
                  <a:srgbClr val="0070C0"/>
                </a:solidFill>
              </a:rPr>
              <a:t>i</a:t>
            </a:r>
            <a:r>
              <a:rPr lang="en-US" sz="3600" b="1" i="1" dirty="0">
                <a:solidFill>
                  <a:srgbClr val="0070C0"/>
                </a:solidFill>
              </a:rPr>
              <a:t>-Learn Smart Start DHA App </a:t>
            </a:r>
            <a:r>
              <a:rPr lang="en-US" sz="3600" i="1" dirty="0">
                <a:solidFill>
                  <a:srgbClr val="0070C0"/>
                </a:solidFill>
              </a:rPr>
              <a:t>on </a:t>
            </a:r>
            <a:r>
              <a:rPr lang="en-US" sz="3600" i="1" dirty="0">
                <a:solidFill>
                  <a:srgbClr val="0070C0"/>
                </a:solidFill>
                <a:hlinkClick r:id="rId2"/>
              </a:rPr>
              <a:t>www.eduhome.com.vn</a:t>
            </a:r>
            <a:r>
              <a:rPr lang="en-US" sz="3600" i="1" dirty="0">
                <a:solidFill>
                  <a:srgbClr val="0070C0"/>
                </a:solidFill>
              </a:rPr>
              <a:t> </a:t>
            </a:r>
          </a:p>
        </p:txBody>
      </p:sp>
    </p:spTree>
    <p:extLst>
      <p:ext uri="{BB962C8B-B14F-4D97-AF65-F5344CB8AC3E}">
        <p14:creationId xmlns:p14="http://schemas.microsoft.com/office/powerpoint/2010/main" val="175909764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heel(1)">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heel(1)">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heel(1)">
                                      <p:cBhvr>
                                        <p:cTn id="22"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061" y="1298575"/>
            <a:ext cx="12169939" cy="4253140"/>
          </a:xfrm>
          <a:prstGeom prst="rect">
            <a:avLst/>
          </a:prstGeom>
        </p:spPr>
      </p:pic>
      <p:sp>
        <p:nvSpPr>
          <p:cNvPr id="3" name="TextBox 2"/>
          <p:cNvSpPr txBox="1"/>
          <p:nvPr/>
        </p:nvSpPr>
        <p:spPr>
          <a:xfrm>
            <a:off x="4735025" y="5659275"/>
            <a:ext cx="3541226" cy="646331"/>
          </a:xfrm>
          <a:prstGeom prst="rect">
            <a:avLst/>
          </a:prstGeom>
          <a:noFill/>
        </p:spPr>
        <p:txBody>
          <a:bodyPr wrap="square" rtlCol="0">
            <a:spAutoFit/>
          </a:bodyPr>
          <a:lstStyle/>
          <a:p>
            <a:r>
              <a:rPr lang="en-US" sz="3600" dirty="0">
                <a:solidFill>
                  <a:srgbClr val="0070C0"/>
                </a:solidFill>
              </a:rPr>
              <a:t>Have a nice day!</a:t>
            </a:r>
            <a:endParaRPr lang="en-US" dirty="0">
              <a:solidFill>
                <a:srgbClr val="0070C0"/>
              </a:solidFill>
            </a:endParaRPr>
          </a:p>
        </p:txBody>
      </p:sp>
    </p:spTree>
    <p:extLst>
      <p:ext uri="{BB962C8B-B14F-4D97-AF65-F5344CB8AC3E}">
        <p14:creationId xmlns:p14="http://schemas.microsoft.com/office/powerpoint/2010/main" val="1653674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324" y="-75306"/>
            <a:ext cx="12229324" cy="6858000"/>
          </a:xfrm>
          <a:prstGeom prst="rect">
            <a:avLst/>
          </a:prstGeom>
        </p:spPr>
      </p:pic>
      <p:sp>
        <p:nvSpPr>
          <p:cNvPr id="2" name="TextBox 1"/>
          <p:cNvSpPr txBox="1"/>
          <p:nvPr/>
        </p:nvSpPr>
        <p:spPr>
          <a:xfrm>
            <a:off x="5862918" y="2323650"/>
            <a:ext cx="5195943" cy="2308324"/>
          </a:xfrm>
          <a:prstGeom prst="rect">
            <a:avLst/>
          </a:prstGeom>
          <a:noFill/>
        </p:spPr>
        <p:txBody>
          <a:bodyPr wrap="square" rtlCol="0">
            <a:spAutoFit/>
          </a:bodyPr>
          <a:lstStyle/>
          <a:p>
            <a:pPr algn="ctr"/>
            <a:r>
              <a:rPr lang="en-US" sz="4800" b="1" dirty="0">
                <a:solidFill>
                  <a:srgbClr val="FF0000"/>
                </a:solidFill>
              </a:rPr>
              <a:t>Unit 3: School</a:t>
            </a:r>
          </a:p>
          <a:p>
            <a:pPr algn="ctr"/>
            <a:r>
              <a:rPr lang="en-US" sz="4800" b="1" dirty="0">
                <a:solidFill>
                  <a:srgbClr val="00B050"/>
                </a:solidFill>
              </a:rPr>
              <a:t>Lesson 1.1</a:t>
            </a:r>
          </a:p>
          <a:p>
            <a:pPr algn="ctr"/>
            <a:r>
              <a:rPr lang="en-US" sz="4800" b="1">
                <a:solidFill>
                  <a:srgbClr val="0070C0"/>
                </a:solidFill>
              </a:rPr>
              <a:t>Page 38</a:t>
            </a:r>
            <a:endParaRPr lang="en-US" sz="4800" b="1" dirty="0">
              <a:solidFill>
                <a:srgbClr val="0070C0"/>
              </a:solidFill>
            </a:endParaRPr>
          </a:p>
        </p:txBody>
      </p:sp>
    </p:spTree>
    <p:extLst>
      <p:ext uri="{BB962C8B-B14F-4D97-AF65-F5344CB8AC3E}">
        <p14:creationId xmlns:p14="http://schemas.microsoft.com/office/powerpoint/2010/main" val="4083332048"/>
      </p:ext>
    </p:extLst>
  </p:cSld>
  <p:clrMapOvr>
    <a:masterClrMapping/>
  </p:clrMapOvr>
  <p:transition spd="med">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275181" y="1682919"/>
            <a:ext cx="3256378" cy="662474"/>
          </a:xfrm>
          <a:prstGeom prst="roundRect">
            <a:avLst/>
          </a:prstGeom>
          <a:solidFill>
            <a:srgbClr val="7030A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Vocabulary</a:t>
            </a:r>
            <a:endParaRPr lang="en-US" b="1" dirty="0"/>
          </a:p>
        </p:txBody>
      </p:sp>
      <p:sp>
        <p:nvSpPr>
          <p:cNvPr id="9" name="Rounded Rectangle 8"/>
          <p:cNvSpPr/>
          <p:nvPr/>
        </p:nvSpPr>
        <p:spPr>
          <a:xfrm>
            <a:off x="1275181" y="3879275"/>
            <a:ext cx="3256378" cy="662474"/>
          </a:xfrm>
          <a:prstGeom prst="roundRect">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Consolidation</a:t>
            </a:r>
            <a:endParaRPr lang="en-US" b="1" dirty="0"/>
          </a:p>
        </p:txBody>
      </p:sp>
      <p:sp>
        <p:nvSpPr>
          <p:cNvPr id="10" name="Rounded Rectangle 9"/>
          <p:cNvSpPr/>
          <p:nvPr/>
        </p:nvSpPr>
        <p:spPr>
          <a:xfrm>
            <a:off x="1300067" y="4935903"/>
            <a:ext cx="3256378" cy="662474"/>
          </a:xfrm>
          <a:prstGeom prst="roundRect">
            <a:avLst/>
          </a:prstGeom>
          <a:solidFill>
            <a:schemeClr val="accent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Wrap-up</a:t>
            </a:r>
            <a:endParaRPr lang="en-US" b="1" dirty="0"/>
          </a:p>
        </p:txBody>
      </p:sp>
      <p:sp>
        <p:nvSpPr>
          <p:cNvPr id="12" name="Rounded Rectangle 11"/>
          <p:cNvSpPr/>
          <p:nvPr/>
        </p:nvSpPr>
        <p:spPr>
          <a:xfrm>
            <a:off x="1275181" y="2822647"/>
            <a:ext cx="3256378" cy="662474"/>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Structure</a:t>
            </a:r>
            <a:endParaRPr lang="en-US" b="1" dirty="0"/>
          </a:p>
        </p:txBody>
      </p:sp>
      <p:sp>
        <p:nvSpPr>
          <p:cNvPr id="13" name="Rounded Rectangle 12"/>
          <p:cNvSpPr/>
          <p:nvPr/>
        </p:nvSpPr>
        <p:spPr>
          <a:xfrm>
            <a:off x="1300067" y="497631"/>
            <a:ext cx="3256378" cy="662474"/>
          </a:xfrm>
          <a:prstGeom prst="round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Lesson Outline</a:t>
            </a:r>
            <a:endParaRPr lang="en-US" b="1"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74510" y="490818"/>
            <a:ext cx="4201181" cy="5876365"/>
          </a:xfrm>
          <a:prstGeom prst="rect">
            <a:avLst/>
          </a:prstGeom>
        </p:spPr>
      </p:pic>
    </p:spTree>
    <p:extLst>
      <p:ext uri="{BB962C8B-B14F-4D97-AF65-F5344CB8AC3E}">
        <p14:creationId xmlns:p14="http://schemas.microsoft.com/office/powerpoint/2010/main" val="2586320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994" y="-90881"/>
            <a:ext cx="10506272" cy="6958861"/>
          </a:xfrm>
          <a:prstGeom prst="rect">
            <a:avLst/>
          </a:prstGeom>
        </p:spPr>
      </p:pic>
      <p:sp>
        <p:nvSpPr>
          <p:cNvPr id="6" name="Oval 5"/>
          <p:cNvSpPr/>
          <p:nvPr/>
        </p:nvSpPr>
        <p:spPr>
          <a:xfrm>
            <a:off x="2208413" y="670804"/>
            <a:ext cx="5654351" cy="543549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i="1" dirty="0">
                <a:solidFill>
                  <a:srgbClr val="FFC000"/>
                </a:solidFill>
              </a:rPr>
              <a:t>New words</a:t>
            </a:r>
          </a:p>
        </p:txBody>
      </p:sp>
    </p:spTree>
    <p:extLst>
      <p:ext uri="{BB962C8B-B14F-4D97-AF65-F5344CB8AC3E}">
        <p14:creationId xmlns:p14="http://schemas.microsoft.com/office/powerpoint/2010/main" val="1587296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BCAFBF1-7593-8D9F-E663-A0C030C5C329}"/>
              </a:ext>
            </a:extLst>
          </p:cNvPr>
          <p:cNvSpPr txBox="1"/>
          <p:nvPr/>
        </p:nvSpPr>
        <p:spPr>
          <a:xfrm>
            <a:off x="390327" y="3210666"/>
            <a:ext cx="1366080" cy="646331"/>
          </a:xfrm>
          <a:prstGeom prst="rect">
            <a:avLst/>
          </a:prstGeom>
          <a:noFill/>
        </p:spPr>
        <p:txBody>
          <a:bodyPr wrap="none" rtlCol="0">
            <a:spAutoFit/>
          </a:bodyPr>
          <a:lstStyle/>
          <a:p>
            <a:r>
              <a:rPr lang="en-US" sz="3600" dirty="0">
                <a:solidFill>
                  <a:srgbClr val="0070C0"/>
                </a:solidFill>
              </a:rPr>
              <a:t>eraser</a:t>
            </a:r>
            <a:endParaRPr lang="en-US" sz="3600" dirty="0"/>
          </a:p>
        </p:txBody>
      </p:sp>
      <p:sp>
        <p:nvSpPr>
          <p:cNvPr id="12" name="TextBox 11">
            <a:extLst>
              <a:ext uri="{FF2B5EF4-FFF2-40B4-BE49-F238E27FC236}">
                <a16:creationId xmlns:a16="http://schemas.microsoft.com/office/drawing/2014/main" id="{98CB8B4B-2D56-B79D-AF40-387FFFF48719}"/>
              </a:ext>
            </a:extLst>
          </p:cNvPr>
          <p:cNvSpPr txBox="1"/>
          <p:nvPr/>
        </p:nvSpPr>
        <p:spPr>
          <a:xfrm>
            <a:off x="417029" y="5804977"/>
            <a:ext cx="898003" cy="646331"/>
          </a:xfrm>
          <a:prstGeom prst="rect">
            <a:avLst/>
          </a:prstGeom>
          <a:noFill/>
        </p:spPr>
        <p:txBody>
          <a:bodyPr wrap="none" rtlCol="0">
            <a:spAutoFit/>
          </a:bodyPr>
          <a:lstStyle/>
          <a:p>
            <a:r>
              <a:rPr lang="en-US" sz="3600" dirty="0">
                <a:solidFill>
                  <a:srgbClr val="0070C0"/>
                </a:solidFill>
              </a:rPr>
              <a:t>pen</a:t>
            </a:r>
            <a:endParaRPr lang="en-US" sz="3600" dirty="0"/>
          </a:p>
        </p:txBody>
      </p:sp>
      <p:sp>
        <p:nvSpPr>
          <p:cNvPr id="13" name="TextBox 12">
            <a:extLst>
              <a:ext uri="{FF2B5EF4-FFF2-40B4-BE49-F238E27FC236}">
                <a16:creationId xmlns:a16="http://schemas.microsoft.com/office/drawing/2014/main" id="{2ED6453D-1D31-3E3B-81A1-EA8588A655DB}"/>
              </a:ext>
            </a:extLst>
          </p:cNvPr>
          <p:cNvSpPr txBox="1"/>
          <p:nvPr/>
        </p:nvSpPr>
        <p:spPr>
          <a:xfrm>
            <a:off x="3850954" y="5792713"/>
            <a:ext cx="2245046" cy="707886"/>
          </a:xfrm>
          <a:prstGeom prst="rect">
            <a:avLst/>
          </a:prstGeom>
          <a:noFill/>
        </p:spPr>
        <p:txBody>
          <a:bodyPr wrap="square" rtlCol="0">
            <a:spAutoFit/>
          </a:bodyPr>
          <a:lstStyle/>
          <a:p>
            <a:r>
              <a:rPr lang="en-US" sz="4000" dirty="0">
                <a:solidFill>
                  <a:srgbClr val="0070C0"/>
                </a:solidFill>
              </a:rPr>
              <a:t>notebook</a:t>
            </a:r>
            <a:endParaRPr lang="en-US" sz="4000" dirty="0"/>
          </a:p>
        </p:txBody>
      </p:sp>
      <p:sp>
        <p:nvSpPr>
          <p:cNvPr id="14" name="TextBox 13">
            <a:extLst>
              <a:ext uri="{FF2B5EF4-FFF2-40B4-BE49-F238E27FC236}">
                <a16:creationId xmlns:a16="http://schemas.microsoft.com/office/drawing/2014/main" id="{2B9220F0-BE3B-4BAD-DCF7-3B2D1C45CD71}"/>
              </a:ext>
            </a:extLst>
          </p:cNvPr>
          <p:cNvSpPr txBox="1"/>
          <p:nvPr/>
        </p:nvSpPr>
        <p:spPr>
          <a:xfrm>
            <a:off x="4929358" y="3163335"/>
            <a:ext cx="1184940" cy="707886"/>
          </a:xfrm>
          <a:prstGeom prst="rect">
            <a:avLst/>
          </a:prstGeom>
          <a:noFill/>
        </p:spPr>
        <p:txBody>
          <a:bodyPr wrap="none" rtlCol="0">
            <a:spAutoFit/>
          </a:bodyPr>
          <a:lstStyle/>
          <a:p>
            <a:r>
              <a:rPr lang="en-US" sz="4000" dirty="0">
                <a:solidFill>
                  <a:srgbClr val="0070C0"/>
                </a:solidFill>
              </a:rPr>
              <a:t>ruler</a:t>
            </a:r>
            <a:endParaRPr lang="en-US" sz="4000" dirty="0"/>
          </a:p>
        </p:txBody>
      </p:sp>
      <p:sp>
        <p:nvSpPr>
          <p:cNvPr id="17" name="TextBox 16">
            <a:extLst>
              <a:ext uri="{FF2B5EF4-FFF2-40B4-BE49-F238E27FC236}">
                <a16:creationId xmlns:a16="http://schemas.microsoft.com/office/drawing/2014/main" id="{5340F717-78D6-E14A-15C3-1840A47272AE}"/>
              </a:ext>
            </a:extLst>
          </p:cNvPr>
          <p:cNvSpPr txBox="1"/>
          <p:nvPr/>
        </p:nvSpPr>
        <p:spPr>
          <a:xfrm>
            <a:off x="7012681" y="3236687"/>
            <a:ext cx="1468672" cy="707886"/>
          </a:xfrm>
          <a:prstGeom prst="rect">
            <a:avLst/>
          </a:prstGeom>
          <a:noFill/>
        </p:spPr>
        <p:txBody>
          <a:bodyPr wrap="none" rtlCol="0">
            <a:spAutoFit/>
          </a:bodyPr>
          <a:lstStyle/>
          <a:p>
            <a:r>
              <a:rPr lang="vi-VN" sz="4000" dirty="0">
                <a:solidFill>
                  <a:srgbClr val="0070C0"/>
                </a:solidFill>
              </a:rPr>
              <a:t>ruler</a:t>
            </a:r>
            <a:r>
              <a:rPr lang="vi-VN" sz="4000" dirty="0">
                <a:solidFill>
                  <a:srgbClr val="FF0000"/>
                </a:solidFill>
              </a:rPr>
              <a:t>s</a:t>
            </a:r>
            <a:endParaRPr lang="en-US" sz="4000" dirty="0">
              <a:solidFill>
                <a:srgbClr val="FF0000"/>
              </a:solidFill>
            </a:endParaRPr>
          </a:p>
        </p:txBody>
      </p:sp>
      <p:sp>
        <p:nvSpPr>
          <p:cNvPr id="19" name="TextBox 18">
            <a:extLst>
              <a:ext uri="{FF2B5EF4-FFF2-40B4-BE49-F238E27FC236}">
                <a16:creationId xmlns:a16="http://schemas.microsoft.com/office/drawing/2014/main" id="{B8EB0939-5927-F776-8D49-595771A97015}"/>
              </a:ext>
            </a:extLst>
          </p:cNvPr>
          <p:cNvSpPr txBox="1"/>
          <p:nvPr/>
        </p:nvSpPr>
        <p:spPr>
          <a:xfrm>
            <a:off x="2517646" y="3205487"/>
            <a:ext cx="1826213" cy="646331"/>
          </a:xfrm>
          <a:prstGeom prst="rect">
            <a:avLst/>
          </a:prstGeom>
          <a:noFill/>
        </p:spPr>
        <p:txBody>
          <a:bodyPr wrap="square" rtlCol="0">
            <a:spAutoFit/>
          </a:bodyPr>
          <a:lstStyle/>
          <a:p>
            <a:r>
              <a:rPr lang="vi-VN" sz="3600" dirty="0">
                <a:solidFill>
                  <a:srgbClr val="0070C0"/>
                </a:solidFill>
              </a:rPr>
              <a:t>eraser</a:t>
            </a:r>
            <a:r>
              <a:rPr lang="vi-VN" sz="3600" dirty="0">
                <a:solidFill>
                  <a:srgbClr val="FF0000"/>
                </a:solidFill>
              </a:rPr>
              <a:t>s</a:t>
            </a:r>
            <a:endParaRPr lang="en-US" sz="3600" dirty="0">
              <a:solidFill>
                <a:srgbClr val="FF0000"/>
              </a:solidFill>
            </a:endParaRPr>
          </a:p>
        </p:txBody>
      </p:sp>
      <p:sp>
        <p:nvSpPr>
          <p:cNvPr id="20" name="TextBox 19">
            <a:extLst>
              <a:ext uri="{FF2B5EF4-FFF2-40B4-BE49-F238E27FC236}">
                <a16:creationId xmlns:a16="http://schemas.microsoft.com/office/drawing/2014/main" id="{99D95F50-1813-EF2F-1CF0-C2BFB9AB9CA5}"/>
              </a:ext>
            </a:extLst>
          </p:cNvPr>
          <p:cNvSpPr txBox="1"/>
          <p:nvPr/>
        </p:nvSpPr>
        <p:spPr>
          <a:xfrm>
            <a:off x="2250482" y="5792714"/>
            <a:ext cx="1441420" cy="646331"/>
          </a:xfrm>
          <a:prstGeom prst="rect">
            <a:avLst/>
          </a:prstGeom>
          <a:noFill/>
        </p:spPr>
        <p:txBody>
          <a:bodyPr wrap="none" rtlCol="0">
            <a:spAutoFit/>
          </a:bodyPr>
          <a:lstStyle/>
          <a:p>
            <a:r>
              <a:rPr lang="vi-VN" sz="3600" dirty="0">
                <a:solidFill>
                  <a:srgbClr val="0070C0"/>
                </a:solidFill>
              </a:rPr>
              <a:t>  pen</a:t>
            </a:r>
            <a:r>
              <a:rPr lang="vi-VN" sz="3600" dirty="0">
                <a:solidFill>
                  <a:srgbClr val="FF0000"/>
                </a:solidFill>
              </a:rPr>
              <a:t>s</a:t>
            </a:r>
            <a:endParaRPr lang="en-US" sz="3600" dirty="0">
              <a:solidFill>
                <a:srgbClr val="FF0000"/>
              </a:solidFill>
            </a:endParaRPr>
          </a:p>
        </p:txBody>
      </p:sp>
      <p:sp>
        <p:nvSpPr>
          <p:cNvPr id="22" name="TextBox 21">
            <a:extLst>
              <a:ext uri="{FF2B5EF4-FFF2-40B4-BE49-F238E27FC236}">
                <a16:creationId xmlns:a16="http://schemas.microsoft.com/office/drawing/2014/main" id="{FD25A930-0D7C-9BB6-9B9A-BAD0D03A1B2F}"/>
              </a:ext>
            </a:extLst>
          </p:cNvPr>
          <p:cNvSpPr txBox="1"/>
          <p:nvPr/>
        </p:nvSpPr>
        <p:spPr>
          <a:xfrm>
            <a:off x="6197111" y="5804977"/>
            <a:ext cx="2569934" cy="646331"/>
          </a:xfrm>
          <a:prstGeom prst="rect">
            <a:avLst/>
          </a:prstGeom>
          <a:noFill/>
        </p:spPr>
        <p:txBody>
          <a:bodyPr wrap="none" rtlCol="0">
            <a:spAutoFit/>
          </a:bodyPr>
          <a:lstStyle/>
          <a:p>
            <a:r>
              <a:rPr lang="vi-VN" sz="3600" dirty="0">
                <a:solidFill>
                  <a:srgbClr val="0070C0"/>
                </a:solidFill>
              </a:rPr>
              <a:t>  notebook</a:t>
            </a:r>
            <a:r>
              <a:rPr lang="vi-VN" sz="3600" dirty="0">
                <a:solidFill>
                  <a:srgbClr val="FF0000"/>
                </a:solidFill>
              </a:rPr>
              <a:t>s</a:t>
            </a:r>
            <a:endParaRPr lang="en-US" sz="3600" dirty="0">
              <a:solidFill>
                <a:srgbClr val="FF0000"/>
              </a:solidFill>
            </a:endParaRPr>
          </a:p>
        </p:txBody>
      </p:sp>
      <p:pic>
        <p:nvPicPr>
          <p:cNvPr id="24" name="Picture 23" descr="Text&#10;&#10;Description automatically generated with medium confidence">
            <a:extLst>
              <a:ext uri="{FF2B5EF4-FFF2-40B4-BE49-F238E27FC236}">
                <a16:creationId xmlns:a16="http://schemas.microsoft.com/office/drawing/2014/main" id="{FF1E7EC6-44C0-4448-A05D-124D033ECC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092" y="1049790"/>
            <a:ext cx="2257095" cy="1907192"/>
          </a:xfrm>
          <a:prstGeom prst="rect">
            <a:avLst/>
          </a:prstGeom>
        </p:spPr>
      </p:pic>
      <p:pic>
        <p:nvPicPr>
          <p:cNvPr id="25" name="Picture 24" descr="Text&#10;&#10;Description automatically generated with medium confidence">
            <a:extLst>
              <a:ext uri="{FF2B5EF4-FFF2-40B4-BE49-F238E27FC236}">
                <a16:creationId xmlns:a16="http://schemas.microsoft.com/office/drawing/2014/main" id="{0B3C7319-E1D9-400F-9D92-F4B5DF90F4F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38057" y="1173943"/>
            <a:ext cx="1992853" cy="1958267"/>
          </a:xfrm>
          <a:prstGeom prst="rect">
            <a:avLst/>
          </a:prstGeom>
        </p:spPr>
      </p:pic>
      <p:pic>
        <p:nvPicPr>
          <p:cNvPr id="26" name="Picture 25" descr="A picture containing text, stationary, writing implement, screenshot&#10;&#10;Description automatically generated">
            <a:extLst>
              <a:ext uri="{FF2B5EF4-FFF2-40B4-BE49-F238E27FC236}">
                <a16:creationId xmlns:a16="http://schemas.microsoft.com/office/drawing/2014/main" id="{258E86F1-A648-48A6-9D50-C94406189C1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092" y="3994225"/>
            <a:ext cx="2002550" cy="1810752"/>
          </a:xfrm>
          <a:prstGeom prst="rect">
            <a:avLst/>
          </a:prstGeom>
        </p:spPr>
      </p:pic>
      <p:pic>
        <p:nvPicPr>
          <p:cNvPr id="27" name="Picture 26" descr="A picture containing shape&#10;&#10;Description automatically generated">
            <a:extLst>
              <a:ext uri="{FF2B5EF4-FFF2-40B4-BE49-F238E27FC236}">
                <a16:creationId xmlns:a16="http://schemas.microsoft.com/office/drawing/2014/main" id="{902A6487-05DB-46DF-990F-16C404DAB1D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269786" y="3994225"/>
            <a:ext cx="1826214" cy="1810752"/>
          </a:xfrm>
          <a:prstGeom prst="rect">
            <a:avLst/>
          </a:prstGeom>
        </p:spPr>
      </p:pic>
      <p:pic>
        <p:nvPicPr>
          <p:cNvPr id="29" name="Picture 28" descr="Application&#10;&#10;Description automatically generated with medium confidence">
            <a:extLst>
              <a:ext uri="{FF2B5EF4-FFF2-40B4-BE49-F238E27FC236}">
                <a16:creationId xmlns:a16="http://schemas.microsoft.com/office/drawing/2014/main" id="{C7378397-EF86-4011-9647-8F215D04395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80755" y="1331312"/>
            <a:ext cx="1992852" cy="1958267"/>
          </a:xfrm>
          <a:prstGeom prst="rect">
            <a:avLst/>
          </a:prstGeom>
        </p:spPr>
      </p:pic>
      <p:sp>
        <p:nvSpPr>
          <p:cNvPr id="28" name="TextBox 27">
            <a:extLst>
              <a:ext uri="{FF2B5EF4-FFF2-40B4-BE49-F238E27FC236}">
                <a16:creationId xmlns:a16="http://schemas.microsoft.com/office/drawing/2014/main" id="{071A5E8E-15A4-4496-9434-B6B1453A65E0}"/>
              </a:ext>
            </a:extLst>
          </p:cNvPr>
          <p:cNvSpPr txBox="1"/>
          <p:nvPr/>
        </p:nvSpPr>
        <p:spPr>
          <a:xfrm>
            <a:off x="8868157" y="3448134"/>
            <a:ext cx="2492990" cy="646331"/>
          </a:xfrm>
          <a:prstGeom prst="rect">
            <a:avLst/>
          </a:prstGeom>
          <a:noFill/>
        </p:spPr>
        <p:txBody>
          <a:bodyPr wrap="none" rtlCol="0">
            <a:spAutoFit/>
          </a:bodyPr>
          <a:lstStyle/>
          <a:p>
            <a:r>
              <a:rPr lang="vi-VN" sz="3600" dirty="0">
                <a:solidFill>
                  <a:srgbClr val="0070C0"/>
                </a:solidFill>
              </a:rPr>
              <a:t>pencil case</a:t>
            </a:r>
            <a:endParaRPr lang="en-US" sz="3600" dirty="0"/>
          </a:p>
        </p:txBody>
      </p:sp>
      <p:sp>
        <p:nvSpPr>
          <p:cNvPr id="31" name="TextBox 30">
            <a:extLst>
              <a:ext uri="{FF2B5EF4-FFF2-40B4-BE49-F238E27FC236}">
                <a16:creationId xmlns:a16="http://schemas.microsoft.com/office/drawing/2014/main" id="{318FB258-15F1-4689-8202-6FE70A66E637}"/>
              </a:ext>
            </a:extLst>
          </p:cNvPr>
          <p:cNvSpPr txBox="1"/>
          <p:nvPr/>
        </p:nvSpPr>
        <p:spPr>
          <a:xfrm>
            <a:off x="8906333" y="5854269"/>
            <a:ext cx="2723823" cy="646331"/>
          </a:xfrm>
          <a:prstGeom prst="rect">
            <a:avLst/>
          </a:prstGeom>
          <a:noFill/>
        </p:spPr>
        <p:txBody>
          <a:bodyPr wrap="none" rtlCol="0">
            <a:spAutoFit/>
          </a:bodyPr>
          <a:lstStyle/>
          <a:p>
            <a:r>
              <a:rPr lang="vi-VN" sz="3600" dirty="0">
                <a:solidFill>
                  <a:srgbClr val="0070C0"/>
                </a:solidFill>
              </a:rPr>
              <a:t>pencil case</a:t>
            </a:r>
            <a:r>
              <a:rPr lang="vi-VN" sz="3600" dirty="0">
                <a:solidFill>
                  <a:srgbClr val="FF0000"/>
                </a:solidFill>
              </a:rPr>
              <a:t>s</a:t>
            </a:r>
            <a:endParaRPr lang="en-US" sz="3600" dirty="0">
              <a:solidFill>
                <a:srgbClr val="FF0000"/>
              </a:solidFill>
            </a:endParaRPr>
          </a:p>
        </p:txBody>
      </p:sp>
      <p:sp>
        <p:nvSpPr>
          <p:cNvPr id="18" name="Wave 17">
            <a:extLst>
              <a:ext uri="{FF2B5EF4-FFF2-40B4-BE49-F238E27FC236}">
                <a16:creationId xmlns:a16="http://schemas.microsoft.com/office/drawing/2014/main" id="{0122476A-6BB5-49B5-87C0-19736F1F5BAA}"/>
              </a:ext>
            </a:extLst>
          </p:cNvPr>
          <p:cNvSpPr/>
          <p:nvPr/>
        </p:nvSpPr>
        <p:spPr>
          <a:xfrm>
            <a:off x="3698761" y="16493"/>
            <a:ext cx="4448585" cy="1193835"/>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dirty="0">
                <a:solidFill>
                  <a:schemeClr val="bg1"/>
                </a:solidFill>
              </a:rPr>
              <a:t>I. New words</a:t>
            </a:r>
            <a:endParaRPr lang="en-US" sz="4400" b="1" dirty="0">
              <a:solidFill>
                <a:schemeClr val="bg1"/>
              </a:solidFill>
            </a:endParaRPr>
          </a:p>
        </p:txBody>
      </p:sp>
      <p:pic>
        <p:nvPicPr>
          <p:cNvPr id="30" name="Picture 29" descr="Shape&#10;&#10;Description automatically generated">
            <a:extLst>
              <a:ext uri="{FF2B5EF4-FFF2-40B4-BE49-F238E27FC236}">
                <a16:creationId xmlns:a16="http://schemas.microsoft.com/office/drawing/2014/main" id="{1F3D2271-65DB-45BB-89D5-CD5607BC933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761476" y="1173943"/>
            <a:ext cx="1338551" cy="1629587"/>
          </a:xfrm>
          <a:prstGeom prst="rect">
            <a:avLst/>
          </a:prstGeom>
        </p:spPr>
      </p:pic>
      <p:pic>
        <p:nvPicPr>
          <p:cNvPr id="32" name="Picture 31" descr="A picture containing text, measuring stick&#10;&#10;Description automatically generated">
            <a:extLst>
              <a:ext uri="{FF2B5EF4-FFF2-40B4-BE49-F238E27FC236}">
                <a16:creationId xmlns:a16="http://schemas.microsoft.com/office/drawing/2014/main" id="{5591C4C0-D165-43BE-865F-5835B1AF15C4}"/>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6913480" y="1406462"/>
            <a:ext cx="1992853" cy="1728331"/>
          </a:xfrm>
          <a:prstGeom prst="rect">
            <a:avLst/>
          </a:prstGeom>
        </p:spPr>
      </p:pic>
      <p:pic>
        <p:nvPicPr>
          <p:cNvPr id="33" name="Picture 32" descr="Icon&#10;&#10;Description automatically generated">
            <a:extLst>
              <a:ext uri="{FF2B5EF4-FFF2-40B4-BE49-F238E27FC236}">
                <a16:creationId xmlns:a16="http://schemas.microsoft.com/office/drawing/2014/main" id="{4CFF2868-8F4A-4000-B212-84E995D6EB1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293468" y="4030958"/>
            <a:ext cx="1929461" cy="1930227"/>
          </a:xfrm>
          <a:prstGeom prst="rect">
            <a:avLst/>
          </a:prstGeom>
        </p:spPr>
      </p:pic>
      <p:pic>
        <p:nvPicPr>
          <p:cNvPr id="34" name="Picture 33">
            <a:extLst>
              <a:ext uri="{FF2B5EF4-FFF2-40B4-BE49-F238E27FC236}">
                <a16:creationId xmlns:a16="http://schemas.microsoft.com/office/drawing/2014/main" id="{65ACA341-6D13-490C-BBAD-700B44EFD02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250482" y="4044979"/>
            <a:ext cx="1753211" cy="1728331"/>
          </a:xfrm>
          <a:prstGeom prst="rect">
            <a:avLst/>
          </a:prstGeom>
        </p:spPr>
      </p:pic>
      <p:pic>
        <p:nvPicPr>
          <p:cNvPr id="35" name="Picture 34" descr="A picture containing text, stationary, file folder&#10;&#10;Description automatically generated">
            <a:extLst>
              <a:ext uri="{FF2B5EF4-FFF2-40B4-BE49-F238E27FC236}">
                <a16:creationId xmlns:a16="http://schemas.microsoft.com/office/drawing/2014/main" id="{0612798A-07DF-4421-808F-3FEAD10C660D}"/>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642361" y="4071663"/>
            <a:ext cx="1838992" cy="1678845"/>
          </a:xfrm>
          <a:prstGeom prst="rect">
            <a:avLst/>
          </a:prstGeom>
        </p:spPr>
      </p:pic>
    </p:spTree>
    <p:extLst>
      <p:ext uri="{BB962C8B-B14F-4D97-AF65-F5344CB8AC3E}">
        <p14:creationId xmlns:p14="http://schemas.microsoft.com/office/powerpoint/2010/main" val="190556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anim calcmode="lin" valueType="num">
                                      <p:cBhvr>
                                        <p:cTn id="8" dur="500" fill="hold"/>
                                        <p:tgtEl>
                                          <p:spTgt spid="30"/>
                                        </p:tgtEl>
                                        <p:attrNameLst>
                                          <p:attrName>ppt_x</p:attrName>
                                        </p:attrNameLst>
                                      </p:cBhvr>
                                      <p:tavLst>
                                        <p:tav tm="0">
                                          <p:val>
                                            <p:strVal val="#ppt_x"/>
                                          </p:val>
                                        </p:tav>
                                        <p:tav tm="100000">
                                          <p:val>
                                            <p:strVal val="#ppt_x"/>
                                          </p:val>
                                        </p:tav>
                                      </p:tavLst>
                                    </p:anim>
                                    <p:anim calcmode="lin" valueType="num">
                                      <p:cBhvr>
                                        <p:cTn id="9" dur="5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additive="base">
                                        <p:cTn id="14" dur="500" fill="hold"/>
                                        <p:tgtEl>
                                          <p:spTgt spid="19"/>
                                        </p:tgtEl>
                                        <p:attrNameLst>
                                          <p:attrName>ppt_x</p:attrName>
                                        </p:attrNameLst>
                                      </p:cBhvr>
                                      <p:tavLst>
                                        <p:tav tm="0">
                                          <p:val>
                                            <p:strVal val="#ppt_x"/>
                                          </p:val>
                                        </p:tav>
                                        <p:tav tm="100000">
                                          <p:val>
                                            <p:strVal val="#ppt_x"/>
                                          </p:val>
                                        </p:tav>
                                      </p:tavLst>
                                    </p:anim>
                                    <p:anim calcmode="lin" valueType="num">
                                      <p:cBhvr additive="base">
                                        <p:cTn id="1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down)">
                                      <p:cBhvr>
                                        <p:cTn id="20" dur="500"/>
                                        <p:tgtEl>
                                          <p:spTgt spid="3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500"/>
                                        <p:tgtEl>
                                          <p:spTgt spid="34"/>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nodeType="click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heel(1)">
                                      <p:cBhvr>
                                        <p:cTn id="41" dur="500"/>
                                        <p:tgtEl>
                                          <p:spTgt spid="35"/>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barn(inVertical)">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500" fill="hold"/>
                                        <p:tgtEl>
                                          <p:spTgt spid="33"/>
                                        </p:tgtEl>
                                        <p:attrNameLst>
                                          <p:attrName>ppt_x</p:attrName>
                                        </p:attrNameLst>
                                      </p:cBhvr>
                                      <p:tavLst>
                                        <p:tav tm="0">
                                          <p:val>
                                            <p:strVal val="#ppt_x"/>
                                          </p:val>
                                        </p:tav>
                                        <p:tav tm="100000">
                                          <p:val>
                                            <p:strVal val="#ppt_x"/>
                                          </p:val>
                                        </p:tav>
                                      </p:tavLst>
                                    </p:anim>
                                    <p:anim calcmode="lin" valueType="num">
                                      <p:cBhvr additive="base">
                                        <p:cTn id="5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randombar(horizontal)">
                                      <p:cBhvr>
                                        <p:cTn id="5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0" grpId="0"/>
      <p:bldP spid="22"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8D04BB8-3D02-4D6D-B110-71572BBD7F5B}"/>
              </a:ext>
            </a:extLst>
          </p:cNvPr>
          <p:cNvSpPr txBox="1"/>
          <p:nvPr/>
        </p:nvSpPr>
        <p:spPr>
          <a:xfrm>
            <a:off x="1660634" y="1141502"/>
            <a:ext cx="2364828" cy="707886"/>
          </a:xfrm>
          <a:prstGeom prst="rect">
            <a:avLst/>
          </a:prstGeom>
          <a:noFill/>
        </p:spPr>
        <p:txBody>
          <a:bodyPr wrap="square" rtlCol="0">
            <a:spAutoFit/>
          </a:bodyPr>
          <a:lstStyle/>
          <a:p>
            <a:r>
              <a:rPr lang="en-US" sz="4000" dirty="0"/>
              <a:t>eraser </a:t>
            </a:r>
          </a:p>
        </p:txBody>
      </p:sp>
      <p:sp>
        <p:nvSpPr>
          <p:cNvPr id="3" name="TextBox 2">
            <a:extLst>
              <a:ext uri="{FF2B5EF4-FFF2-40B4-BE49-F238E27FC236}">
                <a16:creationId xmlns:a16="http://schemas.microsoft.com/office/drawing/2014/main" id="{67920F79-C983-4520-8CCB-E5E44AF2EC3A}"/>
              </a:ext>
            </a:extLst>
          </p:cNvPr>
          <p:cNvSpPr txBox="1"/>
          <p:nvPr/>
        </p:nvSpPr>
        <p:spPr>
          <a:xfrm>
            <a:off x="4624552" y="1074094"/>
            <a:ext cx="2364828" cy="707886"/>
          </a:xfrm>
          <a:prstGeom prst="rect">
            <a:avLst/>
          </a:prstGeom>
          <a:noFill/>
        </p:spPr>
        <p:txBody>
          <a:bodyPr wrap="square" rtlCol="0">
            <a:spAutoFit/>
          </a:bodyPr>
          <a:lstStyle/>
          <a:p>
            <a:r>
              <a:rPr lang="en-US" sz="4000" dirty="0"/>
              <a:t>   eraser</a:t>
            </a:r>
            <a:r>
              <a:rPr lang="en-US" sz="4000" dirty="0">
                <a:solidFill>
                  <a:srgbClr val="FF0000"/>
                </a:solidFill>
              </a:rPr>
              <a:t>s</a:t>
            </a:r>
            <a:r>
              <a:rPr lang="en-US" sz="4000" dirty="0"/>
              <a:t> </a:t>
            </a:r>
          </a:p>
        </p:txBody>
      </p:sp>
      <p:sp>
        <p:nvSpPr>
          <p:cNvPr id="4" name="TextBox 3">
            <a:extLst>
              <a:ext uri="{FF2B5EF4-FFF2-40B4-BE49-F238E27FC236}">
                <a16:creationId xmlns:a16="http://schemas.microsoft.com/office/drawing/2014/main" id="{AEF212A3-23F5-4CBE-88D1-65259435509D}"/>
              </a:ext>
            </a:extLst>
          </p:cNvPr>
          <p:cNvSpPr txBox="1"/>
          <p:nvPr/>
        </p:nvSpPr>
        <p:spPr>
          <a:xfrm>
            <a:off x="376752" y="369968"/>
            <a:ext cx="4050426" cy="707886"/>
          </a:xfrm>
          <a:prstGeom prst="rect">
            <a:avLst/>
          </a:prstGeom>
          <a:noFill/>
        </p:spPr>
        <p:txBody>
          <a:bodyPr wrap="square" rtlCol="0">
            <a:spAutoFit/>
          </a:bodyPr>
          <a:lstStyle/>
          <a:p>
            <a:r>
              <a:rPr lang="en-US" sz="4000" b="1" dirty="0">
                <a:solidFill>
                  <a:schemeClr val="accent2">
                    <a:lumMod val="50000"/>
                  </a:schemeClr>
                </a:solidFill>
              </a:rPr>
              <a:t>     singular nouns </a:t>
            </a:r>
          </a:p>
        </p:txBody>
      </p:sp>
      <p:sp>
        <p:nvSpPr>
          <p:cNvPr id="5" name="TextBox 4">
            <a:extLst>
              <a:ext uri="{FF2B5EF4-FFF2-40B4-BE49-F238E27FC236}">
                <a16:creationId xmlns:a16="http://schemas.microsoft.com/office/drawing/2014/main" id="{36A91C9E-F71C-4B61-B6A7-DD05F04F4070}"/>
              </a:ext>
            </a:extLst>
          </p:cNvPr>
          <p:cNvSpPr txBox="1"/>
          <p:nvPr/>
        </p:nvSpPr>
        <p:spPr>
          <a:xfrm>
            <a:off x="4335517" y="388288"/>
            <a:ext cx="3831023" cy="707886"/>
          </a:xfrm>
          <a:prstGeom prst="rect">
            <a:avLst/>
          </a:prstGeom>
          <a:noFill/>
        </p:spPr>
        <p:txBody>
          <a:bodyPr wrap="square" rtlCol="0">
            <a:spAutoFit/>
          </a:bodyPr>
          <a:lstStyle/>
          <a:p>
            <a:r>
              <a:rPr lang="en-US" sz="4000" b="1" dirty="0">
                <a:solidFill>
                  <a:schemeClr val="accent2">
                    <a:lumMod val="50000"/>
                  </a:schemeClr>
                </a:solidFill>
              </a:rPr>
              <a:t>     plural nouns </a:t>
            </a:r>
          </a:p>
        </p:txBody>
      </p:sp>
      <p:sp>
        <p:nvSpPr>
          <p:cNvPr id="6" name="TextBox 5">
            <a:extLst>
              <a:ext uri="{FF2B5EF4-FFF2-40B4-BE49-F238E27FC236}">
                <a16:creationId xmlns:a16="http://schemas.microsoft.com/office/drawing/2014/main" id="{DF9A5FC0-F0E6-4C31-A61D-F14BA54EF2F1}"/>
              </a:ext>
            </a:extLst>
          </p:cNvPr>
          <p:cNvSpPr txBox="1"/>
          <p:nvPr/>
        </p:nvSpPr>
        <p:spPr>
          <a:xfrm>
            <a:off x="1734207" y="1976684"/>
            <a:ext cx="2364828" cy="707886"/>
          </a:xfrm>
          <a:prstGeom prst="rect">
            <a:avLst/>
          </a:prstGeom>
          <a:noFill/>
        </p:spPr>
        <p:txBody>
          <a:bodyPr wrap="square" rtlCol="0">
            <a:spAutoFit/>
          </a:bodyPr>
          <a:lstStyle/>
          <a:p>
            <a:r>
              <a:rPr lang="en-US" sz="4000" dirty="0"/>
              <a:t>ruler</a:t>
            </a:r>
          </a:p>
        </p:txBody>
      </p:sp>
      <p:sp>
        <p:nvSpPr>
          <p:cNvPr id="7" name="TextBox 6">
            <a:extLst>
              <a:ext uri="{FF2B5EF4-FFF2-40B4-BE49-F238E27FC236}">
                <a16:creationId xmlns:a16="http://schemas.microsoft.com/office/drawing/2014/main" id="{B98DE08E-6A33-4A4B-842E-A8760182A268}"/>
              </a:ext>
            </a:extLst>
          </p:cNvPr>
          <p:cNvSpPr txBox="1"/>
          <p:nvPr/>
        </p:nvSpPr>
        <p:spPr>
          <a:xfrm>
            <a:off x="5065988" y="1866657"/>
            <a:ext cx="2364828" cy="707886"/>
          </a:xfrm>
          <a:prstGeom prst="rect">
            <a:avLst/>
          </a:prstGeom>
          <a:noFill/>
        </p:spPr>
        <p:txBody>
          <a:bodyPr wrap="square" rtlCol="0">
            <a:spAutoFit/>
          </a:bodyPr>
          <a:lstStyle/>
          <a:p>
            <a:r>
              <a:rPr lang="en-US" sz="4000" dirty="0"/>
              <a:t>ruler</a:t>
            </a:r>
            <a:r>
              <a:rPr lang="en-US" sz="4000" dirty="0">
                <a:solidFill>
                  <a:srgbClr val="FF0000"/>
                </a:solidFill>
              </a:rPr>
              <a:t>s</a:t>
            </a:r>
          </a:p>
        </p:txBody>
      </p:sp>
      <p:sp>
        <p:nvSpPr>
          <p:cNvPr id="8" name="TextBox 7">
            <a:extLst>
              <a:ext uri="{FF2B5EF4-FFF2-40B4-BE49-F238E27FC236}">
                <a16:creationId xmlns:a16="http://schemas.microsoft.com/office/drawing/2014/main" id="{7112B7D8-74A3-45BE-8053-370CCDE19F3F}"/>
              </a:ext>
            </a:extLst>
          </p:cNvPr>
          <p:cNvSpPr txBox="1"/>
          <p:nvPr/>
        </p:nvSpPr>
        <p:spPr>
          <a:xfrm>
            <a:off x="1734207" y="2843817"/>
            <a:ext cx="2364828" cy="707886"/>
          </a:xfrm>
          <a:prstGeom prst="rect">
            <a:avLst/>
          </a:prstGeom>
          <a:noFill/>
        </p:spPr>
        <p:txBody>
          <a:bodyPr wrap="square" rtlCol="0">
            <a:spAutoFit/>
          </a:bodyPr>
          <a:lstStyle/>
          <a:p>
            <a:r>
              <a:rPr lang="en-US" sz="4000" dirty="0"/>
              <a:t>pencil</a:t>
            </a:r>
          </a:p>
        </p:txBody>
      </p:sp>
      <p:sp>
        <p:nvSpPr>
          <p:cNvPr id="9" name="TextBox 8">
            <a:extLst>
              <a:ext uri="{FF2B5EF4-FFF2-40B4-BE49-F238E27FC236}">
                <a16:creationId xmlns:a16="http://schemas.microsoft.com/office/drawing/2014/main" id="{491A50CC-B712-4932-A110-0E5FBCD98143}"/>
              </a:ext>
            </a:extLst>
          </p:cNvPr>
          <p:cNvSpPr txBox="1"/>
          <p:nvPr/>
        </p:nvSpPr>
        <p:spPr>
          <a:xfrm>
            <a:off x="5065988" y="2788778"/>
            <a:ext cx="2364828" cy="707886"/>
          </a:xfrm>
          <a:prstGeom prst="rect">
            <a:avLst/>
          </a:prstGeom>
          <a:noFill/>
        </p:spPr>
        <p:txBody>
          <a:bodyPr wrap="square" rtlCol="0">
            <a:spAutoFit/>
          </a:bodyPr>
          <a:lstStyle/>
          <a:p>
            <a:r>
              <a:rPr lang="en-US" sz="4000" dirty="0"/>
              <a:t>pencil</a:t>
            </a:r>
            <a:r>
              <a:rPr lang="en-US" sz="4000" dirty="0">
                <a:solidFill>
                  <a:srgbClr val="FF0000"/>
                </a:solidFill>
              </a:rPr>
              <a:t>s</a:t>
            </a:r>
          </a:p>
        </p:txBody>
      </p:sp>
      <p:sp>
        <p:nvSpPr>
          <p:cNvPr id="10" name="TextBox 9">
            <a:extLst>
              <a:ext uri="{FF2B5EF4-FFF2-40B4-BE49-F238E27FC236}">
                <a16:creationId xmlns:a16="http://schemas.microsoft.com/office/drawing/2014/main" id="{0F2FF517-4139-4976-ABAC-4A317C59EBEE}"/>
              </a:ext>
            </a:extLst>
          </p:cNvPr>
          <p:cNvSpPr txBox="1"/>
          <p:nvPr/>
        </p:nvSpPr>
        <p:spPr>
          <a:xfrm>
            <a:off x="1734207" y="3758622"/>
            <a:ext cx="2364828" cy="707886"/>
          </a:xfrm>
          <a:prstGeom prst="rect">
            <a:avLst/>
          </a:prstGeom>
          <a:noFill/>
        </p:spPr>
        <p:txBody>
          <a:bodyPr wrap="square" rtlCol="0">
            <a:spAutoFit/>
          </a:bodyPr>
          <a:lstStyle/>
          <a:p>
            <a:r>
              <a:rPr lang="en-US" sz="4000" dirty="0"/>
              <a:t>notebook</a:t>
            </a:r>
          </a:p>
        </p:txBody>
      </p:sp>
      <p:sp>
        <p:nvSpPr>
          <p:cNvPr id="11" name="TextBox 10">
            <a:extLst>
              <a:ext uri="{FF2B5EF4-FFF2-40B4-BE49-F238E27FC236}">
                <a16:creationId xmlns:a16="http://schemas.microsoft.com/office/drawing/2014/main" id="{A28D5449-C023-4E62-A8B5-416AC5E4277F}"/>
              </a:ext>
            </a:extLst>
          </p:cNvPr>
          <p:cNvSpPr txBox="1"/>
          <p:nvPr/>
        </p:nvSpPr>
        <p:spPr>
          <a:xfrm>
            <a:off x="5065988" y="3715604"/>
            <a:ext cx="2364828" cy="707886"/>
          </a:xfrm>
          <a:prstGeom prst="rect">
            <a:avLst/>
          </a:prstGeom>
          <a:noFill/>
        </p:spPr>
        <p:txBody>
          <a:bodyPr wrap="square" rtlCol="0">
            <a:spAutoFit/>
          </a:bodyPr>
          <a:lstStyle/>
          <a:p>
            <a:r>
              <a:rPr lang="en-US" sz="4000" dirty="0"/>
              <a:t>notebook</a:t>
            </a:r>
            <a:r>
              <a:rPr lang="en-US" sz="4000" dirty="0">
                <a:solidFill>
                  <a:srgbClr val="FF0000"/>
                </a:solidFill>
              </a:rPr>
              <a:t>s</a:t>
            </a:r>
          </a:p>
        </p:txBody>
      </p:sp>
      <p:sp>
        <p:nvSpPr>
          <p:cNvPr id="12" name="TextBox 11">
            <a:extLst>
              <a:ext uri="{FF2B5EF4-FFF2-40B4-BE49-F238E27FC236}">
                <a16:creationId xmlns:a16="http://schemas.microsoft.com/office/drawing/2014/main" id="{21CDF98F-0594-45FD-A718-9AD74778833D}"/>
              </a:ext>
            </a:extLst>
          </p:cNvPr>
          <p:cNvSpPr txBox="1"/>
          <p:nvPr/>
        </p:nvSpPr>
        <p:spPr>
          <a:xfrm>
            <a:off x="1734207" y="4673428"/>
            <a:ext cx="2743200" cy="707886"/>
          </a:xfrm>
          <a:prstGeom prst="rect">
            <a:avLst/>
          </a:prstGeom>
          <a:noFill/>
        </p:spPr>
        <p:txBody>
          <a:bodyPr wrap="square" rtlCol="0">
            <a:spAutoFit/>
          </a:bodyPr>
          <a:lstStyle/>
          <a:p>
            <a:r>
              <a:rPr lang="en-US" sz="4000" dirty="0"/>
              <a:t>pencil case</a:t>
            </a:r>
          </a:p>
        </p:txBody>
      </p:sp>
      <p:sp>
        <p:nvSpPr>
          <p:cNvPr id="13" name="TextBox 12">
            <a:extLst>
              <a:ext uri="{FF2B5EF4-FFF2-40B4-BE49-F238E27FC236}">
                <a16:creationId xmlns:a16="http://schemas.microsoft.com/office/drawing/2014/main" id="{3FF63999-9E57-4BD8-9646-F943E14A4C2D}"/>
              </a:ext>
            </a:extLst>
          </p:cNvPr>
          <p:cNvSpPr txBox="1"/>
          <p:nvPr/>
        </p:nvSpPr>
        <p:spPr>
          <a:xfrm>
            <a:off x="5065988" y="4642430"/>
            <a:ext cx="3226676" cy="707886"/>
          </a:xfrm>
          <a:prstGeom prst="rect">
            <a:avLst/>
          </a:prstGeom>
          <a:noFill/>
        </p:spPr>
        <p:txBody>
          <a:bodyPr wrap="square" rtlCol="0">
            <a:spAutoFit/>
          </a:bodyPr>
          <a:lstStyle/>
          <a:p>
            <a:r>
              <a:rPr lang="en-US" sz="4000" dirty="0"/>
              <a:t>pencil case</a:t>
            </a:r>
            <a:r>
              <a:rPr lang="en-US" sz="4000" dirty="0">
                <a:solidFill>
                  <a:srgbClr val="FF0000"/>
                </a:solidFill>
              </a:rPr>
              <a:t>s</a:t>
            </a:r>
          </a:p>
        </p:txBody>
      </p:sp>
      <p:cxnSp>
        <p:nvCxnSpPr>
          <p:cNvPr id="19" name="Straight Arrow Connector 18">
            <a:extLst>
              <a:ext uri="{FF2B5EF4-FFF2-40B4-BE49-F238E27FC236}">
                <a16:creationId xmlns:a16="http://schemas.microsoft.com/office/drawing/2014/main" id="{9B98C7CB-98D9-4DFA-A3AA-AA38A921905B}"/>
              </a:ext>
            </a:extLst>
          </p:cNvPr>
          <p:cNvCxnSpPr/>
          <p:nvPr/>
        </p:nvCxnSpPr>
        <p:spPr>
          <a:xfrm>
            <a:off x="3762703" y="1495445"/>
            <a:ext cx="86184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2ABBD9F-F94B-4E3A-B7CE-9C94223551A4}"/>
              </a:ext>
            </a:extLst>
          </p:cNvPr>
          <p:cNvCxnSpPr/>
          <p:nvPr/>
        </p:nvCxnSpPr>
        <p:spPr>
          <a:xfrm>
            <a:off x="3762703" y="2220600"/>
            <a:ext cx="86184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303136A-E5E0-495C-B856-1875A5A02593}"/>
              </a:ext>
            </a:extLst>
          </p:cNvPr>
          <p:cNvCxnSpPr/>
          <p:nvPr/>
        </p:nvCxnSpPr>
        <p:spPr>
          <a:xfrm>
            <a:off x="3762703" y="3197760"/>
            <a:ext cx="86184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2511EE20-6B25-46E6-89D3-928B5067FB5A}"/>
              </a:ext>
            </a:extLst>
          </p:cNvPr>
          <p:cNvCxnSpPr/>
          <p:nvPr/>
        </p:nvCxnSpPr>
        <p:spPr>
          <a:xfrm>
            <a:off x="3904592" y="4206754"/>
            <a:ext cx="86184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B494495-F93A-42D9-B61C-F1A80E2DC07B}"/>
              </a:ext>
            </a:extLst>
          </p:cNvPr>
          <p:cNvCxnSpPr/>
          <p:nvPr/>
        </p:nvCxnSpPr>
        <p:spPr>
          <a:xfrm>
            <a:off x="4146330" y="5040497"/>
            <a:ext cx="86184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7237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TextBox 2"/>
          <p:cNvSpPr txBox="1"/>
          <p:nvPr/>
        </p:nvSpPr>
        <p:spPr>
          <a:xfrm>
            <a:off x="4682937" y="3832795"/>
            <a:ext cx="3514390" cy="923330"/>
          </a:xfrm>
          <a:prstGeom prst="rect">
            <a:avLst/>
          </a:prstGeom>
          <a:noFill/>
        </p:spPr>
        <p:txBody>
          <a:bodyPr wrap="square" rtlCol="0">
            <a:spAutoFit/>
          </a:bodyPr>
          <a:lstStyle/>
          <a:p>
            <a:r>
              <a:rPr lang="vi-VN" sz="5400" b="1" dirty="0">
                <a:solidFill>
                  <a:srgbClr val="FF0000"/>
                </a:solidFill>
              </a:rPr>
              <a:t>Let’s play</a:t>
            </a:r>
            <a:endParaRPr lang="en-US" sz="2400" b="1" dirty="0">
              <a:solidFill>
                <a:srgbClr val="FF0000"/>
              </a:solidFill>
            </a:endParaRPr>
          </a:p>
        </p:txBody>
      </p:sp>
    </p:spTree>
    <p:extLst>
      <p:ext uri="{BB962C8B-B14F-4D97-AF65-F5344CB8AC3E}">
        <p14:creationId xmlns:p14="http://schemas.microsoft.com/office/powerpoint/2010/main" val="1692016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994" y="0"/>
            <a:ext cx="10506272" cy="6867980"/>
          </a:xfrm>
          <a:prstGeom prst="rect">
            <a:avLst/>
          </a:prstGeom>
        </p:spPr>
      </p:pic>
      <p:sp>
        <p:nvSpPr>
          <p:cNvPr id="6" name="Oval 5"/>
          <p:cNvSpPr/>
          <p:nvPr/>
        </p:nvSpPr>
        <p:spPr>
          <a:xfrm>
            <a:off x="2083153" y="464170"/>
            <a:ext cx="5933505" cy="592966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0" i="1" dirty="0"/>
          </a:p>
          <a:p>
            <a:pPr algn="ctr"/>
            <a:endParaRPr lang="en-US" sz="6600" i="1" dirty="0"/>
          </a:p>
          <a:p>
            <a:pPr algn="ctr"/>
            <a:endParaRPr lang="en-US" sz="6600" i="1" dirty="0"/>
          </a:p>
          <a:p>
            <a:pPr algn="ctr"/>
            <a:endParaRPr lang="en-US" sz="6600" i="1" dirty="0"/>
          </a:p>
          <a:p>
            <a:pPr algn="ctr"/>
            <a:r>
              <a:rPr lang="en-US" sz="7200" b="1" i="1" dirty="0">
                <a:solidFill>
                  <a:srgbClr val="FFC000"/>
                </a:solidFill>
              </a:rPr>
              <a:t>Structures</a:t>
            </a:r>
          </a:p>
          <a:p>
            <a:pPr algn="ctr"/>
            <a:endParaRPr lang="en-US" sz="6600" i="1" dirty="0"/>
          </a:p>
          <a:p>
            <a:pPr algn="ctr"/>
            <a:endParaRPr lang="en-US" sz="6600" i="1" dirty="0"/>
          </a:p>
          <a:p>
            <a:pPr algn="ctr"/>
            <a:endParaRPr lang="en-US" sz="6600" i="1" dirty="0"/>
          </a:p>
          <a:p>
            <a:pPr algn="ctr"/>
            <a:endParaRPr lang="en-US" sz="3600" i="1" dirty="0"/>
          </a:p>
        </p:txBody>
      </p:sp>
    </p:spTree>
    <p:extLst>
      <p:ext uri="{BB962C8B-B14F-4D97-AF65-F5344CB8AC3E}">
        <p14:creationId xmlns:p14="http://schemas.microsoft.com/office/powerpoint/2010/main" val="11448158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7286</TotalTime>
  <Words>314</Words>
  <Application>Microsoft Office PowerPoint</Application>
  <PresentationFormat>Widescreen</PresentationFormat>
  <Paragraphs>86</Paragraphs>
  <Slides>22</Slides>
  <Notes>2</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Yu Gothic UI Semibold</vt:lpstr>
      <vt:lpstr>.VnAristote</vt:lpstr>
      <vt:lpstr>.VnRevueH</vt:lpstr>
      <vt:lpstr>Arial</vt:lpstr>
      <vt:lpstr>Arial Black</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hoacuong197905@gmail.com</cp:lastModifiedBy>
  <cp:revision>165</cp:revision>
  <dcterms:created xsi:type="dcterms:W3CDTF">2020-12-08T03:17:05Z</dcterms:created>
  <dcterms:modified xsi:type="dcterms:W3CDTF">2023-11-01T16:34:33Z</dcterms:modified>
</cp:coreProperties>
</file>