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72" r:id="rId3"/>
    <p:sldId id="273" r:id="rId4"/>
    <p:sldId id="274" r:id="rId5"/>
    <p:sldId id="275" r:id="rId6"/>
    <p:sldId id="276" r:id="rId7"/>
    <p:sldId id="266" r:id="rId8"/>
    <p:sldId id="268" r:id="rId9"/>
    <p:sldId id="261" r:id="rId10"/>
    <p:sldId id="270" r:id="rId11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6882E"/>
    <a:srgbClr val="FEF4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92" y="72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wmf"/><Relationship Id="rId5" Type="http://schemas.openxmlformats.org/officeDocument/2006/relationships/image" Target="../media/image6.gif"/><Relationship Id="rId4" Type="http://schemas.openxmlformats.org/officeDocument/2006/relationships/image" Target="../media/image5.gi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POINSET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5719" y="6544828"/>
            <a:ext cx="2921000" cy="2561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 dirty="0">
                <a:solidFill>
                  <a:srgbClr val="FF0066"/>
                </a:solidFill>
                <a:latin typeface="Times New Roman" pitchFamily="18" charset="0"/>
              </a:rPr>
              <a:t>TRƯỜNG TIỂU HỌC </a:t>
            </a:r>
            <a:r>
              <a:rPr lang="en-US" altLang="en-US" sz="3500" b="1" dirty="0" smtClean="0">
                <a:solidFill>
                  <a:srgbClr val="FF0066"/>
                </a:solidFill>
                <a:latin typeface="Times New Roman" pitchFamily="18" charset="0"/>
              </a:rPr>
              <a:t>ĐỨC</a:t>
            </a:r>
            <a:r>
              <a:rPr lang="en-US" altLang="en-US" sz="3500" b="1" dirty="0" smtClean="0">
                <a:solidFill>
                  <a:srgbClr val="FF0066"/>
                </a:solidFill>
                <a:latin typeface="Times New Roman" pitchFamily="18" charset="0"/>
              </a:rPr>
              <a:t> GIANG</a:t>
            </a:r>
            <a:endParaRPr lang="en-US" altLang="en-US" sz="3500" b="1" dirty="0">
              <a:solidFill>
                <a:srgbClr val="FF0066"/>
              </a:solidFill>
              <a:latin typeface="Times New Roman" pitchFamily="18" charset="0"/>
            </a:endParaRP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959379" y="3198046"/>
            <a:ext cx="14401800" cy="16685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59: </a:t>
            </a:r>
            <a:r>
              <a:rPr lang="en-US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LUYỆN TẬP (</a:t>
            </a:r>
            <a:r>
              <a:rPr lang="en-US" sz="4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1)</a:t>
            </a:r>
            <a:endParaRPr lang="en-US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Picture 22" descr="bd2131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0079" y="6229986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Straight Connector 12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4" name="Picture 7" descr="BƯỚM 58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308424">
            <a:off x="12320436" y="6753712"/>
            <a:ext cx="1168693" cy="1516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8" descr="animal-14[1]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1906141" y="7058740"/>
            <a:ext cx="1069334" cy="777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5" descr="POINSET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4692416" y="-109904"/>
            <a:ext cx="1382714" cy="1653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2573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938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KHỞI ĐỘNG</a:t>
            </a:r>
            <a:endParaRPr lang="en-US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BD130F4-C082-D31B-0E0D-D126E00800FD}"/>
              </a:ext>
            </a:extLst>
          </p:cNvPr>
          <p:cNvSpPr txBox="1"/>
          <p:nvPr/>
        </p:nvSpPr>
        <p:spPr>
          <a:xfrm>
            <a:off x="984806" y="2819400"/>
            <a:ext cx="14478000" cy="781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en-US" sz="44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4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bao</a:t>
            </a:r>
            <a:r>
              <a:rPr lang="en-US" sz="4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nhiêu</a:t>
            </a:r>
            <a:r>
              <a:rPr lang="en-US" sz="4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4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tròn</a:t>
            </a:r>
            <a:r>
              <a:rPr lang="en-US" sz="4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chục</a:t>
            </a:r>
            <a:r>
              <a:rPr lang="en-US" sz="4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từ</a:t>
            </a:r>
            <a:r>
              <a:rPr lang="en-US" sz="4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10 000 </a:t>
            </a:r>
            <a:r>
              <a:rPr lang="en-US" sz="44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đến</a:t>
            </a:r>
            <a:r>
              <a:rPr lang="en-US" sz="4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100 000?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813719" y="4800600"/>
            <a:ext cx="2667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A. 8 </a:t>
            </a:r>
            <a:r>
              <a:rPr lang="en-US" sz="4400" b="1" dirty="0" err="1" smtClean="0"/>
              <a:t>số</a:t>
            </a:r>
            <a:endParaRPr lang="en-US" sz="4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119019" y="4800600"/>
            <a:ext cx="2667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B. 9 </a:t>
            </a:r>
            <a:r>
              <a:rPr lang="en-US" sz="4400" b="1" dirty="0" err="1" smtClean="0"/>
              <a:t>số</a:t>
            </a:r>
            <a:endParaRPr lang="en-US" sz="4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0881519" y="4797380"/>
            <a:ext cx="2667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C. 10 </a:t>
            </a:r>
            <a:r>
              <a:rPr lang="en-US" sz="4400" b="1" dirty="0" err="1" smtClean="0"/>
              <a:t>số</a:t>
            </a:r>
            <a:endParaRPr lang="en-US" sz="4400" b="1" dirty="0"/>
          </a:p>
        </p:txBody>
      </p:sp>
      <p:sp>
        <p:nvSpPr>
          <p:cNvPr id="8" name="Oval 7"/>
          <p:cNvSpPr/>
          <p:nvPr/>
        </p:nvSpPr>
        <p:spPr>
          <a:xfrm>
            <a:off x="10881519" y="4938840"/>
            <a:ext cx="685800" cy="597930"/>
          </a:xfrm>
          <a:prstGeom prst="ellipse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751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KHỞI ĐỘNG</a:t>
            </a:r>
            <a:endParaRPr lang="en-US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BD130F4-C082-D31B-0E0D-D126E00800FD}"/>
              </a:ext>
            </a:extLst>
          </p:cNvPr>
          <p:cNvSpPr txBox="1"/>
          <p:nvPr/>
        </p:nvSpPr>
        <p:spPr>
          <a:xfrm>
            <a:off x="984806" y="2819400"/>
            <a:ext cx="14478000" cy="781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en-US" sz="4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en-US" sz="44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4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99 999 </a:t>
            </a:r>
            <a:r>
              <a:rPr lang="en-US" sz="44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4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4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liền</a:t>
            </a:r>
            <a:r>
              <a:rPr lang="en-US" sz="4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trước</a:t>
            </a:r>
            <a:r>
              <a:rPr lang="en-US" sz="4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4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4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813719" y="4800600"/>
            <a:ext cx="2667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A. 100 000</a:t>
            </a:r>
            <a:endParaRPr lang="en-US" sz="4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119019" y="4800600"/>
            <a:ext cx="2667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B. 99 998</a:t>
            </a:r>
            <a:endParaRPr lang="en-US" sz="4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0881519" y="4797380"/>
            <a:ext cx="2667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C. 99 997</a:t>
            </a:r>
            <a:endParaRPr lang="en-US" sz="4400" b="1" dirty="0"/>
          </a:p>
        </p:txBody>
      </p:sp>
      <p:sp>
        <p:nvSpPr>
          <p:cNvPr id="8" name="Oval 7"/>
          <p:cNvSpPr/>
          <p:nvPr/>
        </p:nvSpPr>
        <p:spPr>
          <a:xfrm>
            <a:off x="1813719" y="4968891"/>
            <a:ext cx="685800" cy="597930"/>
          </a:xfrm>
          <a:prstGeom prst="ellipse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547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KHỞI ĐỘNG</a:t>
            </a:r>
            <a:endParaRPr lang="en-US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BD130F4-C082-D31B-0E0D-D126E00800FD}"/>
              </a:ext>
            </a:extLst>
          </p:cNvPr>
          <p:cNvSpPr txBox="1"/>
          <p:nvPr/>
        </p:nvSpPr>
        <p:spPr>
          <a:xfrm>
            <a:off x="984806" y="2819400"/>
            <a:ext cx="14478000" cy="816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en-US" sz="4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en-US" sz="44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4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liền</a:t>
            </a:r>
            <a:r>
              <a:rPr lang="en-US" sz="4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trước</a:t>
            </a:r>
            <a:r>
              <a:rPr lang="en-US" sz="4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4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4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90 000 </a:t>
            </a:r>
            <a:r>
              <a:rPr lang="en-US" sz="44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lang="en-US" sz="4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4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813719" y="4800600"/>
            <a:ext cx="2667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A. 100 000</a:t>
            </a:r>
            <a:endParaRPr lang="en-US" sz="4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119019" y="4800600"/>
            <a:ext cx="2667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B. 89 999</a:t>
            </a:r>
            <a:endParaRPr lang="en-US" sz="4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0881519" y="4797380"/>
            <a:ext cx="2667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C. 99 997</a:t>
            </a:r>
            <a:endParaRPr lang="en-US" sz="4400" b="1" dirty="0"/>
          </a:p>
        </p:txBody>
      </p:sp>
      <p:sp>
        <p:nvSpPr>
          <p:cNvPr id="8" name="Oval 7"/>
          <p:cNvSpPr/>
          <p:nvPr/>
        </p:nvSpPr>
        <p:spPr>
          <a:xfrm>
            <a:off x="6119019" y="4927900"/>
            <a:ext cx="685800" cy="597930"/>
          </a:xfrm>
          <a:prstGeom prst="ellipse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453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POINSET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5719" y="6544828"/>
            <a:ext cx="2921000" cy="2561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959379" y="3198046"/>
            <a:ext cx="14401800" cy="82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59: </a:t>
            </a:r>
            <a:r>
              <a:rPr lang="en-US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LUYỆN TẬP (</a:t>
            </a:r>
            <a:r>
              <a:rPr lang="en-US" sz="4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1)</a:t>
            </a:r>
            <a:endParaRPr lang="en-US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Picture 22" descr="bd21315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0079" y="6229986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7" descr="BƯỚM 58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308424">
            <a:off x="12320436" y="6753712"/>
            <a:ext cx="1168693" cy="1516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8" descr="animal-14[1]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1906141" y="7058740"/>
            <a:ext cx="1069334" cy="777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5" descr="POINSET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4692416" y="-109904"/>
            <a:ext cx="1382714" cy="1653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815849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YÊU CẦU CẦN ĐẠT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BD130F4-C082-D31B-0E0D-D126E00800FD}"/>
              </a:ext>
            </a:extLst>
          </p:cNvPr>
          <p:cNvSpPr txBox="1"/>
          <p:nvPr/>
        </p:nvSpPr>
        <p:spPr>
          <a:xfrm>
            <a:off x="1013728" y="2743200"/>
            <a:ext cx="14478000" cy="1263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4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Củng</a:t>
            </a:r>
            <a:r>
              <a:rPr lang="en-US" sz="4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cố</a:t>
            </a:r>
            <a:r>
              <a:rPr lang="en-US" sz="4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lại</a:t>
            </a:r>
            <a:r>
              <a:rPr lang="en-US" sz="4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về</a:t>
            </a:r>
            <a:r>
              <a:rPr lang="en-US" sz="4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cấu</a:t>
            </a:r>
            <a:r>
              <a:rPr lang="en-US" sz="4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tạo</a:t>
            </a:r>
            <a:r>
              <a:rPr lang="en-US" sz="4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4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44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</a:t>
            </a:r>
            <a:r>
              <a:rPr lang="en-US" sz="4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đọc</a:t>
            </a:r>
            <a:r>
              <a:rPr lang="en-US" sz="4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44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cách</a:t>
            </a:r>
            <a:r>
              <a:rPr lang="en-US" sz="4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viết</a:t>
            </a:r>
            <a:r>
              <a:rPr lang="en-US" sz="4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4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4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 </a:t>
            </a:r>
            <a:r>
              <a:rPr lang="en-US" sz="44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chữ</a:t>
            </a:r>
            <a:r>
              <a:rPr lang="en-US" sz="4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US" sz="4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4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514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470819" y="1752600"/>
            <a:ext cx="5777630" cy="712232"/>
            <a:chOff x="1470819" y="1943100"/>
            <a:chExt cx="5777630" cy="712232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118519" y="1947446"/>
              <a:ext cx="5129930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Chọn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câu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trả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lời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đúng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2209046" y="2533353"/>
            <a:ext cx="11201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chục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nghìn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1?</a:t>
            </a:r>
          </a:p>
          <a:p>
            <a:r>
              <a:rPr lang="en-US" sz="4000" b="1" dirty="0">
                <a:solidFill>
                  <a:srgbClr val="F688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1 000	</a:t>
            </a:r>
            <a:r>
              <a:rPr lang="en-US" sz="4000" b="1" dirty="0">
                <a:solidFill>
                  <a:srgbClr val="F688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100 000	   </a:t>
            </a:r>
            <a:r>
              <a:rPr lang="en-US" sz="4000" b="1" dirty="0">
                <a:solidFill>
                  <a:srgbClr val="F688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100 	</a:t>
            </a:r>
            <a:r>
              <a:rPr lang="en-US" sz="4000" b="1" dirty="0">
                <a:solidFill>
                  <a:srgbClr val="F688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10 000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881519" y="3195072"/>
            <a:ext cx="2286000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688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10 000</a:t>
            </a:r>
            <a:endParaRPr lang="en-US" sz="4000" dirty="0">
              <a:solidFill>
                <a:srgbClr val="0000FF"/>
              </a:solidFill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1537244" y="3980805"/>
            <a:ext cx="1630661" cy="712232"/>
            <a:chOff x="1470819" y="1943100"/>
            <a:chExt cx="1630661" cy="712232"/>
          </a:xfrm>
        </p:grpSpPr>
        <p:grpSp>
          <p:nvGrpSpPr>
            <p:cNvPr id="16" name="Group 15"/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18" name="Oval 1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</p:grpSp>
        <p:sp>
          <p:nvSpPr>
            <p:cNvPr id="17" name="TextBox 16"/>
            <p:cNvSpPr txBox="1"/>
            <p:nvPr/>
          </p:nvSpPr>
          <p:spPr>
            <a:xfrm>
              <a:off x="2118519" y="1947446"/>
              <a:ext cx="982961" cy="707886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?</a:t>
              </a: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3161062" y="5262626"/>
            <a:ext cx="9638759" cy="2862322"/>
            <a:chOff x="3170552" y="5359394"/>
            <a:chExt cx="9638759" cy="2862322"/>
          </a:xfrm>
        </p:grpSpPr>
        <p:sp>
          <p:nvSpPr>
            <p:cNvPr id="20" name="TextBox 19"/>
            <p:cNvSpPr txBox="1"/>
            <p:nvPr/>
          </p:nvSpPr>
          <p:spPr>
            <a:xfrm>
              <a:off x="3170552" y="5359394"/>
              <a:ext cx="9638759" cy="28623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742950" indent="-742950">
                <a:buAutoNum type="alphaLcParenR"/>
              </a:pP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54 766 = 50 000 +                 + 700 + 60 +  6</a:t>
              </a:r>
            </a:p>
            <a:p>
              <a:pPr marL="742950" indent="-742950">
                <a:buAutoNum type="alphaLcParenR"/>
              </a:pP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15 000 =              + 5 000</a:t>
              </a:r>
            </a:p>
            <a:p>
              <a:pPr marL="742950" indent="-742950">
                <a:buAutoNum type="alphaLcParenR"/>
              </a:pP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37 059 = 30 000 + 7 000 +         + 9</a:t>
              </a:r>
            </a:p>
            <a:p>
              <a:pPr marL="742950" indent="-742950">
                <a:buAutoNum type="alphaLcParenR"/>
              </a:pP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76 205 = 70 000 + 6 000 + 200 +</a:t>
              </a:r>
            </a:p>
            <a:p>
              <a:pPr marL="742950" indent="-742950">
                <a:buAutoNum type="alphaLcParenR"/>
              </a:pPr>
              <a:endParaRPr lang="en-US" sz="3600" dirty="0"/>
            </a:p>
          </p:txBody>
        </p:sp>
        <p:grpSp>
          <p:nvGrpSpPr>
            <p:cNvPr id="23" name="Group 22"/>
            <p:cNvGrpSpPr/>
            <p:nvPr/>
          </p:nvGrpSpPr>
          <p:grpSpPr>
            <a:xfrm>
              <a:off x="9012334" y="6529344"/>
              <a:ext cx="683124" cy="646331"/>
              <a:chOff x="7511668" y="6850602"/>
              <a:chExt cx="683124" cy="646331"/>
            </a:xfrm>
          </p:grpSpPr>
          <p:sp>
            <p:nvSpPr>
              <p:cNvPr id="21" name="Rectangle 20"/>
              <p:cNvSpPr/>
              <p:nvPr/>
            </p:nvSpPr>
            <p:spPr>
              <a:xfrm>
                <a:off x="7511668" y="6931786"/>
                <a:ext cx="683124" cy="52539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F6882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7646161" y="6850602"/>
                <a:ext cx="4572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solidFill>
                      <a:srgbClr val="0000FF"/>
                    </a:solidFill>
                  </a:rPr>
                  <a:t>?</a:t>
                </a:r>
              </a:p>
            </p:txBody>
          </p:sp>
        </p:grpSp>
        <p:grpSp>
          <p:nvGrpSpPr>
            <p:cNvPr id="24" name="Group 23"/>
            <p:cNvGrpSpPr/>
            <p:nvPr/>
          </p:nvGrpSpPr>
          <p:grpSpPr>
            <a:xfrm>
              <a:off x="10133270" y="6978767"/>
              <a:ext cx="638570" cy="700161"/>
              <a:chOff x="7542470" y="6750167"/>
              <a:chExt cx="638570" cy="700161"/>
            </a:xfrm>
          </p:grpSpPr>
          <p:sp>
            <p:nvSpPr>
              <p:cNvPr id="25" name="Rectangle 24"/>
              <p:cNvSpPr/>
              <p:nvPr/>
            </p:nvSpPr>
            <p:spPr>
              <a:xfrm>
                <a:off x="7542470" y="6907317"/>
                <a:ext cx="638570" cy="54301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F6882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7656770" y="6750167"/>
                <a:ext cx="52427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>
                    <a:solidFill>
                      <a:srgbClr val="0000FF"/>
                    </a:solidFill>
                  </a:rPr>
                  <a:t>?</a:t>
                </a:r>
              </a:p>
            </p:txBody>
          </p:sp>
        </p:grpSp>
        <p:grpSp>
          <p:nvGrpSpPr>
            <p:cNvPr id="27" name="Group 26"/>
            <p:cNvGrpSpPr/>
            <p:nvPr/>
          </p:nvGrpSpPr>
          <p:grpSpPr>
            <a:xfrm>
              <a:off x="6018470" y="5964198"/>
              <a:ext cx="714770" cy="646331"/>
              <a:chOff x="7542470" y="6826196"/>
              <a:chExt cx="714770" cy="646331"/>
            </a:xfrm>
          </p:grpSpPr>
          <p:sp>
            <p:nvSpPr>
              <p:cNvPr id="28" name="Rectangle 27"/>
              <p:cNvSpPr/>
              <p:nvPr/>
            </p:nvSpPr>
            <p:spPr>
              <a:xfrm>
                <a:off x="7542470" y="6872362"/>
                <a:ext cx="714770" cy="53985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F6882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7656770" y="6826196"/>
                <a:ext cx="4572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solidFill>
                      <a:srgbClr val="0000FF"/>
                    </a:solidFill>
                  </a:rPr>
                  <a:t>?</a:t>
                </a:r>
              </a:p>
            </p:txBody>
          </p:sp>
        </p:grpSp>
        <p:grpSp>
          <p:nvGrpSpPr>
            <p:cNvPr id="30" name="Group 29"/>
            <p:cNvGrpSpPr/>
            <p:nvPr/>
          </p:nvGrpSpPr>
          <p:grpSpPr>
            <a:xfrm>
              <a:off x="7894952" y="5359394"/>
              <a:ext cx="728521" cy="650970"/>
              <a:chOff x="7376318" y="6821557"/>
              <a:chExt cx="728521" cy="650970"/>
            </a:xfrm>
          </p:grpSpPr>
          <p:sp>
            <p:nvSpPr>
              <p:cNvPr id="31" name="Rectangle 30"/>
              <p:cNvSpPr/>
              <p:nvPr/>
            </p:nvSpPr>
            <p:spPr>
              <a:xfrm>
                <a:off x="7376318" y="6821557"/>
                <a:ext cx="728521" cy="60480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F6882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7542470" y="6826196"/>
                <a:ext cx="4572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solidFill>
                      <a:srgbClr val="0000FF"/>
                    </a:solidFill>
                  </a:rPr>
                  <a:t>?</a:t>
                </a:r>
              </a:p>
            </p:txBody>
          </p:sp>
        </p:grpSp>
      </p:grpSp>
      <p:sp>
        <p:nvSpPr>
          <p:cNvPr id="34" name="TextBox 33"/>
          <p:cNvSpPr txBox="1"/>
          <p:nvPr/>
        </p:nvSpPr>
        <p:spPr>
          <a:xfrm>
            <a:off x="7621162" y="5239114"/>
            <a:ext cx="1420651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4 000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659526" y="5854699"/>
            <a:ext cx="1543705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10 000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8926816" y="6415930"/>
            <a:ext cx="823681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0027688" y="6993855"/>
            <a:ext cx="764292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grpSp>
        <p:nvGrpSpPr>
          <p:cNvPr id="40" name="Group 39"/>
          <p:cNvGrpSpPr/>
          <p:nvPr/>
        </p:nvGrpSpPr>
        <p:grpSpPr>
          <a:xfrm>
            <a:off x="10729119" y="3148906"/>
            <a:ext cx="883464" cy="718576"/>
            <a:chOff x="13167519" y="4310624"/>
            <a:chExt cx="883464" cy="718576"/>
          </a:xfrm>
        </p:grpSpPr>
        <p:sp>
          <p:nvSpPr>
            <p:cNvPr id="38" name="Oval 37"/>
            <p:cNvSpPr/>
            <p:nvPr/>
          </p:nvSpPr>
          <p:spPr>
            <a:xfrm>
              <a:off x="13167519" y="4343400"/>
              <a:ext cx="762000" cy="6858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13250883" y="4310624"/>
              <a:ext cx="8001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b="1" dirty="0">
                  <a:solidFill>
                    <a:srgbClr val="F6882E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D.</a:t>
              </a:r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10027688" y="6888087"/>
            <a:ext cx="764292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691950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 animBg="1"/>
      <p:bldP spid="34" grpId="0" animBg="1"/>
      <p:bldP spid="35" grpId="0" animBg="1"/>
      <p:bldP spid="36" grpId="0" animBg="1"/>
      <p:bldP spid="37" grpId="0" animBg="1"/>
      <p:bldP spid="4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204119" y="1828800"/>
            <a:ext cx="1883936" cy="650677"/>
            <a:chOff x="1470819" y="1943100"/>
            <a:chExt cx="1883936" cy="650677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118519" y="1947446"/>
              <a:ext cx="1236236" cy="64633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lang="en-US" sz="36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Đ, S?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1271209" y="2971800"/>
            <a:ext cx="14639510" cy="3978889"/>
            <a:chOff x="1271209" y="2971800"/>
            <a:chExt cx="14639510" cy="3978889"/>
          </a:xfrm>
        </p:grpSpPr>
        <p:sp>
          <p:nvSpPr>
            <p:cNvPr id="13" name="TextBox 12"/>
            <p:cNvSpPr txBox="1"/>
            <p:nvPr/>
          </p:nvSpPr>
          <p:spPr>
            <a:xfrm>
              <a:off x="1271209" y="2971800"/>
              <a:ext cx="14639510" cy="39703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r>
                <a:rPr 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Trong</a:t>
              </a: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hội</a:t>
              </a: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chợ</a:t>
              </a: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Tết</a:t>
              </a: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bác</a:t>
              </a: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Đức</a:t>
              </a: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bác</a:t>
              </a: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Trí</a:t>
              </a: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và</a:t>
              </a: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chú</a:t>
              </a: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Dũng</a:t>
              </a: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bốc</a:t>
              </a: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thăm</a:t>
              </a: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mã</a:t>
              </a: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trúng</a:t>
              </a: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thưởng</a:t>
              </a: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. </a:t>
              </a:r>
              <a:r>
                <a:rPr 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Trong</a:t>
              </a: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thùng</a:t>
              </a: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còn</a:t>
              </a: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lại</a:t>
              </a: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năm</a:t>
              </a: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từ</a:t>
              </a: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13 820 </a:t>
              </a:r>
              <a:r>
                <a:rPr 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đến</a:t>
              </a: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13 824. </a:t>
              </a:r>
              <a:r>
                <a:rPr 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Bác</a:t>
              </a: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Đức</a:t>
              </a: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bốc</a:t>
              </a: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được</a:t>
              </a: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13 824.</a:t>
              </a:r>
            </a:p>
            <a:p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	</a:t>
              </a:r>
              <a:r>
                <a:rPr 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Như</a:t>
              </a: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vậy</a:t>
              </a: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  <a:p>
              <a:pPr marL="514350" indent="-514350">
                <a:buAutoNum type="alphaLcParenR"/>
              </a:pPr>
              <a:r>
                <a:rPr 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Bác</a:t>
              </a: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Trí</a:t>
              </a: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không</a:t>
              </a: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thể</a:t>
              </a: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bốc</a:t>
              </a: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được</a:t>
              </a: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13 819.</a:t>
              </a:r>
            </a:p>
            <a:p>
              <a:pPr marL="514350" indent="-514350">
                <a:buAutoNum type="alphaLcParenR"/>
              </a:pPr>
              <a:r>
                <a:rPr 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Chú</a:t>
              </a: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Dũng</a:t>
              </a: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chắc</a:t>
              </a: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chắn</a:t>
              </a: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bốc</a:t>
              </a: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được</a:t>
              </a: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13 824.</a:t>
              </a:r>
            </a:p>
            <a:p>
              <a:pPr marL="514350" indent="-514350">
                <a:buAutoNum type="alphaLcParenR"/>
              </a:pPr>
              <a:r>
                <a:rPr 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Chú</a:t>
              </a: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Dũng</a:t>
              </a: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có</a:t>
              </a: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thể</a:t>
              </a: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bốc</a:t>
              </a: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được</a:t>
              </a: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b="1" dirty="0" err="1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36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13 822.</a:t>
              </a: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9890231" y="6529027"/>
              <a:ext cx="583311" cy="373688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6882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9986709" y="6412080"/>
              <a:ext cx="353010" cy="5386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?</a:t>
              </a:r>
            </a:p>
          </p:txBody>
        </p:sp>
        <p:grpSp>
          <p:nvGrpSpPr>
            <p:cNvPr id="17" name="Group 16"/>
            <p:cNvGrpSpPr/>
            <p:nvPr/>
          </p:nvGrpSpPr>
          <p:grpSpPr>
            <a:xfrm>
              <a:off x="9953016" y="5812071"/>
              <a:ext cx="520527" cy="528272"/>
              <a:chOff x="8241737" y="6670751"/>
              <a:chExt cx="520527" cy="538609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8241737" y="6771998"/>
                <a:ext cx="520527" cy="376858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F6882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8344424" y="6670751"/>
                <a:ext cx="315014" cy="5386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?</a:t>
                </a:r>
              </a:p>
            </p:txBody>
          </p:sp>
        </p:grpSp>
        <p:grpSp>
          <p:nvGrpSpPr>
            <p:cNvPr id="20" name="Group 19"/>
            <p:cNvGrpSpPr/>
            <p:nvPr/>
          </p:nvGrpSpPr>
          <p:grpSpPr>
            <a:xfrm>
              <a:off x="9935495" y="5264891"/>
              <a:ext cx="503649" cy="528272"/>
              <a:chOff x="10003968" y="7678458"/>
              <a:chExt cx="503649" cy="538609"/>
            </a:xfrm>
          </p:grpSpPr>
          <p:sp>
            <p:nvSpPr>
              <p:cNvPr id="21" name="Rectangle 20"/>
              <p:cNvSpPr/>
              <p:nvPr/>
            </p:nvSpPr>
            <p:spPr>
              <a:xfrm>
                <a:off x="10003968" y="7757263"/>
                <a:ext cx="503649" cy="3810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rgbClr val="F6882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10103392" y="7678458"/>
                <a:ext cx="304800" cy="5386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?</a:t>
                </a:r>
              </a:p>
            </p:txBody>
          </p:sp>
        </p:grpSp>
      </p:grpSp>
      <p:grpSp>
        <p:nvGrpSpPr>
          <p:cNvPr id="28" name="Group 27"/>
          <p:cNvGrpSpPr/>
          <p:nvPr/>
        </p:nvGrpSpPr>
        <p:grpSpPr>
          <a:xfrm>
            <a:off x="9863482" y="5089126"/>
            <a:ext cx="685996" cy="649546"/>
            <a:chOff x="12176918" y="5264891"/>
            <a:chExt cx="628001" cy="646484"/>
          </a:xfrm>
        </p:grpSpPr>
        <p:sp>
          <p:nvSpPr>
            <p:cNvPr id="25" name="Rectangle 24"/>
            <p:cNvSpPr/>
            <p:nvPr/>
          </p:nvSpPr>
          <p:spPr>
            <a:xfrm>
              <a:off x="12176918" y="5264891"/>
              <a:ext cx="628001" cy="646484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6882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2245345" y="5278974"/>
              <a:ext cx="392501" cy="5180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</a:t>
              </a: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9863482" y="5787253"/>
            <a:ext cx="713237" cy="648733"/>
            <a:chOff x="12176918" y="5264891"/>
            <a:chExt cx="628001" cy="646484"/>
          </a:xfrm>
        </p:grpSpPr>
        <p:sp>
          <p:nvSpPr>
            <p:cNvPr id="30" name="Rectangle 29"/>
            <p:cNvSpPr/>
            <p:nvPr/>
          </p:nvSpPr>
          <p:spPr>
            <a:xfrm>
              <a:off x="12176918" y="5264891"/>
              <a:ext cx="628001" cy="646484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6882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2245345" y="5278974"/>
              <a:ext cx="392501" cy="5180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</a:t>
              </a: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9877200" y="6490352"/>
            <a:ext cx="685800" cy="598985"/>
            <a:chOff x="12176918" y="5264891"/>
            <a:chExt cx="628001" cy="646484"/>
          </a:xfrm>
        </p:grpSpPr>
        <p:sp>
          <p:nvSpPr>
            <p:cNvPr id="33" name="Rectangle 32"/>
            <p:cNvSpPr/>
            <p:nvPr/>
          </p:nvSpPr>
          <p:spPr>
            <a:xfrm>
              <a:off x="12176918" y="5264891"/>
              <a:ext cx="628001" cy="646484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6882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12245345" y="5278974"/>
              <a:ext cx="392501" cy="5180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24343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470819" y="1752600"/>
            <a:ext cx="14135101" cy="1943338"/>
            <a:chOff x="1470819" y="1943100"/>
            <a:chExt cx="14135101" cy="1943338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4</a:t>
                </a:r>
                <a:endPara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118520" y="1947446"/>
              <a:ext cx="13487400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Người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ta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đóng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lên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các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khung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xe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đạp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.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Các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khung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xe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đạp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đã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được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đóng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từ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1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đến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99 997.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Hỏi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ba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khung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xe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tiếp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theo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sẽ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được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đóng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số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nào</a:t>
              </a:r>
              <a:r>
                <a:rPr lang="en-US" sz="4000" b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?</a:t>
              </a: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2004219" y="4191000"/>
            <a:ext cx="1333499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khung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đóng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99 998; 99 999; 100 000.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4236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773</TotalTime>
  <Words>283</Words>
  <Application>Microsoft Office PowerPoint</Application>
  <PresentationFormat>Custom</PresentationFormat>
  <Paragraphs>58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Office Theme</vt:lpstr>
      <vt:lpstr>PowerPoint Presentation</vt:lpstr>
      <vt:lpstr>KHỞI ĐỘNG</vt:lpstr>
      <vt:lpstr>KHỞI ĐỘNG</vt:lpstr>
      <vt:lpstr>KHỞI ĐỘNG</vt:lpstr>
      <vt:lpstr>PowerPoint Presentation</vt:lpstr>
      <vt:lpstr>YÊU CẦU CẦN ĐẠT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SKY</cp:lastModifiedBy>
  <cp:revision>122</cp:revision>
  <dcterms:created xsi:type="dcterms:W3CDTF">2022-07-10T01:37:20Z</dcterms:created>
  <dcterms:modified xsi:type="dcterms:W3CDTF">2023-03-13T09:40:06Z</dcterms:modified>
</cp:coreProperties>
</file>