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93" r:id="rId2"/>
    <p:sldId id="294" r:id="rId3"/>
    <p:sldId id="295" r:id="rId4"/>
    <p:sldId id="296" r:id="rId5"/>
    <p:sldId id="298" r:id="rId6"/>
    <p:sldId id="299" r:id="rId7"/>
    <p:sldId id="297" r:id="rId8"/>
    <p:sldId id="301" r:id="rId9"/>
    <p:sldId id="302" r:id="rId10"/>
    <p:sldId id="304" r:id="rId11"/>
    <p:sldId id="303" r:id="rId12"/>
    <p:sldId id="306" r:id="rId13"/>
    <p:sldId id="311" r:id="rId14"/>
    <p:sldId id="310" r:id="rId15"/>
    <p:sldId id="270" r:id="rId16"/>
    <p:sldId id="290" r:id="rId17"/>
    <p:sldId id="291" r:id="rId18"/>
    <p:sldId id="313" r:id="rId19"/>
    <p:sldId id="300" r:id="rId20"/>
    <p:sldId id="265" r:id="rId21"/>
    <p:sldId id="271" r:id="rId22"/>
    <p:sldId id="268" r:id="rId23"/>
    <p:sldId id="292" r:id="rId24"/>
    <p:sldId id="312" r:id="rId25"/>
    <p:sldId id="308" r:id="rId26"/>
    <p:sldId id="30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87" d="100"/>
          <a:sy n="87" d="100"/>
        </p:scale>
        <p:origin x="-636" y="-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EE69E-4224-4632-B945-23FBDBA5144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93FE3-78C3-4610-9060-985E99DA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6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99728-54FF-4DAE-9B8A-8B397AC9F448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514600" y="2045732"/>
            <a:ext cx="9525000" cy="1676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400" b="1" dirty="0" smtClean="0">
                <a:solidFill>
                  <a:schemeClr val="tx1"/>
                </a:solidFill>
                <a:latin typeface="+mj-lt"/>
              </a:rPr>
              <a:t>CHÀO MỪNG CÁC CON ĐẾN VỚI TIẾT HỌC </a:t>
            </a:r>
          </a:p>
          <a:p>
            <a:pPr algn="ctr"/>
            <a:r>
              <a:rPr lang="vi-VN" sz="3400" b="1" dirty="0" smtClean="0">
                <a:solidFill>
                  <a:schemeClr val="tx1"/>
                </a:solidFill>
                <a:latin typeface="+mj-lt"/>
              </a:rPr>
              <a:t>MÔN TOÁN – LỚP 4</a:t>
            </a:r>
            <a:endParaRPr lang="en-US" sz="3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2060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81200" y="1371601"/>
            <a:ext cx="8229600" cy="304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                                       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			         </a:t>
            </a:r>
            <a:endParaRPr lang="en-US" b="1" dirty="0"/>
          </a:p>
          <a:p>
            <a:pPr>
              <a:buNone/>
            </a:pPr>
            <a:endParaRPr lang="en-US" dirty="0"/>
          </a:p>
        </p:txBody>
      </p:sp>
      <p:sp>
        <p:nvSpPr>
          <p:cNvPr id="6" name="Parallelogram 5"/>
          <p:cNvSpPr/>
          <p:nvPr/>
        </p:nvSpPr>
        <p:spPr>
          <a:xfrm>
            <a:off x="967101" y="2038529"/>
            <a:ext cx="3505200" cy="1905000"/>
          </a:xfrm>
          <a:prstGeom prst="parallelogram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4956346"/>
            <a:ext cx="105124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31483" y="1597237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49808" y="1646238"/>
            <a:ext cx="356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04752" y="3820649"/>
            <a:ext cx="367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3201" y="389638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45235" y="4197988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 = DC 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 = BC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0" y="2890391"/>
            <a:ext cx="6143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AB song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AD song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BC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83179" y="1219630"/>
            <a:ext cx="50865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ABCD có 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DC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là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diện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BC là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diện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2502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04800" y="1019581"/>
            <a:ext cx="11582400" cy="1010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vi-V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hữ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nhật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arallelogram 4"/>
          <p:cNvSpPr/>
          <p:nvPr/>
        </p:nvSpPr>
        <p:spPr>
          <a:xfrm>
            <a:off x="2194207" y="2114436"/>
            <a:ext cx="3359727" cy="1648805"/>
          </a:xfrm>
          <a:prstGeom prst="parallelogram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10401" y="1998512"/>
            <a:ext cx="3047999" cy="17058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10401" y="3538099"/>
            <a:ext cx="152400" cy="16625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37A18BE5-98B2-4E45-A962-D934996833A3}"/>
              </a:ext>
            </a:extLst>
          </p:cNvPr>
          <p:cNvSpPr txBox="1">
            <a:spLocks/>
          </p:cNvSpPr>
          <p:nvPr/>
        </p:nvSpPr>
        <p:spPr>
          <a:xfrm>
            <a:off x="228600" y="3763241"/>
            <a:ext cx="75247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14106D76-57A6-45D8-93AF-0337FA2E99A0}"/>
              </a:ext>
            </a:extLst>
          </p:cNvPr>
          <p:cNvSpPr txBox="1">
            <a:spLocks/>
          </p:cNvSpPr>
          <p:nvPr/>
        </p:nvSpPr>
        <p:spPr>
          <a:xfrm>
            <a:off x="4572000" y="4789340"/>
            <a:ext cx="7467600" cy="909199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495A7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9pPr>
            <a:extLst/>
          </a:lstStyle>
          <a:p>
            <a:r>
              <a:rPr lang="en-US" sz="29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9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lang="en-US" sz="29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chữ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nhật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bốn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góc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vuông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91771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Hướng dẫn học toán lớp 3 ôn tập hình học">
            <a:extLst>
              <a:ext uri="{FF2B5EF4-FFF2-40B4-BE49-F238E27FC236}">
                <a16:creationId xmlns="" xmlns:a16="http://schemas.microsoft.com/office/drawing/2014/main" id="{56A809C9-D6AF-47F2-80E4-8FAF4FED87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4953000" cy="2000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>
            <a:extLst>
              <a:ext uri="{FF2B5EF4-FFF2-40B4-BE49-F238E27FC236}">
                <a16:creationId xmlns="" xmlns:a16="http://schemas.microsoft.com/office/drawing/2014/main" id="{96CD034D-7AC5-4439-8361-6BF7F1E26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501093"/>
            <a:ext cx="358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Hình</a:t>
            </a:r>
            <a:r>
              <a:rPr lang="en-US" alt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mái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nhà</a:t>
            </a:r>
            <a:endParaRPr lang="en-US" altLang="en-US" sz="2800" b="1" dirty="0">
              <a:solidFill>
                <a:srgbClr val="3333FF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6" name="Text Box 60">
            <a:extLst>
              <a:ext uri="{FF2B5EF4-FFF2-40B4-BE49-F238E27FC236}">
                <a16:creationId xmlns="" xmlns:a16="http://schemas.microsoft.com/office/drawing/2014/main" id="{9E7F37A2-4AED-4A9F-822A-828DD6BF3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19242"/>
            <a:ext cx="998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Nêu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đồ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vật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thực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tế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dạng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vi-VN" altLang="en-US" sz="2800" b="1" dirty="0">
                <a:latin typeface="Times New Roman" panose="02020603050405020304" pitchFamily="18" charset="0"/>
              </a:rPr>
              <a:t>hành?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pic>
        <p:nvPicPr>
          <p:cNvPr id="7" name="Picture 9" descr="hbh">
            <a:extLst>
              <a:ext uri="{FF2B5EF4-FFF2-40B4-BE49-F238E27FC236}">
                <a16:creationId xmlns="" xmlns:a16="http://schemas.microsoft.com/office/drawing/2014/main" id="{7356239E-D1CF-4CB4-9D0E-67729B57DE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014" y="914854"/>
            <a:ext cx="5192800" cy="2766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11">
            <a:extLst>
              <a:ext uri="{FF2B5EF4-FFF2-40B4-BE49-F238E27FC236}">
                <a16:creationId xmlns="" xmlns:a16="http://schemas.microsoft.com/office/drawing/2014/main" id="{C13B6358-3D05-4874-A6D9-56DD70421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807191"/>
            <a:ext cx="61101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Tạo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kiến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trúc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độc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đáo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cho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các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tòa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nhà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+mn-cs"/>
            </a:endParaRPr>
          </a:p>
        </p:txBody>
      </p:sp>
      <p:pic>
        <p:nvPicPr>
          <p:cNvPr id="9" name="Picture 9" descr="duong diem">
            <a:extLst>
              <a:ext uri="{FF2B5EF4-FFF2-40B4-BE49-F238E27FC236}">
                <a16:creationId xmlns="" xmlns:a16="http://schemas.microsoft.com/office/drawing/2014/main" id="{0CEF6CA7-FE74-40D3-A279-7062330FA9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338122"/>
            <a:ext cx="6248400" cy="237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12">
            <a:extLst>
              <a:ext uri="{FF2B5EF4-FFF2-40B4-BE49-F238E27FC236}">
                <a16:creationId xmlns="" xmlns:a16="http://schemas.microsoft.com/office/drawing/2014/main" id="{62221D20-082C-43AA-A947-0EBF1BAE0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189526"/>
            <a:ext cx="5715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Dùng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trang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trí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đường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diềm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8722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" y="52544"/>
            <a:ext cx="12185556" cy="6861629"/>
          </a:xfrm>
          <a:prstGeom prst="rect">
            <a:avLst/>
          </a:prstGeom>
        </p:spPr>
      </p:pic>
      <p:sp>
        <p:nvSpPr>
          <p:cNvPr id="7" name="Text Box 1"/>
          <p:cNvSpPr txBox="1"/>
          <p:nvPr/>
        </p:nvSpPr>
        <p:spPr>
          <a:xfrm>
            <a:off x="4343400" y="95870"/>
            <a:ext cx="40559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Yêu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đạt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/>
          <p:nvPr/>
        </p:nvSpPr>
        <p:spPr>
          <a:xfrm>
            <a:off x="2830945" y="1170012"/>
            <a:ext cx="8835483" cy="1200329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vi-V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UTM Deutsch Gothic" panose="02040603050506020204" charset="0"/>
              </a:rPr>
              <a:t>Nhận</a:t>
            </a:r>
            <a:r>
              <a:rPr kumimoji="0" lang="vi-VN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TM Deutsch Gothic" panose="02040603050506020204" charset="0"/>
                <a:cs typeface="UTM Deutsch Gothic" panose="02040603050506020204" charset="0"/>
              </a:rPr>
              <a:t>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được hình bình hành và một số đặc điểm của hình bình hành.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="" xmlns:a16="http://schemas.microsoft.com/office/drawing/2014/main" id="{2EEF7544-6605-45BE-8E7B-F62201E5384C}"/>
              </a:ext>
            </a:extLst>
          </p:cNvPr>
          <p:cNvSpPr txBox="1"/>
          <p:nvPr/>
        </p:nvSpPr>
        <p:spPr>
          <a:xfrm>
            <a:off x="2819400" y="3124200"/>
            <a:ext cx="7239000" cy="646331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để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tốt </a:t>
            </a: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="" xmlns:a16="http://schemas.microsoft.com/office/drawing/2014/main" id="{2EEF7544-6605-45BE-8E7B-F62201E5384C}"/>
              </a:ext>
            </a:extLst>
          </p:cNvPr>
          <p:cNvSpPr txBox="1"/>
          <p:nvPr/>
        </p:nvSpPr>
        <p:spPr>
          <a:xfrm>
            <a:off x="2864733" y="4524390"/>
            <a:ext cx="4545989" cy="646331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noProof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 tính cẩn thận.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839333" y="1164622"/>
            <a:ext cx="642937" cy="605554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2D2D8A"/>
          </a:solidFill>
          <a:ln w="3175" cap="flat" cmpd="sng" algn="ctr">
            <a:noFill/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lang="en-US" kern="0">
              <a:solidFill>
                <a:prstClr val="white"/>
              </a:solidFill>
              <a:latin typeface="Arial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4679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58"/>
            <a:ext cx="12191999" cy="6861757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3429000" y="1295400"/>
            <a:ext cx="5410200" cy="27432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0610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23900" y="597568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Bài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1897986" y="4926924"/>
            <a:ext cx="3474219" cy="1964516"/>
            <a:chOff x="384" y="3072"/>
            <a:chExt cx="1872" cy="1127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384" y="3072"/>
              <a:ext cx="1872" cy="672"/>
              <a:chOff x="432" y="2832"/>
              <a:chExt cx="1872" cy="672"/>
            </a:xfrm>
          </p:grpSpPr>
          <p:sp>
            <p:nvSpPr>
              <p:cNvPr id="9230" name="Line 14"/>
              <p:cNvSpPr>
                <a:spLocks noChangeShapeType="1"/>
              </p:cNvSpPr>
              <p:nvPr/>
            </p:nvSpPr>
            <p:spPr bwMode="auto">
              <a:xfrm flipH="1">
                <a:off x="432" y="2832"/>
                <a:ext cx="240" cy="672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31" name="Line 15"/>
              <p:cNvSpPr>
                <a:spLocks noChangeShapeType="1"/>
              </p:cNvSpPr>
              <p:nvPr/>
            </p:nvSpPr>
            <p:spPr bwMode="auto">
              <a:xfrm>
                <a:off x="672" y="2832"/>
                <a:ext cx="1632" cy="0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33" name="Line 17"/>
              <p:cNvSpPr>
                <a:spLocks noChangeShapeType="1"/>
              </p:cNvSpPr>
              <p:nvPr/>
            </p:nvSpPr>
            <p:spPr bwMode="auto">
              <a:xfrm>
                <a:off x="432" y="3504"/>
                <a:ext cx="1200" cy="0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34" name="Line 18"/>
              <p:cNvSpPr>
                <a:spLocks noChangeShapeType="1"/>
              </p:cNvSpPr>
              <p:nvPr/>
            </p:nvSpPr>
            <p:spPr bwMode="auto">
              <a:xfrm flipV="1">
                <a:off x="1632" y="2832"/>
                <a:ext cx="672" cy="672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</p:grp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654" y="3767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833651" y="4860661"/>
            <a:ext cx="4032849" cy="2005584"/>
            <a:chOff x="2880" y="3120"/>
            <a:chExt cx="2155" cy="1128"/>
          </a:xfrm>
        </p:grpSpPr>
        <p:sp>
          <p:nvSpPr>
            <p:cNvPr id="9236" name="AutoShape 20"/>
            <p:cNvSpPr>
              <a:spLocks noChangeArrowheads="1"/>
            </p:cNvSpPr>
            <p:nvPr/>
          </p:nvSpPr>
          <p:spPr bwMode="auto">
            <a:xfrm rot="9005680">
              <a:off x="2880" y="3120"/>
              <a:ext cx="1885" cy="672"/>
            </a:xfrm>
            <a:prstGeom prst="flowChartInputOutpu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3979" y="3816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4997709" y="1135308"/>
            <a:ext cx="2239963" cy="3717926"/>
            <a:chOff x="1972" y="1112"/>
            <a:chExt cx="1411" cy="2342"/>
          </a:xfrm>
        </p:grpSpPr>
        <p:sp>
          <p:nvSpPr>
            <p:cNvPr id="9224" name="AutoShape 8"/>
            <p:cNvSpPr>
              <a:spLocks noChangeArrowheads="1"/>
            </p:cNvSpPr>
            <p:nvPr/>
          </p:nvSpPr>
          <p:spPr bwMode="auto">
            <a:xfrm rot="3213752">
              <a:off x="1804" y="1875"/>
              <a:ext cx="2342" cy="816"/>
            </a:xfrm>
            <a:prstGeom prst="flowChartInputOutpu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41" name="Rectangle 25"/>
            <p:cNvSpPr>
              <a:spLocks noChangeArrowheads="1"/>
            </p:cNvSpPr>
            <p:nvPr/>
          </p:nvSpPr>
          <p:spPr bwMode="auto">
            <a:xfrm>
              <a:off x="1972" y="2648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</a:t>
              </a:r>
            </a:p>
          </p:txBody>
        </p:sp>
      </p:grp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782636" y="2133600"/>
            <a:ext cx="3610635" cy="2133600"/>
            <a:chOff x="144" y="1392"/>
            <a:chExt cx="1872" cy="1344"/>
          </a:xfrm>
        </p:grpSpPr>
        <p:sp>
          <p:nvSpPr>
            <p:cNvPr id="9223" name="AutoShape 7"/>
            <p:cNvSpPr>
              <a:spLocks noChangeArrowheads="1"/>
            </p:cNvSpPr>
            <p:nvPr/>
          </p:nvSpPr>
          <p:spPr bwMode="auto">
            <a:xfrm>
              <a:off x="144" y="1392"/>
              <a:ext cx="1872" cy="816"/>
            </a:xfrm>
            <a:prstGeom prst="flowChartInputOutpu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42" name="Rectangle 26"/>
            <p:cNvSpPr>
              <a:spLocks noChangeArrowheads="1"/>
            </p:cNvSpPr>
            <p:nvPr/>
          </p:nvSpPr>
          <p:spPr bwMode="auto">
            <a:xfrm>
              <a:off x="288" y="2304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8395753" y="2133600"/>
            <a:ext cx="3200400" cy="2057400"/>
            <a:chOff x="3552" y="1344"/>
            <a:chExt cx="2016" cy="1296"/>
          </a:xfrm>
        </p:grpSpPr>
        <p:grpSp>
          <p:nvGrpSpPr>
            <p:cNvPr id="8" name="Group 13"/>
            <p:cNvGrpSpPr>
              <a:grpSpLocks/>
            </p:cNvGrpSpPr>
            <p:nvPr/>
          </p:nvGrpSpPr>
          <p:grpSpPr bwMode="auto">
            <a:xfrm>
              <a:off x="3552" y="1344"/>
              <a:ext cx="2016" cy="672"/>
              <a:chOff x="3504" y="1584"/>
              <a:chExt cx="2016" cy="672"/>
            </a:xfrm>
          </p:grpSpPr>
          <p:sp>
            <p:nvSpPr>
              <p:cNvPr id="9225" name="Line 9"/>
              <p:cNvSpPr>
                <a:spLocks noChangeShapeType="1"/>
              </p:cNvSpPr>
              <p:nvPr/>
            </p:nvSpPr>
            <p:spPr bwMode="auto">
              <a:xfrm>
                <a:off x="4128" y="1584"/>
                <a:ext cx="1056" cy="0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26" name="Line 10"/>
              <p:cNvSpPr>
                <a:spLocks noChangeShapeType="1"/>
              </p:cNvSpPr>
              <p:nvPr/>
            </p:nvSpPr>
            <p:spPr bwMode="auto">
              <a:xfrm>
                <a:off x="3504" y="2256"/>
                <a:ext cx="2016" cy="0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27" name="Line 11"/>
              <p:cNvSpPr>
                <a:spLocks noChangeShapeType="1"/>
              </p:cNvSpPr>
              <p:nvPr/>
            </p:nvSpPr>
            <p:spPr bwMode="auto">
              <a:xfrm flipH="1">
                <a:off x="3504" y="1584"/>
                <a:ext cx="624" cy="672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28" name="Line 12"/>
              <p:cNvSpPr>
                <a:spLocks noChangeShapeType="1"/>
              </p:cNvSpPr>
              <p:nvPr/>
            </p:nvSpPr>
            <p:spPr bwMode="auto">
              <a:xfrm>
                <a:off x="5184" y="1584"/>
                <a:ext cx="336" cy="672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</p:grpSp>
        <p:sp>
          <p:nvSpPr>
            <p:cNvPr id="9243" name="Rectangle 27"/>
            <p:cNvSpPr>
              <a:spLocks noChangeArrowheads="1"/>
            </p:cNvSpPr>
            <p:nvPr/>
          </p:nvSpPr>
          <p:spPr bwMode="auto">
            <a:xfrm>
              <a:off x="4224" y="2016"/>
              <a:ext cx="1056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  <a:endParaRPr lang="en-US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1219200" y="2438400"/>
            <a:ext cx="53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 rot="3259124">
            <a:off x="5512016" y="2086564"/>
            <a:ext cx="116105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9060916" y="2438400"/>
            <a:ext cx="20018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tứ giác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 rot="-2771909">
            <a:off x="7542638" y="5834952"/>
            <a:ext cx="152776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2400247" y="51308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tứ giác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45" grpId="0"/>
      <p:bldP spid="9246" grpId="0"/>
      <p:bldP spid="9247" grpId="0"/>
      <p:bldP spid="9248" grpId="0"/>
      <p:bldP spid="92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55A929FD-9ED8-4CF5-9086-3BAC4CE5103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72689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51439910-6B64-471D-B878-12C3D551F0D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80291" y="1031986"/>
            <a:ext cx="11277600" cy="5090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ABCD: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DC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MNPQ,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EB3B79D9-ADC8-4162-94DE-29C81CD0D1B5}"/>
              </a:ext>
            </a:extLst>
          </p:cNvPr>
          <p:cNvGrpSpPr/>
          <p:nvPr/>
        </p:nvGrpSpPr>
        <p:grpSpPr>
          <a:xfrm rot="888964">
            <a:off x="7411832" y="309261"/>
            <a:ext cx="3721788" cy="2471536"/>
            <a:chOff x="5027396" y="330243"/>
            <a:chExt cx="3721788" cy="2471536"/>
          </a:xfrm>
        </p:grpSpPr>
        <p:grpSp>
          <p:nvGrpSpPr>
            <p:cNvPr id="7" name="Group 6">
              <a:extLst>
                <a:ext uri="{FF2B5EF4-FFF2-40B4-BE49-F238E27FC236}">
                  <a16:creationId xmlns="" xmlns:a16="http://schemas.microsoft.com/office/drawing/2014/main" id="{364B7DB0-D07B-4BF6-8F75-9BDC0DE3C2CA}"/>
                </a:ext>
              </a:extLst>
            </p:cNvPr>
            <p:cNvGrpSpPr/>
            <p:nvPr/>
          </p:nvGrpSpPr>
          <p:grpSpPr>
            <a:xfrm rot="21167888" flipH="1">
              <a:off x="5271962" y="851097"/>
              <a:ext cx="2895600" cy="1501914"/>
              <a:chOff x="4953000" y="838200"/>
              <a:chExt cx="2895600" cy="1501914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="" xmlns:a16="http://schemas.microsoft.com/office/drawing/2014/main" id="{0F5ED5AB-9485-428E-A6E0-A552403CEBAE}"/>
                  </a:ext>
                </a:extLst>
              </p:cNvPr>
              <p:cNvGrpSpPr/>
              <p:nvPr/>
            </p:nvGrpSpPr>
            <p:grpSpPr>
              <a:xfrm flipH="1">
                <a:off x="4953000" y="838200"/>
                <a:ext cx="2514600" cy="1501914"/>
                <a:chOff x="4953000" y="838200"/>
                <a:chExt cx="2514600" cy="1501914"/>
              </a:xfrm>
            </p:grpSpPr>
            <p:sp>
              <p:nvSpPr>
                <p:cNvPr id="15" name="Flowchart: Manual Input 14">
                  <a:extLst>
                    <a:ext uri="{FF2B5EF4-FFF2-40B4-BE49-F238E27FC236}">
                      <a16:creationId xmlns="" xmlns:a16="http://schemas.microsoft.com/office/drawing/2014/main" id="{45C81432-7297-4C41-A07F-08078E8AFF10}"/>
                    </a:ext>
                  </a:extLst>
                </p:cNvPr>
                <p:cNvSpPr/>
                <p:nvPr/>
              </p:nvSpPr>
              <p:spPr>
                <a:xfrm>
                  <a:off x="4953000" y="838200"/>
                  <a:ext cx="1981200" cy="1501914"/>
                </a:xfrm>
                <a:prstGeom prst="flowChartManualInput">
                  <a:avLst/>
                </a:prstGeom>
                <a:solidFill>
                  <a:srgbClr val="FF33CC"/>
                </a:solidFill>
                <a:ln>
                  <a:solidFill>
                    <a:srgbClr val="FF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ight Triangle 15">
                  <a:extLst>
                    <a:ext uri="{FF2B5EF4-FFF2-40B4-BE49-F238E27FC236}">
                      <a16:creationId xmlns="" xmlns:a16="http://schemas.microsoft.com/office/drawing/2014/main" id="{0FBEA58B-56FF-41FC-90A0-A4B126E24C6A}"/>
                    </a:ext>
                  </a:extLst>
                </p:cNvPr>
                <p:cNvSpPr/>
                <p:nvPr/>
              </p:nvSpPr>
              <p:spPr>
                <a:xfrm>
                  <a:off x="6934200" y="838200"/>
                  <a:ext cx="533400" cy="1501914"/>
                </a:xfrm>
                <a:prstGeom prst="rtTriangle">
                  <a:avLst/>
                </a:prstGeom>
                <a:solidFill>
                  <a:srgbClr val="FF33CC"/>
                </a:solidFill>
                <a:ln>
                  <a:solidFill>
                    <a:srgbClr val="FF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" name="Right Triangle 13">
                <a:extLst>
                  <a:ext uri="{FF2B5EF4-FFF2-40B4-BE49-F238E27FC236}">
                    <a16:creationId xmlns="" xmlns:a16="http://schemas.microsoft.com/office/drawing/2014/main" id="{85277861-56CE-4281-83C7-23081BA8A82F}"/>
                  </a:ext>
                </a:extLst>
              </p:cNvPr>
              <p:cNvSpPr/>
              <p:nvPr/>
            </p:nvSpPr>
            <p:spPr>
              <a:xfrm>
                <a:off x="7467600" y="1164546"/>
                <a:ext cx="381000" cy="1175568"/>
              </a:xfrm>
              <a:prstGeom prst="rtTriangle">
                <a:avLst/>
              </a:prstGeom>
              <a:solidFill>
                <a:srgbClr val="FF33CC"/>
              </a:solidFill>
              <a:ln>
                <a:solidFill>
                  <a:srgbClr val="FF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="" xmlns:a16="http://schemas.microsoft.com/office/drawing/2014/main" id="{A41F406D-4E0A-4772-A4BE-40B97E63AFF3}"/>
                </a:ext>
              </a:extLst>
            </p:cNvPr>
            <p:cNvGrpSpPr/>
            <p:nvPr/>
          </p:nvGrpSpPr>
          <p:grpSpPr>
            <a:xfrm>
              <a:off x="5027396" y="330243"/>
              <a:ext cx="3721788" cy="2471536"/>
              <a:chOff x="5027396" y="330243"/>
              <a:chExt cx="3721788" cy="2471536"/>
            </a:xfrm>
          </p:grpSpPr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40C49096-F4AC-417D-8B1E-E88C56EDCBCF}"/>
                  </a:ext>
                </a:extLst>
              </p:cNvPr>
              <p:cNvSpPr txBox="1"/>
              <p:nvPr/>
            </p:nvSpPr>
            <p:spPr>
              <a:xfrm>
                <a:off x="5189240" y="929601"/>
                <a:ext cx="5321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1B2F5C92-7479-492C-807E-BD82FAE69781}"/>
                  </a:ext>
                </a:extLst>
              </p:cNvPr>
              <p:cNvSpPr txBox="1"/>
              <p:nvPr/>
            </p:nvSpPr>
            <p:spPr>
              <a:xfrm>
                <a:off x="7496276" y="330243"/>
                <a:ext cx="5321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id="{32F8C49D-200F-4F63-9000-18961700037A}"/>
                  </a:ext>
                </a:extLst>
              </p:cNvPr>
              <p:cNvSpPr txBox="1"/>
              <p:nvPr/>
            </p:nvSpPr>
            <p:spPr>
              <a:xfrm>
                <a:off x="8216987" y="1957502"/>
                <a:ext cx="5321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7E78420C-0D8A-4BF0-9819-008A6F84EF73}"/>
                  </a:ext>
                </a:extLst>
              </p:cNvPr>
              <p:cNvSpPr txBox="1"/>
              <p:nvPr/>
            </p:nvSpPr>
            <p:spPr>
              <a:xfrm>
                <a:off x="5027396" y="2340114"/>
                <a:ext cx="5321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EFC68196-EE7B-427B-B763-91CCF915F102}"/>
              </a:ext>
            </a:extLst>
          </p:cNvPr>
          <p:cNvGrpSpPr/>
          <p:nvPr/>
        </p:nvGrpSpPr>
        <p:grpSpPr>
          <a:xfrm>
            <a:off x="7010400" y="2845682"/>
            <a:ext cx="3531381" cy="2256398"/>
            <a:chOff x="5354033" y="3137389"/>
            <a:chExt cx="3531381" cy="2256398"/>
          </a:xfrm>
        </p:grpSpPr>
        <p:sp>
          <p:nvSpPr>
            <p:cNvPr id="18" name="Parallelogram 17">
              <a:extLst>
                <a:ext uri="{FF2B5EF4-FFF2-40B4-BE49-F238E27FC236}">
                  <a16:creationId xmlns="" xmlns:a16="http://schemas.microsoft.com/office/drawing/2014/main" id="{6D45AB94-8C61-4DB4-9B43-FEC741B7A5A1}"/>
                </a:ext>
              </a:extLst>
            </p:cNvPr>
            <p:cNvSpPr/>
            <p:nvPr/>
          </p:nvSpPr>
          <p:spPr>
            <a:xfrm>
              <a:off x="5584136" y="3539014"/>
              <a:ext cx="2943018" cy="1447800"/>
            </a:xfrm>
            <a:prstGeom prst="parallelogram">
              <a:avLst>
                <a:gd name="adj" fmla="val 41000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F1B44634-99C6-4267-A8E3-098F5C41369E}"/>
                </a:ext>
              </a:extLst>
            </p:cNvPr>
            <p:cNvSpPr txBox="1"/>
            <p:nvPr/>
          </p:nvSpPr>
          <p:spPr>
            <a:xfrm>
              <a:off x="5712293" y="3170862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2D90C557-E91F-494A-AE38-CD3AEBCCF2AA}"/>
                </a:ext>
              </a:extLst>
            </p:cNvPr>
            <p:cNvSpPr txBox="1"/>
            <p:nvPr/>
          </p:nvSpPr>
          <p:spPr>
            <a:xfrm>
              <a:off x="8425207" y="3137389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EA716C71-7355-47B7-AE69-D3FA8893692D}"/>
                </a:ext>
              </a:extLst>
            </p:cNvPr>
            <p:cNvSpPr txBox="1"/>
            <p:nvPr/>
          </p:nvSpPr>
          <p:spPr>
            <a:xfrm>
              <a:off x="7883903" y="4926774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2B2A1EB4-9973-4ACC-8474-B4F895C52EB4}"/>
                </a:ext>
              </a:extLst>
            </p:cNvPr>
            <p:cNvSpPr txBox="1"/>
            <p:nvPr/>
          </p:nvSpPr>
          <p:spPr>
            <a:xfrm>
              <a:off x="5354033" y="4932122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</p:grpSp>
      <p:sp>
        <p:nvSpPr>
          <p:cNvPr id="23" name="Rounded Rectangle 22"/>
          <p:cNvSpPr/>
          <p:nvPr/>
        </p:nvSpPr>
        <p:spPr>
          <a:xfrm>
            <a:off x="10271270" y="44155"/>
            <a:ext cx="1905000" cy="58461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chemeClr val="tx1"/>
                </a:solidFill>
                <a:latin typeface="+mj-lt"/>
              </a:rPr>
              <a:t>Làm miệng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84602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08AAF3F0-5288-452A-9991-815582ADF433}"/>
              </a:ext>
            </a:extLst>
          </p:cNvPr>
          <p:cNvGrpSpPr/>
          <p:nvPr/>
        </p:nvGrpSpPr>
        <p:grpSpPr>
          <a:xfrm>
            <a:off x="4648200" y="516211"/>
            <a:ext cx="3531381" cy="2256398"/>
            <a:chOff x="5354033" y="3137389"/>
            <a:chExt cx="3531381" cy="2256398"/>
          </a:xfrm>
        </p:grpSpPr>
        <p:sp>
          <p:nvSpPr>
            <p:cNvPr id="6" name="Parallelogram 5">
              <a:extLst>
                <a:ext uri="{FF2B5EF4-FFF2-40B4-BE49-F238E27FC236}">
                  <a16:creationId xmlns="" xmlns:a16="http://schemas.microsoft.com/office/drawing/2014/main" id="{558B895E-4F0A-4F2E-98A7-43217E6A8AB6}"/>
                </a:ext>
              </a:extLst>
            </p:cNvPr>
            <p:cNvSpPr/>
            <p:nvPr/>
          </p:nvSpPr>
          <p:spPr>
            <a:xfrm>
              <a:off x="5584136" y="3539014"/>
              <a:ext cx="2943018" cy="1447800"/>
            </a:xfrm>
            <a:prstGeom prst="parallelogram">
              <a:avLst>
                <a:gd name="adj" fmla="val 41000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F54FB9FE-DC68-4177-9954-F60C3C72864F}"/>
                </a:ext>
              </a:extLst>
            </p:cNvPr>
            <p:cNvSpPr txBox="1"/>
            <p:nvPr/>
          </p:nvSpPr>
          <p:spPr>
            <a:xfrm>
              <a:off x="5712293" y="3170862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91132D32-58AD-4FD7-B4BC-12A735B169E2}"/>
                </a:ext>
              </a:extLst>
            </p:cNvPr>
            <p:cNvSpPr txBox="1"/>
            <p:nvPr/>
          </p:nvSpPr>
          <p:spPr>
            <a:xfrm>
              <a:off x="8425207" y="3137389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D5729E20-24C8-4003-8920-E6D6C867E72A}"/>
                </a:ext>
              </a:extLst>
            </p:cNvPr>
            <p:cNvSpPr txBox="1"/>
            <p:nvPr/>
          </p:nvSpPr>
          <p:spPr>
            <a:xfrm>
              <a:off x="7883903" y="4926774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C55A668E-61BD-4E0D-B39F-FF7201A7BA48}"/>
                </a:ext>
              </a:extLst>
            </p:cNvPr>
            <p:cNvSpPr txBox="1"/>
            <p:nvPr/>
          </p:nvSpPr>
          <p:spPr>
            <a:xfrm>
              <a:off x="5354033" y="4932122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</a:rPr>
                <a:t>Q</a:t>
              </a:r>
            </a:p>
          </p:txBody>
        </p:sp>
      </p:grp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>
            <a:off x="5466667" y="917836"/>
            <a:ext cx="235465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7323A829-4538-404B-BF94-89ADE3ADD5AF}"/>
              </a:ext>
            </a:extLst>
          </p:cNvPr>
          <p:cNvCxnSpPr/>
          <p:nvPr/>
        </p:nvCxnSpPr>
        <p:spPr>
          <a:xfrm>
            <a:off x="4878303" y="2358055"/>
            <a:ext cx="235465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862E1EC5-3068-4351-B1DC-DC0B5878D8EE}"/>
              </a:ext>
            </a:extLst>
          </p:cNvPr>
          <p:cNvCxnSpPr/>
          <p:nvPr/>
        </p:nvCxnSpPr>
        <p:spPr>
          <a:xfrm flipH="1">
            <a:off x="4890583" y="884026"/>
            <a:ext cx="588365" cy="1447800"/>
          </a:xfrm>
          <a:prstGeom prst="line">
            <a:avLst/>
          </a:prstGeom>
          <a:ln w="571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32024FC9-83DA-485C-BD2F-DE10FAD9C8D6}"/>
              </a:ext>
            </a:extLst>
          </p:cNvPr>
          <p:cNvCxnSpPr/>
          <p:nvPr/>
        </p:nvCxnSpPr>
        <p:spPr>
          <a:xfrm flipH="1">
            <a:off x="7210600" y="902675"/>
            <a:ext cx="588365" cy="1447800"/>
          </a:xfrm>
          <a:prstGeom prst="line">
            <a:avLst/>
          </a:prstGeom>
          <a:ln w="571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4">
            <a:extLst>
              <a:ext uri="{FF2B5EF4-FFF2-40B4-BE49-F238E27FC236}">
                <a16:creationId xmlns="" xmlns:a16="http://schemas.microsoft.com/office/drawing/2014/main" id="{870DEEF0-712D-49A3-843D-58FFBE8E706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2974" y="3048000"/>
            <a:ext cx="10972800" cy="216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MNPQ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MNPQ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8298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98962" y="3937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Bài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76"/>
          <p:cNvGrpSpPr>
            <a:grpSpLocks noGrp="1"/>
          </p:cNvGrpSpPr>
          <p:nvPr/>
        </p:nvGrpSpPr>
        <p:grpSpPr bwMode="auto">
          <a:xfrm>
            <a:off x="838200" y="1685636"/>
            <a:ext cx="4343400" cy="2438400"/>
            <a:chOff x="624" y="1200"/>
            <a:chExt cx="4320" cy="2592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624" y="1200"/>
              <a:ext cx="4320" cy="432"/>
              <a:chOff x="624" y="1200"/>
              <a:chExt cx="4320" cy="432"/>
            </a:xfrm>
          </p:grpSpPr>
          <p:sp>
            <p:nvSpPr>
              <p:cNvPr id="62" name="Rectangle 4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5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9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10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11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Rectangle 12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Rectangle 13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624" y="1632"/>
              <a:ext cx="4320" cy="432"/>
              <a:chOff x="624" y="1200"/>
              <a:chExt cx="4320" cy="432"/>
            </a:xfrm>
          </p:grpSpPr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17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18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19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20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21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2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23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24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25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624" y="2064"/>
              <a:ext cx="4320" cy="432"/>
              <a:chOff x="624" y="1200"/>
              <a:chExt cx="4320" cy="432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28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29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30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31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32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33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34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35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36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624" y="2496"/>
              <a:ext cx="4320" cy="432"/>
              <a:chOff x="624" y="1200"/>
              <a:chExt cx="4320" cy="432"/>
            </a:xfrm>
          </p:grpSpPr>
          <p:sp>
            <p:nvSpPr>
              <p:cNvPr id="32" name="Rectangle 38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39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0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1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2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3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45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46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47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48"/>
            <p:cNvGrpSpPr>
              <a:grpSpLocks/>
            </p:cNvGrpSpPr>
            <p:nvPr/>
          </p:nvGrpSpPr>
          <p:grpSpPr bwMode="auto">
            <a:xfrm>
              <a:off x="624" y="2928"/>
              <a:ext cx="4320" cy="432"/>
              <a:chOff x="624" y="1200"/>
              <a:chExt cx="4320" cy="432"/>
            </a:xfrm>
          </p:grpSpPr>
          <p:sp>
            <p:nvSpPr>
              <p:cNvPr id="22" name="Rectangle 49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50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51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52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53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54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56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57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5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624" y="3360"/>
              <a:ext cx="4320" cy="432"/>
              <a:chOff x="624" y="1200"/>
              <a:chExt cx="4320" cy="432"/>
            </a:xfrm>
          </p:grpSpPr>
          <p:sp>
            <p:nvSpPr>
              <p:cNvPr id="12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</p:grpSp>
      <p:cxnSp>
        <p:nvCxnSpPr>
          <p:cNvPr id="139" name="Straight Connector 138">
            <a:extLst>
              <a:ext uri="{FF2B5EF4-FFF2-40B4-BE49-F238E27FC236}">
                <a16:creationId xmlns=""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>
            <a:off x="1706880" y="2082800"/>
            <a:ext cx="2606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=""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 flipV="1">
            <a:off x="1272540" y="2092036"/>
            <a:ext cx="434340" cy="1625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=""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 flipV="1">
            <a:off x="3896687" y="2108200"/>
            <a:ext cx="434340" cy="1625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=""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>
            <a:off x="1272540" y="3709257"/>
            <a:ext cx="2606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Group 76"/>
          <p:cNvGrpSpPr>
            <a:grpSpLocks noGrp="1"/>
          </p:cNvGrpSpPr>
          <p:nvPr/>
        </p:nvGrpSpPr>
        <p:grpSpPr bwMode="auto">
          <a:xfrm>
            <a:off x="5791200" y="1685636"/>
            <a:ext cx="4343400" cy="2438400"/>
            <a:chOff x="624" y="1200"/>
            <a:chExt cx="4320" cy="2592"/>
          </a:xfrm>
        </p:grpSpPr>
        <p:grpSp>
          <p:nvGrpSpPr>
            <p:cNvPr id="215" name="Group 14"/>
            <p:cNvGrpSpPr>
              <a:grpSpLocks/>
            </p:cNvGrpSpPr>
            <p:nvPr/>
          </p:nvGrpSpPr>
          <p:grpSpPr bwMode="auto">
            <a:xfrm>
              <a:off x="624" y="1200"/>
              <a:ext cx="4320" cy="432"/>
              <a:chOff x="624" y="1200"/>
              <a:chExt cx="4320" cy="432"/>
            </a:xfrm>
          </p:grpSpPr>
          <p:sp>
            <p:nvSpPr>
              <p:cNvPr id="271" name="Rectangle 4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2" name="Rectangle 5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3" name="Rectangle 6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" name="Rectangle 7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5" name="Rectangle 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" name="Rectangle 9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" name="Rectangle 10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8" name="Rectangle 11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" name="Rectangle 12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0" name="Rectangle 13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6" name="Group 15"/>
            <p:cNvGrpSpPr>
              <a:grpSpLocks/>
            </p:cNvGrpSpPr>
            <p:nvPr/>
          </p:nvGrpSpPr>
          <p:grpSpPr bwMode="auto">
            <a:xfrm>
              <a:off x="624" y="1632"/>
              <a:ext cx="4320" cy="432"/>
              <a:chOff x="624" y="1200"/>
              <a:chExt cx="4320" cy="432"/>
            </a:xfrm>
          </p:grpSpPr>
          <p:sp>
            <p:nvSpPr>
              <p:cNvPr id="261" name="Rectangle 16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" name="Rectangle 17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" name="Rectangle 18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" name="Rectangle 19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" name="Rectangle 20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" name="Rectangle 21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" name="Rectangle 2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" name="Rectangle 23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" name="Rectangle 24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" name="Rectangle 25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7" name="Group 26"/>
            <p:cNvGrpSpPr>
              <a:grpSpLocks/>
            </p:cNvGrpSpPr>
            <p:nvPr/>
          </p:nvGrpSpPr>
          <p:grpSpPr bwMode="auto">
            <a:xfrm>
              <a:off x="624" y="2064"/>
              <a:ext cx="4320" cy="432"/>
              <a:chOff x="624" y="1200"/>
              <a:chExt cx="4320" cy="432"/>
            </a:xfrm>
          </p:grpSpPr>
          <p:sp>
            <p:nvSpPr>
              <p:cNvPr id="251" name="Rectangle 27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2" name="Rectangle 28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" name="Rectangle 29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4" name="Rectangle 30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5" name="Rectangle 31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" name="Rectangle 32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" name="Rectangle 33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" name="Rectangle 34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" name="Rectangle 35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" name="Rectangle 36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8" name="Group 37"/>
            <p:cNvGrpSpPr>
              <a:grpSpLocks/>
            </p:cNvGrpSpPr>
            <p:nvPr/>
          </p:nvGrpSpPr>
          <p:grpSpPr bwMode="auto">
            <a:xfrm>
              <a:off x="624" y="2496"/>
              <a:ext cx="4320" cy="432"/>
              <a:chOff x="624" y="1200"/>
              <a:chExt cx="4320" cy="432"/>
            </a:xfrm>
          </p:grpSpPr>
          <p:sp>
            <p:nvSpPr>
              <p:cNvPr id="241" name="Rectangle 38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2" name="Rectangle 39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" name="Rectangle 40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" name="Rectangle 41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" name="Rectangle 42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" name="Rectangle 43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" name="Rectangle 4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8" name="Rectangle 45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" name="Rectangle 46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" name="Rectangle 47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9" name="Group 48"/>
            <p:cNvGrpSpPr>
              <a:grpSpLocks/>
            </p:cNvGrpSpPr>
            <p:nvPr/>
          </p:nvGrpSpPr>
          <p:grpSpPr bwMode="auto">
            <a:xfrm>
              <a:off x="624" y="2928"/>
              <a:ext cx="4320" cy="432"/>
              <a:chOff x="624" y="1200"/>
              <a:chExt cx="4320" cy="432"/>
            </a:xfrm>
          </p:grpSpPr>
          <p:sp>
            <p:nvSpPr>
              <p:cNvPr id="231" name="Rectangle 49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" name="Rectangle 50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" name="Rectangle 51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4" name="Rectangle 52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" name="Rectangle 53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" name="Rectangle 54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" name="Rectangl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8" name="Rectangle 56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9" name="Rectangle 57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" name="Rectangle 5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0" name="Group 59"/>
            <p:cNvGrpSpPr>
              <a:grpSpLocks/>
            </p:cNvGrpSpPr>
            <p:nvPr/>
          </p:nvGrpSpPr>
          <p:grpSpPr bwMode="auto">
            <a:xfrm>
              <a:off x="624" y="3360"/>
              <a:ext cx="4320" cy="432"/>
              <a:chOff x="624" y="1200"/>
              <a:chExt cx="4320" cy="432"/>
            </a:xfrm>
          </p:grpSpPr>
          <p:sp>
            <p:nvSpPr>
              <p:cNvPr id="221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3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8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9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</p:grpSp>
      <p:cxnSp>
        <p:nvCxnSpPr>
          <p:cNvPr id="281" name="Straight Connector 280">
            <a:extLst>
              <a:ext uri="{FF2B5EF4-FFF2-40B4-BE49-F238E27FC236}">
                <a16:creationId xmlns=""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>
            <a:off x="6659880" y="2082800"/>
            <a:ext cx="2606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=""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 flipV="1">
            <a:off x="6225540" y="2092036"/>
            <a:ext cx="434340" cy="1625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=""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 flipV="1">
            <a:off x="8849687" y="2108200"/>
            <a:ext cx="416233" cy="1625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>
            <a:extLst>
              <a:ext uri="{FF2B5EF4-FFF2-40B4-BE49-F238E27FC236}">
                <a16:creationId xmlns=""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>
            <a:off x="6225540" y="3709257"/>
            <a:ext cx="2606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658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58"/>
            <a:ext cx="12191999" cy="6861757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3429000" y="1295400"/>
            <a:ext cx="5029200" cy="27432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 smtClean="0">
                <a:solidFill>
                  <a:schemeClr val="tx1"/>
                </a:solidFill>
                <a:latin typeface="+mj-lt"/>
              </a:rPr>
              <a:t>VẬN DỤNG</a:t>
            </a:r>
            <a:endParaRPr lang="en-US" sz="40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45352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" y="-3757"/>
            <a:ext cx="12191999" cy="6861757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3429000" y="1295400"/>
            <a:ext cx="5029200" cy="27432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 smtClean="0">
                <a:solidFill>
                  <a:schemeClr val="tx1"/>
                </a:solidFill>
                <a:latin typeface="+mj-lt"/>
              </a:rPr>
              <a:t>KHỞI ĐỘNG</a:t>
            </a:r>
            <a:endParaRPr lang="en-US" sz="40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84985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10972800" cy="1143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có 2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cặp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109728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Parallelogram 3"/>
          <p:cNvSpPr/>
          <p:nvPr/>
        </p:nvSpPr>
        <p:spPr>
          <a:xfrm>
            <a:off x="2438400" y="2286000"/>
            <a:ext cx="2971800" cy="1676400"/>
          </a:xfrm>
          <a:prstGeom prst="parallelogram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>
            <a:off x="6553200" y="2362200"/>
            <a:ext cx="2743200" cy="1600200"/>
          </a:xfrm>
          <a:prstGeom prst="trapezoi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00401" y="4038601"/>
            <a:ext cx="1100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91400" y="403860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8" name="Oval 7"/>
          <p:cNvSpPr/>
          <p:nvPr/>
        </p:nvSpPr>
        <p:spPr>
          <a:xfrm>
            <a:off x="3039847" y="4038601"/>
            <a:ext cx="1371600" cy="461665"/>
          </a:xfrm>
          <a:prstGeom prst="ellipse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/>
      <p:bldP spid="7" grpId="0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684393" y="694728"/>
            <a:ext cx="9180286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1752600" y="2133600"/>
            <a:ext cx="3113314" cy="2057400"/>
            <a:chOff x="144" y="1392"/>
            <a:chExt cx="1872" cy="1296"/>
          </a:xfrm>
        </p:grpSpPr>
        <p:sp>
          <p:nvSpPr>
            <p:cNvPr id="9223" name="AutoShape 7"/>
            <p:cNvSpPr>
              <a:spLocks noChangeArrowheads="1"/>
            </p:cNvSpPr>
            <p:nvPr/>
          </p:nvSpPr>
          <p:spPr bwMode="auto">
            <a:xfrm>
              <a:off x="144" y="1392"/>
              <a:ext cx="1872" cy="816"/>
            </a:xfrm>
            <a:prstGeom prst="flowChartInputOutpu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42" name="Rectangle 26"/>
            <p:cNvSpPr>
              <a:spLocks noChangeArrowheads="1"/>
            </p:cNvSpPr>
            <p:nvPr/>
          </p:nvSpPr>
          <p:spPr bwMode="auto">
            <a:xfrm>
              <a:off x="288" y="2256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36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7390652" y="2138496"/>
            <a:ext cx="3810000" cy="1828800"/>
            <a:chOff x="3552" y="1344"/>
            <a:chExt cx="2016" cy="1152"/>
          </a:xfrm>
        </p:grpSpPr>
        <p:grpSp>
          <p:nvGrpSpPr>
            <p:cNvPr id="8" name="Group 13"/>
            <p:cNvGrpSpPr>
              <a:grpSpLocks/>
            </p:cNvGrpSpPr>
            <p:nvPr/>
          </p:nvGrpSpPr>
          <p:grpSpPr bwMode="auto">
            <a:xfrm>
              <a:off x="3552" y="1344"/>
              <a:ext cx="2016" cy="672"/>
              <a:chOff x="3504" y="1584"/>
              <a:chExt cx="2016" cy="672"/>
            </a:xfrm>
          </p:grpSpPr>
          <p:sp>
            <p:nvSpPr>
              <p:cNvPr id="9225" name="Line 9"/>
              <p:cNvSpPr>
                <a:spLocks noChangeShapeType="1"/>
              </p:cNvSpPr>
              <p:nvPr/>
            </p:nvSpPr>
            <p:spPr bwMode="auto">
              <a:xfrm>
                <a:off x="4128" y="1584"/>
                <a:ext cx="1056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26" name="Line 10"/>
              <p:cNvSpPr>
                <a:spLocks noChangeShapeType="1"/>
              </p:cNvSpPr>
              <p:nvPr/>
            </p:nvSpPr>
            <p:spPr bwMode="auto">
              <a:xfrm>
                <a:off x="3504" y="2256"/>
                <a:ext cx="2016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27" name="Line 11"/>
              <p:cNvSpPr>
                <a:spLocks noChangeShapeType="1"/>
              </p:cNvSpPr>
              <p:nvPr/>
            </p:nvSpPr>
            <p:spPr bwMode="auto">
              <a:xfrm flipH="1">
                <a:off x="3504" y="1584"/>
                <a:ext cx="624" cy="67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28" name="Line 12"/>
              <p:cNvSpPr>
                <a:spLocks noChangeShapeType="1"/>
              </p:cNvSpPr>
              <p:nvPr/>
            </p:nvSpPr>
            <p:spPr bwMode="auto">
              <a:xfrm>
                <a:off x="5184" y="1584"/>
                <a:ext cx="336" cy="67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</p:grpSp>
        <p:sp>
          <p:nvSpPr>
            <p:cNvPr id="9243" name="Rectangle 27"/>
            <p:cNvSpPr>
              <a:spLocks noChangeArrowheads="1"/>
            </p:cNvSpPr>
            <p:nvPr/>
          </p:nvSpPr>
          <p:spPr bwMode="auto">
            <a:xfrm>
              <a:off x="4176" y="1872"/>
              <a:ext cx="1056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 3</a:t>
              </a:r>
            </a:p>
          </p:txBody>
        </p:sp>
      </p:grp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1981200" y="2514600"/>
            <a:ext cx="558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hành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 rot="3259124">
            <a:off x="4861831" y="2626299"/>
            <a:ext cx="1161051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200" dirty="0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8483599" y="2438400"/>
            <a:ext cx="103777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 rot="-2771909">
            <a:off x="6626772" y="5723113"/>
            <a:ext cx="1527761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600" dirty="0"/>
          </a:p>
          <a:p>
            <a:endParaRPr lang="en-US" sz="3600" dirty="0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2666999" y="5105400"/>
            <a:ext cx="95794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200" dirty="0"/>
          </a:p>
        </p:txBody>
      </p:sp>
      <p:sp>
        <p:nvSpPr>
          <p:cNvPr id="32" name="Rectangle 31"/>
          <p:cNvSpPr/>
          <p:nvPr/>
        </p:nvSpPr>
        <p:spPr>
          <a:xfrm>
            <a:off x="5029200" y="2590800"/>
            <a:ext cx="1915886" cy="1676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86000" y="4724400"/>
            <a:ext cx="2474686" cy="1295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35" name="TextBox 34"/>
          <p:cNvSpPr txBox="1"/>
          <p:nvPr/>
        </p:nvSpPr>
        <p:spPr>
          <a:xfrm>
            <a:off x="5257800" y="4419601"/>
            <a:ext cx="1523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37" name="Oval 36"/>
          <p:cNvSpPr/>
          <p:nvPr/>
        </p:nvSpPr>
        <p:spPr>
          <a:xfrm>
            <a:off x="7391399" y="4038600"/>
            <a:ext cx="2394857" cy="2133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43200" y="6096001"/>
            <a:ext cx="1523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24799" y="6172201"/>
            <a:ext cx="1596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2057" y="3048000"/>
            <a:ext cx="20755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542309" y="4955370"/>
            <a:ext cx="19158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nhật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86255" y="4864269"/>
            <a:ext cx="2082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3.33333E-6 -1.11111E-6 L -3.33333E-6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45" grpId="0"/>
      <p:bldP spid="9247" grpId="0"/>
      <p:bldP spid="32" grpId="0" animBg="1"/>
      <p:bldP spid="34" grpId="0" animBg="1"/>
      <p:bldP spid="35" grpId="0"/>
      <p:bldP spid="37" grpId="0" animBg="1"/>
      <p:bldP spid="38" grpId="0"/>
      <p:bldP spid="39" grpId="0"/>
      <p:bldP spid="2" grpId="0"/>
      <p:bldP spid="3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1203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Điền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Đúng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(Đ,S)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7637"/>
            <a:ext cx="9982200" cy="4525963"/>
          </a:xfrm>
        </p:spPr>
        <p:txBody>
          <a:bodyPr/>
          <a:lstStyle/>
          <a:p>
            <a:pPr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có 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cạnh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có 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cặp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cạnh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đối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diện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có 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cạnh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có 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cạnh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đối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diện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363200" y="1352983"/>
            <a:ext cx="609600" cy="609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5" name="Rectangle 4"/>
          <p:cNvSpPr/>
          <p:nvPr/>
        </p:nvSpPr>
        <p:spPr>
          <a:xfrm>
            <a:off x="10363200" y="2133600"/>
            <a:ext cx="609600" cy="609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6" name="Rectangle 5"/>
          <p:cNvSpPr/>
          <p:nvPr/>
        </p:nvSpPr>
        <p:spPr>
          <a:xfrm>
            <a:off x="10363200" y="2852845"/>
            <a:ext cx="609600" cy="685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" name="Rectangle 6"/>
          <p:cNvSpPr/>
          <p:nvPr/>
        </p:nvSpPr>
        <p:spPr>
          <a:xfrm>
            <a:off x="10363200" y="3645981"/>
            <a:ext cx="609600" cy="609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6F584B93-9C10-4C20-BFA7-88641039B549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716280"/>
          <a:ext cx="46482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73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873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873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8735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8735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8735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8735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0005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7465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8735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3439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Parallelogram 6">
            <a:extLst>
              <a:ext uri="{FF2B5EF4-FFF2-40B4-BE49-F238E27FC236}">
                <a16:creationId xmlns="" xmlns:a16="http://schemas.microsoft.com/office/drawing/2014/main" id="{A98A5E93-3BAC-49FF-BEB9-E68B35B5F6AB}"/>
              </a:ext>
            </a:extLst>
          </p:cNvPr>
          <p:cNvSpPr/>
          <p:nvPr/>
        </p:nvSpPr>
        <p:spPr>
          <a:xfrm>
            <a:off x="1219200" y="1447799"/>
            <a:ext cx="3095244" cy="1066801"/>
          </a:xfrm>
          <a:prstGeom prst="parallelogram">
            <a:avLst>
              <a:gd name="adj" fmla="val 70429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83A1760A-4910-4236-A126-3B3F3E5A0AB6}"/>
              </a:ext>
            </a:extLst>
          </p:cNvPr>
          <p:cNvSpPr txBox="1"/>
          <p:nvPr/>
        </p:nvSpPr>
        <p:spPr>
          <a:xfrm>
            <a:off x="1629156" y="1030223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3DF33E1-6EDE-4E15-9558-41E99B7765CA}"/>
              </a:ext>
            </a:extLst>
          </p:cNvPr>
          <p:cNvSpPr txBox="1"/>
          <p:nvPr/>
        </p:nvSpPr>
        <p:spPr>
          <a:xfrm>
            <a:off x="4448556" y="1030223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F5B7EA9-DC5C-48D4-97BC-8E2EFD6F4EF6}"/>
              </a:ext>
            </a:extLst>
          </p:cNvPr>
          <p:cNvSpPr txBox="1"/>
          <p:nvPr/>
        </p:nvSpPr>
        <p:spPr>
          <a:xfrm>
            <a:off x="699516" y="243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7ECC645A-2F36-4BDD-BE72-5ABEC29B869A}"/>
              </a:ext>
            </a:extLst>
          </p:cNvPr>
          <p:cNvSpPr txBox="1"/>
          <p:nvPr/>
        </p:nvSpPr>
        <p:spPr>
          <a:xfrm>
            <a:off x="3505200" y="243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C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8DCB9B6E-8229-4845-A7ED-FA7DAE051826}"/>
              </a:ext>
            </a:extLst>
          </p:cNvPr>
          <p:cNvGrpSpPr/>
          <p:nvPr/>
        </p:nvGrpSpPr>
        <p:grpSpPr>
          <a:xfrm>
            <a:off x="526977" y="986146"/>
            <a:ext cx="4648200" cy="1981199"/>
            <a:chOff x="533400" y="990600"/>
            <a:chExt cx="4648200" cy="1981199"/>
          </a:xfrm>
        </p:grpSpPr>
        <p:grpSp>
          <p:nvGrpSpPr>
            <p:cNvPr id="13" name="Group 12">
              <a:extLst>
                <a:ext uri="{FF2B5EF4-FFF2-40B4-BE49-F238E27FC236}">
                  <a16:creationId xmlns="" xmlns:a16="http://schemas.microsoft.com/office/drawing/2014/main" id="{B9CBB68B-7106-40AA-818F-8CF2379FDCBA}"/>
                </a:ext>
              </a:extLst>
            </p:cNvPr>
            <p:cNvGrpSpPr/>
            <p:nvPr/>
          </p:nvGrpSpPr>
          <p:grpSpPr>
            <a:xfrm>
              <a:off x="1371600" y="1447800"/>
              <a:ext cx="3810000" cy="0"/>
              <a:chOff x="914400" y="1447800"/>
              <a:chExt cx="3810000" cy="0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="" xmlns:a16="http://schemas.microsoft.com/office/drawing/2014/main" id="{42106B8D-F18C-4556-86D0-70111A836F7D}"/>
                  </a:ext>
                </a:extLst>
              </p:cNvPr>
              <p:cNvCxnSpPr/>
              <p:nvPr/>
            </p:nvCxnSpPr>
            <p:spPr>
              <a:xfrm>
                <a:off x="1600200" y="1447800"/>
                <a:ext cx="23622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="" xmlns:a16="http://schemas.microsoft.com/office/drawing/2014/main" id="{C1364C83-DD0F-4A8B-9950-0A4A4FF0FA48}"/>
                  </a:ext>
                </a:extLst>
              </p:cNvPr>
              <p:cNvCxnSpPr/>
              <p:nvPr/>
            </p:nvCxnSpPr>
            <p:spPr>
              <a:xfrm>
                <a:off x="3962400" y="1447800"/>
                <a:ext cx="76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="" xmlns:a16="http://schemas.microsoft.com/office/drawing/2014/main" id="{3AEDDF2F-1710-4EF8-8ADB-0246D80C0D9F}"/>
                  </a:ext>
                </a:extLst>
              </p:cNvPr>
              <p:cNvCxnSpPr/>
              <p:nvPr/>
            </p:nvCxnSpPr>
            <p:spPr>
              <a:xfrm>
                <a:off x="914400" y="1447800"/>
                <a:ext cx="76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C1E31578-CC00-4E07-BF81-84672D8051F5}"/>
                </a:ext>
              </a:extLst>
            </p:cNvPr>
            <p:cNvGrpSpPr/>
            <p:nvPr/>
          </p:nvGrpSpPr>
          <p:grpSpPr>
            <a:xfrm>
              <a:off x="533400" y="2514600"/>
              <a:ext cx="3810000" cy="0"/>
              <a:chOff x="914400" y="1447800"/>
              <a:chExt cx="3810000" cy="0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="" xmlns:a16="http://schemas.microsoft.com/office/drawing/2014/main" id="{3FF40D15-CF3B-459F-8688-3C5459C0C7D7}"/>
                  </a:ext>
                </a:extLst>
              </p:cNvPr>
              <p:cNvCxnSpPr/>
              <p:nvPr/>
            </p:nvCxnSpPr>
            <p:spPr>
              <a:xfrm>
                <a:off x="1600200" y="1447800"/>
                <a:ext cx="23622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="" xmlns:a16="http://schemas.microsoft.com/office/drawing/2014/main" id="{7B992F09-3168-48C2-93A9-771A937C40DD}"/>
                  </a:ext>
                </a:extLst>
              </p:cNvPr>
              <p:cNvCxnSpPr/>
              <p:nvPr/>
            </p:nvCxnSpPr>
            <p:spPr>
              <a:xfrm>
                <a:off x="3962400" y="1447800"/>
                <a:ext cx="76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="" xmlns:a16="http://schemas.microsoft.com/office/drawing/2014/main" id="{0D8E6E60-7E37-4712-AB35-60455D2CA3A3}"/>
                  </a:ext>
                </a:extLst>
              </p:cNvPr>
              <p:cNvCxnSpPr/>
              <p:nvPr/>
            </p:nvCxnSpPr>
            <p:spPr>
              <a:xfrm>
                <a:off x="914400" y="1447800"/>
                <a:ext cx="76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E8B62013-511B-486F-9FA1-EDE3690B369C}"/>
                </a:ext>
              </a:extLst>
            </p:cNvPr>
            <p:cNvGrpSpPr/>
            <p:nvPr/>
          </p:nvGrpSpPr>
          <p:grpSpPr>
            <a:xfrm>
              <a:off x="914400" y="990600"/>
              <a:ext cx="1371600" cy="1981199"/>
              <a:chOff x="914400" y="990600"/>
              <a:chExt cx="1371600" cy="1981199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="" xmlns:a16="http://schemas.microsoft.com/office/drawing/2014/main" id="{A21F2FFE-E8C1-4199-B1A0-4F0EAD9423C0}"/>
                  </a:ext>
                </a:extLst>
              </p:cNvPr>
              <p:cNvCxnSpPr/>
              <p:nvPr/>
            </p:nvCxnSpPr>
            <p:spPr>
              <a:xfrm flipH="1">
                <a:off x="1219200" y="1447800"/>
                <a:ext cx="762000" cy="1066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="" xmlns:a16="http://schemas.microsoft.com/office/drawing/2014/main" id="{EA0E0E03-E12B-4CA6-BCE0-41CD64D92CA6}"/>
                  </a:ext>
                </a:extLst>
              </p:cNvPr>
              <p:cNvCxnSpPr/>
              <p:nvPr/>
            </p:nvCxnSpPr>
            <p:spPr>
              <a:xfrm flipH="1">
                <a:off x="1981200" y="990600"/>
                <a:ext cx="304800" cy="45719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="" xmlns:a16="http://schemas.microsoft.com/office/drawing/2014/main" id="{762A3066-115C-482A-8292-D16F93B0F7AF}"/>
                  </a:ext>
                </a:extLst>
              </p:cNvPr>
              <p:cNvCxnSpPr/>
              <p:nvPr/>
            </p:nvCxnSpPr>
            <p:spPr>
              <a:xfrm flipH="1">
                <a:off x="914400" y="2514600"/>
                <a:ext cx="304800" cy="45719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="" xmlns:a16="http://schemas.microsoft.com/office/drawing/2014/main" id="{2A078C89-AB20-405D-9AD6-F9ECB8B28E70}"/>
                </a:ext>
              </a:extLst>
            </p:cNvPr>
            <p:cNvGrpSpPr/>
            <p:nvPr/>
          </p:nvGrpSpPr>
          <p:grpSpPr>
            <a:xfrm>
              <a:off x="3276600" y="990600"/>
              <a:ext cx="1371600" cy="1981199"/>
              <a:chOff x="914400" y="990600"/>
              <a:chExt cx="1371600" cy="1981199"/>
            </a:xfrm>
          </p:grpSpPr>
          <p:cxnSp>
            <p:nvCxnSpPr>
              <p:cNvPr id="17" name="Straight Connector 16">
                <a:extLst>
                  <a:ext uri="{FF2B5EF4-FFF2-40B4-BE49-F238E27FC236}">
                    <a16:creationId xmlns="" xmlns:a16="http://schemas.microsoft.com/office/drawing/2014/main" id="{EA4BA664-79EA-4B2B-B971-FD7161AF1D31}"/>
                  </a:ext>
                </a:extLst>
              </p:cNvPr>
              <p:cNvCxnSpPr/>
              <p:nvPr/>
            </p:nvCxnSpPr>
            <p:spPr>
              <a:xfrm flipH="1">
                <a:off x="1981200" y="990600"/>
                <a:ext cx="304800" cy="45719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="" xmlns:a16="http://schemas.microsoft.com/office/drawing/2014/main" id="{2F64E2C5-89B2-4035-98D2-ECEF17B61FEE}"/>
                  </a:ext>
                </a:extLst>
              </p:cNvPr>
              <p:cNvCxnSpPr/>
              <p:nvPr/>
            </p:nvCxnSpPr>
            <p:spPr>
              <a:xfrm flipH="1">
                <a:off x="914400" y="2514600"/>
                <a:ext cx="304800" cy="45719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Group 27">
            <a:extLst>
              <a:ext uri="{FF2B5EF4-FFF2-40B4-BE49-F238E27FC236}">
                <a16:creationId xmlns="" xmlns:a16="http://schemas.microsoft.com/office/drawing/2014/main" id="{D3E7BD76-76FC-4CF1-8D70-ECBDB5DB35B1}"/>
              </a:ext>
            </a:extLst>
          </p:cNvPr>
          <p:cNvGrpSpPr/>
          <p:nvPr/>
        </p:nvGrpSpPr>
        <p:grpSpPr>
          <a:xfrm>
            <a:off x="7132320" y="990600"/>
            <a:ext cx="3840480" cy="2321328"/>
            <a:chOff x="5257800" y="1097490"/>
            <a:chExt cx="3840480" cy="2321328"/>
          </a:xfrm>
        </p:grpSpPr>
        <p:grpSp>
          <p:nvGrpSpPr>
            <p:cNvPr id="29" name="Group 28">
              <a:extLst>
                <a:ext uri="{FF2B5EF4-FFF2-40B4-BE49-F238E27FC236}">
                  <a16:creationId xmlns="" xmlns:a16="http://schemas.microsoft.com/office/drawing/2014/main" id="{A892A374-7CEF-4672-AF32-C71B8B26D534}"/>
                </a:ext>
              </a:extLst>
            </p:cNvPr>
            <p:cNvGrpSpPr/>
            <p:nvPr/>
          </p:nvGrpSpPr>
          <p:grpSpPr>
            <a:xfrm>
              <a:off x="5466588" y="1097490"/>
              <a:ext cx="3631692" cy="1852973"/>
              <a:chOff x="947928" y="1025756"/>
              <a:chExt cx="3631692" cy="1852973"/>
            </a:xfrm>
          </p:grpSpPr>
          <p:sp>
            <p:nvSpPr>
              <p:cNvPr id="33" name="TextBox 32">
                <a:extLst>
                  <a:ext uri="{FF2B5EF4-FFF2-40B4-BE49-F238E27FC236}">
                    <a16:creationId xmlns="" xmlns:a16="http://schemas.microsoft.com/office/drawing/2014/main" id="{26A760E5-9B60-4D38-8ABC-99BD4CA3F3C1}"/>
                  </a:ext>
                </a:extLst>
              </p:cNvPr>
              <p:cNvSpPr txBox="1"/>
              <p:nvPr/>
            </p:nvSpPr>
            <p:spPr>
              <a:xfrm>
                <a:off x="1629156" y="1030223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="" xmlns:a16="http://schemas.microsoft.com/office/drawing/2014/main" id="{FABE034F-BA78-47EA-8E9C-5CC31F40FE59}"/>
                  </a:ext>
                </a:extLst>
              </p:cNvPr>
              <p:cNvSpPr txBox="1"/>
              <p:nvPr/>
            </p:nvSpPr>
            <p:spPr>
              <a:xfrm>
                <a:off x="4274820" y="1025756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="" xmlns:a16="http://schemas.microsoft.com/office/drawing/2014/main" id="{68661DEC-C362-46AD-837A-2A21A07D7C03}"/>
                  </a:ext>
                </a:extLst>
              </p:cNvPr>
              <p:cNvSpPr txBox="1"/>
              <p:nvPr/>
            </p:nvSpPr>
            <p:spPr>
              <a:xfrm>
                <a:off x="3482340" y="236666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="" xmlns:a16="http://schemas.microsoft.com/office/drawing/2014/main" id="{0F27ED52-65DB-449E-AB0F-AC07EC427768}"/>
                  </a:ext>
                </a:extLst>
              </p:cNvPr>
              <p:cNvSpPr txBox="1"/>
              <p:nvPr/>
            </p:nvSpPr>
            <p:spPr>
              <a:xfrm>
                <a:off x="947928" y="2417064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="" xmlns:a16="http://schemas.microsoft.com/office/drawing/2014/main" id="{6AE9EAD7-5DE9-4C1B-90B2-F742AEA07E78}"/>
                </a:ext>
              </a:extLst>
            </p:cNvPr>
            <p:cNvGrpSpPr/>
            <p:nvPr/>
          </p:nvGrpSpPr>
          <p:grpSpPr>
            <a:xfrm>
              <a:off x="5257800" y="1447799"/>
              <a:ext cx="3688080" cy="1971019"/>
              <a:chOff x="5257800" y="1447799"/>
              <a:chExt cx="3688080" cy="1971019"/>
            </a:xfrm>
          </p:grpSpPr>
          <p:sp>
            <p:nvSpPr>
              <p:cNvPr id="31" name="Parallelogram 30">
                <a:extLst>
                  <a:ext uri="{FF2B5EF4-FFF2-40B4-BE49-F238E27FC236}">
                    <a16:creationId xmlns="" xmlns:a16="http://schemas.microsoft.com/office/drawing/2014/main" id="{E0182C04-0848-4DBB-AD46-334CE43E1907}"/>
                  </a:ext>
                </a:extLst>
              </p:cNvPr>
              <p:cNvSpPr/>
              <p:nvPr/>
            </p:nvSpPr>
            <p:spPr>
              <a:xfrm>
                <a:off x="5739384" y="1447799"/>
                <a:ext cx="3095244" cy="1066801"/>
              </a:xfrm>
              <a:prstGeom prst="parallelogram">
                <a:avLst>
                  <a:gd name="adj" fmla="val 70429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="" xmlns:a16="http://schemas.microsoft.com/office/drawing/2014/main" id="{EA2774AA-FCC6-48E4-9470-494D413A27F2}"/>
                  </a:ext>
                </a:extLst>
              </p:cNvPr>
              <p:cNvSpPr txBox="1"/>
              <p:nvPr/>
            </p:nvSpPr>
            <p:spPr>
              <a:xfrm>
                <a:off x="5257800" y="2895598"/>
                <a:ext cx="36880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err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bình</a:t>
                </a:r>
                <a:r>
                  <a:rPr lang="en-US" sz="280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hành</a:t>
                </a:r>
                <a:r>
                  <a:rPr lang="en-US" sz="280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 ABCD</a:t>
                </a:r>
              </a:p>
            </p:txBody>
          </p:sp>
        </p:grpSp>
      </p:grp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DCC3D53B-B2B2-460E-9CA1-BB4A6BF7C137}"/>
              </a:ext>
            </a:extLst>
          </p:cNvPr>
          <p:cNvSpPr txBox="1"/>
          <p:nvPr/>
        </p:nvSpPr>
        <p:spPr>
          <a:xfrm>
            <a:off x="1211881" y="3463179"/>
            <a:ext cx="8503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4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05948F06-8640-449B-9F90-848F0EB02BB4}"/>
              </a:ext>
            </a:extLst>
          </p:cNvPr>
          <p:cNvSpPr txBox="1"/>
          <p:nvPr/>
        </p:nvSpPr>
        <p:spPr>
          <a:xfrm>
            <a:off x="152400" y="4259344"/>
            <a:ext cx="1165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1815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7" grpId="1"/>
      <p:bldP spid="3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" y="16550"/>
            <a:ext cx="12185556" cy="6861629"/>
          </a:xfrm>
          <a:prstGeom prst="rect">
            <a:avLst/>
          </a:prstGeom>
        </p:spPr>
      </p:pic>
      <p:sp>
        <p:nvSpPr>
          <p:cNvPr id="7" name="Text Box 1"/>
          <p:cNvSpPr txBox="1"/>
          <p:nvPr/>
        </p:nvSpPr>
        <p:spPr>
          <a:xfrm>
            <a:off x="4343400" y="95870"/>
            <a:ext cx="40559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Yêu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đạt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/>
          <p:nvPr/>
        </p:nvSpPr>
        <p:spPr>
          <a:xfrm>
            <a:off x="2814782" y="1170012"/>
            <a:ext cx="8835483" cy="1200329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vi-V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UTM Deutsch Gothic" panose="02040603050506020204" charset="0"/>
              </a:rPr>
              <a:t>Nhận</a:t>
            </a:r>
            <a:r>
              <a:rPr kumimoji="0" lang="vi-VN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TM Deutsch Gothic" panose="02040603050506020204" charset="0"/>
                <a:cs typeface="UTM Deutsch Gothic" panose="02040603050506020204" charset="0"/>
              </a:rPr>
              <a:t>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được hình bình hành và một số đặc điểm của hình bình hành.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="" xmlns:a16="http://schemas.microsoft.com/office/drawing/2014/main" id="{2EEF7544-6605-45BE-8E7B-F62201E5384C}"/>
              </a:ext>
            </a:extLst>
          </p:cNvPr>
          <p:cNvSpPr txBox="1"/>
          <p:nvPr/>
        </p:nvSpPr>
        <p:spPr>
          <a:xfrm>
            <a:off x="2819400" y="3124200"/>
            <a:ext cx="7239000" cy="646331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để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tốt </a:t>
            </a: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="" xmlns:a16="http://schemas.microsoft.com/office/drawing/2014/main" id="{2EEF7544-6605-45BE-8E7B-F62201E5384C}"/>
              </a:ext>
            </a:extLst>
          </p:cNvPr>
          <p:cNvSpPr txBox="1"/>
          <p:nvPr/>
        </p:nvSpPr>
        <p:spPr>
          <a:xfrm>
            <a:off x="2864733" y="4524390"/>
            <a:ext cx="4545989" cy="646331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noProof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 tính cẩn thận.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929041" y="3192030"/>
            <a:ext cx="642937" cy="564777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2D2D8A"/>
          </a:solidFill>
          <a:ln w="3175" cap="flat" cmpd="sng" algn="ctr">
            <a:noFill/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lang="en-US" kern="0">
              <a:solidFill>
                <a:prstClr val="white"/>
              </a:solidFill>
              <a:latin typeface="Arial"/>
              <a:ea typeface="SimSun" pitchFamily="2" charset="-122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864732" y="1188141"/>
            <a:ext cx="642937" cy="609600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2D2D8A"/>
          </a:solidFill>
          <a:ln w="3175" cap="flat" cmpd="sng" algn="ctr">
            <a:noFill/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lang="en-US" kern="0">
              <a:solidFill>
                <a:prstClr val="white"/>
              </a:solidFill>
              <a:latin typeface="Arial"/>
              <a:ea typeface="SimSun" pitchFamily="2" charset="-122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947168" y="4562120"/>
            <a:ext cx="642937" cy="570869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2D2D8A"/>
          </a:solidFill>
          <a:ln w="3175" cap="flat" cmpd="sng" algn="ctr">
            <a:noFill/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lang="en-US" kern="0">
              <a:solidFill>
                <a:prstClr val="white"/>
              </a:solidFill>
              <a:latin typeface="Arial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1392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99573" y="1676400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600" b="1" smtClean="0">
                <a:latin typeface="+mj-lt"/>
              </a:rPr>
              <a:t>ĐHHT</a:t>
            </a:r>
            <a:endParaRPr lang="en-US" sz="36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06278" y="2667000"/>
            <a:ext cx="47281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vi-VN" sz="2800" b="1" dirty="0" smtClean="0">
                <a:latin typeface="+mj-lt"/>
              </a:rPr>
              <a:t>Hoàn thành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ài 3 vào vở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ài tập Toán</a:t>
            </a:r>
          </a:p>
          <a:p>
            <a:pPr marL="342900" indent="-342900">
              <a:buAutoNum type="arabicPeriod"/>
            </a:pP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Chuẩn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ị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ài sau: </a:t>
            </a:r>
          </a:p>
          <a:p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“Diện tích hình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ình hành”</a:t>
            </a:r>
            <a:r>
              <a:rPr lang="vi-VN" sz="2800" b="1" dirty="0" smtClean="0">
                <a:latin typeface="+mj-lt"/>
              </a:rPr>
              <a:t> 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6255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2590800" y="533400"/>
            <a:ext cx="9144000" cy="41910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5400" b="1" i="1" dirty="0" smtClean="0">
                <a:latin typeface="+mj-lt"/>
              </a:rPr>
              <a:t>Chúc các con chăm ngoan, học giỏi</a:t>
            </a:r>
            <a:endParaRPr lang="en-US" sz="54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067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5000" y="225109"/>
            <a:ext cx="8305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6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Hãy</a:t>
            </a:r>
            <a:r>
              <a:rPr lang="en-US" sz="36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những</a:t>
            </a:r>
            <a:r>
              <a:rPr lang="en-US" sz="36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hình</a:t>
            </a:r>
            <a:r>
              <a:rPr lang="en-US" sz="36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mà </a:t>
            </a:r>
            <a:r>
              <a:rPr lang="en-US" sz="3600" b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các</a:t>
            </a:r>
            <a:r>
              <a:rPr lang="vi-VN" sz="36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con đã </a:t>
            </a:r>
            <a:r>
              <a:rPr lang="en-US" sz="3600" b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học</a:t>
            </a:r>
            <a:r>
              <a:rPr lang="en-US" sz="36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buNone/>
            </a:pP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838201" y="1260623"/>
            <a:ext cx="2019300" cy="186343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endParaRPr lang="en-US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862580" y="1367854"/>
            <a:ext cx="1981200" cy="1752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rgbClr val="FF0000"/>
              </a:solidFill>
            </a:endParaRPr>
          </a:p>
          <a:p>
            <a:pPr algn="ctr"/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2550939" y="3301023"/>
            <a:ext cx="3276600" cy="2057400"/>
          </a:xfrm>
          <a:prstGeom prst="triangle">
            <a:avLst>
              <a:gd name="adj" fmla="val 4879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54104" y="1420281"/>
            <a:ext cx="3083792" cy="152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rgbClr val="FF0000"/>
              </a:solidFill>
            </a:endParaRPr>
          </a:p>
          <a:p>
            <a:pPr algn="ctr"/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1219200" y="1653732"/>
            <a:ext cx="137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06505" y="1889893"/>
            <a:ext cx="2778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chữ nhật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34499" y="1705545"/>
            <a:ext cx="114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12939" y="4094005"/>
            <a:ext cx="1752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giác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6781800" y="3261725"/>
            <a:ext cx="2643821" cy="1727502"/>
            <a:chOff x="3678" y="768"/>
            <a:chExt cx="1639" cy="1056"/>
          </a:xfrm>
        </p:grpSpPr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V="1">
              <a:off x="4032" y="768"/>
              <a:ext cx="886" cy="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3678" y="1632"/>
              <a:ext cx="1639" cy="192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 flipH="1">
              <a:off x="3678" y="864"/>
              <a:ext cx="354" cy="76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H="1" flipV="1">
              <a:off x="4918" y="768"/>
              <a:ext cx="399" cy="105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374741" y="3705790"/>
            <a:ext cx="138535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790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16391" y="1371600"/>
            <a:ext cx="61670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5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oán</a:t>
            </a:r>
            <a:endParaRPr lang="vi-VN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(102)</a:t>
            </a:r>
            <a:endParaRPr lang="en-US" sz="5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50790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29"/>
            <a:ext cx="12185556" cy="6861629"/>
          </a:xfrm>
          <a:prstGeom prst="rect">
            <a:avLst/>
          </a:prstGeom>
        </p:spPr>
      </p:pic>
      <p:sp>
        <p:nvSpPr>
          <p:cNvPr id="7" name="Text Box 1"/>
          <p:cNvSpPr txBox="1"/>
          <p:nvPr/>
        </p:nvSpPr>
        <p:spPr>
          <a:xfrm>
            <a:off x="4343400" y="95870"/>
            <a:ext cx="40559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Yêu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đạt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/>
          <p:nvPr/>
        </p:nvSpPr>
        <p:spPr>
          <a:xfrm>
            <a:off x="2830945" y="1170012"/>
            <a:ext cx="8835483" cy="1200329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vi-V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UTM Deutsch Gothic" panose="02040603050506020204" charset="0"/>
              </a:rPr>
              <a:t>Nhận</a:t>
            </a:r>
            <a:r>
              <a:rPr kumimoji="0" lang="vi-VN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TM Deutsch Gothic" panose="02040603050506020204" charset="0"/>
                <a:cs typeface="UTM Deutsch Gothic" panose="02040603050506020204" charset="0"/>
              </a:rPr>
              <a:t>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được hình bình hành và một số đặc điểm của hình bình hành.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="" xmlns:a16="http://schemas.microsoft.com/office/drawing/2014/main" id="{2EEF7544-6605-45BE-8E7B-F62201E5384C}"/>
              </a:ext>
            </a:extLst>
          </p:cNvPr>
          <p:cNvSpPr txBox="1"/>
          <p:nvPr/>
        </p:nvSpPr>
        <p:spPr>
          <a:xfrm>
            <a:off x="2819400" y="3124200"/>
            <a:ext cx="7239000" cy="646331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để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tốt </a:t>
            </a: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="" xmlns:a16="http://schemas.microsoft.com/office/drawing/2014/main" id="{2EEF7544-6605-45BE-8E7B-F62201E5384C}"/>
              </a:ext>
            </a:extLst>
          </p:cNvPr>
          <p:cNvSpPr txBox="1"/>
          <p:nvPr/>
        </p:nvSpPr>
        <p:spPr>
          <a:xfrm>
            <a:off x="2864733" y="4524390"/>
            <a:ext cx="4545989" cy="646331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noProof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 tính cẩn thận.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3734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36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43400" y="1691842"/>
            <a:ext cx="422461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Các hoạt động trong tiết học</a:t>
            </a:r>
            <a:endParaRPr lang="en-US" sz="2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86200" y="2436014"/>
            <a:ext cx="2316284" cy="76438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latin typeface="+mj-lt"/>
              </a:rPr>
              <a:t>1. Khám phá</a:t>
            </a:r>
            <a:endParaRPr lang="en-US" sz="2400" b="1" dirty="0"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410200" y="3477529"/>
            <a:ext cx="2362200" cy="8382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latin typeface="+mj-lt"/>
              </a:rPr>
              <a:t>2</a:t>
            </a:r>
            <a:r>
              <a:rPr lang="vi-VN" sz="2400" b="1" dirty="0" smtClean="0">
                <a:latin typeface="+mj-lt"/>
              </a:rPr>
              <a:t>. Thực hành</a:t>
            </a:r>
            <a:endParaRPr lang="en-US" sz="2400" b="1" dirty="0"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008316" y="4468244"/>
            <a:ext cx="2194168" cy="838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latin typeface="+mj-lt"/>
              </a:rPr>
              <a:t>3</a:t>
            </a:r>
            <a:r>
              <a:rPr lang="vi-VN" sz="2400" b="1" dirty="0" smtClean="0">
                <a:latin typeface="+mj-lt"/>
              </a:rPr>
              <a:t>. Vận dụng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5192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58"/>
            <a:ext cx="12191999" cy="6861757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3429000" y="1295400"/>
            <a:ext cx="5029200" cy="27432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 smtClean="0">
                <a:solidFill>
                  <a:schemeClr val="tx1"/>
                </a:solidFill>
                <a:latin typeface="+mj-lt"/>
              </a:rPr>
              <a:t>KHÁM PHÁ</a:t>
            </a:r>
            <a:endParaRPr lang="en-US" sz="40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606407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6"/>
          <p:cNvGrpSpPr>
            <a:grpSpLocks/>
          </p:cNvGrpSpPr>
          <p:nvPr/>
        </p:nvGrpSpPr>
        <p:grpSpPr bwMode="auto">
          <a:xfrm>
            <a:off x="914400" y="2209800"/>
            <a:ext cx="4326587" cy="2727303"/>
            <a:chOff x="624" y="1197"/>
            <a:chExt cx="4320" cy="2595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624" y="1197"/>
              <a:ext cx="4320" cy="435"/>
              <a:chOff x="624" y="1197"/>
              <a:chExt cx="4320" cy="435"/>
            </a:xfrm>
          </p:grpSpPr>
          <p:sp>
            <p:nvSpPr>
              <p:cNvPr id="62" name="Rectangle 4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3" name="Rectangle 5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65" name="Rectangle 7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7" name="Rectangle 9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8" name="Rectangle 10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9" name="Rectangle 11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70" name="Rectangle 12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   </a:t>
                </a:r>
              </a:p>
            </p:txBody>
          </p:sp>
          <p:sp>
            <p:nvSpPr>
              <p:cNvPr id="71" name="Rectangle 13"/>
              <p:cNvSpPr>
                <a:spLocks noChangeArrowheads="1"/>
              </p:cNvSpPr>
              <p:nvPr/>
            </p:nvSpPr>
            <p:spPr bwMode="auto">
              <a:xfrm>
                <a:off x="4512" y="1197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624" y="1632"/>
              <a:ext cx="4320" cy="432"/>
              <a:chOff x="624" y="1200"/>
              <a:chExt cx="4320" cy="432"/>
            </a:xfrm>
          </p:grpSpPr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3" name="Rectangle 17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4" name="Rectangle 18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5" name="Rectangle 19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Rectangle 20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7" name="Rectangle 21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8" name="Rectangle 2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9" name="Rectangle 23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0" name="Rectangle 24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1" name="Rectangle 25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624" y="2064"/>
              <a:ext cx="4320" cy="432"/>
              <a:chOff x="624" y="1200"/>
              <a:chExt cx="4320" cy="432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3" name="Rectangle 28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4" name="Rectangle 29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5" name="Rectangle 30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6" name="Rectangle 31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7" name="Rectangle 32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8" name="Rectangle 33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9" name="Rectangle 34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0" name="Rectangle 35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1" name="Rectangle 36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624" y="2496"/>
              <a:ext cx="4320" cy="432"/>
              <a:chOff x="624" y="1200"/>
              <a:chExt cx="4320" cy="432"/>
            </a:xfrm>
          </p:grpSpPr>
          <p:sp>
            <p:nvSpPr>
              <p:cNvPr id="32" name="Rectangle 38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3" name="Rectangle 39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Rectangle 40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Rectangle 41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6" name="Rectangle 42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7" name="Rectangle 43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Rectangle 4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9" name="Rectangle 45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Rectangle 46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Rectangle 47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" name="Group 48"/>
            <p:cNvGrpSpPr>
              <a:grpSpLocks/>
            </p:cNvGrpSpPr>
            <p:nvPr/>
          </p:nvGrpSpPr>
          <p:grpSpPr bwMode="auto">
            <a:xfrm>
              <a:off x="624" y="2928"/>
              <a:ext cx="4320" cy="432"/>
              <a:chOff x="624" y="1200"/>
              <a:chExt cx="4320" cy="432"/>
            </a:xfrm>
          </p:grpSpPr>
          <p:sp>
            <p:nvSpPr>
              <p:cNvPr id="22" name="Rectangle 49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Rectangle 50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Rectangle 51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25" name="Rectangle 52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6" name="Rectangle 53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Rectangle 54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8" name="Rectangl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9" name="Rectangle 56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    </a:t>
                </a:r>
                <a:endParaRPr lang="en-US" sz="28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0" name="Rectangle 57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31" name="Rectangle 5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624" y="3360"/>
              <a:ext cx="4320" cy="432"/>
              <a:chOff x="624" y="1200"/>
              <a:chExt cx="4320" cy="432"/>
            </a:xfrm>
          </p:grpSpPr>
          <p:sp>
            <p:nvSpPr>
              <p:cNvPr id="12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3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4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6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7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8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72" name="Parallelogram 71"/>
          <p:cNvSpPr/>
          <p:nvPr/>
        </p:nvSpPr>
        <p:spPr>
          <a:xfrm>
            <a:off x="2022487" y="2678545"/>
            <a:ext cx="2794855" cy="1364363"/>
          </a:xfrm>
          <a:prstGeom prst="parallelogram">
            <a:avLst>
              <a:gd name="adj" fmla="val 166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3" name="TextBox 72"/>
          <p:cNvSpPr txBox="1"/>
          <p:nvPr/>
        </p:nvSpPr>
        <p:spPr>
          <a:xfrm>
            <a:off x="6172200" y="2688872"/>
            <a:ext cx="44958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có 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CD là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diện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BC là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diện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itle 1"/>
          <p:cNvSpPr txBox="1">
            <a:spLocks/>
          </p:cNvSpPr>
          <p:nvPr/>
        </p:nvSpPr>
        <p:spPr>
          <a:xfrm>
            <a:off x="1156129" y="381000"/>
            <a:ext cx="9777032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biểu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tượng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5" name="Title 1"/>
          <p:cNvSpPr txBox="1">
            <a:spLocks/>
          </p:cNvSpPr>
          <p:nvPr/>
        </p:nvSpPr>
        <p:spPr>
          <a:xfrm>
            <a:off x="1447800" y="1108593"/>
            <a:ext cx="9777032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ABCD.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itle 1"/>
          <p:cNvSpPr txBox="1">
            <a:spLocks/>
          </p:cNvSpPr>
          <p:nvPr/>
        </p:nvSpPr>
        <p:spPr>
          <a:xfrm>
            <a:off x="1330895" y="5170055"/>
            <a:ext cx="10389154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itle 1"/>
          <p:cNvSpPr txBox="1">
            <a:spLocks/>
          </p:cNvSpPr>
          <p:nvPr/>
        </p:nvSpPr>
        <p:spPr>
          <a:xfrm>
            <a:off x="1290656" y="5924258"/>
            <a:ext cx="9507978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8274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/>
      <p:bldP spid="74" grpId="0"/>
      <p:bldP spid="75" grpId="0"/>
      <p:bldP spid="76" grpId="0"/>
      <p:bldP spid="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1658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Hoạt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động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Nhận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biết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đặc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76"/>
          <p:cNvGrpSpPr>
            <a:grpSpLocks noGrp="1"/>
          </p:cNvGrpSpPr>
          <p:nvPr/>
        </p:nvGrpSpPr>
        <p:grpSpPr bwMode="auto">
          <a:xfrm>
            <a:off x="1600200" y="2021677"/>
            <a:ext cx="4343400" cy="2438400"/>
            <a:chOff x="624" y="1200"/>
            <a:chExt cx="4320" cy="2592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624" y="1200"/>
              <a:ext cx="4320" cy="432"/>
              <a:chOff x="624" y="1200"/>
              <a:chExt cx="4320" cy="432"/>
            </a:xfrm>
          </p:grpSpPr>
          <p:sp>
            <p:nvSpPr>
              <p:cNvPr id="62" name="Rectangle 4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5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9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10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11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Rectangle 12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71" name="Rectangle 13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624" y="1632"/>
              <a:ext cx="4320" cy="432"/>
              <a:chOff x="624" y="1200"/>
              <a:chExt cx="4320" cy="432"/>
            </a:xfrm>
          </p:grpSpPr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17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18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19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20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21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2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23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24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25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624" y="2064"/>
              <a:ext cx="4320" cy="432"/>
              <a:chOff x="624" y="1200"/>
              <a:chExt cx="4320" cy="432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28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29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30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31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32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33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34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35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36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624" y="2496"/>
              <a:ext cx="4320" cy="432"/>
              <a:chOff x="624" y="1200"/>
              <a:chExt cx="4320" cy="432"/>
            </a:xfrm>
          </p:grpSpPr>
          <p:sp>
            <p:nvSpPr>
              <p:cNvPr id="32" name="Rectangle 38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39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0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1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2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3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45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46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47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48"/>
            <p:cNvGrpSpPr>
              <a:grpSpLocks/>
            </p:cNvGrpSpPr>
            <p:nvPr/>
          </p:nvGrpSpPr>
          <p:grpSpPr bwMode="auto">
            <a:xfrm>
              <a:off x="624" y="2928"/>
              <a:ext cx="4320" cy="432"/>
              <a:chOff x="624" y="1200"/>
              <a:chExt cx="4320" cy="432"/>
            </a:xfrm>
          </p:grpSpPr>
          <p:sp>
            <p:nvSpPr>
              <p:cNvPr id="22" name="Rectangle 49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50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51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52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53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54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56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57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5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624" y="3360"/>
              <a:ext cx="4320" cy="432"/>
              <a:chOff x="624" y="1200"/>
              <a:chExt cx="4320" cy="432"/>
            </a:xfrm>
          </p:grpSpPr>
          <p:sp>
            <p:nvSpPr>
              <p:cNvPr id="12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14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20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" name="Parallelogram 71"/>
          <p:cNvSpPr/>
          <p:nvPr/>
        </p:nvSpPr>
        <p:spPr>
          <a:xfrm>
            <a:off x="2042161" y="2405933"/>
            <a:ext cx="3048000" cy="1676400"/>
          </a:xfrm>
          <a:prstGeom prst="parallelogram">
            <a:avLst/>
          </a:prstGeom>
          <a:solidFill>
            <a:srgbClr val="00B05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6205598" y="1679545"/>
            <a:ext cx="5814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DC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là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243305" y="3429000"/>
            <a:ext cx="7330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BC là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20839" y="2224877"/>
            <a:ext cx="57378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AB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DC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là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  <p:sp>
        <p:nvSpPr>
          <p:cNvPr id="76" name="TextBox 75"/>
          <p:cNvSpPr txBox="1"/>
          <p:nvPr/>
        </p:nvSpPr>
        <p:spPr>
          <a:xfrm>
            <a:off x="6220839" y="4116112"/>
            <a:ext cx="61113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BC là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song 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205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/>
      <p:bldP spid="74" grpId="0"/>
      <p:bldP spid="75" grpId="0"/>
      <p:bldP spid="7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827</Words>
  <Application>Microsoft Office PowerPoint</Application>
  <PresentationFormat>Custom</PresentationFormat>
  <Paragraphs>152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* Hoạt động 2: Nhận biết đặc điểm của hình bình hành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2:</vt:lpstr>
      <vt:lpstr>PowerPoint Presentation</vt:lpstr>
      <vt:lpstr>PowerPoint Presentation</vt:lpstr>
      <vt:lpstr>PowerPoint Presentation</vt:lpstr>
      <vt:lpstr>Trong các hình sau, hình nào có 2 cặp cạnh đối diện song song và bằng nhau ?</vt:lpstr>
      <vt:lpstr>PowerPoint Presentation</vt:lpstr>
      <vt:lpstr>Hình bình hành là hình như thế nào ? Điền Đúng, Sai (Đ,S)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Administrator</dc:creator>
  <cp:lastModifiedBy>A</cp:lastModifiedBy>
  <cp:revision>129</cp:revision>
  <dcterms:created xsi:type="dcterms:W3CDTF">2017-01-09T10:14:42Z</dcterms:created>
  <dcterms:modified xsi:type="dcterms:W3CDTF">2023-01-15T14:52:17Z</dcterms:modified>
</cp:coreProperties>
</file>