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311" r:id="rId4"/>
    <p:sldId id="286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8" r:id="rId19"/>
    <p:sldId id="276" r:id="rId20"/>
    <p:sldId id="277" r:id="rId21"/>
    <p:sldId id="278" r:id="rId22"/>
    <p:sldId id="279" r:id="rId23"/>
    <p:sldId id="289" r:id="rId24"/>
    <p:sldId id="291" r:id="rId25"/>
    <p:sldId id="281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7F050-930A-4D1B-AFE3-AEBA50B5FB8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0188-76DC-4540-B426-9060ECC3EE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8BC239-BC01-49BA-BDB1-FB9BD0F093DE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0013-B2F2-483C-9C47-ED469C1F8B27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F5C7F-2407-41A6-83E7-39118690F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1524000" y="2511468"/>
            <a:ext cx="8991600" cy="1876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3124200" y="4419600"/>
            <a:ext cx="66706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/>
          <p:cNvSpPr txBox="1">
            <a:spLocks noChangeArrowheads="1"/>
          </p:cNvSpPr>
          <p:nvPr/>
        </p:nvSpPr>
        <p:spPr bwMode="auto">
          <a:xfrm>
            <a:off x="2057400" y="7315200"/>
            <a:ext cx="784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-Dýới ánh sáng mặt trời, thực vật thải ra những gì ?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97906" y="1066800"/>
            <a:ext cx="7620000" cy="4419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</a:rPr>
              <a:t>2/ </a:t>
            </a:r>
            <a:r>
              <a:rPr lang="en-US" sz="4000" b="1" dirty="0" err="1">
                <a:latin typeface="Times New Roman" panose="02020603050405020304" pitchFamily="18" charset="0"/>
              </a:rPr>
              <a:t>Sự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trao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đổi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ăn</a:t>
            </a:r>
            <a:r>
              <a:rPr lang="en-US" sz="4000" b="1" dirty="0">
                <a:latin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diễn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thế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9"/>
          <p:cNvSpPr>
            <a:spLocks noChangeShapeType="1"/>
          </p:cNvSpPr>
          <p:nvPr/>
        </p:nvSpPr>
        <p:spPr bwMode="auto">
          <a:xfrm flipH="1">
            <a:off x="5181600" y="1679575"/>
            <a:ext cx="457200" cy="68897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20"/>
          <p:cNvSpPr>
            <a:spLocks noChangeShapeType="1"/>
          </p:cNvSpPr>
          <p:nvPr/>
        </p:nvSpPr>
        <p:spPr bwMode="auto">
          <a:xfrm flipH="1">
            <a:off x="5638800" y="1676400"/>
            <a:ext cx="2286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21"/>
          <p:cNvSpPr>
            <a:spLocks noChangeShapeType="1"/>
          </p:cNvSpPr>
          <p:nvPr/>
        </p:nvSpPr>
        <p:spPr bwMode="auto">
          <a:xfrm flipH="1">
            <a:off x="6096000" y="178435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22"/>
          <p:cNvSpPr>
            <a:spLocks noChangeShapeType="1"/>
          </p:cNvSpPr>
          <p:nvPr/>
        </p:nvSpPr>
        <p:spPr bwMode="auto">
          <a:xfrm>
            <a:off x="6477000" y="1816100"/>
            <a:ext cx="76200" cy="920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23"/>
          <p:cNvSpPr>
            <a:spLocks noChangeShapeType="1"/>
          </p:cNvSpPr>
          <p:nvPr/>
        </p:nvSpPr>
        <p:spPr bwMode="auto">
          <a:xfrm>
            <a:off x="6705600" y="1790700"/>
            <a:ext cx="228600" cy="8048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Line 24"/>
          <p:cNvSpPr>
            <a:spLocks noChangeShapeType="1"/>
          </p:cNvSpPr>
          <p:nvPr/>
        </p:nvSpPr>
        <p:spPr bwMode="auto">
          <a:xfrm>
            <a:off x="6858000" y="1800225"/>
            <a:ext cx="381000" cy="5445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Oval 25"/>
          <p:cNvSpPr>
            <a:spLocks noChangeArrowheads="1"/>
          </p:cNvSpPr>
          <p:nvPr/>
        </p:nvSpPr>
        <p:spPr bwMode="auto">
          <a:xfrm>
            <a:off x="5448300" y="2997200"/>
            <a:ext cx="1524000" cy="1587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latin typeface="Times New Roman" panose="02020603050405020304" pitchFamily="18" charset="0"/>
              </a:rPr>
              <a:t>THỰC </a:t>
            </a:r>
          </a:p>
          <a:p>
            <a:pPr algn="ctr" eaLnBrk="0" hangingPunct="0"/>
            <a:r>
              <a:rPr lang="en-US" sz="3200" b="1">
                <a:latin typeface="Times New Roman" panose="02020603050405020304" pitchFamily="18" charset="0"/>
              </a:rPr>
              <a:t>VẬT</a:t>
            </a:r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13321" name="Text Box 26"/>
          <p:cNvSpPr txBox="1">
            <a:spLocks noChangeArrowheads="1"/>
          </p:cNvSpPr>
          <p:nvPr/>
        </p:nvSpPr>
        <p:spPr bwMode="auto">
          <a:xfrm>
            <a:off x="2590800" y="1219200"/>
            <a:ext cx="1524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22" name="Text Box 27"/>
          <p:cNvSpPr txBox="1">
            <a:spLocks noChangeArrowheads="1"/>
          </p:cNvSpPr>
          <p:nvPr/>
        </p:nvSpPr>
        <p:spPr bwMode="auto">
          <a:xfrm>
            <a:off x="8382000" y="1219200"/>
            <a:ext cx="144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323" name="Line 34"/>
          <p:cNvSpPr>
            <a:spLocks noChangeShapeType="1"/>
          </p:cNvSpPr>
          <p:nvPr/>
        </p:nvSpPr>
        <p:spPr bwMode="auto">
          <a:xfrm>
            <a:off x="4495800" y="2743200"/>
            <a:ext cx="990600" cy="50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35"/>
          <p:cNvSpPr>
            <a:spLocks noChangeShapeType="1"/>
          </p:cNvSpPr>
          <p:nvPr/>
        </p:nvSpPr>
        <p:spPr bwMode="auto">
          <a:xfrm flipV="1">
            <a:off x="4495800" y="3687763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36"/>
          <p:cNvSpPr>
            <a:spLocks noChangeShapeType="1"/>
          </p:cNvSpPr>
          <p:nvPr/>
        </p:nvSpPr>
        <p:spPr bwMode="auto">
          <a:xfrm flipV="1">
            <a:off x="4495800" y="4343400"/>
            <a:ext cx="990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7"/>
          <p:cNvSpPr>
            <a:spLocks noChangeShapeType="1"/>
          </p:cNvSpPr>
          <p:nvPr/>
        </p:nvSpPr>
        <p:spPr bwMode="auto">
          <a:xfrm flipV="1">
            <a:off x="7086600" y="2895600"/>
            <a:ext cx="914400" cy="38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8"/>
          <p:cNvSpPr>
            <a:spLocks noChangeShapeType="1"/>
          </p:cNvSpPr>
          <p:nvPr/>
        </p:nvSpPr>
        <p:spPr bwMode="auto">
          <a:xfrm flipV="1">
            <a:off x="7162800" y="37338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9"/>
          <p:cNvSpPr>
            <a:spLocks noChangeShapeType="1"/>
          </p:cNvSpPr>
          <p:nvPr/>
        </p:nvSpPr>
        <p:spPr bwMode="auto">
          <a:xfrm>
            <a:off x="7162800" y="4191000"/>
            <a:ext cx="76200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Text Box 40"/>
          <p:cNvSpPr txBox="1">
            <a:spLocks noChangeArrowheads="1"/>
          </p:cNvSpPr>
          <p:nvPr/>
        </p:nvSpPr>
        <p:spPr bwMode="auto">
          <a:xfrm>
            <a:off x="3581400" y="6024563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 Sơ đồ sự trao đổi thức ăn ở thực vật.</a:t>
            </a:r>
          </a:p>
        </p:txBody>
      </p:sp>
      <p:sp>
        <p:nvSpPr>
          <p:cNvPr id="13330" name="Oval 31"/>
          <p:cNvSpPr>
            <a:spLocks noChangeArrowheads="1"/>
          </p:cNvSpPr>
          <p:nvPr/>
        </p:nvSpPr>
        <p:spPr bwMode="auto">
          <a:xfrm>
            <a:off x="5715000" y="457200"/>
            <a:ext cx="1295400" cy="1066800"/>
          </a:xfrm>
          <a:prstGeom prst="ellipse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MẶT TRỜI</a:t>
            </a:r>
            <a:endParaRPr lang="en-US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153400" y="24384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53400" y="33528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8153400" y="4343400"/>
            <a:ext cx="2286000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981200" y="43434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81200" y="3352800"/>
            <a:ext cx="2312988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981200" y="2362200"/>
            <a:ext cx="2303463" cy="7207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800" b="1" dirty="0">
              <a:ln>
                <a:solidFill>
                  <a:schemeClr val="tx1"/>
                </a:solidFill>
                <a:prstDash val="sysDot"/>
              </a:ln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952625" y="6172200"/>
            <a:ext cx="7848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-D</a:t>
            </a: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ưới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ánh sáng mặt trời, thực vật thải ra những gì ?</a:t>
            </a:r>
            <a:endParaRPr lang="en-US">
              <a:latin typeface="Times New Roman" panose="02020603050405020304" pitchFamily="18" charset="0"/>
            </a:endParaRPr>
          </a:p>
        </p:txBody>
      </p:sp>
      <p:grpSp>
        <p:nvGrpSpPr>
          <p:cNvPr id="14339" name="Group 13"/>
          <p:cNvGrpSpPr/>
          <p:nvPr/>
        </p:nvGrpSpPr>
        <p:grpSpPr bwMode="auto">
          <a:xfrm>
            <a:off x="1647825" y="1219200"/>
            <a:ext cx="8686800" cy="3886200"/>
            <a:chOff x="240" y="1824"/>
            <a:chExt cx="5280" cy="2352"/>
          </a:xfrm>
        </p:grpSpPr>
        <p:sp>
          <p:nvSpPr>
            <p:cNvPr id="14367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AutoShape 18"/>
          <p:cNvSpPr>
            <a:spLocks noChangeArrowheads="1"/>
          </p:cNvSpPr>
          <p:nvPr/>
        </p:nvSpPr>
        <p:spPr bwMode="auto">
          <a:xfrm>
            <a:off x="5457825" y="1371600"/>
            <a:ext cx="1295400" cy="1066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MẶT TRỜI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H="1">
            <a:off x="5076825" y="2470150"/>
            <a:ext cx="457200" cy="4619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 flipH="1">
            <a:off x="5534025" y="2543175"/>
            <a:ext cx="2286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>
            <a:off x="5991225" y="265112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6372225" y="2682875"/>
            <a:ext cx="76200" cy="6175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1" name="Line 23"/>
          <p:cNvSpPr>
            <a:spLocks noChangeShapeType="1"/>
          </p:cNvSpPr>
          <p:nvPr/>
        </p:nvSpPr>
        <p:spPr bwMode="auto">
          <a:xfrm>
            <a:off x="6600825" y="2619375"/>
            <a:ext cx="228600" cy="5397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>
            <a:off x="6753225" y="2543175"/>
            <a:ext cx="381000" cy="3651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33" name="Oval 25"/>
          <p:cNvSpPr>
            <a:spLocks noChangeArrowheads="1"/>
          </p:cNvSpPr>
          <p:nvPr/>
        </p:nvSpPr>
        <p:spPr bwMode="auto">
          <a:xfrm>
            <a:off x="5381625" y="3430588"/>
            <a:ext cx="1524000" cy="1065212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2333625" y="1400175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Hấp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thụ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035" name="Text Box 27"/>
          <p:cNvSpPr txBox="1">
            <a:spLocks noChangeArrowheads="1"/>
          </p:cNvSpPr>
          <p:nvPr/>
        </p:nvSpPr>
        <p:spPr bwMode="auto">
          <a:xfrm>
            <a:off x="8124825" y="1400175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Thải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71036" name="AutoShape 28"/>
          <p:cNvSpPr>
            <a:spLocks noChangeArrowheads="1"/>
          </p:cNvSpPr>
          <p:nvPr/>
        </p:nvSpPr>
        <p:spPr bwMode="auto">
          <a:xfrm>
            <a:off x="1724025" y="2590800"/>
            <a:ext cx="2362200" cy="6699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171037" name="AutoShape 29"/>
          <p:cNvSpPr>
            <a:spLocks noChangeArrowheads="1"/>
          </p:cNvSpPr>
          <p:nvPr/>
        </p:nvSpPr>
        <p:spPr bwMode="auto">
          <a:xfrm>
            <a:off x="1724025" y="3505200"/>
            <a:ext cx="2362200" cy="54927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171038" name="AutoShape 30"/>
          <p:cNvSpPr>
            <a:spLocks noChangeArrowheads="1"/>
          </p:cNvSpPr>
          <p:nvPr/>
        </p:nvSpPr>
        <p:spPr bwMode="auto">
          <a:xfrm>
            <a:off x="1724025" y="4267200"/>
            <a:ext cx="2514600" cy="6096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171039" name="AutoShape 31"/>
          <p:cNvSpPr>
            <a:spLocks noChangeArrowheads="1"/>
          </p:cNvSpPr>
          <p:nvPr/>
        </p:nvSpPr>
        <p:spPr bwMode="auto">
          <a:xfrm>
            <a:off x="7896225" y="2667000"/>
            <a:ext cx="2076450" cy="5921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ô-xi</a:t>
            </a:r>
          </a:p>
        </p:txBody>
      </p:sp>
      <p:sp>
        <p:nvSpPr>
          <p:cNvPr id="171040" name="AutoShape 32"/>
          <p:cNvSpPr>
            <a:spLocks noChangeArrowheads="1"/>
          </p:cNvSpPr>
          <p:nvPr/>
        </p:nvSpPr>
        <p:spPr bwMode="auto">
          <a:xfrm>
            <a:off x="7896225" y="3576638"/>
            <a:ext cx="2219325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Hơi nước</a:t>
            </a:r>
          </a:p>
        </p:txBody>
      </p:sp>
      <p:sp>
        <p:nvSpPr>
          <p:cNvPr id="171041" name="AutoShape 33"/>
          <p:cNvSpPr>
            <a:spLocks noChangeArrowheads="1"/>
          </p:cNvSpPr>
          <p:nvPr/>
        </p:nvSpPr>
        <p:spPr bwMode="auto">
          <a:xfrm>
            <a:off x="7743825" y="4414838"/>
            <a:ext cx="2362200" cy="53816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 khoáng khác</a:t>
            </a:r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4314825" y="3124200"/>
            <a:ext cx="838200" cy="444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>
            <a:off x="4238625" y="391318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V="1">
            <a:off x="4314825" y="4352925"/>
            <a:ext cx="91440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V="1">
            <a:off x="6981825" y="3152775"/>
            <a:ext cx="838200" cy="461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>
            <a:off x="6981825" y="38925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47" name="Line 39"/>
          <p:cNvSpPr>
            <a:spLocks noChangeShapeType="1"/>
          </p:cNvSpPr>
          <p:nvPr/>
        </p:nvSpPr>
        <p:spPr bwMode="auto">
          <a:xfrm>
            <a:off x="6981825" y="4295775"/>
            <a:ext cx="762000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40"/>
          <p:cNvSpPr txBox="1">
            <a:spLocks noChangeArrowheads="1"/>
          </p:cNvSpPr>
          <p:nvPr/>
        </p:nvSpPr>
        <p:spPr bwMode="auto">
          <a:xfrm>
            <a:off x="3476625" y="5105400"/>
            <a:ext cx="617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 Sơ đồ sự trao đổi thức ăn ở thực vật.</a:t>
            </a:r>
          </a:p>
        </p:txBody>
      </p:sp>
      <p:sp>
        <p:nvSpPr>
          <p:cNvPr id="14363" name="Text Box 44"/>
          <p:cNvSpPr txBox="1">
            <a:spLocks noChangeArrowheads="1"/>
          </p:cNvSpPr>
          <p:nvPr/>
        </p:nvSpPr>
        <p:spPr bwMode="auto">
          <a:xfrm>
            <a:off x="1981098" y="408305"/>
            <a:ext cx="83534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2/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6" grpId="0" bldLvl="0" animBg="1"/>
      <p:bldP spid="171027" grpId="0" bldLvl="0" animBg="1"/>
      <p:bldP spid="171028" grpId="0" bldLvl="0" animBg="1"/>
      <p:bldP spid="171029" grpId="0" bldLvl="0" animBg="1"/>
      <p:bldP spid="171030" grpId="0" bldLvl="0" animBg="1"/>
      <p:bldP spid="171031" grpId="0" bldLvl="0" animBg="1"/>
      <p:bldP spid="171032" grpId="0" bldLvl="0" animBg="1"/>
      <p:bldP spid="171033" grpId="0" bldLvl="0" animBg="1"/>
      <p:bldP spid="171034" grpId="0"/>
      <p:bldP spid="171035" grpId="0"/>
      <p:bldP spid="171036" grpId="0" bldLvl="0" animBg="1"/>
      <p:bldP spid="171037" grpId="0" bldLvl="0" animBg="1"/>
      <p:bldP spid="171038" grpId="0" bldLvl="0" animBg="1"/>
      <p:bldP spid="171039" grpId="0" bldLvl="0" animBg="1"/>
      <p:bldP spid="171040" grpId="0" bldLvl="0" animBg="1"/>
      <p:bldP spid="171041" grpId="0" bldLvl="0" animBg="1"/>
      <p:bldP spid="171042" grpId="0" bldLvl="0" animBg="1"/>
      <p:bldP spid="171043" grpId="0" bldLvl="0" animBg="1"/>
      <p:bldP spid="171044" grpId="0" bldLvl="0" animBg="1"/>
      <p:bldP spid="171045" grpId="0" bldLvl="0" animBg="1"/>
      <p:bldP spid="171046" grpId="0" bldLvl="0" animBg="1"/>
      <p:bldP spid="17104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068958" y="3233738"/>
            <a:ext cx="81534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latin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bột</a:t>
            </a:r>
            <a:r>
              <a:rPr lang="en-US" sz="2800" b="1" dirty="0">
                <a:latin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).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hữu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nuôi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992758" y="2993721"/>
            <a:ext cx="8229600" cy="2193925"/>
            <a:chOff x="240" y="1680"/>
            <a:chExt cx="5184" cy="1344"/>
          </a:xfrm>
        </p:grpSpPr>
        <p:sp>
          <p:nvSpPr>
            <p:cNvPr id="15381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54"/>
          <p:cNvGrpSpPr/>
          <p:nvPr/>
        </p:nvGrpSpPr>
        <p:grpSpPr bwMode="auto">
          <a:xfrm>
            <a:off x="2479675" y="1809335"/>
            <a:ext cx="830263" cy="969963"/>
            <a:chOff x="306" y="2160"/>
            <a:chExt cx="523" cy="611"/>
          </a:xfrm>
        </p:grpSpPr>
        <p:sp>
          <p:nvSpPr>
            <p:cNvPr id="15377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5379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380" name="AutoShape 58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2395" name="Line 59"/>
          <p:cNvSpPr>
            <a:spLocks noChangeShapeType="1"/>
          </p:cNvSpPr>
          <p:nvPr/>
        </p:nvSpPr>
        <p:spPr bwMode="auto">
          <a:xfrm>
            <a:off x="2757170" y="144780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6" name="Line 60"/>
          <p:cNvSpPr>
            <a:spLocks noChangeShapeType="1"/>
          </p:cNvSpPr>
          <p:nvPr/>
        </p:nvSpPr>
        <p:spPr bwMode="auto">
          <a:xfrm flipH="1">
            <a:off x="3061970" y="137160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 flipH="1">
            <a:off x="3242945" y="1404938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8" name="Line 62"/>
          <p:cNvSpPr>
            <a:spLocks noChangeShapeType="1"/>
          </p:cNvSpPr>
          <p:nvPr/>
        </p:nvSpPr>
        <p:spPr bwMode="auto">
          <a:xfrm flipH="1">
            <a:off x="3428683" y="190500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9" name="Line 63"/>
          <p:cNvSpPr>
            <a:spLocks noChangeShapeType="1"/>
          </p:cNvSpPr>
          <p:nvPr/>
        </p:nvSpPr>
        <p:spPr bwMode="auto">
          <a:xfrm flipH="1" flipV="1">
            <a:off x="3395345" y="2189163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 flipH="1">
            <a:off x="3362008" y="160020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6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6096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7543800" y="1295400"/>
            <a:ext cx="2057400" cy="533400"/>
          </a:xfrm>
          <a:prstGeom prst="wedgeRectCallout">
            <a:avLst>
              <a:gd name="adj1" fmla="val -93672"/>
              <a:gd name="adj2" fmla="val 146787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95" grpId="0" bldLvl="0" animBg="1"/>
      <p:bldP spid="142396" grpId="0" bldLvl="0" animBg="1"/>
      <p:bldP spid="142397" grpId="0" bldLvl="0" animBg="1"/>
      <p:bldP spid="142398" grpId="0" bldLvl="0" animBg="1"/>
      <p:bldP spid="142399" grpId="0" bldLvl="0" animBg="1"/>
      <p:bldP spid="142400" grpId="0" bldLvl="0" animBg="1"/>
      <p:bldP spid="2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9"/>
          <p:cNvSpPr txBox="1">
            <a:spLocks noChangeArrowheads="1"/>
          </p:cNvSpPr>
          <p:nvPr/>
        </p:nvSpPr>
        <p:spPr bwMode="auto">
          <a:xfrm>
            <a:off x="1600200" y="533400"/>
            <a:ext cx="9228455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85375" y="1828800"/>
            <a:ext cx="7315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>
                <a:latin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</a:rPr>
              <a:t>Sơ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hô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hấp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5375" y="2743199"/>
            <a:ext cx="58197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dirty="0">
                <a:latin typeface="Times New Roman" panose="02020603050405020304" pitchFamily="18" charset="0"/>
              </a:rPr>
              <a:t>* </a:t>
            </a:r>
            <a:r>
              <a:rPr lang="en-US" sz="2800" b="1" i="1" dirty="0" err="1">
                <a:latin typeface="Times New Roman" panose="02020603050405020304" pitchFamily="18" charset="0"/>
              </a:rPr>
              <a:t>Sơ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ăn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1905000" y="838200"/>
            <a:ext cx="8153400" cy="1752600"/>
            <a:chOff x="336" y="624"/>
            <a:chExt cx="5136" cy="1056"/>
          </a:xfrm>
        </p:grpSpPr>
        <p:sp>
          <p:nvSpPr>
            <p:cNvPr id="17450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257800" y="1905000"/>
            <a:ext cx="1600200" cy="457200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THỰC VẬT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001000" y="1066800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0" y="990600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905000" y="17526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 ……..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7772400" y="1828800"/>
            <a:ext cx="2133600" cy="60960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………….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6934200" y="2133600"/>
            <a:ext cx="6858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057400" y="152400"/>
            <a:ext cx="731520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>
                <a:latin typeface="Times New Roman" panose="02020603050405020304" pitchFamily="18" charset="0"/>
              </a:rPr>
              <a:t>*Sơ đồ sự trao đổi khí trong</a:t>
            </a:r>
            <a:r>
              <a:rPr lang="en-US">
                <a:latin typeface="Times New Roman" panose="02020603050405020304" pitchFamily="18" charset="0"/>
              </a:rPr>
              <a:t> </a:t>
            </a:r>
            <a:r>
              <a:rPr lang="en-US" sz="2800" b="1" i="1">
                <a:latin typeface="Times New Roman" panose="02020603050405020304" pitchFamily="18" charset="0"/>
              </a:rPr>
              <a:t>hô hấp ở thực vật.</a:t>
            </a:r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4191000" y="2057400"/>
            <a:ext cx="9906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743200" y="1829844"/>
            <a:ext cx="838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8534400" y="173831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8380956" y="1923256"/>
            <a:ext cx="1600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13"/>
          <p:cNvGrpSpPr/>
          <p:nvPr/>
        </p:nvGrpSpPr>
        <p:grpSpPr bwMode="auto">
          <a:xfrm>
            <a:off x="1676400" y="3200400"/>
            <a:ext cx="8534400" cy="3429000"/>
            <a:chOff x="240" y="1824"/>
            <a:chExt cx="5280" cy="2352"/>
          </a:xfrm>
        </p:grpSpPr>
        <p:sp>
          <p:nvSpPr>
            <p:cNvPr id="17446" name="Line 14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16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7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5410200" y="3276600"/>
            <a:ext cx="1295400" cy="1025525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b="1">
                <a:latin typeface="Times New Roman" panose="02020603050405020304" pitchFamily="18" charset="0"/>
              </a:rPr>
              <a:t>MẶT TRỜI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H="1">
            <a:off x="5105400" y="4079875"/>
            <a:ext cx="457200" cy="4429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5562600" y="4156075"/>
            <a:ext cx="2286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>
            <a:off x="6019800" y="426402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6400800" y="4295775"/>
            <a:ext cx="76200" cy="592138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6629400" y="4230688"/>
            <a:ext cx="228600" cy="517525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6781800" y="4151313"/>
            <a:ext cx="381000" cy="34925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5410200" y="5051425"/>
            <a:ext cx="1524000" cy="1023938"/>
          </a:xfrm>
          <a:prstGeom prst="ellipse">
            <a:avLst/>
          </a:prstGeom>
          <a:solidFill>
            <a:srgbClr val="66FF33"/>
          </a:solidFill>
          <a:ln w="38100">
            <a:solidFill>
              <a:srgbClr val="0033CC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CC0000"/>
                </a:solidFill>
                <a:latin typeface="Times New Roman" panose="02020603050405020304" pitchFamily="18" charset="0"/>
              </a:rPr>
              <a:t>THỰC VẬT</a:t>
            </a:r>
            <a:endParaRPr lang="en-US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2057400" y="3429000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8153400" y="3581400"/>
            <a:ext cx="1905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Thải ra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5" name="AutoShape 28"/>
          <p:cNvSpPr>
            <a:spLocks noChangeArrowheads="1"/>
          </p:cNvSpPr>
          <p:nvPr/>
        </p:nvSpPr>
        <p:spPr bwMode="auto">
          <a:xfrm>
            <a:off x="1752600" y="4203700"/>
            <a:ext cx="2362200" cy="644525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36" name="AutoShape 29"/>
          <p:cNvSpPr>
            <a:spLocks noChangeArrowheads="1"/>
          </p:cNvSpPr>
          <p:nvPr/>
        </p:nvSpPr>
        <p:spPr bwMode="auto">
          <a:xfrm>
            <a:off x="1752600" y="5116513"/>
            <a:ext cx="2362200" cy="52705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1752600" y="5880100"/>
            <a:ext cx="2514600" cy="584200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 khoáng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7924800" y="4278313"/>
            <a:ext cx="2076450" cy="569912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Khí ô-xi</a:t>
            </a: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7924800" y="5187950"/>
            <a:ext cx="2219325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Hơi nước</a:t>
            </a:r>
          </a:p>
        </p:txBody>
      </p:sp>
      <p:sp>
        <p:nvSpPr>
          <p:cNvPr id="40" name="AutoShape 33"/>
          <p:cNvSpPr>
            <a:spLocks noChangeArrowheads="1"/>
          </p:cNvSpPr>
          <p:nvPr/>
        </p:nvSpPr>
        <p:spPr bwMode="auto">
          <a:xfrm>
            <a:off x="7772400" y="6026150"/>
            <a:ext cx="2362200" cy="515938"/>
          </a:xfrm>
          <a:prstGeom prst="flowChartPreparation">
            <a:avLst/>
          </a:prstGeom>
          <a:solidFill>
            <a:srgbClr val="CCECFF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Các chất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 khoáng khác</a:t>
            </a: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4343400" y="4732338"/>
            <a:ext cx="838200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4267200" y="5513388"/>
            <a:ext cx="838200" cy="46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4343400" y="5959475"/>
            <a:ext cx="914400" cy="295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7010400" y="4762500"/>
            <a:ext cx="838200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7010400" y="5492750"/>
            <a:ext cx="8382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7010400" y="5902325"/>
            <a:ext cx="7620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2514600" y="2667000"/>
            <a:ext cx="6172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i="1">
                <a:latin typeface="Times New Roman" panose="02020603050405020304" pitchFamily="18" charset="0"/>
              </a:rPr>
              <a:t>*</a:t>
            </a:r>
            <a:r>
              <a:rPr lang="en-US" sz="2800" b="1" i="1">
                <a:latin typeface="Times New Roman" panose="02020603050405020304" pitchFamily="18" charset="0"/>
              </a:rPr>
              <a:t> Sơ đồ sự trao đổi thức ăn ở thực vật</a:t>
            </a:r>
            <a:r>
              <a:rPr lang="en-US" sz="2400" b="1" i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/>
      <p:bldP spid="18" grpId="0"/>
      <p:bldP spid="19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4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560705" y="1447800"/>
            <a:ext cx="11070590" cy="2306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 ô-xi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duy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trì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quá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, 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hấp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thụ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ô-xi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thải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lượng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ánh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ví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dụ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bột</a:t>
            </a:r>
            <a:r>
              <a:rPr lang="en-US" sz="2400" b="1" dirty="0">
                <a:latin typeface="Times New Roman" panose="02020603050405020304" pitchFamily="18" charset="0"/>
              </a:rPr>
              <a:t>)  </a:t>
            </a:r>
            <a:r>
              <a:rPr 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vô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khoáng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các-bô</a:t>
            </a:r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níc</a:t>
            </a:r>
            <a:r>
              <a:rPr lang="en-US" sz="2400" b="1" dirty="0">
                <a:latin typeface="Times New Roman" panose="02020603050405020304" pitchFamily="18" charset="0"/>
              </a:rPr>
              <a:t>).</a:t>
            </a:r>
            <a:r>
              <a:rPr 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nuôi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4572000" y="3581400"/>
            <a:ext cx="2590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   </a:t>
            </a:r>
            <a:r>
              <a:rPr lang="en-US" sz="3200">
                <a:solidFill>
                  <a:schemeClr val="bg1"/>
                </a:solidFill>
              </a:rPr>
              <a:t>DẶN DÒ</a:t>
            </a:r>
            <a:r>
              <a:rPr lang="en-US" sz="3200"/>
              <a:t> 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1066800" y="1219200"/>
            <a:ext cx="104781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" y="0"/>
            <a:ext cx="12240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19735" y="1289685"/>
            <a:ext cx="115030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33400" y="3505200"/>
            <a:ext cx="11543665" cy="113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?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459287"/>
            <a:ext cx="261048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10784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FF0000"/>
                </a:solidFill>
              </a:rPr>
              <a:t>     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 khí rất quan trọng đối với đời sống của thực vật, thực vật cần không khí để thực hiện hai quá trình quang hợp và hô hấp.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832350"/>
            <a:ext cx="10985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xi.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hao-Saigon0005-1429149746_66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04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REDSVN-WWF-Defores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17"/>
          <p:cNvSpPr txBox="1">
            <a:spLocks noChangeArrowheads="1"/>
          </p:cNvSpPr>
          <p:nvPr/>
        </p:nvSpPr>
        <p:spPr bwMode="auto">
          <a:xfrm>
            <a:off x="1629428" y="2514600"/>
            <a:ext cx="5695167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7" name="Content Placeholder 3" descr="rung-la-la-phoi-cua-trai-d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39930" cy="6858000"/>
          </a:xfrm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5" descr="mau-xanh-trai-d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23482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 descr="1319372140_C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85800" y="1143000"/>
            <a:ext cx="109416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b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trong quá trình sống thực vật thường xuyên lấy gì từ môi trường và thải ra môi trường những gì?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rình bày được sự trao đổi khí và trao đổi thức ăn ở thực vật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Quan sát bức tranh: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05600" y="990600"/>
            <a:ext cx="5372100" cy="2514600"/>
          </a:xfrm>
        </p:spPr>
        <p:txBody>
          <a:bodyPr/>
          <a:lstStyle/>
          <a:p>
            <a:pPr>
              <a:buNone/>
            </a:pPr>
            <a:r>
              <a:rPr lang="vi-VN" b="1" i="1" dirty="0"/>
              <a:t>1.</a:t>
            </a:r>
            <a:r>
              <a:rPr lang="en-US" b="1" i="1" dirty="0"/>
              <a:t> </a:t>
            </a:r>
            <a:r>
              <a:rPr lang="vi-VN" b="1" i="1" dirty="0"/>
              <a:t>Kể tên những yếu tố</a:t>
            </a:r>
            <a:r>
              <a:rPr lang="en-US" b="1" i="1" dirty="0"/>
              <a:t> </a:t>
            </a:r>
            <a:r>
              <a:rPr lang="vi-VN" b="1" i="1" dirty="0"/>
              <a:t>đóng vai trò quan trọng trong sự phát triển của cây xanh?</a:t>
            </a:r>
            <a:endParaRPr lang="en-US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405" y="762000"/>
            <a:ext cx="603059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2057400" y="685800"/>
            <a:ext cx="4648200" cy="52578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358323" y="6096000"/>
            <a:ext cx="1008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3333FF"/>
                </a:solidFill>
              </a:rPr>
              <a:t>HÌNH 1: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781800" y="685800"/>
            <a:ext cx="36576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H="1" flipV="1">
            <a:off x="6324600" y="1524000"/>
            <a:ext cx="838200" cy="1295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>
            <a:off x="3429000" y="3352800"/>
            <a:ext cx="3810000" cy="1828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 flipH="1">
            <a:off x="4876800" y="4648200"/>
            <a:ext cx="2286000" cy="9144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7162800" y="4343400"/>
            <a:ext cx="3124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7162800" y="3657600"/>
            <a:ext cx="23622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*Không khí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6400800" y="2743200"/>
            <a:ext cx="838200" cy="106680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2590800"/>
            <a:ext cx="3048000" cy="7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*Ánh sáng mặt trời</a:t>
            </a:r>
          </a:p>
          <a:p>
            <a:pPr eaLnBrk="1" hangingPunct="1"/>
            <a:endParaRPr lang="vi-V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62800" y="3048000"/>
            <a:ext cx="11563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*Nước</a:t>
            </a:r>
          </a:p>
        </p:txBody>
      </p:sp>
      <p:sp>
        <p:nvSpPr>
          <p:cNvPr id="5134" name="TextBox 14"/>
          <p:cNvSpPr txBox="1">
            <a:spLocks noChangeArrowheads="1"/>
          </p:cNvSpPr>
          <p:nvPr/>
        </p:nvSpPr>
        <p:spPr bwMode="auto">
          <a:xfrm>
            <a:off x="2209800" y="4953000"/>
            <a:ext cx="1295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bldLvl="0" animBg="1"/>
      <p:bldP spid="189451" grpId="0" bldLvl="0" animBg="1"/>
      <p:bldP spid="189452" grpId="0" bldLvl="0" animBg="1"/>
      <p:bldP spid="189453" grpId="0"/>
      <p:bldP spid="189454" grpId="0"/>
      <p:bldP spid="12" grpId="0" bldLvl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45795" y="304800"/>
            <a:ext cx="1118997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b="1">
                <a:latin typeface="Times New Roman" panose="02020603050405020304" pitchFamily="18" charset="0"/>
              </a:rPr>
              <a:t>Trong quá trình sống, cây xanh phải lấy vào những gì và thải ra những gì từ môi trường?</a:t>
            </a:r>
          </a:p>
        </p:txBody>
      </p:sp>
      <p:pic>
        <p:nvPicPr>
          <p:cNvPr id="7171" name="Picture 3" descr="982EF5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25027" r="36559" b="14111"/>
          <a:stretch>
            <a:fillRect/>
          </a:stretch>
        </p:blipFill>
        <p:spPr>
          <a:xfrm>
            <a:off x="3960019" y="1371600"/>
            <a:ext cx="4343400" cy="5029200"/>
          </a:xfrm>
          <a:solidFill>
            <a:srgbClr val="FF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6" name="Line 4"/>
          <p:cNvSpPr>
            <a:spLocks noChangeShapeType="1"/>
          </p:cNvSpPr>
          <p:nvPr/>
        </p:nvSpPr>
        <p:spPr bwMode="auto">
          <a:xfrm flipH="1">
            <a:off x="7150100" y="2019300"/>
            <a:ext cx="3810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 flipV="1">
            <a:off x="6235700" y="5562600"/>
            <a:ext cx="152400" cy="685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1234854">
            <a:off x="3949700" y="38481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00"/>
                </a:solidFill>
              </a:rPr>
              <a:t>Khí ôxi</a:t>
            </a:r>
          </a:p>
        </p:txBody>
      </p:sp>
      <p:sp>
        <p:nvSpPr>
          <p:cNvPr id="182285" name="AutoShape 13"/>
          <p:cNvSpPr>
            <a:spLocks noChangeArrowheads="1"/>
          </p:cNvSpPr>
          <p:nvPr/>
        </p:nvSpPr>
        <p:spPr bwMode="auto">
          <a:xfrm rot="-2535133">
            <a:off x="7204075" y="3154363"/>
            <a:ext cx="1546225" cy="622300"/>
          </a:xfrm>
          <a:prstGeom prst="rightArrow">
            <a:avLst>
              <a:gd name="adj1" fmla="val 50000"/>
              <a:gd name="adj2" fmla="val 81615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182286" name="AutoShape 14"/>
          <p:cNvSpPr>
            <a:spLocks noChangeArrowheads="1"/>
          </p:cNvSpPr>
          <p:nvPr/>
        </p:nvSpPr>
        <p:spPr bwMode="auto">
          <a:xfrm>
            <a:off x="4406900" y="5867400"/>
            <a:ext cx="1828800" cy="419100"/>
          </a:xfrm>
          <a:prstGeom prst="curvedUpArrow">
            <a:avLst>
              <a:gd name="adj1" fmla="val 41960"/>
              <a:gd name="adj2" fmla="val 101960"/>
              <a:gd name="adj3" fmla="val 33333"/>
            </a:avLst>
          </a:prstGeom>
          <a:solidFill>
            <a:srgbClr val="99FFCC"/>
          </a:solidFill>
          <a:ln w="28575">
            <a:solidFill>
              <a:schemeClr val="tx1"/>
            </a:solidFill>
            <a:prstDash val="sysDash"/>
            <a:miter lim="800000"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2290" name="AutoShape 18"/>
          <p:cNvSpPr>
            <a:spLocks noChangeArrowheads="1"/>
          </p:cNvSpPr>
          <p:nvPr/>
        </p:nvSpPr>
        <p:spPr bwMode="auto">
          <a:xfrm rot="-914995">
            <a:off x="7454900" y="43053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66FF66"/>
          </a:solidFill>
          <a:ln w="28575" algn="ctr">
            <a:solidFill>
              <a:srgbClr val="FF9900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0066"/>
                </a:solidFill>
              </a:rPr>
              <a:t>Khí ôxi</a:t>
            </a:r>
          </a:p>
        </p:txBody>
      </p:sp>
      <p:sp>
        <p:nvSpPr>
          <p:cNvPr id="182291" name="AutoShape 19"/>
          <p:cNvSpPr>
            <a:spLocks noChangeArrowheads="1"/>
          </p:cNvSpPr>
          <p:nvPr/>
        </p:nvSpPr>
        <p:spPr bwMode="auto">
          <a:xfrm rot="2546566">
            <a:off x="3703638" y="2651125"/>
            <a:ext cx="1517650" cy="538163"/>
          </a:xfrm>
          <a:prstGeom prst="rightArrow">
            <a:avLst>
              <a:gd name="adj1" fmla="val 50000"/>
              <a:gd name="adj2" fmla="val 81612"/>
            </a:avLst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Khí các-bô-níc</a:t>
            </a:r>
          </a:p>
        </p:txBody>
      </p:sp>
      <p:sp>
        <p:nvSpPr>
          <p:cNvPr id="182296" name="Freeform 24"/>
          <p:cNvSpPr/>
          <p:nvPr/>
        </p:nvSpPr>
        <p:spPr bwMode="auto">
          <a:xfrm rot="-572422">
            <a:off x="5453063" y="1868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7" name="Freeform 25"/>
          <p:cNvSpPr/>
          <p:nvPr/>
        </p:nvSpPr>
        <p:spPr bwMode="auto">
          <a:xfrm rot="-572422">
            <a:off x="6062663" y="1792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8" name="Freeform 26"/>
          <p:cNvSpPr/>
          <p:nvPr/>
        </p:nvSpPr>
        <p:spPr bwMode="auto">
          <a:xfrm rot="-572422">
            <a:off x="5757863" y="21732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299" name="Freeform 27"/>
          <p:cNvSpPr/>
          <p:nvPr/>
        </p:nvSpPr>
        <p:spPr bwMode="auto">
          <a:xfrm rot="-572422">
            <a:off x="5072063" y="22494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0" name="Freeform 28"/>
          <p:cNvSpPr/>
          <p:nvPr/>
        </p:nvSpPr>
        <p:spPr bwMode="auto">
          <a:xfrm rot="-572422">
            <a:off x="5605463" y="20208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1" name="Freeform 29"/>
          <p:cNvSpPr/>
          <p:nvPr/>
        </p:nvSpPr>
        <p:spPr bwMode="auto">
          <a:xfrm rot="-572422">
            <a:off x="4843463" y="17160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2" name="Freeform 30"/>
          <p:cNvSpPr/>
          <p:nvPr/>
        </p:nvSpPr>
        <p:spPr bwMode="auto">
          <a:xfrm rot="-572422">
            <a:off x="52244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3" name="Freeform 31"/>
          <p:cNvSpPr/>
          <p:nvPr/>
        </p:nvSpPr>
        <p:spPr bwMode="auto">
          <a:xfrm rot="-572422">
            <a:off x="6291263" y="1563688"/>
            <a:ext cx="155575" cy="606425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4" name="Freeform 32"/>
          <p:cNvSpPr/>
          <p:nvPr/>
        </p:nvSpPr>
        <p:spPr bwMode="auto">
          <a:xfrm rot="-572422">
            <a:off x="5757863" y="1485900"/>
            <a:ext cx="152400" cy="609600"/>
          </a:xfrm>
          <a:custGeom>
            <a:avLst/>
            <a:gdLst>
              <a:gd name="T0" fmla="*/ 2147483647 w 48"/>
              <a:gd name="T1" fmla="*/ 0 h 384"/>
              <a:gd name="T2" fmla="*/ 0 w 48"/>
              <a:gd name="T3" fmla="*/ 2147483647 h 384"/>
              <a:gd name="T4" fmla="*/ 2147483647 w 48"/>
              <a:gd name="T5" fmla="*/ 2147483647 h 384"/>
              <a:gd name="T6" fmla="*/ 0 w 4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84"/>
              <a:gd name="T14" fmla="*/ 48 w 4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84">
                <a:moveTo>
                  <a:pt x="48" y="0"/>
                </a:moveTo>
                <a:cubicBezTo>
                  <a:pt x="24" y="28"/>
                  <a:pt x="0" y="56"/>
                  <a:pt x="0" y="96"/>
                </a:cubicBezTo>
                <a:cubicBezTo>
                  <a:pt x="0" y="136"/>
                  <a:pt x="48" y="192"/>
                  <a:pt x="48" y="240"/>
                </a:cubicBezTo>
                <a:cubicBezTo>
                  <a:pt x="48" y="288"/>
                  <a:pt x="8" y="360"/>
                  <a:pt x="0" y="384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4185127" y="1752600"/>
            <a:ext cx="16103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</a:rPr>
              <a:t>Hơi nước</a:t>
            </a:r>
          </a:p>
        </p:txBody>
      </p:sp>
      <p:sp>
        <p:nvSpPr>
          <p:cNvPr id="182306" name="Text Box 34"/>
          <p:cNvSpPr txBox="1">
            <a:spLocks noChangeArrowheads="1"/>
          </p:cNvSpPr>
          <p:nvPr/>
        </p:nvSpPr>
        <p:spPr bwMode="auto">
          <a:xfrm>
            <a:off x="6322060" y="6015038"/>
            <a:ext cx="18688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3953828" y="5343525"/>
            <a:ext cx="10077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</a:rPr>
              <a:t>Nước</a:t>
            </a: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7302500" y="1371600"/>
            <a:ext cx="838200" cy="685800"/>
          </a:xfrm>
          <a:prstGeom prst="smileyFace">
            <a:avLst>
              <a:gd name="adj" fmla="val 4653"/>
            </a:avLst>
          </a:prstGeom>
          <a:solidFill>
            <a:srgbClr val="FF0066"/>
          </a:solidFill>
          <a:ln w="9525">
            <a:solidFill>
              <a:srgbClr val="FF0066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ÁNH SÁNG</a:t>
            </a:r>
          </a:p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MẶT TRỜI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flipH="1">
            <a:off x="6235700" y="1828800"/>
            <a:ext cx="1066800" cy="381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0"/>
          <p:cNvSpPr>
            <a:spLocks noChangeShapeType="1"/>
          </p:cNvSpPr>
          <p:nvPr/>
        </p:nvSpPr>
        <p:spPr bwMode="auto">
          <a:xfrm flipH="1">
            <a:off x="6616700" y="1905000"/>
            <a:ext cx="762000" cy="69056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H="1">
            <a:off x="7073900" y="1981200"/>
            <a:ext cx="457200" cy="722313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>
            <a:off x="7150100" y="2057400"/>
            <a:ext cx="533400" cy="12954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H="1">
            <a:off x="7454900" y="2057400"/>
            <a:ext cx="381000" cy="15240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flipH="1">
            <a:off x="7759700" y="1905000"/>
            <a:ext cx="228600" cy="121920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311900" y="5791200"/>
            <a:ext cx="7620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5639594" y="6019800"/>
            <a:ext cx="2571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khoáng khác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288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LẤY VÀO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6106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8610600" y="1371600"/>
            <a:ext cx="1676400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THẢI RA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>
            <a:off x="6324600" y="5029200"/>
            <a:ext cx="46038" cy="685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248400" y="4038600"/>
            <a:ext cx="46038" cy="1676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H="1">
            <a:off x="6142038" y="5257800"/>
            <a:ext cx="46037" cy="5334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0"/>
          <p:cNvSpPr>
            <a:spLocks noChangeShapeType="1"/>
          </p:cNvSpPr>
          <p:nvPr/>
        </p:nvSpPr>
        <p:spPr bwMode="auto">
          <a:xfrm flipH="1">
            <a:off x="6045200" y="4724400"/>
            <a:ext cx="76200" cy="10668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8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8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8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18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18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8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000"/>
                                        <p:tgtEl>
                                          <p:spTgt spid="18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000"/>
                                        <p:tgtEl>
                                          <p:spTgt spid="18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8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ldLvl="0" animBg="1"/>
      <p:bldP spid="182278" grpId="0" bldLvl="0" animBg="1"/>
      <p:bldP spid="182278" grpId="1" bldLvl="0" animBg="1"/>
      <p:bldP spid="182278" grpId="2" bldLvl="0" animBg="1"/>
      <p:bldP spid="182281" grpId="0" bldLvl="0" animBg="1"/>
      <p:bldP spid="182286" grpId="0" bldLvl="0" animBg="1"/>
      <p:bldP spid="182291" grpId="0" bldLvl="0" animBg="1"/>
      <p:bldP spid="182306" grpId="0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47" grpId="0" bldLvl="0" animBg="1"/>
      <p:bldP spid="47" grpId="1" bldLvl="0" animBg="1"/>
      <p:bldP spid="44" grpId="0" bldLvl="0" animBg="1"/>
      <p:bldP spid="44" grpId="1" bldLvl="0" animBg="1"/>
      <p:bldP spid="46" grpId="0" bldLvl="0" animBg="1"/>
      <p:bldP spid="46" grpId="1" bldLvl="0" animBg="1"/>
      <p:bldP spid="49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38200" y="2057400"/>
            <a:ext cx="10789920" cy="1814830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-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xuyên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ô-xi, 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hơi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</a:rPr>
              <a:t>,</a:t>
            </a:r>
            <a:r>
              <a:rPr lang="en-US" sz="2800" b="1" dirty="0"/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ô-xi,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 bwMode="auto">
          <a:xfrm>
            <a:off x="2133896" y="2162326"/>
            <a:ext cx="8153400" cy="2333473"/>
            <a:chOff x="336" y="624"/>
            <a:chExt cx="5136" cy="1056"/>
          </a:xfrm>
        </p:grpSpPr>
        <p:sp>
          <p:nvSpPr>
            <p:cNvPr id="10259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8" name="AutoShape 17"/>
          <p:cNvSpPr>
            <a:spLocks noChangeArrowheads="1"/>
          </p:cNvSpPr>
          <p:nvPr/>
        </p:nvSpPr>
        <p:spPr bwMode="auto">
          <a:xfrm>
            <a:off x="5180330" y="3309273"/>
            <a:ext cx="1600200" cy="468313"/>
          </a:xfrm>
          <a:prstGeom prst="flowChartTerminator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</a:rPr>
              <a:t>THỰC VẬT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8266430" y="2459309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</a:rPr>
              <a:t>Thải</a:t>
            </a:r>
            <a:r>
              <a:rPr 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2322830" y="2390776"/>
            <a:ext cx="17526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>
                <a:latin typeface="Times New Roman" panose="02020603050405020304" pitchFamily="18" charset="0"/>
              </a:rPr>
              <a:t>Hấp thụ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1" name="AutoShape 20"/>
          <p:cNvSpPr>
            <a:spLocks noChangeArrowheads="1"/>
          </p:cNvSpPr>
          <p:nvPr/>
        </p:nvSpPr>
        <p:spPr bwMode="auto">
          <a:xfrm>
            <a:off x="2184000" y="3183731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 ……..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2" name="AutoShape 21"/>
          <p:cNvSpPr>
            <a:spLocks noChangeArrowheads="1"/>
          </p:cNvSpPr>
          <p:nvPr/>
        </p:nvSpPr>
        <p:spPr bwMode="auto">
          <a:xfrm>
            <a:off x="7911700" y="3220940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990099"/>
                </a:solidFill>
                <a:latin typeface="Times New Roman" panose="02020603050405020304" pitchFamily="18" charset="0"/>
              </a:rPr>
              <a:t>Khí </a:t>
            </a:r>
            <a:r>
              <a:rPr lang="en-US" sz="2400">
                <a:solidFill>
                  <a:srgbClr val="990099"/>
                </a:solidFill>
                <a:latin typeface="Times New Roman" panose="02020603050405020304" pitchFamily="18" charset="0"/>
              </a:rPr>
              <a:t>………….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73" name="Line 22"/>
          <p:cNvSpPr>
            <a:spLocks noChangeShapeType="1"/>
          </p:cNvSpPr>
          <p:nvPr/>
        </p:nvSpPr>
        <p:spPr bwMode="auto">
          <a:xfrm>
            <a:off x="6966725" y="3543429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Text Box 23"/>
          <p:cNvSpPr txBox="1">
            <a:spLocks noChangeArrowheads="1"/>
          </p:cNvSpPr>
          <p:nvPr/>
        </p:nvSpPr>
        <p:spPr bwMode="auto">
          <a:xfrm>
            <a:off x="2671819" y="4634988"/>
            <a:ext cx="7315200" cy="5219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 dirty="0" err="1">
                <a:latin typeface="Times New Roman" panose="02020603050405020304" pitchFamily="18" charset="0"/>
              </a:rPr>
              <a:t>Sơ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đồ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trao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đổi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hô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hấp</a:t>
            </a:r>
            <a:r>
              <a:rPr lang="en-US" sz="2800" b="1" i="1" dirty="0">
                <a:latin typeface="Times New Roman" panose="02020603050405020304" pitchFamily="18" charset="0"/>
              </a:rPr>
              <a:t> ở </a:t>
            </a:r>
            <a:r>
              <a:rPr lang="en-US" sz="2800" b="1" i="1" dirty="0" err="1">
                <a:latin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vật</a:t>
            </a:r>
            <a:r>
              <a:rPr 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75" name="Line 24"/>
          <p:cNvSpPr>
            <a:spLocks noChangeShapeType="1"/>
          </p:cNvSpPr>
          <p:nvPr/>
        </p:nvSpPr>
        <p:spPr bwMode="auto">
          <a:xfrm>
            <a:off x="4373967" y="3482985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1200785" y="533400"/>
            <a:ext cx="10052050" cy="52197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1219018" y="1219178"/>
            <a:ext cx="76860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3135978" y="3274176"/>
            <a:ext cx="838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Ô-xi</a:t>
            </a:r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8685530" y="3810000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/>
          </a:p>
        </p:txBody>
      </p:sp>
      <p:sp>
        <p:nvSpPr>
          <p:cNvPr id="132133" name="Text Box 37"/>
          <p:cNvSpPr txBox="1">
            <a:spLocks noChangeArrowheads="1"/>
          </p:cNvSpPr>
          <p:nvPr/>
        </p:nvSpPr>
        <p:spPr bwMode="auto">
          <a:xfrm>
            <a:off x="8609330" y="3309273"/>
            <a:ext cx="16002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nimBg="1"/>
      <p:bldP spid="132114" grpId="0"/>
      <p:bldP spid="132115" grpId="0"/>
      <p:bldP spid="11271" grpId="0" bldLvl="0" animBg="1"/>
      <p:bldP spid="11272" grpId="0" bldLvl="0" animBg="1"/>
      <p:bldP spid="11273" grpId="0" bldLvl="0" animBg="1"/>
      <p:bldP spid="11274" grpId="0" bldLvl="0" animBg="1"/>
      <p:bldP spid="11275" grpId="0" bldLvl="0" animBg="1"/>
      <p:bldP spid="132126" grpId="0" bldLvl="0" animBg="1"/>
      <p:bldP spid="132127" grpId="0"/>
      <p:bldP spid="132130" grpId="0"/>
      <p:bldP spid="132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1896649" y="2344605"/>
            <a:ext cx="84582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*</a:t>
            </a:r>
            <a:r>
              <a:rPr lang="en-US" sz="2800" b="1" dirty="0" err="1">
                <a:latin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     </a:t>
            </a:r>
            <a:r>
              <a:rPr lang="en-US" sz="2800" b="1" dirty="0" err="1"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duy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hô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hấp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thụ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ô-xi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thải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các-bô-níc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6"/>
          <p:cNvGrpSpPr/>
          <p:nvPr/>
        </p:nvGrpSpPr>
        <p:grpSpPr bwMode="auto">
          <a:xfrm>
            <a:off x="1981200" y="2044700"/>
            <a:ext cx="8458200" cy="2133600"/>
            <a:chOff x="240" y="1056"/>
            <a:chExt cx="5280" cy="1344"/>
          </a:xfrm>
        </p:grpSpPr>
        <p:sp>
          <p:nvSpPr>
            <p:cNvPr id="11284" name="Line 17"/>
            <p:cNvSpPr>
              <a:spLocks noChangeShapeType="1"/>
            </p:cNvSpPr>
            <p:nvPr/>
          </p:nvSpPr>
          <p:spPr bwMode="auto">
            <a:xfrm>
              <a:off x="24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41"/>
          <p:cNvGrpSpPr/>
          <p:nvPr/>
        </p:nvGrpSpPr>
        <p:grpSpPr bwMode="auto">
          <a:xfrm>
            <a:off x="2291556" y="1096785"/>
            <a:ext cx="830263" cy="969963"/>
            <a:chOff x="306" y="2160"/>
            <a:chExt cx="523" cy="611"/>
          </a:xfrm>
        </p:grpSpPr>
        <p:sp>
          <p:nvSpPr>
            <p:cNvPr id="11280" name="Litebulb"/>
            <p:cNvSpPr>
              <a:spLocks noEditPoints="1" noChangeArrowheads="1"/>
            </p:cNvSpPr>
            <p:nvPr/>
          </p:nvSpPr>
          <p:spPr bwMode="auto">
            <a:xfrm rot="2578553">
              <a:off x="462" y="2160"/>
              <a:ext cx="367" cy="42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31 w 21600"/>
                <a:gd name="T13" fmla="*/ 2201 h 21600"/>
                <a:gd name="T14" fmla="*/ 18304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1" name="Pyr1"/>
            <p:cNvSpPr>
              <a:spLocks noEditPoints="1" noChangeArrowheads="1"/>
            </p:cNvSpPr>
            <p:nvPr/>
          </p:nvSpPr>
          <p:spPr bwMode="auto">
            <a:xfrm rot="-8474137">
              <a:off x="306" y="2699"/>
              <a:ext cx="5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600 w 21600"/>
                <a:gd name="T10" fmla="*/ 11700 h 21600"/>
                <a:gd name="T11" fmla="*/ 16400 w 21600"/>
                <a:gd name="T12" fmla="*/ 207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11282" name="Pyr2"/>
            <p:cNvSpPr>
              <a:spLocks noEditPoints="1" noChangeArrowheads="1"/>
            </p:cNvSpPr>
            <p:nvPr/>
          </p:nvSpPr>
          <p:spPr bwMode="auto">
            <a:xfrm rot="-8474137">
              <a:off x="324" y="2628"/>
              <a:ext cx="118" cy="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58 w 21600"/>
                <a:gd name="T13" fmla="*/ 508 h 21600"/>
                <a:gd name="T14" fmla="*/ 1574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1283" name="AutoShape 34"/>
            <p:cNvSpPr>
              <a:spLocks noChangeArrowheads="1"/>
            </p:cNvSpPr>
            <p:nvPr/>
          </p:nvSpPr>
          <p:spPr bwMode="auto">
            <a:xfrm rot="-3007134">
              <a:off x="376" y="2499"/>
              <a:ext cx="203" cy="120"/>
            </a:xfrm>
            <a:prstGeom prst="flowChartProcess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2667000" y="707390"/>
            <a:ext cx="152400" cy="2286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 flipH="1">
            <a:off x="2971800" y="631190"/>
            <a:ext cx="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 flipH="1">
            <a:off x="3152775" y="664528"/>
            <a:ext cx="152400" cy="3048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 flipH="1">
            <a:off x="3338513" y="1164590"/>
            <a:ext cx="319087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 flipH="1" flipV="1">
            <a:off x="3352800" y="1393190"/>
            <a:ext cx="304800" cy="76200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H="1">
            <a:off x="3271838" y="859790"/>
            <a:ext cx="309562" cy="261938"/>
          </a:xfrm>
          <a:prstGeom prst="line">
            <a:avLst/>
          </a:prstGeom>
          <a:noFill/>
          <a:ln w="28575">
            <a:solidFill>
              <a:srgbClr val="FF99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5" grpId="0"/>
      <p:bldP spid="133155" grpId="0" bldLvl="0" animBg="1"/>
      <p:bldP spid="133156" grpId="0" bldLvl="0" animBg="1"/>
      <p:bldP spid="133157" grpId="0" bldLvl="0" animBg="1"/>
      <p:bldP spid="133158" grpId="0" bldLvl="0" animBg="1"/>
      <p:bldP spid="133159" grpId="0" bldLvl="0" animBg="1"/>
      <p:bldP spid="133160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Widescreen</PresentationFormat>
  <Paragraphs>103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Quan sát bức tranh: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Giao_vien</dc:creator>
  <cp:lastModifiedBy>pc</cp:lastModifiedBy>
  <cp:revision>56</cp:revision>
  <dcterms:created xsi:type="dcterms:W3CDTF">2019-04-19T16:17:00Z</dcterms:created>
  <dcterms:modified xsi:type="dcterms:W3CDTF">2023-04-19T15:14:01Z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0509810461054FCBB61517D239A6B432</vt:lpwstr>
  </property>
  <property fmtid="{D5CDD505-2E9C-101B-9397-08002B2CF9AE}" pid="3" name="KSOProductBuildVer">
    <vt:lpwstr>1033-11.2.0.11074</vt:lpwstr>
  </property>
</Properties>
</file>