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9" r:id="rId2"/>
    <p:sldId id="276" r:id="rId3"/>
    <p:sldId id="262" r:id="rId4"/>
    <p:sldId id="261" r:id="rId5"/>
    <p:sldId id="264" r:id="rId6"/>
    <p:sldId id="270" r:id="rId7"/>
    <p:sldId id="271" r:id="rId8"/>
    <p:sldId id="273" r:id="rId9"/>
    <p:sldId id="272" r:id="rId10"/>
    <p:sldId id="288" r:id="rId11"/>
    <p:sldId id="28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51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0586E-F871-484A-9390-A77E53537EFA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1C655-7420-4CF4-B61A-49F478F35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55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GV có</a:t>
            </a:r>
            <a:r>
              <a:rPr lang="en-US" baseline="0" dirty="0"/>
              <a:t> thể cho HS viết từ khó vào bảng con nếu HS còn nhầm lẫn nhiều và thường xuyên. GV tự linh động từ khó phù hợp với địa phương.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1C655-7420-4CF4-B61A-49F478F353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02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7AA706-8809-4A3D-A259-45BA4E60113B}" type="slidenum">
              <a:rPr lang="zh-CN" altLang="en-US">
                <a:solidFill>
                  <a:srgbClr val="000000"/>
                </a:solidFill>
                <a:ea typeface="SimSun" panose="02010600030101010101" pitchFamily="2" charset="-122"/>
              </a:rPr>
              <a:t>10</a:t>
            </a:fld>
            <a:endParaRPr lang="zh-CN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7683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02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813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995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12192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6" y="1"/>
            <a:ext cx="1674284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228528"/>
      </p:ext>
    </p:extLst>
  </p:cSld>
  <p:clrMapOvr>
    <a:masterClrMapping/>
  </p:clrMapOvr>
  <p:transition spd="slow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121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10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03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38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240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0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99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39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6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slide" Target="slide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4.wdp"/><Relationship Id="rId18" Type="http://schemas.microsoft.com/office/2007/relationships/hdphoto" Target="../media/hdphoto6.wdp"/><Relationship Id="rId3" Type="http://schemas.microsoft.com/office/2007/relationships/hdphoto" Target="../media/hdphoto1.wdp"/><Relationship Id="rId21" Type="http://schemas.openxmlformats.org/officeDocument/2006/relationships/image" Target="../media/image14.png"/><Relationship Id="rId7" Type="http://schemas.openxmlformats.org/officeDocument/2006/relationships/image" Target="../media/image8.gif"/><Relationship Id="rId12" Type="http://schemas.openxmlformats.org/officeDocument/2006/relationships/image" Target="../media/image10.png"/><Relationship Id="rId17" Type="http://schemas.openxmlformats.org/officeDocument/2006/relationships/image" Target="../media/image12.png"/><Relationship Id="rId2" Type="http://schemas.openxmlformats.org/officeDocument/2006/relationships/image" Target="../media/image6.png"/><Relationship Id="rId16" Type="http://schemas.openxmlformats.org/officeDocument/2006/relationships/slide" Target="slide5.xml"/><Relationship Id="rId20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3.xml"/><Relationship Id="rId5" Type="http://schemas.microsoft.com/office/2007/relationships/hdphoto" Target="../media/hdphoto2.wdp"/><Relationship Id="rId15" Type="http://schemas.microsoft.com/office/2007/relationships/hdphoto" Target="../media/hdphoto5.wdp"/><Relationship Id="rId10" Type="http://schemas.openxmlformats.org/officeDocument/2006/relationships/slide" Target="slide4.xml"/><Relationship Id="rId19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microsoft.com/office/2007/relationships/hdphoto" Target="../media/hdphoto3.wdp"/><Relationship Id="rId14" Type="http://schemas.openxmlformats.org/officeDocument/2006/relationships/image" Target="../media/image11.png"/><Relationship Id="rId2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slide" Target="slide2.xml"/><Relationship Id="rId5" Type="http://schemas.openxmlformats.org/officeDocument/2006/relationships/image" Target="../media/image18.png"/><Relationship Id="rId10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28.png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888" y="6107047"/>
            <a:ext cx="1371599" cy="75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npan-Man-s-March-Various-Artist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14400" y="1752600"/>
            <a:ext cx="609600" cy="6096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3913250" y="495300"/>
            <a:ext cx="6019800" cy="2514600"/>
          </a:xfrm>
          <a:prstGeom prst="wedgeEllipseCallout">
            <a:avLst>
              <a:gd name="adj1" fmla="val -43845"/>
              <a:gd name="adj2" fmla="val 11143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bạn ơi chúng mình là lớp 5 tuổi muốn vào lớp 1 chúng mình phải vượt qua các câu hỏi này thật tốt các bạn hãy giúp chúng mình nhé.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82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1016000" y="862013"/>
            <a:ext cx="1097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4" tIns="45718" rIns="91314" bIns="45718" anchor="ctr"/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方正准圆简体"/>
              </a:rPr>
              <a:t>Vận dụng</a:t>
            </a:r>
          </a:p>
        </p:txBody>
      </p:sp>
      <p:sp>
        <p:nvSpPr>
          <p:cNvPr id="37" name="Plaque 36"/>
          <p:cNvSpPr>
            <a:spLocks noChangeArrowheads="1"/>
          </p:cNvSpPr>
          <p:nvPr/>
        </p:nvSpPr>
        <p:spPr bwMode="auto">
          <a:xfrm>
            <a:off x="1882141" y="1981208"/>
            <a:ext cx="8199120" cy="2967991"/>
          </a:xfrm>
          <a:prstGeom prst="plaque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385D8A"/>
            </a:solidFill>
            <a:miter lim="800000"/>
          </a:ln>
        </p:spPr>
        <p:txBody>
          <a:bodyPr lIns="91314" tIns="45718" rIns="91314" bIns="45718" anchor="ctr"/>
          <a:lstStyle/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Đọc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lại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bài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Đèn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giao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thông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.</a:t>
            </a:r>
          </a:p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Xem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trước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bài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Ôn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tập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10"/>
            <a:ext cx="12192000" cy="67697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A6595B-3C9F-45E8-BD41-F5369BFE3937}"/>
              </a:ext>
            </a:extLst>
          </p:cNvPr>
          <p:cNvSpPr/>
          <p:nvPr/>
        </p:nvSpPr>
        <p:spPr>
          <a:xfrm>
            <a:off x="-1052944" y="911203"/>
            <a:ext cx="11277600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HP001 4 hàng" panose="020B0603050302020204" pitchFamily="34" charset="0"/>
              </a:rPr>
              <a:t>Thứ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bảy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ngày</a:t>
            </a:r>
            <a:r>
              <a:rPr lang="en-US" sz="3200" b="1" dirty="0">
                <a:latin typeface="HP001 4 hàng" panose="020B0603050302020204" pitchFamily="34" charset="0"/>
              </a:rPr>
              <a:t> 17 </a:t>
            </a:r>
            <a:r>
              <a:rPr lang="en-US" sz="3200" b="1" dirty="0" err="1">
                <a:latin typeface="HP001 4 hàng" panose="020B0603050302020204" pitchFamily="34" charset="0"/>
              </a:rPr>
              <a:t>tháng</a:t>
            </a:r>
            <a:r>
              <a:rPr lang="en-US" sz="3200" b="1" dirty="0">
                <a:latin typeface="HP001 4 hàng" panose="020B0603050302020204" pitchFamily="34" charset="0"/>
              </a:rPr>
              <a:t> 3 </a:t>
            </a:r>
            <a:r>
              <a:rPr lang="en-US" sz="3200" b="1" dirty="0" err="1">
                <a:latin typeface="HP001 4 hàng" panose="020B0603050302020204" pitchFamily="34" charset="0"/>
              </a:rPr>
              <a:t>năm</a:t>
            </a:r>
            <a:r>
              <a:rPr lang="en-US" sz="3200" b="1" dirty="0">
                <a:latin typeface="HP001 4 hàng" panose="020B0603050302020204" pitchFamily="34" charset="0"/>
              </a:rPr>
              <a:t> 2022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EDA9A4-0D24-4EF0-A115-821516D72E3B}"/>
              </a:ext>
            </a:extLst>
          </p:cNvPr>
          <p:cNvSpPr/>
          <p:nvPr/>
        </p:nvSpPr>
        <p:spPr>
          <a:xfrm>
            <a:off x="3080483" y="1568269"/>
            <a:ext cx="2736427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HP001 4 hàng" panose="020B0603050302020204" pitchFamily="34" charset="0"/>
              </a:rPr>
              <a:t>Tập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đọc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B74202-B341-40B5-8D2B-9E588C214612}"/>
              </a:ext>
            </a:extLst>
          </p:cNvPr>
          <p:cNvSpPr/>
          <p:nvPr/>
        </p:nvSpPr>
        <p:spPr>
          <a:xfrm>
            <a:off x="1083303" y="2258263"/>
            <a:ext cx="7619999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Đèn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giao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thông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(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tiết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4).</a:t>
            </a:r>
          </a:p>
        </p:txBody>
      </p:sp>
    </p:spTree>
    <p:extLst>
      <p:ext uri="{BB962C8B-B14F-4D97-AF65-F5344CB8AC3E}">
        <p14:creationId xmlns:p14="http://schemas.microsoft.com/office/powerpoint/2010/main" val="1615726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59" l="0" r="100000">
                        <a14:foregroundMark x1="4248" y1="52218" x2="4085" y2="59727"/>
                        <a14:backgroundMark x1="47876" y1="74744" x2="61928" y2="80546"/>
                        <a14:backgroundMark x1="3595" y1="7850" x2="13725" y2="4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090"/>
          <a:stretch/>
        </p:blipFill>
        <p:spPr>
          <a:xfrm>
            <a:off x="1524001" y="217546"/>
            <a:ext cx="9143999" cy="1729625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699865" y="199979"/>
            <a:ext cx="883324" cy="37468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8072580" y="574660"/>
            <a:ext cx="600441" cy="18734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9220201" y="574659"/>
            <a:ext cx="851391" cy="30804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" b="99000" l="10000" r="93375">
                        <a14:backgroundMark x1="46875" y1="53000" x2="46500" y2="54500"/>
                        <a14:backgroundMark x1="51500" y1="51375" x2="52000" y2="5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06" t="2578" r="9639"/>
          <a:stretch/>
        </p:blipFill>
        <p:spPr>
          <a:xfrm>
            <a:off x="1026535" y="745942"/>
            <a:ext cx="2069301" cy="3449346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" b="99000" l="10000" r="93375">
                        <a14:backgroundMark x1="46875" y1="53000" x2="46500" y2="54500"/>
                        <a14:backgroundMark x1="51500" y1="51375" x2="52000" y2="5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06" t="2578" r="9639"/>
          <a:stretch/>
        </p:blipFill>
        <p:spPr>
          <a:xfrm>
            <a:off x="9328548" y="1082357"/>
            <a:ext cx="2069301" cy="34493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618" y="1679209"/>
            <a:ext cx="411551" cy="2549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684" y="1620711"/>
            <a:ext cx="600441" cy="3719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926" b="90000" l="11485" r="49768">
                        <a14:foregroundMark x1="36543" y1="66204" x2="36195" y2="70926"/>
                        <a14:foregroundMark x1="30626" y1="66204" x2="32831" y2="69815"/>
                        <a14:foregroundMark x1="36775" y1="64907" x2="38631" y2="67315"/>
                        <a14:foregroundMark x1="35151" y1="68796" x2="35499" y2="71944"/>
                        <a14:foregroundMark x1="34919" y1="68796" x2="34339" y2="73056"/>
                        <a14:foregroundMark x1="38399" y1="69630" x2="35731" y2="71759"/>
                        <a14:foregroundMark x1="21346" y1="62222" x2="21346" y2="62222"/>
                        <a14:foregroundMark x1="22390" y1="87870" x2="20302" y2="89537"/>
                        <a14:foregroundMark x1="29814" y1="86574" x2="30626" y2="88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58" t="50548" r="50000" b="8685"/>
          <a:stretch/>
        </p:blipFill>
        <p:spPr>
          <a:xfrm>
            <a:off x="3149090" y="1845779"/>
            <a:ext cx="1707626" cy="2335688"/>
          </a:xfrm>
          <a:prstGeom prst="rect">
            <a:avLst/>
          </a:prstGeom>
        </p:spPr>
      </p:pic>
      <p:sp>
        <p:nvSpPr>
          <p:cNvPr id="13" name="Oval 12">
            <a:hlinkClick r:id="rId10" action="ppaction://hlinksldjump"/>
          </p:cNvPr>
          <p:cNvSpPr/>
          <p:nvPr/>
        </p:nvSpPr>
        <p:spPr>
          <a:xfrm>
            <a:off x="2980592" y="6198097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7500" b="97143" l="34750" r="55875">
                        <a14:foregroundMark x1="44125" y1="71964" x2="44500" y2="75357"/>
                        <a14:foregroundMark x1="43125" y1="71786" x2="43125" y2="75536"/>
                        <a14:foregroundMark x1="43000" y1="77143" x2="44500" y2="85357"/>
                        <a14:foregroundMark x1="42750" y1="81429" x2="43125" y2="85536"/>
                        <a14:foregroundMark x1="42500" y1="81786" x2="42250" y2="83393"/>
                        <a14:foregroundMark x1="36750" y1="68214" x2="41000" y2="74107"/>
                        <a14:foregroundMark x1="49125" y1="79643" x2="54750" y2="83393"/>
                        <a14:foregroundMark x1="45375" y1="73036" x2="45375" y2="75536"/>
                        <a14:foregroundMark x1="49000" y1="90714" x2="52875" y2="94643"/>
                        <a14:foregroundMark x1="45750" y1="90536" x2="46750" y2="91607"/>
                        <a14:foregroundMark x1="47250" y1="92321" x2="47875" y2="93571"/>
                        <a14:foregroundMark x1="52750" y1="94643" x2="52625" y2="96786"/>
                        <a14:foregroundMark x1="48125" y1="92321" x2="48000" y2="93036"/>
                        <a14:foregroundMark x1="53125" y1="84643" x2="53125" y2="85000"/>
                        <a14:backgroundMark x1="53000" y1="72500" x2="55500" y2="80536"/>
                        <a14:backgroundMark x1="51500" y1="74643" x2="53875" y2="79643"/>
                        <a14:backgroundMark x1="53875" y1="79643" x2="53875" y2="79643"/>
                        <a14:backgroundMark x1="50250" y1="75179" x2="52000" y2="78929"/>
                        <a14:backgroundMark x1="53000" y1="80536" x2="54125" y2="81071"/>
                        <a14:backgroundMark x1="49875" y1="80893" x2="51000" y2="86607"/>
                        <a14:backgroundMark x1="51000" y1="86607" x2="51000" y2="86607"/>
                        <a14:backgroundMark x1="49125" y1="80893" x2="49250" y2="82500"/>
                        <a14:backgroundMark x1="48250" y1="81071" x2="49750" y2="82679"/>
                        <a14:backgroundMark x1="38625" y1="76786" x2="41000" y2="87500"/>
                        <a14:backgroundMark x1="36125" y1="75179" x2="37875" y2="81964"/>
                        <a14:backgroundMark x1="39750" y1="77500" x2="42250" y2="83214"/>
                        <a14:backgroundMark x1="41625" y1="79286" x2="40875" y2="81607"/>
                        <a14:backgroundMark x1="39750" y1="76071" x2="41375" y2="78571"/>
                        <a14:backgroundMark x1="35625" y1="66964" x2="35625" y2="69107"/>
                        <a14:backgroundMark x1="39250" y1="67321" x2="39875" y2="71607"/>
                        <a14:backgroundMark x1="39250" y1="74821" x2="39750" y2="75536"/>
                        <a14:backgroundMark x1="52750" y1="96786" x2="53250" y2="96964"/>
                        <a14:backgroundMark x1="50375" y1="81607" x2="51250" y2="83393"/>
                        <a14:backgroundMark x1="49875" y1="59643" x2="53250" y2="63929"/>
                        <a14:backgroundMark x1="52375" y1="64643" x2="52000" y2="73571"/>
                        <a14:backgroundMark x1="51625" y1="64286" x2="51625" y2="66071"/>
                        <a14:backgroundMark x1="51625" y1="83571" x2="51875" y2="85536"/>
                        <a14:backgroundMark x1="49125" y1="83393" x2="49250" y2="85357"/>
                        <a14:backgroundMark x1="42125" y1="78571" x2="41625" y2="78393"/>
                        <a14:backgroundMark x1="39000" y1="77857" x2="39000" y2="87143"/>
                        <a14:backgroundMark x1="37750" y1="78750" x2="37750" y2="89107"/>
                        <a14:backgroundMark x1="51875" y1="68929" x2="51500" y2="69464"/>
                        <a14:backgroundMark x1="53250" y1="80893" x2="52250" y2="80179"/>
                        <a14:backgroundMark x1="36125" y1="70000" x2="35625" y2="69464"/>
                        <a14:backgroundMark x1="36875" y1="70179" x2="36500" y2="69643"/>
                        <a14:backgroundMark x1="51625" y1="82500" x2="50000" y2="80714"/>
                        <a14:backgroundMark x1="49750" y1="80536" x2="49125" y2="80179"/>
                        <a14:backgroundMark x1="48125" y1="80893" x2="47875" y2="80179"/>
                        <a14:backgroundMark x1="39125" y1="69464" x2="39375" y2="7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00" t="58264" r="44166" b="2534"/>
          <a:stretch/>
        </p:blipFill>
        <p:spPr bwMode="auto">
          <a:xfrm flipH="1">
            <a:off x="2518400" y="4068236"/>
            <a:ext cx="1568764" cy="209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val 14">
            <a:hlinkClick r:id="rId10" action="ppaction://hlinksldjump"/>
          </p:cNvPr>
          <p:cNvSpPr/>
          <p:nvPr/>
        </p:nvSpPr>
        <p:spPr>
          <a:xfrm>
            <a:off x="5873120" y="6310996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96" b="100000" l="51846" r="99077">
                        <a14:foregroundMark x1="72308" y1="40143" x2="81846" y2="82258"/>
                        <a14:foregroundMark x1="68462" y1="45520" x2="72308" y2="60932"/>
                        <a14:foregroundMark x1="77385" y1="31541" x2="79231" y2="58602"/>
                        <a14:foregroundMark x1="69846" y1="42473" x2="70308" y2="51613"/>
                        <a14:foregroundMark x1="67846" y1="22222" x2="64462" y2="30466"/>
                        <a14:foregroundMark x1="60308" y1="28136" x2="58000" y2="32616"/>
                        <a14:foregroundMark x1="77077" y1="22222" x2="76769" y2="30108"/>
                        <a14:foregroundMark x1="60154" y1="28853" x2="59692" y2="31183"/>
                        <a14:foregroundMark x1="60308" y1="31362" x2="58769" y2="33513"/>
                        <a14:foregroundMark x1="76462" y1="43011" x2="76462" y2="47133"/>
                        <a14:foregroundMark x1="67692" y1="44086" x2="66769" y2="51792"/>
                        <a14:foregroundMark x1="69231" y1="43548" x2="63846" y2="48029"/>
                        <a14:foregroundMark x1="80462" y1="44624" x2="85385" y2="50000"/>
                        <a14:foregroundMark x1="83538" y1="60932" x2="83538" y2="62366"/>
                        <a14:foregroundMark x1="66462" y1="60394" x2="67846" y2="64695"/>
                        <a14:foregroundMark x1="71385" y1="81900" x2="71077" y2="91935"/>
                        <a14:foregroundMark x1="82154" y1="81004" x2="83846" y2="90502"/>
                        <a14:foregroundMark x1="80923" y1="89606" x2="80462" y2="91219"/>
                        <a14:foregroundMark x1="68923" y1="88889" x2="67231" y2="92115"/>
                        <a14:foregroundMark x1="70923" y1="92652" x2="68000" y2="93907"/>
                        <a14:foregroundMark x1="85538" y1="90143" x2="80462" y2="93548"/>
                        <a14:foregroundMark x1="80154" y1="93907" x2="78154" y2="93548"/>
                        <a14:foregroundMark x1="80923" y1="93907" x2="78462" y2="93548"/>
                        <a14:foregroundMark x1="75077" y1="35305" x2="74769" y2="52688"/>
                        <a14:foregroundMark x1="69692" y1="34229" x2="79231" y2="40681"/>
                        <a14:foregroundMark x1="73385" y1="32975" x2="75077" y2="39785"/>
                        <a14:foregroundMark x1="70568" y1="62076" x2="70568" y2="81038"/>
                        <a14:foregroundMark x1="77453" y1="43713" x2="83305" y2="54691"/>
                        <a14:foregroundMark x1="77625" y1="48703" x2="75043" y2="55888"/>
                        <a14:foregroundMark x1="70568" y1="43114" x2="73666" y2="47305"/>
                        <a14:foregroundMark x1="65060" y1="48703" x2="65577" y2="51497"/>
                        <a14:foregroundMark x1="79518" y1="23752" x2="76592" y2="29940"/>
                        <a14:foregroundMark x1="71601" y1="79840" x2="72806" y2="87425"/>
                        <a14:foregroundMark x1="83133" y1="44511" x2="83649" y2="4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2"/>
          <a:stretch/>
        </p:blipFill>
        <p:spPr>
          <a:xfrm>
            <a:off x="5430545" y="4195288"/>
            <a:ext cx="1180327" cy="2079424"/>
          </a:xfrm>
          <a:prstGeom prst="rect">
            <a:avLst/>
          </a:prstGeom>
        </p:spPr>
      </p:pic>
      <p:sp>
        <p:nvSpPr>
          <p:cNvPr id="17" name="Oval 16">
            <a:hlinkClick r:id="rId16" action="ppaction://hlinksldjump"/>
          </p:cNvPr>
          <p:cNvSpPr/>
          <p:nvPr/>
        </p:nvSpPr>
        <p:spPr>
          <a:xfrm>
            <a:off x="8260933" y="6163791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613" b="100000" l="769" r="52000">
                        <a14:foregroundMark x1="32615" y1="45161" x2="32615" y2="85663"/>
                        <a14:foregroundMark x1="22462" y1="47849" x2="27385" y2="59140"/>
                        <a14:foregroundMark x1="7231" y1="55197" x2="20923" y2="56631"/>
                        <a14:foregroundMark x1="22923" y1="47491" x2="16769" y2="53943"/>
                        <a14:foregroundMark x1="26462" y1="47670" x2="26462" y2="67204"/>
                        <a14:foregroundMark x1="24615" y1="56272" x2="24462" y2="66308"/>
                        <a14:foregroundMark x1="35846" y1="25627" x2="32308" y2="38172"/>
                        <a14:foregroundMark x1="24000" y1="24373" x2="20462" y2="30645"/>
                        <a14:foregroundMark x1="30923" y1="84767" x2="26000" y2="92115"/>
                        <a14:foregroundMark x1="31692" y1="86738" x2="29846" y2="94265"/>
                        <a14:foregroundMark x1="23231" y1="90681" x2="26462" y2="95341"/>
                        <a14:foregroundMark x1="24615" y1="90323" x2="27692" y2="90323"/>
                        <a14:foregroundMark x1="23385" y1="94444" x2="27231" y2="95520"/>
                        <a14:foregroundMark x1="40615" y1="84409" x2="43077" y2="94982"/>
                        <a14:foregroundMark x1="44923" y1="89247" x2="44615" y2="95341"/>
                        <a14:foregroundMark x1="41385" y1="91039" x2="40462" y2="94982"/>
                        <a14:foregroundMark x1="41385" y1="96057" x2="44462" y2="95520"/>
                        <a14:foregroundMark x1="39538" y1="51075" x2="39692" y2="56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99" r="48492"/>
          <a:stretch/>
        </p:blipFill>
        <p:spPr>
          <a:xfrm>
            <a:off x="7527616" y="3948182"/>
            <a:ext cx="1387041" cy="2270151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5417" l="2917" r="97917">
                        <a14:foregroundMark x1="15833" y1="61250" x2="11250" y2="64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532" y="5959325"/>
            <a:ext cx="1777433" cy="66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3519" b="94167" l="50232" r="97216">
                        <a14:foregroundMark x1="66473" y1="70648" x2="68561" y2="74907"/>
                        <a14:foregroundMark x1="68794" y1="70833" x2="69838" y2="75093"/>
                        <a14:foregroundMark x1="69142" y1="70185" x2="69142" y2="74444"/>
                        <a14:foregroundMark x1="75406" y1="86296" x2="77610" y2="88611"/>
                        <a14:foregroundMark x1="70418" y1="88241" x2="72506" y2="89722"/>
                        <a14:foregroundMark x1="72506" y1="89907" x2="71346" y2="92130"/>
                        <a14:foregroundMark x1="77494" y1="87222" x2="78306" y2="89815"/>
                        <a14:foregroundMark x1="73434" y1="90463" x2="72738" y2="91667"/>
                        <a14:foregroundMark x1="74362" y1="89630" x2="73434" y2="90741"/>
                        <a14:foregroundMark x1="72622" y1="91852" x2="71926" y2="924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3968" r="16519" b="8129"/>
          <a:stretch/>
        </p:blipFill>
        <p:spPr>
          <a:xfrm flipH="1">
            <a:off x="5303941" y="2062794"/>
            <a:ext cx="1477868" cy="209621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241" b="57130" l="66705" r="100000">
                        <a14:foregroundMark x1="71578" y1="24444" x2="69838" y2="25370"/>
                        <a14:foregroundMark x1="82947" y1="54074" x2="82715" y2="55093"/>
                        <a14:foregroundMark x1="98028" y1="48148" x2="99884" y2="47778"/>
                        <a14:foregroundMark x1="98028" y1="46296" x2="99072" y2="46852"/>
                        <a14:foregroundMark x1="96984" y1="45648" x2="97912" y2="46111"/>
                        <a14:foregroundMark x1="68794" y1="35278" x2="66705" y2="3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286" t="13514" b="42181"/>
          <a:stretch/>
        </p:blipFill>
        <p:spPr>
          <a:xfrm>
            <a:off x="7685104" y="1866386"/>
            <a:ext cx="1350392" cy="2363620"/>
          </a:xfrm>
          <a:prstGeom prst="rect">
            <a:avLst/>
          </a:prstGeom>
        </p:spPr>
      </p:pic>
      <p:pic>
        <p:nvPicPr>
          <p:cNvPr id="28" name="Picture 2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5417" l="2917" r="97917">
                        <a14:foregroundMark x1="15833" y1="61250" x2="11250" y2="64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290" y="5959325"/>
            <a:ext cx="1592826" cy="59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5417" l="2917" r="97917">
                        <a14:foregroundMark x1="15833" y1="61250" x2="11250" y2="64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912" y="6026621"/>
            <a:ext cx="1522005" cy="56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5417" l="2917" r="97917">
                        <a14:foregroundMark x1="15833" y1="61250" x2="11250" y2="64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403" y="6147098"/>
            <a:ext cx="1320249" cy="49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17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5000">
              <a:srgbClr val="92D050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E6368BA-91F3-464D-B0E1-636070DBB6BB}"/>
              </a:ext>
            </a:extLst>
          </p:cNvPr>
          <p:cNvSpPr/>
          <p:nvPr/>
        </p:nvSpPr>
        <p:spPr>
          <a:xfrm>
            <a:off x="1676400" y="3866037"/>
            <a:ext cx="4172901" cy="9147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A. </a:t>
            </a:r>
            <a:r>
              <a:rPr lang="en-US" sz="28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3 </a:t>
            </a:r>
            <a:r>
              <a:rPr lang="en-US" sz="28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màu</a:t>
            </a:r>
            <a:r>
              <a:rPr lang="en-US" sz="28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xanh</a:t>
            </a:r>
            <a:r>
              <a:rPr lang="en-US" sz="28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đỏ</a:t>
            </a:r>
            <a:r>
              <a:rPr lang="en-US" sz="28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cam</a:t>
            </a:r>
            <a:endParaRPr lang="vi-VN" sz="2800" dirty="0">
              <a:solidFill>
                <a:prstClr val="black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129CBA-AB00-46D9-BA65-557E4E278E95}"/>
              </a:ext>
            </a:extLst>
          </p:cNvPr>
          <p:cNvSpPr/>
          <p:nvPr/>
        </p:nvSpPr>
        <p:spPr>
          <a:xfrm>
            <a:off x="6413939" y="4938129"/>
            <a:ext cx="4558861" cy="9292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</a:t>
            </a:r>
            <a:r>
              <a:rPr lang="vi-VN" sz="28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  <a:r>
              <a:rPr lang="en-US" sz="28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3 </a:t>
            </a:r>
            <a:r>
              <a:rPr lang="en-US" sz="28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màu</a:t>
            </a:r>
            <a:r>
              <a:rPr lang="en-US" sz="28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xanh</a:t>
            </a:r>
            <a:r>
              <a:rPr lang="en-US" sz="28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đỏ</a:t>
            </a:r>
            <a:r>
              <a:rPr lang="en-US" sz="28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vàng</a:t>
            </a:r>
            <a:endParaRPr lang="vi-VN" sz="2800" dirty="0">
              <a:solidFill>
                <a:prstClr val="black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>
              <a:defRPr/>
            </a:pPr>
            <a:endParaRPr lang="vi-VN" sz="3200" dirty="0">
              <a:solidFill>
                <a:prstClr val="black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BCEE7A-EA91-4D1A-99A8-B825AF6CD9ED}"/>
              </a:ext>
            </a:extLst>
          </p:cNvPr>
          <p:cNvSpPr/>
          <p:nvPr/>
        </p:nvSpPr>
        <p:spPr>
          <a:xfrm>
            <a:off x="1676401" y="4938130"/>
            <a:ext cx="4172900" cy="9292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C.</a:t>
            </a:r>
            <a:r>
              <a:rPr lang="en-US" sz="32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2 </a:t>
            </a:r>
            <a:r>
              <a:rPr lang="en-US" sz="32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màu</a:t>
            </a:r>
            <a:r>
              <a:rPr lang="en-US" sz="32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vàng</a:t>
            </a:r>
            <a:r>
              <a:rPr lang="en-US" sz="32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xanh</a:t>
            </a:r>
            <a:endParaRPr lang="vi-VN" sz="3200" dirty="0">
              <a:solidFill>
                <a:prstClr val="black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65BC8A-4762-432C-A0A3-39D72E6C2A3C}"/>
              </a:ext>
            </a:extLst>
          </p:cNvPr>
          <p:cNvSpPr/>
          <p:nvPr/>
        </p:nvSpPr>
        <p:spPr>
          <a:xfrm>
            <a:off x="6413940" y="3866037"/>
            <a:ext cx="4336136" cy="9147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</a:t>
            </a:r>
            <a:r>
              <a:rPr lang="vi-VN" sz="32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</a:t>
            </a:r>
            <a:r>
              <a:rPr lang="en-US" sz="32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2 </a:t>
            </a:r>
            <a:r>
              <a:rPr lang="en-US" sz="32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màu</a:t>
            </a:r>
            <a:r>
              <a:rPr lang="en-US" sz="32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xanh</a:t>
            </a:r>
            <a:r>
              <a:rPr lang="en-US" sz="32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đỏ</a:t>
            </a:r>
            <a:endParaRPr lang="vi-VN" sz="3200" dirty="0">
              <a:solidFill>
                <a:prstClr val="black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C6C7FD-6157-40D3-87C1-0E86E69776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701" y="4104246"/>
            <a:ext cx="672947" cy="5913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CF35B7-5844-4DF7-A8A8-604390DF4C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076" y="4064578"/>
            <a:ext cx="672129" cy="5906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B8D869-04FF-499B-A1EE-9CFEF6688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512" y="5027690"/>
            <a:ext cx="672128" cy="4646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E105B9-7950-449A-81AE-2DDEFC69A0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72" y="4964696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7" action="ppaction://hlinksldjump"/>
          </p:cNvPr>
          <p:cNvSpPr/>
          <p:nvPr/>
        </p:nvSpPr>
        <p:spPr>
          <a:xfrm>
            <a:off x="9405785" y="6115084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575239" y="467135"/>
            <a:ext cx="9677399" cy="3526196"/>
            <a:chOff x="0" y="487002"/>
            <a:chExt cx="8975659" cy="3526196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867" y="534130"/>
              <a:ext cx="5898682" cy="3063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3519" b="94167" l="50232" r="97216">
                          <a14:foregroundMark x1="66473" y1="70648" x2="68561" y2="74907"/>
                          <a14:foregroundMark x1="68794" y1="70833" x2="69838" y2="75093"/>
                          <a14:foregroundMark x1="69142" y1="70185" x2="69142" y2="74444"/>
                          <a14:foregroundMark x1="75406" y1="86296" x2="77610" y2="88611"/>
                          <a14:foregroundMark x1="70418" y1="88241" x2="72506" y2="89722"/>
                          <a14:foregroundMark x1="72506" y1="89907" x2="71346" y2="92130"/>
                          <a14:foregroundMark x1="77494" y1="87222" x2="78306" y2="89815"/>
                          <a14:foregroundMark x1="73434" y1="90463" x2="72738" y2="91667"/>
                          <a14:foregroundMark x1="74362" y1="89630" x2="73434" y2="90741"/>
                          <a14:foregroundMark x1="72622" y1="91852" x2="71926" y2="924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53968" r="16519" b="8129"/>
            <a:stretch/>
          </p:blipFill>
          <p:spPr>
            <a:xfrm rot="1274117">
              <a:off x="6775354" y="826650"/>
              <a:ext cx="2200305" cy="312091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3" b="40093" l="34339" r="69142">
                          <a14:foregroundMark x1="48376" y1="33704" x2="43968" y2="34259"/>
                          <a14:foregroundMark x1="45940" y1="32778" x2="44432" y2="36204"/>
                          <a14:foregroundMark x1="47332" y1="34815" x2="45708" y2="37037"/>
                          <a14:foregroundMark x1="51276" y1="35741" x2="51276" y2="370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32" t="-1" r="31335" b="59096"/>
            <a:stretch/>
          </p:blipFill>
          <p:spPr>
            <a:xfrm>
              <a:off x="0" y="487002"/>
              <a:ext cx="2362200" cy="3526196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3708908" y="1087375"/>
            <a:ext cx="5938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Đèn</a:t>
            </a:r>
            <a:r>
              <a:rPr lang="en-US" sz="3200" b="1" dirty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giao</a:t>
            </a:r>
            <a:r>
              <a:rPr lang="en-US" sz="3200" b="1" dirty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thông</a:t>
            </a:r>
            <a:r>
              <a:rPr lang="en-US" sz="3200" b="1" dirty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có</a:t>
            </a:r>
            <a:r>
              <a:rPr lang="en-US" sz="3200" b="1" dirty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mấy</a:t>
            </a:r>
            <a:r>
              <a:rPr lang="en-US" sz="3200" b="1" dirty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màu</a:t>
            </a:r>
            <a:r>
              <a:rPr lang="en-US" sz="3200" b="1" dirty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? </a:t>
            </a:r>
            <a:r>
              <a:rPr lang="en-US" sz="3200" b="1" dirty="0" err="1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Đó</a:t>
            </a:r>
            <a:r>
              <a:rPr lang="en-US" sz="3200" b="1" dirty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là</a:t>
            </a:r>
            <a:r>
              <a:rPr lang="en-US" sz="3200" b="1" dirty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những</a:t>
            </a:r>
            <a:r>
              <a:rPr lang="en-US" sz="3200" b="1" dirty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màu</a:t>
            </a:r>
            <a:r>
              <a:rPr lang="en-US" sz="3200" b="1" dirty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nào</a:t>
            </a:r>
            <a:r>
              <a:rPr lang="en-US" sz="3200" b="1" dirty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?</a:t>
            </a:r>
            <a:endParaRPr lang="en-US" sz="1600" b="1" dirty="0">
              <a:solidFill>
                <a:prstClr val="white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89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5000">
              <a:srgbClr val="92D050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1" y="487002"/>
            <a:ext cx="8975659" cy="3526196"/>
            <a:chOff x="0" y="487002"/>
            <a:chExt cx="8975659" cy="352619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867" y="534130"/>
              <a:ext cx="5898682" cy="3063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3519" b="94167" l="50232" r="97216">
                          <a14:foregroundMark x1="66473" y1="70648" x2="68561" y2="74907"/>
                          <a14:foregroundMark x1="68794" y1="70833" x2="69838" y2="75093"/>
                          <a14:foregroundMark x1="69142" y1="70185" x2="69142" y2="74444"/>
                          <a14:foregroundMark x1="75406" y1="86296" x2="77610" y2="88611"/>
                          <a14:foregroundMark x1="70418" y1="88241" x2="72506" y2="89722"/>
                          <a14:foregroundMark x1="72506" y1="89907" x2="71346" y2="92130"/>
                          <a14:foregroundMark x1="77494" y1="87222" x2="78306" y2="89815"/>
                          <a14:foregroundMark x1="73434" y1="90463" x2="72738" y2="91667"/>
                          <a14:foregroundMark x1="74362" y1="89630" x2="73434" y2="90741"/>
                          <a14:foregroundMark x1="72622" y1="91852" x2="71926" y2="924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53968" r="16519" b="8129"/>
            <a:stretch/>
          </p:blipFill>
          <p:spPr>
            <a:xfrm rot="1274117">
              <a:off x="6775354" y="826650"/>
              <a:ext cx="2200305" cy="312091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3" b="40093" l="34339" r="69142">
                          <a14:foregroundMark x1="48376" y1="33704" x2="43968" y2="34259"/>
                          <a14:foregroundMark x1="45940" y1="32778" x2="44432" y2="36204"/>
                          <a14:foregroundMark x1="47332" y1="34815" x2="45708" y2="37037"/>
                          <a14:foregroundMark x1="51276" y1="35741" x2="51276" y2="370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32" t="-1" r="31335" b="59096"/>
            <a:stretch/>
          </p:blipFill>
          <p:spPr>
            <a:xfrm>
              <a:off x="0" y="487002"/>
              <a:ext cx="2362200" cy="3526196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E6368BA-91F3-464D-B0E1-636070DBB6BB}"/>
              </a:ext>
            </a:extLst>
          </p:cNvPr>
          <p:cNvSpPr/>
          <p:nvPr/>
        </p:nvSpPr>
        <p:spPr>
          <a:xfrm>
            <a:off x="1295400" y="3866684"/>
            <a:ext cx="4684667" cy="10694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đỏ dừng, vàng đi, xanh đi chậm lại</a:t>
            </a:r>
            <a:endParaRPr lang="vi-VN" sz="3200" dirty="0">
              <a:solidFill>
                <a:prstClr val="black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129CBA-AB00-46D9-BA65-557E4E278E95}"/>
              </a:ext>
            </a:extLst>
          </p:cNvPr>
          <p:cNvSpPr/>
          <p:nvPr/>
        </p:nvSpPr>
        <p:spPr>
          <a:xfrm>
            <a:off x="6708872" y="3866684"/>
            <a:ext cx="4416328" cy="10694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B. </a:t>
            </a:r>
            <a:r>
              <a:rPr lang="en-US" sz="28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Đỏ dừng lại, đèn xanh di chuyển, đèn vàng đi chậm lại </a:t>
            </a:r>
            <a:endParaRPr lang="vi-VN" sz="2800" dirty="0">
              <a:solidFill>
                <a:prstClr val="black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BCEE7A-EA91-4D1A-99A8-B825AF6CD9ED}"/>
              </a:ext>
            </a:extLst>
          </p:cNvPr>
          <p:cNvSpPr/>
          <p:nvPr/>
        </p:nvSpPr>
        <p:spPr>
          <a:xfrm>
            <a:off x="1295401" y="5093497"/>
            <a:ext cx="4684666" cy="10787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C.</a:t>
            </a:r>
            <a:r>
              <a:rPr lang="en-US" sz="32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Đỏ đi, vàng đi chậm lại, xanh dừng</a:t>
            </a:r>
            <a:endParaRPr lang="vi-VN" sz="3200" dirty="0">
              <a:solidFill>
                <a:prstClr val="black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65BC8A-4762-432C-A0A3-39D72E6C2A3C}"/>
              </a:ext>
            </a:extLst>
          </p:cNvPr>
          <p:cNvSpPr/>
          <p:nvPr/>
        </p:nvSpPr>
        <p:spPr>
          <a:xfrm>
            <a:off x="6682368" y="5114790"/>
            <a:ext cx="4595232" cy="10574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D. </a:t>
            </a:r>
            <a:r>
              <a:rPr lang="en-US" sz="32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Xanh dừng, đỏ đi vàng chậm lại</a:t>
            </a:r>
            <a:endParaRPr lang="vi-VN" sz="3200" dirty="0">
              <a:solidFill>
                <a:prstClr val="black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C6C7FD-6157-40D3-87C1-0E86E69776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467" y="4259613"/>
            <a:ext cx="672947" cy="5913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CF35B7-5844-4DF7-A8A8-604390DF4C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44" y="5605139"/>
            <a:ext cx="672129" cy="5906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B8D869-04FF-499B-A1EE-9CFEF6688D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472" y="4401413"/>
            <a:ext cx="672128" cy="5377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E105B9-7950-449A-81AE-2DDEFC69A0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38" y="5120063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1" action="ppaction://hlinksldjump"/>
          </p:cNvPr>
          <p:cNvSpPr/>
          <p:nvPr/>
        </p:nvSpPr>
        <p:spPr>
          <a:xfrm>
            <a:off x="9576463" y="5999888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86200" y="1186779"/>
            <a:ext cx="48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Mỗi</a:t>
            </a:r>
            <a:r>
              <a:rPr lang="en-US" sz="3600" b="1" dirty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màu</a:t>
            </a:r>
            <a:r>
              <a:rPr lang="en-US" sz="3600" b="1" dirty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của</a:t>
            </a:r>
            <a:r>
              <a:rPr lang="en-US" sz="3600" b="1" dirty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đèn</a:t>
            </a:r>
            <a:r>
              <a:rPr lang="en-US" sz="3600" b="1" dirty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giao</a:t>
            </a:r>
            <a:r>
              <a:rPr lang="en-US" sz="3600" b="1" dirty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thông</a:t>
            </a:r>
            <a:r>
              <a:rPr lang="en-US" sz="3600" b="1" dirty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báo</a:t>
            </a:r>
            <a:r>
              <a:rPr lang="en-US" sz="3600" b="1" dirty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hiệu</a:t>
            </a:r>
            <a:r>
              <a:rPr lang="en-US" sz="3600" b="1" dirty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điều</a:t>
            </a:r>
            <a:r>
              <a:rPr lang="en-US" sz="3600" b="1" dirty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gì</a:t>
            </a:r>
            <a:r>
              <a:rPr lang="en-US" sz="3600" b="1" dirty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?</a:t>
            </a:r>
            <a:endParaRPr lang="en-US" b="1" dirty="0">
              <a:solidFill>
                <a:prstClr val="white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08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5000">
              <a:srgbClr val="92D050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E6368BA-91F3-464D-B0E1-636070DBB6BB}"/>
              </a:ext>
            </a:extLst>
          </p:cNvPr>
          <p:cNvSpPr/>
          <p:nvPr/>
        </p:nvSpPr>
        <p:spPr>
          <a:xfrm>
            <a:off x="2690566" y="4034802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A. </a:t>
            </a:r>
            <a:r>
              <a:rPr lang="en-US" sz="32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Lộn</a:t>
            </a:r>
            <a:r>
              <a:rPr lang="en-US" sz="32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xộn</a:t>
            </a:r>
            <a:endParaRPr lang="vi-VN" sz="3200" dirty="0">
              <a:solidFill>
                <a:prstClr val="black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129CBA-AB00-46D9-BA65-557E4E278E95}"/>
              </a:ext>
            </a:extLst>
          </p:cNvPr>
          <p:cNvSpPr/>
          <p:nvPr/>
        </p:nvSpPr>
        <p:spPr>
          <a:xfrm>
            <a:off x="6751861" y="4034802"/>
            <a:ext cx="4238296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B. </a:t>
            </a:r>
            <a:r>
              <a:rPr lang="en-US" sz="28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Lộn</a:t>
            </a:r>
            <a:r>
              <a:rPr lang="en-US" sz="28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xộn</a:t>
            </a:r>
            <a:r>
              <a:rPr lang="en-US" sz="28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nguy</a:t>
            </a:r>
            <a:r>
              <a:rPr lang="en-US" sz="28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hiểm</a:t>
            </a:r>
            <a:endParaRPr lang="vi-VN" sz="3200" dirty="0">
              <a:solidFill>
                <a:prstClr val="black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BCEE7A-EA91-4D1A-99A8-B825AF6CD9ED}"/>
              </a:ext>
            </a:extLst>
          </p:cNvPr>
          <p:cNvSpPr/>
          <p:nvPr/>
        </p:nvSpPr>
        <p:spPr>
          <a:xfrm>
            <a:off x="2690565" y="4835949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C.</a:t>
            </a:r>
            <a:r>
              <a:rPr lang="en-US" sz="32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Bình</a:t>
            </a:r>
            <a:r>
              <a:rPr lang="en-US" sz="32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thường</a:t>
            </a:r>
            <a:endParaRPr lang="vi-VN" sz="3200" dirty="0">
              <a:solidFill>
                <a:prstClr val="black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65BC8A-4762-432C-A0A3-39D72E6C2A3C}"/>
              </a:ext>
            </a:extLst>
          </p:cNvPr>
          <p:cNvSpPr/>
          <p:nvPr/>
        </p:nvSpPr>
        <p:spPr>
          <a:xfrm>
            <a:off x="6725357" y="4871947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</a:t>
            </a:r>
            <a:r>
              <a:rPr lang="en-US" sz="32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Nguy</a:t>
            </a:r>
            <a:r>
              <a:rPr lang="en-US" sz="32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hiểm</a:t>
            </a:r>
            <a:endParaRPr lang="vi-VN" sz="3200" dirty="0">
              <a:solidFill>
                <a:prstClr val="black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C6C7FD-6157-40D3-87C1-0E86E69776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56" y="4002065"/>
            <a:ext cx="672947" cy="5913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CF35B7-5844-4DF7-A8A8-604390DF4C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150" y="4880429"/>
            <a:ext cx="672129" cy="5906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B8D869-04FF-499B-A1EE-9CFEF6688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4030433"/>
            <a:ext cx="672128" cy="5377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E105B9-7950-449A-81AE-2DDEFC69A0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27" y="4862515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7" action="ppaction://hlinksldjump"/>
          </p:cNvPr>
          <p:cNvSpPr/>
          <p:nvPr/>
        </p:nvSpPr>
        <p:spPr>
          <a:xfrm>
            <a:off x="9579540" y="6012903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524001" y="487002"/>
            <a:ext cx="8975659" cy="3526196"/>
            <a:chOff x="0" y="487002"/>
            <a:chExt cx="8975659" cy="3526196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867" y="534130"/>
              <a:ext cx="5898682" cy="3063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3519" b="94167" l="50232" r="97216">
                          <a14:foregroundMark x1="66473" y1="70648" x2="68561" y2="74907"/>
                          <a14:foregroundMark x1="68794" y1="70833" x2="69838" y2="75093"/>
                          <a14:foregroundMark x1="69142" y1="70185" x2="69142" y2="74444"/>
                          <a14:foregroundMark x1="75406" y1="86296" x2="77610" y2="88611"/>
                          <a14:foregroundMark x1="70418" y1="88241" x2="72506" y2="89722"/>
                          <a14:foregroundMark x1="72506" y1="89907" x2="71346" y2="92130"/>
                          <a14:foregroundMark x1="77494" y1="87222" x2="78306" y2="89815"/>
                          <a14:foregroundMark x1="73434" y1="90463" x2="72738" y2="91667"/>
                          <a14:foregroundMark x1="74362" y1="89630" x2="73434" y2="90741"/>
                          <a14:foregroundMark x1="72622" y1="91852" x2="71926" y2="924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53968" r="16519" b="8129"/>
            <a:stretch/>
          </p:blipFill>
          <p:spPr>
            <a:xfrm rot="1274117">
              <a:off x="6775354" y="826650"/>
              <a:ext cx="2200305" cy="312091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3" b="40093" l="34339" r="69142">
                          <a14:foregroundMark x1="48376" y1="33704" x2="43968" y2="34259"/>
                          <a14:foregroundMark x1="45940" y1="32778" x2="44432" y2="36204"/>
                          <a14:foregroundMark x1="47332" y1="34815" x2="45708" y2="37037"/>
                          <a14:foregroundMark x1="51276" y1="35741" x2="51276" y2="370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32" t="-1" r="31335" b="59096"/>
            <a:stretch/>
          </p:blipFill>
          <p:spPr>
            <a:xfrm>
              <a:off x="0" y="487002"/>
              <a:ext cx="2362200" cy="3526196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3708909" y="869559"/>
            <a:ext cx="48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Nếu</a:t>
            </a:r>
            <a:r>
              <a:rPr lang="en-US" sz="3600" b="1" dirty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không</a:t>
            </a:r>
            <a:r>
              <a:rPr lang="en-US" sz="3600" b="1" dirty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có</a:t>
            </a:r>
            <a:r>
              <a:rPr lang="en-US" sz="3600" b="1" dirty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đèn</a:t>
            </a:r>
            <a:r>
              <a:rPr lang="en-US" sz="3600" b="1" dirty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giao</a:t>
            </a:r>
            <a:r>
              <a:rPr lang="en-US" sz="3600" b="1" dirty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thông</a:t>
            </a:r>
            <a:r>
              <a:rPr lang="en-US" sz="3600" b="1" dirty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thì</a:t>
            </a:r>
            <a:r>
              <a:rPr lang="en-US" sz="3600" b="1" dirty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việc</a:t>
            </a:r>
            <a:r>
              <a:rPr lang="en-US" sz="3600" b="1" dirty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đi</a:t>
            </a:r>
            <a:r>
              <a:rPr lang="en-US" sz="3600" b="1" dirty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lại</a:t>
            </a:r>
            <a:r>
              <a:rPr lang="en-US" sz="3600" b="1" dirty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ở </a:t>
            </a:r>
            <a:r>
              <a:rPr lang="en-US" sz="3600" b="1" dirty="0" err="1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các</a:t>
            </a:r>
            <a:r>
              <a:rPr lang="en-US" sz="3600" b="1" dirty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đường</a:t>
            </a:r>
            <a:r>
              <a:rPr lang="en-US" sz="3600" b="1" dirty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phố</a:t>
            </a:r>
            <a:r>
              <a:rPr lang="en-US" sz="3600" b="1" dirty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sẽ</a:t>
            </a:r>
            <a:r>
              <a:rPr lang="en-US" sz="3600" b="1" dirty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như</a:t>
            </a:r>
            <a:r>
              <a:rPr lang="en-US" sz="3600" b="1" dirty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thế</a:t>
            </a:r>
            <a:r>
              <a:rPr lang="en-US" sz="3600" b="1" dirty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nào</a:t>
            </a:r>
            <a:r>
              <a:rPr lang="en-US" sz="3600" b="1" dirty="0">
                <a:solidFill>
                  <a:prstClr val="white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?</a:t>
            </a:r>
            <a:endParaRPr lang="en-US" b="1" dirty="0">
              <a:solidFill>
                <a:prstClr val="white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2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16000" r="13000" b="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9274" y="64684"/>
            <a:ext cx="609600" cy="60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1020" y="107880"/>
            <a:ext cx="2379518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viết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6612" t="18052" r="71895" b="2286"/>
          <a:stretch/>
        </p:blipFill>
        <p:spPr>
          <a:xfrm>
            <a:off x="8763000" y="1371600"/>
            <a:ext cx="914400" cy="2527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2064187" y="1602916"/>
            <a:ext cx="8111837" cy="2062091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Đèn đỏ báo hiệu dừng lại.</a:t>
            </a:r>
          </a:p>
          <a:p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Đèn xanh báo hiệu được phép </a:t>
            </a:r>
          </a:p>
          <a:p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di chuyển. Đèn vàng báo hiệu</a:t>
            </a:r>
          </a:p>
          <a:p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đi chậm rồi dừng hẳn.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14638" y="5235195"/>
            <a:ext cx="6918037" cy="5232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viết chữ đầu dòng, ta lưu ý gì?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2599026" y="1905336"/>
            <a:ext cx="431223" cy="12393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828493" y="5235195"/>
            <a:ext cx="6918037" cy="5232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chữ nào viết hoa? Vì sao?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129310" y="2053202"/>
            <a:ext cx="2424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94226" y="2597188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271432" y="3048562"/>
            <a:ext cx="2424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994228" y="5235195"/>
            <a:ext cx="6918037" cy="5232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 trên có mấy câu?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7540" y="1527722"/>
            <a:ext cx="361770" cy="2421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4352" y="2117834"/>
            <a:ext cx="432854" cy="26590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794" y="2491111"/>
            <a:ext cx="353033" cy="38479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814637" y="5206236"/>
            <a:ext cx="6918037" cy="5232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 thúc câu có dấu gì?</a:t>
            </a:r>
          </a:p>
        </p:txBody>
      </p:sp>
      <p:sp>
        <p:nvSpPr>
          <p:cNvPr id="31" name="Oval 30"/>
          <p:cNvSpPr/>
          <p:nvPr/>
        </p:nvSpPr>
        <p:spPr>
          <a:xfrm>
            <a:off x="7572271" y="1889232"/>
            <a:ext cx="114301" cy="22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930159" y="2832284"/>
            <a:ext cx="114301" cy="22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112382" y="3364369"/>
            <a:ext cx="114301" cy="22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814636" y="5240872"/>
            <a:ext cx="7097629" cy="5232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tìm từ dễ viết lẫn trong bài.</a:t>
            </a:r>
          </a:p>
        </p:txBody>
      </p:sp>
      <p:sp>
        <p:nvSpPr>
          <p:cNvPr id="36" name="Minus 35"/>
          <p:cNvSpPr/>
          <p:nvPr/>
        </p:nvSpPr>
        <p:spPr>
          <a:xfrm>
            <a:off x="5640314" y="3048562"/>
            <a:ext cx="1910918" cy="762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inus 36"/>
          <p:cNvSpPr/>
          <p:nvPr/>
        </p:nvSpPr>
        <p:spPr>
          <a:xfrm>
            <a:off x="5656156" y="2597188"/>
            <a:ext cx="1910918" cy="762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Minus 37"/>
          <p:cNvSpPr/>
          <p:nvPr/>
        </p:nvSpPr>
        <p:spPr>
          <a:xfrm>
            <a:off x="2173851" y="3566513"/>
            <a:ext cx="1910918" cy="762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3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2" dur="2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7" dur="2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62" dur="2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5" presetID="8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6" dur="2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8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4" dur="2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1" presetID="8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2" dur="2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2" accel="10000" fill="hold" grpId="0" nodeType="withEffect" p14:presetBounceEnd="1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4000">
                                          <p:cBhvr additive="base">
                                            <p:cTn id="9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4000">
                                          <p:cBhvr additive="base">
                                            <p:cTn id="9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20" grpId="0" animBg="1"/>
          <p:bldP spid="25" grpId="0" animBg="1"/>
          <p:bldP spid="30" grpId="0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6" grpId="0" animBg="1"/>
          <p:bldP spid="37" grpId="0" animBg="1"/>
          <p:bldP spid="3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2" dur="2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7" dur="2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62" dur="2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5" presetID="8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6" dur="2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8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4" dur="2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1" presetID="8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2" dur="2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2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20" grpId="0" animBg="1"/>
          <p:bldP spid="25" grpId="0" animBg="1"/>
          <p:bldP spid="30" grpId="0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5" grpId="0" animBg="1"/>
          <p:bldP spid="36" grpId="0" animBg="1"/>
          <p:bldP spid="37" grpId="0" animBg="1"/>
          <p:bldP spid="38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7960"/>
            <a:ext cx="12192000" cy="232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2148456"/>
            <a:ext cx="11734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 dirty="0">
                <a:solidFill>
                  <a:srgbClr val="7030A0"/>
                </a:solidFill>
                <a:latin typeface="HP001 4 hàng" pitchFamily="34" charset="0"/>
              </a:rPr>
              <a:t>  </a:t>
            </a:r>
            <a:r>
              <a:rPr lang="en-US" sz="3500" b="1" dirty="0">
                <a:solidFill>
                  <a:srgbClr val="7030A0"/>
                </a:solidFill>
                <a:latin typeface="HP001 4 hàng" pitchFamily="34" charset="0"/>
              </a:rPr>
              <a:t>Đèn đỏ báo hiệu dừng lại. Đèn xanh báo hiệu </a:t>
            </a:r>
            <a:r>
              <a:rPr lang="en-US" sz="3500" b="1" dirty="0" err="1">
                <a:solidFill>
                  <a:srgbClr val="7030A0"/>
                </a:solidFill>
                <a:latin typeface="HP001 4 hàng" pitchFamily="34" charset="0"/>
              </a:rPr>
              <a:t>đư</a:t>
            </a:r>
            <a:r>
              <a:rPr lang="el-GR" sz="3500" b="1" dirty="0">
                <a:solidFill>
                  <a:srgbClr val="7030A0"/>
                </a:solidFill>
                <a:latin typeface="HP001 4 hàng" pitchFamily="34" charset="0"/>
              </a:rPr>
              <a:t>ϑ</a:t>
            </a:r>
            <a:r>
              <a:rPr lang="en-US" sz="3500" b="1" dirty="0">
                <a:solidFill>
                  <a:srgbClr val="7030A0"/>
                </a:solidFill>
                <a:latin typeface="HP001 4 hàng" pitchFamily="34" charset="0"/>
              </a:rPr>
              <a:t> phép</a:t>
            </a:r>
          </a:p>
        </p:txBody>
      </p:sp>
      <p:sp>
        <p:nvSpPr>
          <p:cNvPr id="7" name="Rectangle 6"/>
          <p:cNvSpPr/>
          <p:nvPr/>
        </p:nvSpPr>
        <p:spPr>
          <a:xfrm>
            <a:off x="-6928" y="2885734"/>
            <a:ext cx="1189412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solidFill>
                  <a:srgbClr val="7030A0"/>
                </a:solidFill>
                <a:latin typeface="HP001 4 hàng" pitchFamily="34" charset="0"/>
              </a:rPr>
              <a:t>di chuyển. Đèn vàng báo hiệu đi chậm </a:t>
            </a:r>
            <a:r>
              <a:rPr lang="en-US" sz="3500" b="1">
                <a:solidFill>
                  <a:srgbClr val="7030A0"/>
                </a:solidFill>
                <a:latin typeface="HP001 4 hàng" pitchFamily="34" charset="0"/>
              </a:rPr>
              <a:t>ǟồi</a:t>
            </a:r>
            <a:r>
              <a:rPr lang="en-US" sz="3500" b="1" dirty="0">
                <a:solidFill>
                  <a:srgbClr val="7030A0"/>
                </a:solidFill>
                <a:latin typeface="HP001 4 hàng" pitchFamily="34" charset="0"/>
              </a:rPr>
              <a:t> dừng hẳn. </a:t>
            </a:r>
          </a:p>
        </p:txBody>
      </p:sp>
    </p:spTree>
    <p:extLst>
      <p:ext uri="{BB962C8B-B14F-4D97-AF65-F5344CB8AC3E}">
        <p14:creationId xmlns:p14="http://schemas.microsoft.com/office/powerpoint/2010/main" val="4292140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84000" b="7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0" y="73351"/>
            <a:ext cx="609600" cy="609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98188"/>
            <a:ext cx="9753600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 dấu thanh phù hợp thay cho chiếc lá</a:t>
            </a:r>
            <a:r>
              <a:rPr lang="en-US" sz="3200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1002012"/>
            <a:ext cx="9753600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Dấu hỏi hay dấu ngã 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3200" b="1" i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38400" y="2547823"/>
            <a:ext cx="2819400" cy="9906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ngã ba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53200" y="2547116"/>
            <a:ext cx="3429000" cy="9906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ngõ nhỏ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0" y="4457700"/>
            <a:ext cx="41910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6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 khiển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534400" y="4457700"/>
            <a:ext cx="2514600" cy="9906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 vẽ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437246" y="2555104"/>
            <a:ext cx="2819400" cy="9906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 ba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553200" y="2549421"/>
            <a:ext cx="3429000" cy="9906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</a:t>
            </a:r>
            <a:r>
              <a:rPr lang="en-US" sz="6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nhỏ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</a:extLst>
          </a:blip>
          <a:srcRect l="14349" t="8217" r="12095" b="12377"/>
          <a:stretch/>
        </p:blipFill>
        <p:spPr>
          <a:xfrm rot="11703963">
            <a:off x="7732464" y="2566630"/>
            <a:ext cx="489740" cy="317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Rounded Rectangle 16"/>
          <p:cNvSpPr/>
          <p:nvPr/>
        </p:nvSpPr>
        <p:spPr>
          <a:xfrm>
            <a:off x="13757" y="4443138"/>
            <a:ext cx="41910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6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 khiên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</a:extLst>
          </a:blip>
          <a:srcRect l="14349" t="8217" r="12095" b="12377"/>
          <a:stretch/>
        </p:blipFill>
        <p:spPr>
          <a:xfrm rot="12335952">
            <a:off x="2949417" y="4357326"/>
            <a:ext cx="489740" cy="309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Rounded Rectangle 18"/>
          <p:cNvSpPr/>
          <p:nvPr/>
        </p:nvSpPr>
        <p:spPr>
          <a:xfrm>
            <a:off x="8542289" y="4443138"/>
            <a:ext cx="2514600" cy="9906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 ve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</a:extLst>
          </a:blip>
          <a:srcRect l="14349" t="8217" r="12095" b="12377"/>
          <a:stretch/>
        </p:blipFill>
        <p:spPr>
          <a:xfrm rot="11998019">
            <a:off x="10527618" y="4478729"/>
            <a:ext cx="489740" cy="317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870" b="77524" l="44667" r="58667"/>
                    </a14:imgEffect>
                  </a14:imgLayer>
                </a14:imgProps>
              </a:ext>
            </a:extLst>
          </a:blip>
          <a:srcRect l="46000" t="21040" r="39818" b="5760"/>
          <a:stretch/>
        </p:blipFill>
        <p:spPr>
          <a:xfrm>
            <a:off x="5257800" y="5042293"/>
            <a:ext cx="810491" cy="2140527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625" l="2817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3701" y="5548770"/>
            <a:ext cx="818998" cy="160634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</a:extLst>
          </a:blip>
          <a:srcRect l="14349" t="8217" r="12095" b="12377"/>
          <a:stretch/>
        </p:blipFill>
        <p:spPr>
          <a:xfrm rot="12335952">
            <a:off x="3603230" y="2576040"/>
            <a:ext cx="489740" cy="298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9772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5" grpId="0" animBg="1"/>
      <p:bldP spid="1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9655" y="-5901"/>
            <a:ext cx="609600" cy="6476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9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92103" y="43616"/>
            <a:ext cx="2619674" cy="449686"/>
            <a:chOff x="886344" y="436620"/>
            <a:chExt cx="2619674" cy="449686"/>
          </a:xfrm>
        </p:grpSpPr>
        <p:sp>
          <p:nvSpPr>
            <p:cNvPr id="6" name="Oval 5"/>
            <p:cNvSpPr/>
            <p:nvPr/>
          </p:nvSpPr>
          <p:spPr>
            <a:xfrm>
              <a:off x="886344" y="436620"/>
              <a:ext cx="449686" cy="449686"/>
            </a:xfrm>
            <a:prstGeom prst="ellipse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231774" y="436620"/>
              <a:ext cx="449686" cy="44968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577310" y="436620"/>
              <a:ext cx="449686" cy="4496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ò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957060" y="436620"/>
              <a:ext cx="449686" cy="44968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311443" y="436620"/>
              <a:ext cx="449686" cy="4496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686656" y="436620"/>
              <a:ext cx="449686" cy="44968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056332" y="436620"/>
              <a:ext cx="449686" cy="44968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i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700053" y="128088"/>
            <a:ext cx="4661713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Nhận biết biển báo.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7773" t="3815" r="63268" b="46327"/>
          <a:stretch/>
        </p:blipFill>
        <p:spPr>
          <a:xfrm>
            <a:off x="589339" y="838200"/>
            <a:ext cx="1828800" cy="1676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39145" t="17413" r="34309" b="34995"/>
          <a:stretch/>
        </p:blipFill>
        <p:spPr>
          <a:xfrm>
            <a:off x="2922497" y="1084851"/>
            <a:ext cx="1676400" cy="1600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66898" t="40075" r="5349" b="7799"/>
          <a:stretch/>
        </p:blipFill>
        <p:spPr>
          <a:xfrm>
            <a:off x="4771531" y="1295400"/>
            <a:ext cx="1752600" cy="1752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5556" t="5556" r="5556" b="5556"/>
          <a:stretch/>
        </p:blipFill>
        <p:spPr>
          <a:xfrm>
            <a:off x="6882078" y="1480702"/>
            <a:ext cx="1828800" cy="162104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r="55880" b="11181"/>
          <a:stretch/>
        </p:blipFill>
        <p:spPr>
          <a:xfrm>
            <a:off x="8981642" y="1728422"/>
            <a:ext cx="1384701" cy="17005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52878" b="11177"/>
          <a:stretch/>
        </p:blipFill>
        <p:spPr>
          <a:xfrm>
            <a:off x="10637108" y="1981200"/>
            <a:ext cx="1554892" cy="1676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 l="10433" r="66294" b="57899"/>
          <a:stretch/>
        </p:blipFill>
        <p:spPr>
          <a:xfrm>
            <a:off x="253127" y="2828106"/>
            <a:ext cx="1826990" cy="18634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/>
          <a:srcRect l="9425" t="43911" r="65439" b="19496"/>
          <a:stretch/>
        </p:blipFill>
        <p:spPr>
          <a:xfrm>
            <a:off x="2730679" y="3463636"/>
            <a:ext cx="1938747" cy="15767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95454" y="5142617"/>
            <a:ext cx="838200" cy="149505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/>
          <a:srcRect r="74000" b="42638"/>
          <a:stretch/>
        </p:blipFill>
        <p:spPr>
          <a:xfrm>
            <a:off x="4953000" y="4074214"/>
            <a:ext cx="1657350" cy="17811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/>
          <a:srcRect l="26000" r="48666" b="42638"/>
          <a:stretch/>
        </p:blipFill>
        <p:spPr>
          <a:xfrm>
            <a:off x="7072578" y="4252030"/>
            <a:ext cx="1447800" cy="17811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/>
          <a:srcRect l="51333" t="921" r="23333" b="45091"/>
          <a:stretch/>
        </p:blipFill>
        <p:spPr>
          <a:xfrm>
            <a:off x="8919176" y="4572000"/>
            <a:ext cx="14478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406</Words>
  <Application>Microsoft Office PowerPoint</Application>
  <PresentationFormat>Màn hình rộng</PresentationFormat>
  <Paragraphs>64</Paragraphs>
  <Slides>11</Slides>
  <Notes>2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20" baseType="lpstr">
      <vt:lpstr>Arial</vt:lpstr>
      <vt:lpstr>Arial Rounded MT Bold</vt:lpstr>
      <vt:lpstr>Arial-Rounded</vt:lpstr>
      <vt:lpstr>Arial-SGK-TV</vt:lpstr>
      <vt:lpstr>Calibri</vt:lpstr>
      <vt:lpstr>HP001 4 hàng</vt:lpstr>
      <vt:lpstr>Times New Roman</vt:lpstr>
      <vt:lpstr>Wingdings</vt:lpstr>
      <vt:lpstr>2_Office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10</cp:lastModifiedBy>
  <cp:revision>58</cp:revision>
  <dcterms:created xsi:type="dcterms:W3CDTF">2020-04-20T08:23:47Z</dcterms:created>
  <dcterms:modified xsi:type="dcterms:W3CDTF">2023-03-08T04:50:05Z</dcterms:modified>
</cp:coreProperties>
</file>