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59" r:id="rId4"/>
    <p:sldId id="281" r:id="rId5"/>
    <p:sldId id="271" r:id="rId6"/>
    <p:sldId id="276" r:id="rId7"/>
    <p:sldId id="278" r:id="rId8"/>
    <p:sldId id="279" r:id="rId9"/>
    <p:sldId id="272" r:id="rId10"/>
    <p:sldId id="280" r:id="rId11"/>
    <p:sldId id="270" r:id="rId12"/>
    <p:sldId id="27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  <a:srgbClr val="FF9999"/>
    <a:srgbClr val="CCFFFF"/>
    <a:srgbClr val="CCFF66"/>
    <a:srgbClr val="FFCCFF"/>
    <a:srgbClr val="CC99FF"/>
    <a:srgbClr val="FF66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782" y="1038085"/>
            <a:ext cx="1111134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smtClean="0">
              <a:solidFill>
                <a:srgbClr val="FF0000"/>
              </a:solidFill>
              <a:latin typeface="iCiel Cadena" panose="02000503000000020004" pitchFamily="2" charset="0"/>
              <a:cs typeface="iCiel Cucho" pitchFamily="50" charset="0"/>
            </a:endParaRP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Thứ năm ngày 14 tháng 10 năm 2021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Toán 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Bài 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11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trừ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 (qua 10)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phạm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 vi 20 (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1704109" y="4750573"/>
            <a:ext cx="9850788" cy="2116810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577891" y="3787140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591364" y="3979585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17626" y="136405"/>
            <a:ext cx="5841752" cy="614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Bảng</a:t>
            </a:r>
            <a:r>
              <a:rPr lang="en-US" altLang="zh-CN" sz="4000" b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13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trừ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một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10361568" y="475057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8096076" y="4596020"/>
            <a:ext cx="2153727" cy="22883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62696" y="1105558"/>
            <a:ext cx="2546901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smtClean="0"/>
              <a:t>13 – </a:t>
            </a:r>
            <a:r>
              <a:rPr lang="en-US" sz="3600">
                <a:solidFill>
                  <a:srgbClr val="FF0066"/>
                </a:solidFill>
              </a:rPr>
              <a:t>4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9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13 – </a:t>
            </a:r>
            <a:r>
              <a:rPr lang="en-US" sz="3600">
                <a:solidFill>
                  <a:srgbClr val="FF0066"/>
                </a:solidFill>
              </a:rPr>
              <a:t>5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8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13 – </a:t>
            </a:r>
            <a:r>
              <a:rPr lang="en-US" sz="3600">
                <a:solidFill>
                  <a:srgbClr val="FF0066"/>
                </a:solidFill>
              </a:rPr>
              <a:t>6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7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13 – </a:t>
            </a:r>
            <a:r>
              <a:rPr lang="en-US" sz="3600">
                <a:solidFill>
                  <a:srgbClr val="FF0066"/>
                </a:solidFill>
              </a:rPr>
              <a:t>7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6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13 – </a:t>
            </a:r>
            <a:r>
              <a:rPr lang="en-US" sz="3600">
                <a:solidFill>
                  <a:srgbClr val="FF0066"/>
                </a:solidFill>
              </a:rPr>
              <a:t>8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5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13 – </a:t>
            </a:r>
            <a:r>
              <a:rPr lang="en-US" sz="3600">
                <a:solidFill>
                  <a:srgbClr val="FF0066"/>
                </a:solidFill>
              </a:rPr>
              <a:t>9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90634" y="1299313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561448" y="2002757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561450" y="2678684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345753" y="3376665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595311" y="4134838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403725" y="4796422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72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609" y="304770"/>
            <a:ext cx="10824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52" b="80370" l="23906" r="73281">
                        <a14:foregroundMark x1="31458" y1="57778" x2="31458" y2="57778"/>
                        <a14:foregroundMark x1="33958" y1="55556" x2="27448" y2="57500"/>
                        <a14:foregroundMark x1="30469" y1="52870" x2="32708" y2="48889"/>
                        <a14:foregroundMark x1="33125" y1="54074" x2="33021" y2="51944"/>
                        <a14:foregroundMark x1="31615" y1="74537" x2="37031" y2="69630"/>
                        <a14:foregroundMark x1="33854" y1="69167" x2="34948" y2="64074"/>
                        <a14:foregroundMark x1="33802" y1="41296" x2="39375" y2="46944"/>
                        <a14:foregroundMark x1="37344" y1="41481" x2="36354" y2="36204"/>
                        <a14:foregroundMark x1="37500" y1="41852" x2="40521" y2="38796"/>
                        <a14:foregroundMark x1="40000" y1="42222" x2="40000" y2="42222"/>
                        <a14:foregroundMark x1="40521" y1="42685" x2="40521" y2="42685"/>
                        <a14:foregroundMark x1="40208" y1="45093" x2="40208" y2="45093"/>
                        <a14:foregroundMark x1="56823" y1="46574" x2="63385" y2="43426"/>
                        <a14:foregroundMark x1="59792" y1="42130" x2="61615" y2="37037"/>
                        <a14:foregroundMark x1="63490" y1="55278" x2="69948" y2="57222"/>
                        <a14:foregroundMark x1="66875" y1="53426" x2="69531" y2="50185"/>
                        <a14:foregroundMark x1="64323" y1="51574" x2="64323" y2="51574"/>
                        <a14:foregroundMark x1="65781" y1="52593" x2="65781" y2="52593"/>
                        <a14:foregroundMark x1="62813" y1="71111" x2="69167" y2="72130"/>
                        <a14:foregroundMark x1="66667" y1="68519" x2="68802" y2="65278"/>
                        <a14:foregroundMark x1="63854" y1="67593" x2="63854" y2="67593"/>
                        <a14:foregroundMark x1="65000" y1="68519" x2="65000" y2="68519"/>
                        <a14:foregroundMark x1="35781" y1="67037" x2="35781" y2="67037"/>
                        <a14:foregroundMark x1="35000" y1="68519" x2="35000" y2="68519"/>
                      </a14:backgroundRemoval>
                    </a14:imgEffect>
                  </a14:imgLayer>
                </a14:imgProps>
              </a:ext>
            </a:extLst>
          </a:blip>
          <a:srcRect l="23939" t="34310" r="26818" b="19630"/>
          <a:stretch/>
        </p:blipFill>
        <p:spPr>
          <a:xfrm>
            <a:off x="1219200" y="797213"/>
            <a:ext cx="9698182" cy="5293702"/>
          </a:xfrm>
          <a:prstGeom prst="rect">
            <a:avLst/>
          </a:prstGeom>
          <a:ln w="38100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933934" y="6090915"/>
            <a:ext cx="6417774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Freeform 14"/>
          <p:cNvSpPr/>
          <p:nvPr/>
        </p:nvSpPr>
        <p:spPr>
          <a:xfrm>
            <a:off x="3793389" y="3740727"/>
            <a:ext cx="515376" cy="1149928"/>
          </a:xfrm>
          <a:custGeom>
            <a:avLst/>
            <a:gdLst>
              <a:gd name="connsiteX0" fmla="*/ 58176 w 583109"/>
              <a:gd name="connsiteY0" fmla="*/ 1263368 h 1263368"/>
              <a:gd name="connsiteX1" fmla="*/ 321412 w 583109"/>
              <a:gd name="connsiteY1" fmla="*/ 930858 h 1263368"/>
              <a:gd name="connsiteX2" fmla="*/ 2757 w 583109"/>
              <a:gd name="connsiteY2" fmla="*/ 293549 h 1263368"/>
              <a:gd name="connsiteX3" fmla="*/ 543085 w 583109"/>
              <a:gd name="connsiteY3" fmla="*/ 16458 h 1263368"/>
              <a:gd name="connsiteX4" fmla="*/ 543085 w 583109"/>
              <a:gd name="connsiteY4" fmla="*/ 30313 h 1263368"/>
              <a:gd name="connsiteX5" fmla="*/ 543085 w 583109"/>
              <a:gd name="connsiteY5" fmla="*/ 44168 h 126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109" h="1263368">
                <a:moveTo>
                  <a:pt x="58176" y="1263368"/>
                </a:moveTo>
                <a:cubicBezTo>
                  <a:pt x="194412" y="1177931"/>
                  <a:pt x="330649" y="1092495"/>
                  <a:pt x="321412" y="930858"/>
                </a:cubicBezTo>
                <a:cubicBezTo>
                  <a:pt x="312175" y="769221"/>
                  <a:pt x="-34188" y="445949"/>
                  <a:pt x="2757" y="293549"/>
                </a:cubicBezTo>
                <a:cubicBezTo>
                  <a:pt x="39702" y="141149"/>
                  <a:pt x="453030" y="60331"/>
                  <a:pt x="543085" y="16458"/>
                </a:cubicBezTo>
                <a:cubicBezTo>
                  <a:pt x="633140" y="-27415"/>
                  <a:pt x="543085" y="30313"/>
                  <a:pt x="543085" y="30313"/>
                </a:cubicBezTo>
                <a:lnTo>
                  <a:pt x="543085" y="44168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09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72778" l="31979" r="70313"/>
                    </a14:imgEffect>
                  </a14:imgLayer>
                </a14:imgProps>
              </a:ext>
            </a:extLst>
          </a:blip>
          <a:srcRect l="32092" t="20259" r="26531" b="23760"/>
          <a:stretch/>
        </p:blipFill>
        <p:spPr>
          <a:xfrm>
            <a:off x="6377021" y="1127800"/>
            <a:ext cx="7566940" cy="5758775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633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840" y="2459435"/>
            <a:ext cx="6124595" cy="286512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tờ giấy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868" y="3830431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13 – 5 = 8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5005" y="4447769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71484" y="601512"/>
            <a:ext cx="1789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32964" y="581847"/>
            <a:ext cx="2522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88370" y="972422"/>
            <a:ext cx="15544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19432" y="939523"/>
            <a:ext cx="8770240" cy="2714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Mục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tiêu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76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sz="20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sz="2000" b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 12, 13 trừ đi một số</a:t>
            </a:r>
            <a:endParaRPr lang="en-US" sz="2000" b="1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5" y="1910643"/>
            <a:ext cx="2669049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a) Tính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12 - 4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12 = 10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4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+ 2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12 - 4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827332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b) Tính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13 - 6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694" y="-235978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39960" y="4075211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31925"/>
            <a:ext cx="11312236" cy="28629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Bước 1: Tách số bị trừ thành tổng của chục và đơn vị</a:t>
            </a:r>
            <a:r>
              <a:rPr lang="en-US" sz="3600"/>
              <a:t/>
            </a:r>
            <a:br>
              <a:rPr lang="en-US" sz="3600"/>
            </a:br>
            <a:r>
              <a:rPr lang="en-US" sz="3600" smtClean="0"/>
              <a:t>Bước 2: Lấy 10 trừ đi số trừ</a:t>
            </a:r>
            <a:br>
              <a:rPr lang="en-US" sz="3600" smtClean="0"/>
            </a:br>
            <a:r>
              <a:rPr lang="en-US" sz="3600" smtClean="0"/>
              <a:t>Bước 3: Lấy kết quả của bước 2 cộng với số đơn vị ở bước 1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11591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14078" y="409943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577891" y="3787140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295917" y="3373593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58644" y="4132399"/>
            <a:ext cx="5841752" cy="614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Bảng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12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trừ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một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29" y="209862"/>
            <a:ext cx="388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-9867" y="5275300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3938" y="3561168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3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4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5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6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7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8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9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38917" y="2111678"/>
            <a:ext cx="748632" cy="67512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1704109" y="4750573"/>
            <a:ext cx="9850788" cy="2116810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577891" y="3787140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591364" y="3979585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17626" y="136405"/>
            <a:ext cx="5841752" cy="614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Bảng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12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trừ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một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10361568" y="475057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8096076" y="4596020"/>
            <a:ext cx="2153727" cy="22883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5887" y="870031"/>
            <a:ext cx="2546901" cy="50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smtClean="0"/>
              <a:t>12 – 3 =  9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12 – 4 =  8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12 – 5 =  7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12 – 6 =  6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12 – 7 =  5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12 – 8 =  4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12 – 9 =  3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73063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1704109" y="4750573"/>
            <a:ext cx="9850788" cy="2116810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577891" y="3787140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591364" y="3979585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17626" y="136405"/>
            <a:ext cx="5841752" cy="614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Bảng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12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trừ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một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10361568" y="475057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8096076" y="4596020"/>
            <a:ext cx="2153727" cy="22883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1341" y="795419"/>
            <a:ext cx="2546901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smtClean="0"/>
              <a:t>12 – </a:t>
            </a:r>
            <a:r>
              <a:rPr lang="en-US" sz="3600" smtClean="0">
                <a:solidFill>
                  <a:srgbClr val="FF0066"/>
                </a:solidFill>
              </a:rPr>
              <a:t>3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9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12 – </a:t>
            </a:r>
            <a:r>
              <a:rPr lang="en-US" sz="3600" smtClean="0">
                <a:solidFill>
                  <a:srgbClr val="FF0066"/>
                </a:solidFill>
              </a:rPr>
              <a:t>4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8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12 – </a:t>
            </a:r>
            <a:r>
              <a:rPr lang="en-US" sz="3600" smtClean="0">
                <a:solidFill>
                  <a:srgbClr val="FF0066"/>
                </a:solidFill>
              </a:rPr>
              <a:t>5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7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12 – </a:t>
            </a:r>
            <a:r>
              <a:rPr lang="en-US" sz="3600" smtClean="0">
                <a:solidFill>
                  <a:srgbClr val="FF0066"/>
                </a:solidFill>
              </a:rPr>
              <a:t>6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6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12 – </a:t>
            </a:r>
            <a:r>
              <a:rPr lang="en-US" sz="3600" smtClean="0">
                <a:solidFill>
                  <a:srgbClr val="FF0066"/>
                </a:solidFill>
              </a:rPr>
              <a:t>7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5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12 – </a:t>
            </a:r>
            <a:r>
              <a:rPr lang="en-US" sz="3600" smtClean="0">
                <a:solidFill>
                  <a:srgbClr val="FF0066"/>
                </a:solidFill>
              </a:rPr>
              <a:t>8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4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12 – </a:t>
            </a:r>
            <a:r>
              <a:rPr lang="en-US" sz="3600" smtClean="0">
                <a:solidFill>
                  <a:srgbClr val="FF0066"/>
                </a:solidFill>
              </a:rPr>
              <a:t>9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3</a:t>
            </a:r>
            <a:endParaRPr lang="en-US" sz="3600">
              <a:solidFill>
                <a:srgbClr val="00B05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23709" y="1018013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37563" y="1780013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23709" y="2449733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23708" y="3168240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89259" y="3873229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096671" y="4547040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89258" y="5230318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10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1704109" y="4750573"/>
            <a:ext cx="9850788" cy="2116810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577891" y="3787140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591364" y="3979585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17626" y="136405"/>
            <a:ext cx="5841752" cy="614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Bảng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12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trừ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một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10361568" y="475057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8096076" y="4596020"/>
            <a:ext cx="2153727" cy="22883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1341" y="795419"/>
            <a:ext cx="2546901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smtClean="0"/>
              <a:t>12 – </a:t>
            </a:r>
            <a:r>
              <a:rPr lang="en-US" sz="3600" smtClean="0">
                <a:solidFill>
                  <a:srgbClr val="FF0066"/>
                </a:solidFill>
              </a:rPr>
              <a:t>3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9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12 – </a:t>
            </a:r>
            <a:r>
              <a:rPr lang="en-US" sz="3600" smtClean="0">
                <a:solidFill>
                  <a:srgbClr val="FF0066"/>
                </a:solidFill>
              </a:rPr>
              <a:t>4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8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12 – </a:t>
            </a:r>
            <a:r>
              <a:rPr lang="en-US" sz="3600" smtClean="0">
                <a:solidFill>
                  <a:srgbClr val="FF0066"/>
                </a:solidFill>
              </a:rPr>
              <a:t>5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7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12 – </a:t>
            </a:r>
            <a:r>
              <a:rPr lang="en-US" sz="3600" smtClean="0">
                <a:solidFill>
                  <a:srgbClr val="FF0066"/>
                </a:solidFill>
              </a:rPr>
              <a:t>6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6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12 – </a:t>
            </a:r>
            <a:r>
              <a:rPr lang="en-US" sz="3600" smtClean="0">
                <a:solidFill>
                  <a:srgbClr val="FF0066"/>
                </a:solidFill>
              </a:rPr>
              <a:t>7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5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12 – </a:t>
            </a:r>
            <a:r>
              <a:rPr lang="en-US" sz="3600" smtClean="0">
                <a:solidFill>
                  <a:srgbClr val="FF0066"/>
                </a:solidFill>
              </a:rPr>
              <a:t>8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4</a:t>
            </a:r>
          </a:p>
          <a:p>
            <a:pPr>
              <a:lnSpc>
                <a:spcPct val="130000"/>
              </a:lnSpc>
            </a:pPr>
            <a:r>
              <a:rPr lang="en-US" sz="3600" smtClean="0"/>
              <a:t>12 – </a:t>
            </a:r>
            <a:r>
              <a:rPr lang="en-US" sz="3600" smtClean="0">
                <a:solidFill>
                  <a:srgbClr val="FF0066"/>
                </a:solidFill>
              </a:rPr>
              <a:t>9</a:t>
            </a:r>
            <a:r>
              <a:rPr lang="en-US" sz="3600" smtClean="0"/>
              <a:t> =  </a:t>
            </a:r>
            <a:r>
              <a:rPr lang="en-US" sz="3600" smtClean="0">
                <a:solidFill>
                  <a:srgbClr val="00B050"/>
                </a:solidFill>
              </a:rPr>
              <a:t>3</a:t>
            </a:r>
            <a:endParaRPr lang="en-US" sz="3600">
              <a:solidFill>
                <a:srgbClr val="00B05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23709" y="1018013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86864" y="1714666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286864" y="2471291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23708" y="3168240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321685" y="3823624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23708" y="4517462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89258" y="5230318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97099" y="1516777"/>
            <a:ext cx="3538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12 – 3 = 9</a:t>
            </a:r>
          </a:p>
          <a:p>
            <a:r>
              <a:rPr lang="en-US" sz="3600" smtClean="0"/>
              <a:t>12 – 9 = 3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06022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358785"/>
              </p:ext>
            </p:extLst>
          </p:nvPr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541708" y="2930617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795685" y="2954050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356559" y="2963372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553886" y="2962420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4525407" y="3754582"/>
            <a:ext cx="5250873" cy="1271970"/>
          </a:xfrm>
          <a:prstGeom prst="wedgeRoundRectCallout">
            <a:avLst>
              <a:gd name="adj1" fmla="val -66479"/>
              <a:gd name="adj2" fmla="val 3200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Bảng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13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trừ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60823" y="4257474"/>
            <a:ext cx="7085352" cy="2067434"/>
          </a:xfrm>
          <a:prstGeom prst="rect">
            <a:avLst/>
          </a:prstGeom>
        </p:spPr>
      </p:pic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510</Words>
  <Application>Microsoft Office PowerPoint</Application>
  <PresentationFormat>Widescreen</PresentationFormat>
  <Paragraphs>142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等线</vt:lpstr>
      <vt:lpstr>HP001 4 hàng</vt:lpstr>
      <vt:lpstr>HP001 5H</vt:lpstr>
      <vt:lpstr>iCiel Cadena</vt:lpstr>
      <vt:lpstr>iCiel Crocante</vt:lpstr>
      <vt:lpstr>iCiel Cucho</vt:lpstr>
      <vt:lpstr>iCiel Nabila</vt:lpstr>
      <vt:lpstr>Office Theme</vt:lpstr>
      <vt:lpstr>PowerPoint Presentation</vt:lpstr>
      <vt:lpstr>PowerPoint Presentation</vt:lpstr>
      <vt:lpstr>PowerPoint Presentation</vt:lpstr>
      <vt:lpstr>Bước 1: Tách số bị trừ thành tổng của chục và đơn vị Bước 2: Lấy 10 trừ đi số trừ Bước 3: Lấy kết quả của bước 2 cộng với số đơn vị ở bước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83</cp:revision>
  <dcterms:created xsi:type="dcterms:W3CDTF">2021-05-28T09:26:39Z</dcterms:created>
  <dcterms:modified xsi:type="dcterms:W3CDTF">2021-10-20T09:48:50Z</dcterms:modified>
</cp:coreProperties>
</file>