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23" r:id="rId8"/>
    <p:sldMasterId id="2147483937" r:id="rId9"/>
  </p:sldMasterIdLst>
  <p:notesMasterIdLst>
    <p:notesMasterId r:id="rId24"/>
  </p:notesMasterIdLst>
  <p:sldIdLst>
    <p:sldId id="256" r:id="rId10"/>
    <p:sldId id="515" r:id="rId11"/>
    <p:sldId id="3409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406" r:id="rId20"/>
    <p:sldId id="3397" r:id="rId21"/>
    <p:sldId id="3407" r:id="rId22"/>
    <p:sldId id="34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4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44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49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jpg"/><Relationship Id="rId15" Type="http://schemas.microsoft.com/office/2007/relationships/hdphoto" Target="../media/hdphoto6.wdp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" Type="http://schemas.openxmlformats.org/officeDocument/2006/relationships/image" Target="../media/image62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65.png"/><Relationship Id="rId17" Type="http://schemas.openxmlformats.org/officeDocument/2006/relationships/slide" Target="slide7.xml"/><Relationship Id="rId25" Type="http://schemas.microsoft.com/office/2007/relationships/hdphoto" Target="../media/hdphoto15.wdp"/><Relationship Id="rId33" Type="http://schemas.openxmlformats.org/officeDocument/2006/relationships/image" Target="../media/image74.png"/><Relationship Id="rId2" Type="http://schemas.openxmlformats.org/officeDocument/2006/relationships/image" Target="../media/image61.jpeg"/><Relationship Id="rId16" Type="http://schemas.microsoft.com/office/2007/relationships/hdphoto" Target="../media/hdphoto11.wdp"/><Relationship Id="rId20" Type="http://schemas.openxmlformats.org/officeDocument/2006/relationships/image" Target="../media/image6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png"/><Relationship Id="rId11" Type="http://schemas.openxmlformats.org/officeDocument/2006/relationships/slide" Target="slide9.xml"/><Relationship Id="rId24" Type="http://schemas.openxmlformats.org/officeDocument/2006/relationships/image" Target="../media/image70.png"/><Relationship Id="rId32" Type="http://schemas.openxmlformats.org/officeDocument/2006/relationships/image" Target="../media/image73.GIF"/><Relationship Id="rId5" Type="http://schemas.openxmlformats.org/officeDocument/2006/relationships/slide" Target="slide6.xml"/><Relationship Id="rId15" Type="http://schemas.openxmlformats.org/officeDocument/2006/relationships/image" Target="../media/image66.png"/><Relationship Id="rId23" Type="http://schemas.microsoft.com/office/2007/relationships/hdphoto" Target="../media/hdphoto14.wdp"/><Relationship Id="rId28" Type="http://schemas.openxmlformats.org/officeDocument/2006/relationships/image" Target="../media/image54.png"/><Relationship Id="rId36" Type="http://schemas.openxmlformats.org/officeDocument/2006/relationships/slide" Target="slide11.xml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64.png"/><Relationship Id="rId14" Type="http://schemas.openxmlformats.org/officeDocument/2006/relationships/slide" Target="slide10.xml"/><Relationship Id="rId22" Type="http://schemas.openxmlformats.org/officeDocument/2006/relationships/image" Target="../media/image69.png"/><Relationship Id="rId27" Type="http://schemas.microsoft.com/office/2007/relationships/hdphoto" Target="../media/hdphoto16.wdp"/><Relationship Id="rId30" Type="http://schemas.openxmlformats.org/officeDocument/2006/relationships/image" Target="../media/image72.png"/><Relationship Id="rId35" Type="http://schemas.openxmlformats.org/officeDocument/2006/relationships/image" Target="../media/image75.GIF"/><Relationship Id="rId8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4.xml"/><Relationship Id="rId6" Type="http://schemas.microsoft.com/office/2007/relationships/hdphoto" Target="../media/hdphoto20.wdp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20.wdp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8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56.png"/><Relationship Id="rId4" Type="http://schemas.openxmlformats.org/officeDocument/2006/relationships/image" Target="../media/image7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20.wdp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20.wdp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332509" y="1174172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08538" y="438908"/>
            <a:ext cx="11462548" cy="6019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1756229" y="326273"/>
            <a:ext cx="917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Bóp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nát quả cam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1" name="Text Box 6"/>
          <p:cNvSpPr txBox="1"/>
          <p:nvPr/>
        </p:nvSpPr>
        <p:spPr>
          <a:xfrm>
            <a:off x="469499" y="4603317"/>
            <a:ext cx="332746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11148649" y="619385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/>
          <p:nvPr/>
        </p:nvSpPr>
        <p:spPr>
          <a:xfrm>
            <a:off x="279621" y="4613793"/>
            <a:ext cx="33274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trước lớp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229" y="1824004"/>
            <a:ext cx="7258486" cy="2166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5987" y="4110789"/>
            <a:ext cx="7212662" cy="2347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1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0"/>
            <a:ext cx="6844145" cy="619322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171270" y="0"/>
            <a:ext cx="526852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chúng ta điều </a:t>
            </a:r>
            <a:r>
              <a:rPr lang="vi-VN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462713" y="1194490"/>
            <a:ext cx="49615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</a:t>
            </a:r>
            <a:r>
              <a:rPr lang="en-US" sz="4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 Trần Quốc Toản là anh hung, tuy nhỏ tuổi nhưng đã biết lo cho nước.</a:t>
            </a:r>
            <a:endParaRPr lang="en-US" sz="4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90044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6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smtClean="0"/>
              <a:t>Kể cho người thân nghe về người anh hùng nhỏ tuổi Trần Quốc Toản.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90044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 HƯỚNG HỌC TẬP</a:t>
            </a: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822070" y="2544858"/>
            <a:ext cx="5355771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FF0000"/>
                </a:solidFill>
              </a:rPr>
              <a:t>Chuẩn bị bài đọc: </a:t>
            </a:r>
          </a:p>
          <a:p>
            <a:pPr algn="just"/>
            <a:r>
              <a:rPr lang="en-US" sz="4000" smtClean="0">
                <a:solidFill>
                  <a:srgbClr val="FF0000"/>
                </a:solidFill>
              </a:rPr>
              <a:t>Chiếc rễ da tròn.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5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62" y="3374420"/>
            <a:ext cx="4606289" cy="3214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3004457" y="1435428"/>
            <a:ext cx="715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n w="22225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tạm biệt </a:t>
            </a:r>
          </a:p>
          <a:p>
            <a:pPr algn="ctr"/>
            <a:r>
              <a:rPr lang="en-US" sz="6000" b="1" smtClean="0">
                <a:ln w="22225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 con!</a:t>
            </a:r>
            <a:endParaRPr lang="en-US" sz="6000" b="1" dirty="0">
              <a:ln w="22225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256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231" y="1670717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2945" y="4572001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28600" y="293045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6018"/>
            <a:ext cx="579258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HỌC BÀI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7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185630" y="3421715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538844" y="3051904"/>
            <a:ext cx="8924696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" name="Notched Right Arrow 2">
            <a:hlinkClick r:id="rId36" action="ppaction://hlinksldjump"/>
          </p:cNvPr>
          <p:cNvSpPr/>
          <p:nvPr/>
        </p:nvSpPr>
        <p:spPr>
          <a:xfrm>
            <a:off x="10292090" y="5948096"/>
            <a:ext cx="1899910" cy="9668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Bài tiếp</a:t>
            </a:r>
            <a:endParaRPr lang="en-US" sz="28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9977 C -0.09063 0.09305 -0.08946 0.08495 -0.09571 0.08125 C -0.10078 0.07176 -0.10664 0.06713 -0.11328 0.06527 C -0.11589 0.06296 -0.11927 0.06111 -0.12214 0.06065 C -0.12357 0.05949 -0.125 0.05902 -0.12657 0.0581 C -0.12735 0.05764 -0.12917 0.05671 -0.12917 0.05671 C -0.14115 0.05717 -0.14597 0.05625 -0.15547 0.06203 C -0.15756 0.06504 -0.15977 0.06759 -0.16185 0.07037 C -0.16641 0.08541 -0.17266 0.09838 -0.17513 0.11574 C -0.17578 0.1206 -0.17761 0.12685 -0.17774 0.13194 C -0.17787 0.13912 -0.17774 0.14629 -0.17774 0.15347 " pathEditMode="relative" rAng="0" ptsTypes="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73 0.15347 C -0.19934 0.14236 -0.21731 0.12407 -0.23971 0.11967 C -0.25455 0.11273 -0.24648 0.11435 -0.26367 0.11713 C -0.26914 0.12268 -0.27343 0.128 -0.27929 0.13287 C -0.28033 0.13541 -0.28098 0.13865 -0.28268 0.14027 C -0.28411 0.14213 -0.28632 0.14097 -0.28789 0.14282 C -0.28919 0.1449 -0.28867 0.14838 -0.28932 0.15092 C -0.29388 0.16296 -0.29492 0.16388 -0.29987 0.17152 C -0.30169 0.18032 -0.3039 0.18588 -0.30859 0.19189 C -0.31093 0.203 -0.31458 0.21203 -0.31692 0.22314 C -0.31757 0.22569 -0.31822 0.22824 -0.31862 0.23078 C -0.31914 0.23333 -0.32057 0.23842 -0.32057 0.23865 C -0.31862 0.29097 -0.32656 0.278 -0.31692 0.29259 " pathEditMode="relative" rAng="0" ptsTypes="AAAAAAAAAAAA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50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</a:rPr>
              <a:t>Trần Quốc Toản xô ngã mấy người lính gác để được vào gặp vua, xin đánh giặc.</a:t>
            </a:r>
            <a:endParaRPr lang="vi-VN" sz="36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r="52028" b="59108"/>
          <a:stretch/>
        </p:blipFill>
        <p:spPr>
          <a:xfrm>
            <a:off x="5116287" y="1312963"/>
            <a:ext cx="4356262" cy="25219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</a:rPr>
              <a:t>Trần Quốc Toản tâu với vua: “Cho giặc mượn đường là mất ngước. Xin bệ hạ cho đánh!”</a:t>
            </a:r>
            <a:endParaRPr lang="vi-VN" sz="36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48822" t="-674" r="3206" b="59782"/>
          <a:stretch/>
        </p:blipFill>
        <p:spPr>
          <a:xfrm>
            <a:off x="5529793" y="1239580"/>
            <a:ext cx="4356262" cy="25219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>
                <a:solidFill>
                  <a:srgbClr val="FF0000"/>
                </a:solidFill>
                <a:latin typeface="Arial-Rounded"/>
                <a:ea typeface="Arial-Rounded"/>
              </a:rPr>
              <a:t>Vua nói: “Quốc Toản làm trái phép nước, lẽ ra phải trị tội. Nhưng còn trẻ mà đã biết lo việc nước, ta có lời khen.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609" t="51218" r="51419" b="7890"/>
          <a:stretch/>
        </p:blipFill>
        <p:spPr>
          <a:xfrm>
            <a:off x="5529793" y="1239580"/>
            <a:ext cx="4356262" cy="25219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3939877"/>
            <a:ext cx="5638800" cy="2931978"/>
          </a:xfrm>
          <a:prstGeom prst="wedgeRectCallout">
            <a:avLst>
              <a:gd name="adj1" fmla="val 63606"/>
              <a:gd name="adj2" fmla="val -5879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</a:rPr>
              <a:t>Quốc Toản xòe tay cho mọi người xem quả cam vua ban nhưng quả cam đã nát từ bao giờ.</a:t>
            </a:r>
            <a:endParaRPr lang="vi-VN" sz="36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9385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52025" t="49870" r="3" b="9238"/>
          <a:stretch/>
        </p:blipFill>
        <p:spPr>
          <a:xfrm>
            <a:off x="5580369" y="1417939"/>
            <a:ext cx="4356262" cy="25219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358</Words>
  <Application>Microsoft Office PowerPoint</Application>
  <PresentationFormat>Widescreen</PresentationFormat>
  <Paragraphs>40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等线</vt:lpstr>
      <vt:lpstr>Kalam</vt:lpstr>
      <vt:lpstr>Montserrat</vt:lpstr>
      <vt:lpstr>Times New Roman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56</cp:revision>
  <dcterms:created xsi:type="dcterms:W3CDTF">2021-07-20T01:55:21Z</dcterms:created>
  <dcterms:modified xsi:type="dcterms:W3CDTF">2022-04-24T15:56:12Z</dcterms:modified>
</cp:coreProperties>
</file>