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4.wav" ContentType="audio/x-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5"/>
  </p:notesMasterIdLst>
  <p:sldIdLst>
    <p:sldId id="289" r:id="rId2"/>
    <p:sldId id="259" r:id="rId3"/>
    <p:sldId id="300" r:id="rId4"/>
    <p:sldId id="278" r:id="rId5"/>
    <p:sldId id="290" r:id="rId6"/>
    <p:sldId id="260" r:id="rId7"/>
    <p:sldId id="287" r:id="rId8"/>
    <p:sldId id="291" r:id="rId9"/>
    <p:sldId id="292" r:id="rId10"/>
    <p:sldId id="263" r:id="rId11"/>
    <p:sldId id="288" r:id="rId12"/>
    <p:sldId id="265" r:id="rId13"/>
    <p:sldId id="304" r:id="rId14"/>
    <p:sldId id="305" r:id="rId15"/>
    <p:sldId id="307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</p:sldIdLst>
  <p:sldSz cx="9144000" cy="54864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A78"/>
    <a:srgbClr val="996600"/>
    <a:srgbClr val="A50021"/>
    <a:srgbClr val="660033"/>
    <a:srgbClr val="0000FF"/>
    <a:srgbClr val="FF00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7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E07CA3-8DF7-4E26-AAD2-641B3F95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45B295-58A0-4F68-85DF-FB6B4FFA7818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?</a:t>
            </a: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7B9984E-2279-4687-BA38-F0B1ED5D7677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22</a:t>
            </a:fld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Nêu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phân </a:t>
            </a:r>
            <a:r>
              <a:rPr lang="vi-VN" dirty="0" err="1"/>
              <a:t>số</a:t>
            </a:r>
            <a:r>
              <a:rPr lang="vi-VN" dirty="0"/>
              <a:t>?</a:t>
            </a:r>
          </a:p>
          <a:p>
            <a:pPr marL="171450" indent="-171450">
              <a:buFontTx/>
              <a:buChar char="-"/>
            </a:pPr>
            <a:r>
              <a:rPr lang="vi-VN" dirty="0" err="1"/>
              <a:t>Tại</a:t>
            </a:r>
            <a:r>
              <a:rPr lang="vi-VN" dirty="0"/>
              <a:t> sao </a:t>
            </a:r>
            <a:r>
              <a:rPr lang="vi-VN" dirty="0" err="1"/>
              <a:t>lại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như </a:t>
            </a:r>
            <a:r>
              <a:rPr lang="vi-VN" dirty="0" err="1"/>
              <a:t>vậy</a:t>
            </a:r>
            <a:r>
              <a:rPr lang="vi-VN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Chốt</a:t>
            </a:r>
            <a:r>
              <a:rPr lang="en-US" dirty="0"/>
              <a:t>: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;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100 </a:t>
            </a:r>
            <a:r>
              <a:rPr lang="en-US" dirty="0" err="1"/>
              <a:t>lần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-&gt; </a:t>
            </a:r>
            <a:r>
              <a:rPr lang="en-US" dirty="0" err="1"/>
              <a:t>bé</a:t>
            </a:r>
            <a:r>
              <a:rPr lang="en-US" dirty="0"/>
              <a:t>: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; </a:t>
            </a:r>
            <a:r>
              <a:rPr lang="en-US" dirty="0" err="1"/>
              <a:t>bé</a:t>
            </a:r>
            <a:r>
              <a:rPr lang="en-US" dirty="0"/>
              <a:t>-&gt; </a:t>
            </a:r>
            <a:r>
              <a:rPr lang="en-US" dirty="0" err="1"/>
              <a:t>lớn</a:t>
            </a:r>
            <a:r>
              <a:rPr lang="en-US" dirty="0"/>
              <a:t>: chia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Chiếu vở chữa bài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2B7060-B226-4A3A-A421-A5107205687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Chiếu vở chữa bài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2B7060-B226-4A3A-A421-A51072056875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Chiếu vở chữa bài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2B7060-B226-4A3A-A421-A5107205687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38C1C-0ABC-4AE4-9190-77008EDAC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3E63-126D-4149-B27B-2C8D34C6E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1F09B-DBF9-421E-8293-0B0C842D0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E022-EB83-4EEB-AE0B-2DC7C605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22037-EE2E-4CB2-A2D7-82A2C6036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5F05E-FC38-4C57-B750-47C548C61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1E049-3AC2-4040-9DD6-DFCE42F5B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9B17-F4E5-4B16-90CB-F8E263475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7D163-D769-473B-9D3F-B1CF3DF79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9B2DD-75F3-4F07-9A84-CB36C3C78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4B8D0-9FDC-4C5E-B46A-A1C3D49C2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13B6D-D37E-454B-B5E0-5A972B189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slide" Target="slide19.xml"/><Relationship Id="rId10" Type="http://schemas.openxmlformats.org/officeDocument/2006/relationships/image" Target="../media/image280.png"/><Relationship Id="rId4" Type="http://schemas.openxmlformats.org/officeDocument/2006/relationships/audio" Target="../media/audio3.wav"/><Relationship Id="rId9" Type="http://schemas.openxmlformats.org/officeDocument/2006/relationships/image" Target="../media/image270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slide" Target="slide20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60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4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9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17" Type="http://schemas.openxmlformats.org/officeDocument/2006/relationships/image" Target="http://ms.thongtincongnghe.com/upload/med/0801/5/fig_circuit.jp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11.jpe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wmf"/><Relationship Id="rId4" Type="http://schemas.openxmlformats.org/officeDocument/2006/relationships/image" Target="../media/image10.jpeg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81556974-640C-4EA8-A1C5-7784116B12EE}"/>
              </a:ext>
            </a:extLst>
          </p:cNvPr>
          <p:cNvSpPr/>
          <p:nvPr/>
        </p:nvSpPr>
        <p:spPr>
          <a:xfrm>
            <a:off x="762000" y="228600"/>
            <a:ext cx="4876800" cy="2209800"/>
          </a:xfrm>
          <a:prstGeom prst="cloud">
            <a:avLst/>
          </a:prstGeom>
          <a:solidFill>
            <a:srgbClr val="4BF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27537" y="2383790"/>
            <a:ext cx="731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Một trăm sáu mươi tám mi-li-mét vuông.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Hai nghìn ba trăm mười mi-li-mét vuông.</a:t>
            </a:r>
          </a:p>
        </p:txBody>
      </p:sp>
      <p:sp>
        <p:nvSpPr>
          <p:cNvPr id="9229" name="Text Box 46"/>
          <p:cNvSpPr txBox="1">
            <a:spLocks noChangeArrowheads="1"/>
          </p:cNvSpPr>
          <p:nvPr/>
        </p:nvSpPr>
        <p:spPr bwMode="auto">
          <a:xfrm>
            <a:off x="1093176" y="716281"/>
            <a:ext cx="8991600" cy="13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CC"/>
                </a:solidFill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</a:rPr>
              <a:t> </a:t>
            </a:r>
            <a:r>
              <a:rPr lang="en-US" sz="2800" b="1" u="sng" dirty="0" smtClean="0">
                <a:solidFill>
                  <a:srgbClr val="0000CC"/>
                </a:solidFill>
              </a:rPr>
              <a:t>1(</a:t>
            </a:r>
            <a:r>
              <a:rPr lang="en-US" sz="2800" b="1" u="sng" dirty="0" err="1" smtClean="0">
                <a:solidFill>
                  <a:srgbClr val="0000CC"/>
                </a:solidFill>
              </a:rPr>
              <a:t>trang</a:t>
            </a:r>
            <a:r>
              <a:rPr lang="en-US" sz="2800" b="1" u="sng" dirty="0" smtClean="0">
                <a:solidFill>
                  <a:srgbClr val="0000CC"/>
                </a:solidFill>
              </a:rPr>
              <a:t> 28) :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dirty="0">
                <a:solidFill>
                  <a:srgbClr val="0000CC"/>
                </a:solidFill>
              </a:rPr>
              <a:t>a) </a:t>
            </a:r>
            <a:r>
              <a:rPr lang="en-US" sz="2800" dirty="0" err="1">
                <a:solidFill>
                  <a:srgbClr val="0000CC"/>
                </a:solidFill>
              </a:rPr>
              <a:t>Đọc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số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diện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tích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sau</a:t>
            </a:r>
            <a:r>
              <a:rPr lang="en-US" sz="2800" dirty="0">
                <a:solidFill>
                  <a:srgbClr val="0000CC"/>
                </a:solidFill>
              </a:rPr>
              <a:t>: </a:t>
            </a:r>
            <a:endParaRPr lang="en-US" sz="2800" dirty="0" smtClean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29 mm</a:t>
            </a:r>
            <a:r>
              <a:rPr lang="en-US" sz="2800" baseline="30000" dirty="0" smtClean="0">
                <a:solidFill>
                  <a:srgbClr val="0000CC"/>
                </a:solidFill>
              </a:rPr>
              <a:t>2</a:t>
            </a:r>
            <a:r>
              <a:rPr lang="en-US" sz="2800" dirty="0" smtClean="0">
                <a:solidFill>
                  <a:srgbClr val="0000CC"/>
                </a:solidFill>
              </a:rPr>
              <a:t>  </a:t>
            </a:r>
            <a:r>
              <a:rPr lang="en-US" sz="2800" dirty="0">
                <a:solidFill>
                  <a:srgbClr val="0000CC"/>
                </a:solidFill>
              </a:rPr>
              <a:t>; </a:t>
            </a:r>
            <a:r>
              <a:rPr lang="en-US" sz="2800" dirty="0" smtClean="0">
                <a:solidFill>
                  <a:srgbClr val="0000CC"/>
                </a:solidFill>
              </a:rPr>
              <a:t>305mm</a:t>
            </a:r>
            <a:r>
              <a:rPr lang="en-US" sz="2800" baseline="30000" dirty="0" smtClean="0">
                <a:solidFill>
                  <a:srgbClr val="0000CC"/>
                </a:solidFill>
              </a:rPr>
              <a:t>2</a:t>
            </a:r>
            <a:r>
              <a:rPr lang="en-US" sz="2800" dirty="0" smtClean="0">
                <a:solidFill>
                  <a:srgbClr val="0000CC"/>
                </a:solidFill>
              </a:rPr>
              <a:t>  </a:t>
            </a:r>
            <a:r>
              <a:rPr lang="en-US" sz="2800" dirty="0">
                <a:solidFill>
                  <a:srgbClr val="0000CC"/>
                </a:solidFill>
              </a:rPr>
              <a:t>; </a:t>
            </a:r>
            <a:r>
              <a:rPr lang="en-US" sz="2800" dirty="0" smtClean="0">
                <a:solidFill>
                  <a:srgbClr val="0000CC"/>
                </a:solidFill>
              </a:rPr>
              <a:t>1200mm</a:t>
            </a:r>
            <a:r>
              <a:rPr lang="en-US" sz="2800" baseline="30000" dirty="0" smtClean="0">
                <a:solidFill>
                  <a:srgbClr val="0000CC"/>
                </a:solidFill>
              </a:rPr>
              <a:t>2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529876" y="2741471"/>
            <a:ext cx="1693863" cy="523240"/>
            <a:chOff x="1872" y="2784"/>
            <a:chExt cx="1067" cy="412"/>
          </a:xfrm>
        </p:grpSpPr>
        <p:sp>
          <p:nvSpPr>
            <p:cNvPr id="9227" name="Text Box 53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168 mm</a:t>
              </a:r>
            </a:p>
          </p:txBody>
        </p:sp>
        <p:sp>
          <p:nvSpPr>
            <p:cNvPr id="9228" name="Text Box 54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550452" y="3261780"/>
            <a:ext cx="1905000" cy="523240"/>
            <a:chOff x="1872" y="2784"/>
            <a:chExt cx="1067" cy="412"/>
          </a:xfrm>
        </p:grpSpPr>
        <p:sp>
          <p:nvSpPr>
            <p:cNvPr id="9225" name="Text Box 58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2310 mm</a:t>
              </a:r>
            </a:p>
          </p:txBody>
        </p:sp>
        <p:sp>
          <p:nvSpPr>
            <p:cNvPr id="9226" name="Text Box 59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1093176" y="2133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b) </a:t>
            </a:r>
            <a:r>
              <a:rPr lang="en-US" sz="2800" dirty="0" err="1">
                <a:solidFill>
                  <a:srgbClr val="0000CC"/>
                </a:solidFill>
              </a:rPr>
              <a:t>Viết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số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diện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tích</a:t>
            </a:r>
            <a:r>
              <a:rPr lang="en-US" sz="2800" dirty="0">
                <a:solidFill>
                  <a:srgbClr val="0000CC"/>
                </a:solidFill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  <p:bldP spid="164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2"/>
                </a:solidFill>
              </a:rPr>
              <a:t>Bài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2 (</a:t>
            </a:r>
            <a:r>
              <a:rPr lang="en-US" sz="3200" b="1" dirty="0" err="1" smtClean="0">
                <a:solidFill>
                  <a:schemeClr val="tx2"/>
                </a:solidFill>
              </a:rPr>
              <a:t>trang</a:t>
            </a:r>
            <a:r>
              <a:rPr lang="en-US" sz="3200" b="1" dirty="0" smtClean="0">
                <a:solidFill>
                  <a:schemeClr val="tx2"/>
                </a:solidFill>
              </a:rPr>
              <a:t> 28): </a:t>
            </a:r>
            <a:r>
              <a:rPr lang="en-US" sz="3200" b="1" dirty="0" err="1">
                <a:solidFill>
                  <a:schemeClr val="tx2"/>
                </a:solidFill>
              </a:rPr>
              <a:t>Viết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thích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hợp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vào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chỗ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chấm</a:t>
            </a:r>
            <a:r>
              <a:rPr lang="en-US" sz="32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07523" name="Text Box 10"/>
          <p:cNvSpPr txBox="1">
            <a:spLocks noChangeArrowheads="1"/>
          </p:cNvSpPr>
          <p:nvPr/>
        </p:nvSpPr>
        <p:spPr bwMode="auto">
          <a:xfrm>
            <a:off x="152400" y="11430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a.  5cm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mm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4" name="Text Box 14"/>
          <p:cNvSpPr txBox="1">
            <a:spLocks noChangeArrowheads="1"/>
          </p:cNvSpPr>
          <p:nvPr/>
        </p:nvSpPr>
        <p:spPr bwMode="auto">
          <a:xfrm>
            <a:off x="457200" y="176784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5" name="Text Box 14"/>
          <p:cNvSpPr txBox="1">
            <a:spLocks noChangeArrowheads="1"/>
          </p:cNvSpPr>
          <p:nvPr/>
        </p:nvSpPr>
        <p:spPr bwMode="auto">
          <a:xfrm>
            <a:off x="4800600" y="292102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90 000m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6" name="Text Box 14"/>
          <p:cNvSpPr txBox="1">
            <a:spLocks noChangeArrowheads="1"/>
          </p:cNvSpPr>
          <p:nvPr/>
        </p:nvSpPr>
        <p:spPr bwMode="auto">
          <a:xfrm>
            <a:off x="457200" y="351897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12m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9dm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515815" y="41910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37dam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24m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8" name="Text Box 10"/>
          <p:cNvSpPr txBox="1">
            <a:spLocks noChangeArrowheads="1"/>
          </p:cNvSpPr>
          <p:nvPr/>
        </p:nvSpPr>
        <p:spPr bwMode="auto">
          <a:xfrm>
            <a:off x="533400" y="232666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533400" y="299575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7hm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4572000" y="12039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800mm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  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1" name="Text Box 14"/>
          <p:cNvSpPr txBox="1">
            <a:spLocks noChangeArrowheads="1"/>
          </p:cNvSpPr>
          <p:nvPr/>
        </p:nvSpPr>
        <p:spPr bwMode="auto">
          <a:xfrm>
            <a:off x="4800600" y="23266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150cm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…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dm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2" name="Text Box 14"/>
          <p:cNvSpPr txBox="1">
            <a:spLocks noChangeArrowheads="1"/>
          </p:cNvSpPr>
          <p:nvPr/>
        </p:nvSpPr>
        <p:spPr bwMode="auto">
          <a:xfrm>
            <a:off x="4800600" y="3478531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2010m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= … 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133600" y="22860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10000   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209800" y="11531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500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057400" y="17627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553200" y="177927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1828800" y="295531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70000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6934200" y="115318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07539" name="Text Box 10"/>
          <p:cNvSpPr txBox="1">
            <a:spLocks noChangeArrowheads="1"/>
          </p:cNvSpPr>
          <p:nvPr/>
        </p:nvSpPr>
        <p:spPr bwMode="auto">
          <a:xfrm>
            <a:off x="4800600" y="18288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6400800" y="228600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7391400" y="231082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2514600" y="343918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1209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895600" y="41148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3724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6858000" y="287148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6172200" y="34290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7315200" y="347853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/>
      <p:bldP spid="107534" grpId="0"/>
      <p:bldP spid="107535" grpId="0"/>
      <p:bldP spid="107536" grpId="0"/>
      <p:bldP spid="107537" grpId="0"/>
      <p:bldP spid="107538" grpId="0"/>
      <p:bldP spid="107543" grpId="0"/>
      <p:bldP spid="107545" grpId="0"/>
      <p:bldP spid="1075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94"/>
          <p:cNvSpPr txBox="1">
            <a:spLocks noChangeArrowheads="1"/>
          </p:cNvSpPr>
          <p:nvPr/>
        </p:nvSpPr>
        <p:spPr bwMode="auto">
          <a:xfrm>
            <a:off x="479432" y="-3130"/>
            <a:ext cx="569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1273" name="Group 106"/>
          <p:cNvGrpSpPr>
            <a:grpSpLocks/>
          </p:cNvGrpSpPr>
          <p:nvPr/>
        </p:nvGrpSpPr>
        <p:grpSpPr bwMode="auto">
          <a:xfrm>
            <a:off x="5627077" y="0"/>
            <a:ext cx="3124200" cy="523240"/>
            <a:chOff x="3024" y="2160"/>
            <a:chExt cx="1968" cy="412"/>
          </a:xfrm>
        </p:grpSpPr>
        <p:sp>
          <p:nvSpPr>
            <p:cNvPr id="11278" name="Text Box 103"/>
            <p:cNvSpPr txBox="1">
              <a:spLocks noChangeArrowheads="1"/>
            </p:cNvSpPr>
            <p:nvPr/>
          </p:nvSpPr>
          <p:spPr bwMode="auto">
            <a:xfrm>
              <a:off x="3024" y="2160"/>
              <a:ext cx="196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/>
                <a:t>7hm   = .....m</a:t>
              </a:r>
            </a:p>
          </p:txBody>
        </p:sp>
        <p:sp>
          <p:nvSpPr>
            <p:cNvPr id="11279" name="Text Box 104"/>
            <p:cNvSpPr txBox="1">
              <a:spLocks noChangeArrowheads="1"/>
            </p:cNvSpPr>
            <p:nvPr/>
          </p:nvSpPr>
          <p:spPr bwMode="auto">
            <a:xfrm>
              <a:off x="3414" y="2172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11280" name="Text Box 105"/>
            <p:cNvSpPr txBox="1">
              <a:spLocks noChangeArrowheads="1"/>
            </p:cNvSpPr>
            <p:nvPr/>
          </p:nvSpPr>
          <p:spPr bwMode="auto">
            <a:xfrm>
              <a:off x="4224" y="2178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9826" name="AutoShape 130"/>
          <p:cNvSpPr>
            <a:spLocks/>
          </p:cNvSpPr>
          <p:nvPr/>
        </p:nvSpPr>
        <p:spPr bwMode="auto">
          <a:xfrm rot="5400000">
            <a:off x="2385060" y="3467100"/>
            <a:ext cx="18288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28" name="Text Box 14"/>
          <p:cNvSpPr txBox="1">
            <a:spLocks noChangeArrowheads="1"/>
          </p:cNvSpPr>
          <p:nvPr/>
        </p:nvSpPr>
        <p:spPr bwMode="auto">
          <a:xfrm>
            <a:off x="1981200" y="390144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30" name="Text Box 14"/>
          <p:cNvSpPr txBox="1">
            <a:spLocks noChangeArrowheads="1"/>
          </p:cNvSpPr>
          <p:nvPr/>
        </p:nvSpPr>
        <p:spPr bwMode="auto">
          <a:xfrm>
            <a:off x="2057400" y="327660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   …   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42" name="Text Box 14"/>
          <p:cNvSpPr txBox="1">
            <a:spLocks noChangeArrowheads="1"/>
          </p:cNvSpPr>
          <p:nvPr/>
        </p:nvSpPr>
        <p:spPr bwMode="auto">
          <a:xfrm>
            <a:off x="1981200" y="4450081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+ 9dm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1209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291" name="Text Box 23"/>
          <p:cNvSpPr txBox="1">
            <a:spLocks noChangeArrowheads="1"/>
          </p:cNvSpPr>
          <p:nvPr/>
        </p:nvSpPr>
        <p:spPr bwMode="auto">
          <a:xfrm>
            <a:off x="4108939" y="2673680"/>
            <a:ext cx="3981450" cy="5232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Vậy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70000m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2BE080-3E0B-4B20-B381-BEF07F48A816}"/>
              </a:ext>
            </a:extLst>
          </p:cNvPr>
          <p:cNvGrpSpPr/>
          <p:nvPr/>
        </p:nvGrpSpPr>
        <p:grpSpPr>
          <a:xfrm>
            <a:off x="2565889" y="532800"/>
            <a:ext cx="5867400" cy="838778"/>
            <a:chOff x="2590800" y="1015422"/>
            <a:chExt cx="5867400" cy="838778"/>
          </a:xfrm>
        </p:grpSpPr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2590800" y="1016000"/>
              <a:ext cx="5867400" cy="838200"/>
              <a:chOff x="528" y="1049"/>
              <a:chExt cx="3696" cy="660"/>
            </a:xfrm>
          </p:grpSpPr>
          <p:sp>
            <p:nvSpPr>
              <p:cNvPr id="11294" name="Text Box 8"/>
              <p:cNvSpPr txBox="1">
                <a:spLocks noChangeArrowheads="1"/>
              </p:cNvSpPr>
              <p:nvPr/>
            </p:nvSpPr>
            <p:spPr bwMode="auto">
              <a:xfrm>
                <a:off x="953" y="1214"/>
                <a:ext cx="24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latin typeface=".VnTime" pitchFamily="34" charset="0"/>
                  </a:rPr>
                  <a:t>2</a:t>
                </a:r>
              </a:p>
            </p:txBody>
          </p:sp>
          <p:grpSp>
            <p:nvGrpSpPr>
              <p:cNvPr id="11295" name="Group 54"/>
              <p:cNvGrpSpPr>
                <a:grpSpLocks/>
              </p:cNvGrpSpPr>
              <p:nvPr/>
            </p:nvGrpSpPr>
            <p:grpSpPr bwMode="auto">
              <a:xfrm>
                <a:off x="528" y="1049"/>
                <a:ext cx="3696" cy="660"/>
                <a:chOff x="384" y="992"/>
                <a:chExt cx="3696" cy="660"/>
              </a:xfrm>
            </p:grpSpPr>
            <p:sp>
              <p:nvSpPr>
                <p:cNvPr id="112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4" y="992"/>
                  <a:ext cx="369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 b="1" dirty="0">
                      <a:latin typeface=".VnTime" pitchFamily="34" charset="0"/>
                    </a:rPr>
                    <a:t>7hm     =   7      </a:t>
                  </a:r>
                </a:p>
              </p:txBody>
            </p:sp>
            <p:sp>
              <p:nvSpPr>
                <p:cNvPr id="11297" name="AutoShape 11"/>
                <p:cNvSpPr>
                  <a:spLocks/>
                </p:cNvSpPr>
                <p:nvPr/>
              </p:nvSpPr>
              <p:spPr bwMode="auto">
                <a:xfrm rot="5400000">
                  <a:off x="1404" y="1184"/>
                  <a:ext cx="144" cy="240"/>
                </a:xfrm>
                <a:prstGeom prst="rightBrace">
                  <a:avLst>
                    <a:gd name="adj1" fmla="val 138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48" y="1240"/>
                  <a:ext cx="50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hm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</p:grp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4591050" y="1015422"/>
              <a:ext cx="990600" cy="835660"/>
              <a:chOff x="3024" y="1614"/>
              <a:chExt cx="624" cy="658"/>
            </a:xfrm>
          </p:grpSpPr>
          <p:sp>
            <p:nvSpPr>
              <p:cNvPr id="11286" name="AutoShape 13"/>
              <p:cNvSpPr>
                <a:spLocks/>
              </p:cNvSpPr>
              <p:nvPr/>
            </p:nvSpPr>
            <p:spPr bwMode="auto">
              <a:xfrm rot="5400000">
                <a:off x="3192" y="1842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7" name="Group 48"/>
              <p:cNvGrpSpPr>
                <a:grpSpLocks/>
              </p:cNvGrpSpPr>
              <p:nvPr/>
            </p:nvGrpSpPr>
            <p:grpSpPr bwMode="auto">
              <a:xfrm>
                <a:off x="3024" y="1614"/>
                <a:ext cx="624" cy="658"/>
                <a:chOff x="1548" y="1422"/>
                <a:chExt cx="624" cy="658"/>
              </a:xfrm>
            </p:grpSpPr>
            <p:sp>
              <p:nvSpPr>
                <p:cNvPr id="112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48" y="1668"/>
                  <a:ext cx="62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dam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626" y="142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5410205" y="1016000"/>
              <a:ext cx="793751" cy="822960"/>
              <a:chOff x="2448" y="1568"/>
              <a:chExt cx="500" cy="648"/>
            </a:xfrm>
          </p:grpSpPr>
          <p:sp>
            <p:nvSpPr>
              <p:cNvPr id="11281" name="AutoShape 15"/>
              <p:cNvSpPr>
                <a:spLocks/>
              </p:cNvSpPr>
              <p:nvPr/>
            </p:nvSpPr>
            <p:spPr bwMode="auto">
              <a:xfrm rot="5400000">
                <a:off x="2544" y="1760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2" name="Group 47"/>
              <p:cNvGrpSpPr>
                <a:grpSpLocks/>
              </p:cNvGrpSpPr>
              <p:nvPr/>
            </p:nvGrpSpPr>
            <p:grpSpPr bwMode="auto">
              <a:xfrm>
                <a:off x="2448" y="1568"/>
                <a:ext cx="500" cy="648"/>
                <a:chOff x="2016" y="1436"/>
                <a:chExt cx="500" cy="648"/>
              </a:xfrm>
            </p:grpSpPr>
            <p:sp>
              <p:nvSpPr>
                <p:cNvPr id="1128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32" y="167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8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016" y="1436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</p:grpSp>
      <p:sp>
        <p:nvSpPr>
          <p:cNvPr id="36" name="Text Box 23">
            <a:extLst>
              <a:ext uri="{FF2B5EF4-FFF2-40B4-BE49-F238E27FC236}">
                <a16:creationId xmlns:a16="http://schemas.microsoft.com/office/drawing/2014/main" xmlns="" id="{889890CE-805D-4577-8201-CA03636C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63" y="1464649"/>
            <a:ext cx="4734703" cy="11695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Hay:  </a:t>
            </a:r>
            <a:r>
              <a:rPr lang="en-US" sz="2800" b="1" dirty="0" err="1">
                <a:solidFill>
                  <a:srgbClr val="C00000"/>
                </a:solidFill>
              </a:rPr>
              <a:t>1hm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10000m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baseline="30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=  7 x 10000= 70000 </a:t>
            </a:r>
            <a:r>
              <a:rPr lang="en-US" sz="2800" b="1" dirty="0" err="1">
                <a:solidFill>
                  <a:srgbClr val="C00000"/>
                </a:solidFill>
              </a:rPr>
              <a:t>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6" grpId="0" animBg="1"/>
      <p:bldP spid="29828" grpId="0"/>
      <p:bldP spid="29830" grpId="0"/>
      <p:bldP spid="29842" grpId="0"/>
      <p:bldP spid="11291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04789" y="373380"/>
            <a:ext cx="8472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u="sng" dirty="0" err="1"/>
              <a:t>Bài</a:t>
            </a:r>
            <a:r>
              <a:rPr lang="en-US" altLang="vi-VN" sz="3200" b="1" u="sng" dirty="0"/>
              <a:t> </a:t>
            </a:r>
            <a:r>
              <a:rPr lang="en-US" altLang="vi-VN" sz="3200" b="1" u="sng" dirty="0" smtClean="0"/>
              <a:t>1(</a:t>
            </a:r>
            <a:r>
              <a:rPr lang="en-US" altLang="vi-VN" sz="3200" b="1" u="sng" dirty="0" err="1" smtClean="0"/>
              <a:t>trang</a:t>
            </a:r>
            <a:r>
              <a:rPr lang="en-US" altLang="vi-VN" sz="3200" b="1" u="sng" dirty="0" smtClean="0"/>
              <a:t> 28):</a:t>
            </a:r>
            <a:r>
              <a:rPr lang="en-US" altLang="vi-VN" sz="3200" b="1" dirty="0" smtClean="0"/>
              <a:t> </a:t>
            </a:r>
            <a:r>
              <a:rPr lang="en-US" altLang="vi-VN" sz="3200" b="1" dirty="0" smtClean="0"/>
              <a:t>a/ </a:t>
            </a:r>
            <a:r>
              <a:rPr lang="en-US" altLang="vi-VN" sz="3200" b="1" dirty="0" err="1" smtClean="0"/>
              <a:t>Viết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/>
              <a:t>các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đo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sau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dưới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dạng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đo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có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đơn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vị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</a:t>
            </a:r>
            <a:r>
              <a:rPr lang="en-US" altLang="vi-VN" sz="3200" b="1" dirty="0"/>
              <a:t> </a:t>
            </a:r>
            <a:r>
              <a:rPr lang="en-US" altLang="vi-VN" sz="3200" b="1" dirty="0" err="1" smtClean="0"/>
              <a:t>mét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/>
              <a:t>vuông</a:t>
            </a:r>
            <a:r>
              <a:rPr lang="en-US" altLang="vi-VN" sz="3200" b="1" dirty="0"/>
              <a:t> (</a:t>
            </a:r>
            <a:r>
              <a:rPr lang="en-US" altLang="vi-VN" sz="3200" b="1" dirty="0" err="1"/>
              <a:t>theo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mẫu</a:t>
            </a:r>
            <a:r>
              <a:rPr lang="en-US" altLang="vi-VN" sz="3200" b="1" dirty="0"/>
              <a:t>):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0039" y="1280160"/>
            <a:ext cx="8582025" cy="969010"/>
            <a:chOff x="189" y="1344"/>
            <a:chExt cx="5406" cy="763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89" y="1451"/>
              <a:ext cx="5406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 b="1" i="1" dirty="0" err="1">
                  <a:solidFill>
                    <a:srgbClr val="008000"/>
                  </a:solidFill>
                </a:rPr>
                <a:t>Mẫu</a:t>
              </a:r>
              <a:r>
                <a:rPr lang="en-US" altLang="en-US" sz="2800" b="1" i="1" dirty="0">
                  <a:solidFill>
                    <a:srgbClr val="008000"/>
                  </a:solidFill>
                </a:rPr>
                <a:t>:	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6m</a:t>
              </a:r>
              <a:r>
                <a:rPr lang="en-US" altLang="en-US" sz="2800" b="1" i="1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 35dm</a:t>
              </a:r>
              <a:r>
                <a:rPr lang="en-US" altLang="en-US" sz="2800" b="1" i="1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altLang="en-US" sz="2800" b="1" i="1" dirty="0">
                  <a:solidFill>
                    <a:srgbClr val="008000"/>
                  </a:solidFill>
                </a:rPr>
                <a:t>= 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6m</a:t>
              </a:r>
              <a:r>
                <a:rPr lang="en-US" altLang="en-US" sz="2800" b="1" i="1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altLang="en-US" sz="2800" b="1" i="1" dirty="0">
                  <a:solidFill>
                    <a:srgbClr val="008000"/>
                  </a:solidFill>
                </a:rPr>
                <a:t>+       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m</a:t>
              </a:r>
              <a:r>
                <a:rPr lang="en-US" altLang="en-US" sz="2800" b="1" i="1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altLang="en-US" sz="2800" b="1" i="1" dirty="0">
                  <a:solidFill>
                    <a:srgbClr val="008000"/>
                  </a:solidFill>
                </a:rPr>
                <a:t>= </a:t>
              </a:r>
              <a:r>
                <a:rPr lang="en-US" altLang="en-US" sz="2800" b="1" i="1" dirty="0" smtClean="0">
                  <a:solidFill>
                    <a:srgbClr val="008000"/>
                  </a:solidFill>
                </a:rPr>
                <a:t>6       m</a:t>
              </a:r>
              <a:r>
                <a:rPr lang="en-US" altLang="en-US" sz="2800" b="1" i="1" baseline="30000" dirty="0" smtClean="0">
                  <a:solidFill>
                    <a:srgbClr val="008000"/>
                  </a:solidFill>
                </a:rPr>
                <a:t>2</a:t>
              </a:r>
              <a:endParaRPr lang="en-US" altLang="en-US" sz="28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18439" name="Text Box 8"/>
            <p:cNvSpPr txBox="1">
              <a:spLocks noChangeArrowheads="1"/>
            </p:cNvSpPr>
            <p:nvPr/>
          </p:nvSpPr>
          <p:spPr bwMode="auto">
            <a:xfrm>
              <a:off x="2782" y="1344"/>
              <a:ext cx="49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 i="1" dirty="0" smtClean="0">
                  <a:solidFill>
                    <a:srgbClr val="008000"/>
                  </a:solidFill>
                </a:rPr>
                <a:t>35</a:t>
              </a:r>
              <a:endParaRPr lang="en-US" altLang="en-US" sz="2800" b="1" i="1" dirty="0">
                <a:solidFill>
                  <a:srgbClr val="008000"/>
                </a:solidFill>
              </a:endParaRPr>
            </a:p>
            <a:p>
              <a:pPr algn="ctr" eaLnBrk="1" hangingPunct="1"/>
              <a:r>
                <a:rPr lang="en-US" altLang="en-US" sz="2800" b="1" i="1" dirty="0">
                  <a:solidFill>
                    <a:srgbClr val="008000"/>
                  </a:solidFill>
                </a:rPr>
                <a:t>100</a:t>
              </a:r>
            </a:p>
          </p:txBody>
        </p:sp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>
              <a:off x="3886" y="1356"/>
              <a:ext cx="49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 i="1" dirty="0" smtClean="0">
                  <a:solidFill>
                    <a:srgbClr val="008000"/>
                  </a:solidFill>
                </a:rPr>
                <a:t>35</a:t>
              </a:r>
              <a:endParaRPr lang="en-US" altLang="en-US" sz="2800" b="1" i="1" dirty="0">
                <a:solidFill>
                  <a:srgbClr val="008000"/>
                </a:solidFill>
              </a:endParaRPr>
            </a:p>
            <a:p>
              <a:pPr algn="ctr" eaLnBrk="1" hangingPunct="1"/>
              <a:r>
                <a:rPr lang="en-US" altLang="en-US" sz="2800" b="1" i="1" dirty="0">
                  <a:solidFill>
                    <a:srgbClr val="008000"/>
                  </a:solidFill>
                </a:rPr>
                <a:t>100</a:t>
              </a:r>
            </a:p>
          </p:txBody>
        </p:sp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>
              <a:off x="2880" y="1716"/>
              <a:ext cx="33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1"/>
            <p:cNvSpPr>
              <a:spLocks noChangeShapeType="1"/>
            </p:cNvSpPr>
            <p:nvPr/>
          </p:nvSpPr>
          <p:spPr bwMode="auto">
            <a:xfrm>
              <a:off x="3990" y="1716"/>
              <a:ext cx="33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650504" y="2037080"/>
            <a:ext cx="36166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8m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27dm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>
                <a:solidFill>
                  <a:srgbClr val="0000FF"/>
                </a:solidFill>
              </a:rPr>
              <a:t>=  ?  </a:t>
            </a:r>
            <a:r>
              <a:rPr lang="en-US" altLang="en-US" sz="3000" dirty="0" smtClean="0">
                <a:solidFill>
                  <a:srgbClr val="0000FF"/>
                </a:solidFill>
              </a:rPr>
              <a:t> 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26335" y="2547620"/>
            <a:ext cx="35092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16m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9dm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>
                <a:solidFill>
                  <a:srgbClr val="0000FF"/>
                </a:solidFill>
              </a:rPr>
              <a:t>=  ?  </a:t>
            </a:r>
            <a:r>
              <a:rPr lang="en-US" altLang="en-US" sz="3000" dirty="0" smtClean="0">
                <a:solidFill>
                  <a:srgbClr val="0000FF"/>
                </a:solidFill>
              </a:rPr>
              <a:t>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734776" y="3108960"/>
            <a:ext cx="2618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26dm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=  </a:t>
            </a:r>
            <a:r>
              <a:rPr lang="en-US" altLang="en-US" sz="3000" dirty="0">
                <a:solidFill>
                  <a:srgbClr val="0000FF"/>
                </a:solidFill>
              </a:rPr>
              <a:t>? </a:t>
            </a:r>
            <a:r>
              <a:rPr lang="en-US" altLang="en-US" sz="3000" dirty="0" smtClean="0">
                <a:solidFill>
                  <a:srgbClr val="0000FF"/>
                </a:solidFill>
              </a:rPr>
              <a:t>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2" grpId="0"/>
      <p:bldP spid="2154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04789" y="373380"/>
            <a:ext cx="8472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u="sng" dirty="0" err="1"/>
              <a:t>Bài</a:t>
            </a:r>
            <a:r>
              <a:rPr lang="en-US" altLang="vi-VN" sz="3200" b="1" u="sng" dirty="0"/>
              <a:t> </a:t>
            </a:r>
            <a:r>
              <a:rPr lang="en-US" altLang="vi-VN" sz="3200" b="1" u="sng" dirty="0" smtClean="0"/>
              <a:t>1(</a:t>
            </a:r>
            <a:r>
              <a:rPr lang="en-US" altLang="vi-VN" sz="3200" b="1" u="sng" dirty="0" err="1" smtClean="0"/>
              <a:t>trang</a:t>
            </a:r>
            <a:r>
              <a:rPr lang="en-US" altLang="vi-VN" sz="3200" b="1" u="sng" dirty="0" smtClean="0"/>
              <a:t> 28):</a:t>
            </a:r>
            <a:r>
              <a:rPr lang="en-US" altLang="vi-VN" sz="3200" b="1" dirty="0" smtClean="0"/>
              <a:t> </a:t>
            </a:r>
            <a:r>
              <a:rPr lang="en-US" altLang="vi-VN" sz="3200" b="1" dirty="0" smtClean="0"/>
              <a:t>b/ </a:t>
            </a:r>
            <a:r>
              <a:rPr lang="en-US" altLang="vi-VN" sz="3200" b="1" dirty="0" err="1" smtClean="0"/>
              <a:t>Viết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/>
              <a:t>các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đo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sau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dưới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dạng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số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đo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có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đơn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vị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</a:t>
            </a:r>
            <a:r>
              <a:rPr lang="en-US" altLang="vi-VN" sz="3200" b="1" dirty="0"/>
              <a:t> </a:t>
            </a:r>
            <a:r>
              <a:rPr lang="en-US" altLang="vi-VN" sz="3200" b="1" dirty="0" err="1" smtClean="0"/>
              <a:t>đề</a:t>
            </a:r>
            <a:r>
              <a:rPr lang="en-US" altLang="vi-VN" sz="3200" b="1" dirty="0" smtClean="0"/>
              <a:t> - xi - </a:t>
            </a:r>
            <a:r>
              <a:rPr lang="en-US" altLang="vi-VN" sz="3200" b="1" dirty="0" err="1" smtClean="0"/>
              <a:t>mét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/>
              <a:t>vuông</a:t>
            </a:r>
            <a:r>
              <a:rPr lang="en-US" altLang="vi-VN" sz="3200" b="1" dirty="0"/>
              <a:t> (</a:t>
            </a:r>
            <a:r>
              <a:rPr lang="en-US" altLang="vi-VN" sz="3200" b="1" dirty="0" err="1"/>
              <a:t>theo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mẫu</a:t>
            </a:r>
            <a:r>
              <a:rPr lang="en-US" altLang="vi-VN" sz="3200" b="1" dirty="0"/>
              <a:t>):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304800" y="2057400"/>
            <a:ext cx="40222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4dm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65cm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>
                <a:solidFill>
                  <a:srgbClr val="0000FF"/>
                </a:solidFill>
              </a:rPr>
              <a:t>=  ?  </a:t>
            </a:r>
            <a:r>
              <a:rPr lang="en-US" altLang="en-US" sz="3000" dirty="0" smtClean="0">
                <a:solidFill>
                  <a:srgbClr val="0000FF"/>
                </a:solidFill>
              </a:rPr>
              <a:t> 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228600" y="3103602"/>
            <a:ext cx="41280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102dm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8cm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>
                <a:solidFill>
                  <a:srgbClr val="0000FF"/>
                </a:solidFill>
              </a:rPr>
              <a:t>=  ?  </a:t>
            </a:r>
            <a:r>
              <a:rPr lang="en-US" altLang="en-US" sz="3000" dirty="0" smtClean="0">
                <a:solidFill>
                  <a:srgbClr val="0000FF"/>
                </a:solidFill>
              </a:rPr>
              <a:t>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304800" y="2597357"/>
            <a:ext cx="28103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95cm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=  </a:t>
            </a:r>
            <a:r>
              <a:rPr lang="en-US" altLang="en-US" sz="3000" dirty="0">
                <a:solidFill>
                  <a:srgbClr val="0000FF"/>
                </a:solidFill>
              </a:rPr>
              <a:t>? </a:t>
            </a:r>
            <a:r>
              <a:rPr lang="en-US" altLang="en-US" sz="3000" dirty="0" smtClean="0">
                <a:solidFill>
                  <a:srgbClr val="0000FF"/>
                </a:solidFill>
              </a:rPr>
              <a:t>dm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2" grpId="0"/>
      <p:bldP spid="2154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1000" y="2865458"/>
            <a:ext cx="457200" cy="5469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04789" y="373380"/>
            <a:ext cx="8472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u="sng" dirty="0" err="1"/>
              <a:t>Bài</a:t>
            </a:r>
            <a:r>
              <a:rPr lang="en-US" altLang="vi-VN" sz="3200" b="1" u="sng" dirty="0"/>
              <a:t> </a:t>
            </a:r>
            <a:r>
              <a:rPr lang="en-US" altLang="vi-VN" sz="3200" b="1" u="sng" dirty="0" smtClean="0"/>
              <a:t>2 (</a:t>
            </a:r>
            <a:r>
              <a:rPr lang="en-US" altLang="vi-VN" sz="3200" b="1" u="sng" dirty="0" err="1" smtClean="0"/>
              <a:t>trang</a:t>
            </a:r>
            <a:r>
              <a:rPr lang="en-US" altLang="vi-VN" sz="3200" b="1" u="sng" dirty="0" smtClean="0"/>
              <a:t> 28)</a:t>
            </a:r>
            <a:r>
              <a:rPr lang="en-US" altLang="vi-VN" sz="3200" b="1" dirty="0" smtClean="0"/>
              <a:t>:</a:t>
            </a:r>
            <a:r>
              <a:rPr lang="en-US" altLang="vi-VN" sz="3200" b="1" dirty="0" err="1" smtClean="0"/>
              <a:t>Khoanh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vào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chữ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đặt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trước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câu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trả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lời</a:t>
            </a:r>
            <a:r>
              <a:rPr lang="en-US" altLang="vi-VN" sz="3200" b="1" dirty="0" smtClean="0"/>
              <a:t> </a:t>
            </a:r>
            <a:r>
              <a:rPr lang="en-US" altLang="vi-VN" sz="3200" b="1" dirty="0" err="1" smtClean="0"/>
              <a:t>đúng</a:t>
            </a:r>
            <a:r>
              <a:rPr lang="en-US" altLang="vi-VN" sz="3200" b="1" dirty="0" smtClean="0"/>
              <a:t>:</a:t>
            </a:r>
            <a:endParaRPr lang="en-US" altLang="vi-VN" sz="3200" b="1" dirty="0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371600" y="1450598"/>
            <a:ext cx="40879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3cm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5mm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>
                <a:solidFill>
                  <a:srgbClr val="0000FF"/>
                </a:solidFill>
              </a:rPr>
              <a:t>=  </a:t>
            </a:r>
            <a:r>
              <a:rPr lang="en-US" altLang="en-US" sz="3000" dirty="0" smtClean="0">
                <a:solidFill>
                  <a:srgbClr val="0000FF"/>
                </a:solidFill>
              </a:rPr>
              <a:t>…  mm</a:t>
            </a:r>
            <a:r>
              <a:rPr lang="en-US" altLang="en-US" sz="3000" baseline="30000" dirty="0" smtClean="0">
                <a:solidFill>
                  <a:srgbClr val="0000FF"/>
                </a:solidFill>
              </a:rPr>
              <a:t>2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746452" y="2858426"/>
            <a:ext cx="10823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A. 35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319035" y="2133600"/>
            <a:ext cx="66319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hợp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viết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chỗ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chấm</a:t>
            </a:r>
            <a:r>
              <a:rPr lang="en-US" altLang="en-US" sz="3000" dirty="0" smtClean="0">
                <a:solidFill>
                  <a:srgbClr val="0000FF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</a:rPr>
              <a:t>là</a:t>
            </a:r>
            <a:r>
              <a:rPr lang="en-US" altLang="en-US" sz="3000" dirty="0" smtClean="0">
                <a:solidFill>
                  <a:srgbClr val="0000FF"/>
                </a:solidFill>
              </a:rPr>
              <a:t>: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4191000" y="3513248"/>
            <a:ext cx="15295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D. 3500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4191000" y="2865458"/>
            <a:ext cx="12955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0000FF"/>
                </a:solidFill>
              </a:rPr>
              <a:t>B. 305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685800" y="3505200"/>
            <a:ext cx="13163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0000FF"/>
                </a:solidFill>
              </a:rPr>
              <a:t>C</a:t>
            </a:r>
            <a:r>
              <a:rPr lang="en-US" altLang="en-US" sz="3000" dirty="0" smtClean="0">
                <a:solidFill>
                  <a:srgbClr val="0000FF"/>
                </a:solidFill>
              </a:rPr>
              <a:t>. 350</a:t>
            </a:r>
            <a:endParaRPr lang="en-US" alt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42" grpId="0"/>
      <p:bldP spid="21545" grpId="0"/>
      <p:bldP spid="11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45741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5338" y="1233170"/>
            <a:ext cx="8135937" cy="14020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1494792"/>
            <a:ext cx="8610600" cy="9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5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5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9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169" y="1780795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39" y="380238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4784388" y="4029711"/>
            <a:ext cx="768350" cy="8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3446780"/>
            <a:ext cx="2281237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9" y="390779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16116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blipFill rotWithShape="1">
                <a:blip r:embed="rId9"/>
                <a:stretch>
                  <a:fillRect b="-18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blipFill rotWithShape="1">
                <a:blip r:embed="rId10"/>
                <a:stretch>
                  <a:fillRect b="-63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186238" y="22339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067175" y="4351021"/>
            <a:ext cx="819150" cy="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084638" y="3241041"/>
            <a:ext cx="1003300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9750" y="506731"/>
            <a:ext cx="7875588" cy="13635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0226" tIns="35113" rIns="70226" bIns="35113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18cm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… dm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026" y="2871471"/>
            <a:ext cx="3003550" cy="253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50" y="3746501"/>
            <a:ext cx="965200" cy="11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2514600" y="3562748"/>
            <a:ext cx="2057399" cy="704452"/>
            <a:chOff x="990601" y="1677984"/>
            <a:chExt cx="2057399" cy="880563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990601" y="1677984"/>
              <a:ext cx="1165225" cy="880563"/>
              <a:chOff x="2609850" y="1746941"/>
              <a:chExt cx="868981" cy="880672"/>
            </a:xfrm>
          </p:grpSpPr>
          <p:sp>
            <p:nvSpPr>
              <p:cNvPr id="25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28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31" name="Text Box 98"/>
              <p:cNvSpPr txBox="1">
                <a:spLocks noChangeArrowheads="1"/>
              </p:cNvSpPr>
              <p:nvPr/>
            </p:nvSpPr>
            <p:spPr bwMode="auto">
              <a:xfrm>
                <a:off x="2869123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32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2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2725739" y="4693593"/>
            <a:ext cx="1685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1800 dm</a:t>
            </a:r>
            <a:r>
              <a:rPr lang="en-US" sz="2400" baseline="30000" dirty="0">
                <a:cs typeface="Times New Roman" pitchFamily="18" charset="0"/>
              </a:rPr>
              <a:t>2</a:t>
            </a:r>
            <a:endParaRPr lang="en-US" sz="2400" dirty="0">
              <a:cs typeface="Times New Roman" pitchFamily="18" charset="0"/>
            </a:endParaRPr>
          </a:p>
        </p:txBody>
      </p:sp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2438401" y="2438400"/>
            <a:ext cx="2057398" cy="704452"/>
            <a:chOff x="990602" y="1677984"/>
            <a:chExt cx="2057398" cy="880563"/>
          </a:xfrm>
        </p:grpSpPr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990602" y="1677984"/>
              <a:ext cx="1219201" cy="880563"/>
              <a:chOff x="2609850" y="1746941"/>
              <a:chExt cx="909234" cy="880672"/>
            </a:xfrm>
          </p:grpSpPr>
          <p:sp>
            <p:nvSpPr>
              <p:cNvPr id="38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39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40" name="Text Box 98"/>
              <p:cNvSpPr txBox="1">
                <a:spLocks noChangeArrowheads="1"/>
              </p:cNvSpPr>
              <p:nvPr/>
            </p:nvSpPr>
            <p:spPr bwMode="auto">
              <a:xfrm>
                <a:off x="2909376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41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2912110"/>
            <a:ext cx="3006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224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5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blipFill rotWithShape="1">
                <a:blip r:embed="rId8"/>
                <a:stretch>
                  <a:fillRect b="-1467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120km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blipFill rotWithShape="1">
                <a:blip r:embed="rId9"/>
                <a:stretch>
                  <a:fillRect b="-148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95300" y="3579889"/>
            <a:ext cx="3569494" cy="582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208hm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   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70300" y="34277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81413" y="431292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538539" y="2523491"/>
            <a:ext cx="1004887" cy="9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15194" y="896714"/>
            <a:ext cx="7864476" cy="10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1208km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… km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 hm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3200" b="1" baseline="300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189" y="3035300"/>
            <a:ext cx="16208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3930652"/>
            <a:ext cx="965200" cy="10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366838" y="947959"/>
            <a:ext cx="6934200" cy="1169670"/>
            <a:chOff x="576" y="1200"/>
            <a:chExt cx="4368" cy="921"/>
          </a:xfrm>
        </p:grpSpPr>
        <p:sp>
          <p:nvSpPr>
            <p:cNvPr id="7190" name="Text Box 7"/>
            <p:cNvSpPr txBox="1">
              <a:spLocks noChangeArrowheads="1"/>
            </p:cNvSpPr>
            <p:nvPr/>
          </p:nvSpPr>
          <p:spPr bwMode="auto">
            <a:xfrm>
              <a:off x="576" y="1200"/>
              <a:ext cx="436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folHlink"/>
                  </a:solidFill>
                </a:rPr>
                <a:t>Đọc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các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số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sau</a:t>
              </a:r>
              <a:r>
                <a:rPr lang="en-US" sz="2800" b="1" dirty="0">
                  <a:solidFill>
                    <a:schemeClr val="folHlink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/>
                <a:t> 679 dam     ;  109250 </a:t>
              </a:r>
              <a:r>
                <a:rPr lang="en-US" sz="2800" dirty="0" err="1"/>
                <a:t>hm</a:t>
              </a:r>
              <a:endParaRPr lang="en-US" sz="2800" dirty="0"/>
            </a:p>
          </p:txBody>
        </p:sp>
        <p:sp>
          <p:nvSpPr>
            <p:cNvPr id="7191" name="Text Box 13"/>
            <p:cNvSpPr txBox="1">
              <a:spLocks noChangeArrowheads="1"/>
            </p:cNvSpPr>
            <p:nvPr/>
          </p:nvSpPr>
          <p:spPr bwMode="auto">
            <a:xfrm>
              <a:off x="1397" y="1714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  <p:sp>
          <p:nvSpPr>
            <p:cNvPr id="7192" name="Text Box 15"/>
            <p:cNvSpPr txBox="1">
              <a:spLocks noChangeArrowheads="1"/>
            </p:cNvSpPr>
            <p:nvPr/>
          </p:nvSpPr>
          <p:spPr bwMode="auto">
            <a:xfrm>
              <a:off x="2847" y="1669"/>
              <a:ext cx="19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47800" y="3300729"/>
            <a:ext cx="6400800" cy="1169670"/>
            <a:chOff x="624" y="1968"/>
            <a:chExt cx="4032" cy="921"/>
          </a:xfrm>
        </p:grpSpPr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2400" y="196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624" y="1968"/>
              <a:ext cx="403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1hm    = .......... dam</a:t>
              </a:r>
            </a:p>
            <a:p>
              <a:pPr>
                <a:spcBef>
                  <a:spcPct val="50000"/>
                </a:spcBef>
              </a:pPr>
              <a:r>
                <a:rPr lang="en-US" sz="2800"/>
                <a:t>1dam  =............m</a:t>
              </a: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2202" y="238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116" y="2394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1026" y="1992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81250" y="2480452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Viết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số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thích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hợp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vào</a:t>
            </a:r>
            <a:r>
              <a:rPr lang="en-US" sz="2800" b="1" dirty="0">
                <a:solidFill>
                  <a:schemeClr val="folHlink"/>
                </a:solidFill>
              </a:rPr>
              <a:t> ô </a:t>
            </a:r>
            <a:r>
              <a:rPr lang="en-US" sz="2800" b="1" dirty="0" err="1">
                <a:solidFill>
                  <a:schemeClr val="folHlink"/>
                </a:solidFill>
              </a:rPr>
              <a:t>trống</a:t>
            </a:r>
            <a:r>
              <a:rPr lang="en-US" sz="2800" b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971800" y="3885564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990850" y="3276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3337" grpId="0"/>
      <p:bldP spid="13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20390"/>
            <a:ext cx="1620838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3400" y="441960"/>
            <a:ext cx="8267700" cy="12649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314" y="4478021"/>
            <a:ext cx="3511550" cy="6299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50 400cm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674" y="3522981"/>
            <a:ext cx="3575051" cy="6743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674" y="2576830"/>
            <a:ext cx="3533776" cy="6324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910013" y="232410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886200" y="331216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811589" y="4254501"/>
            <a:ext cx="1004887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5963" y="772629"/>
            <a:ext cx="8085137" cy="50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4dm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… 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538" y="2973072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073" y="2050303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6781801" y="2143760"/>
            <a:ext cx="1881188" cy="1463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7916864" y="3695701"/>
            <a:ext cx="84137" cy="9372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0D3B328-0A92-44D0-A70A-A761D2985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78170"/>
          <a:stretch/>
        </p:blipFill>
        <p:spPr>
          <a:xfrm rot="16200000">
            <a:off x="7878618" y="608523"/>
            <a:ext cx="1929221" cy="6015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336EDBB6-CE77-4D06-9350-B60403A63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50222" y="4438089"/>
            <a:ext cx="1081071" cy="104831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698" y="1861448"/>
            <a:ext cx="9310041" cy="1590569"/>
          </a:xfrm>
          <a:prstGeom prst="rect">
            <a:avLst/>
          </a:prstGeom>
        </p:spPr>
        <p:txBody>
          <a:bodyPr lIns="70226" tIns="35113" rIns="70226" bIns="35113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use  free icon">
            <a:extLst>
              <a:ext uri="{FF2B5EF4-FFF2-40B4-BE49-F238E27FC236}">
                <a16:creationId xmlns:a16="http://schemas.microsoft.com/office/drawing/2014/main" xmlns="" id="{05CAA60B-E419-4288-8A4A-4131DAEF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0" y="233700"/>
            <a:ext cx="1245196" cy="13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96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B48E15-3113-4D05-BFB9-0D5CB6019AFE}"/>
              </a:ext>
            </a:extLst>
          </p:cNvPr>
          <p:cNvSpPr txBox="1"/>
          <p:nvPr/>
        </p:nvSpPr>
        <p:spPr>
          <a:xfrm>
            <a:off x="838200" y="10180"/>
            <a:ext cx="784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chấm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2BCDDA-0BE3-4A46-94DE-1DBA12532B1F}"/>
              </a:ext>
            </a:extLst>
          </p:cNvPr>
          <p:cNvSpPr txBox="1"/>
          <p:nvPr/>
        </p:nvSpPr>
        <p:spPr>
          <a:xfrm>
            <a:off x="801255" y="1066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1D3B36-98C4-4D01-89BF-2180E5F4E99E}"/>
              </a:ext>
            </a:extLst>
          </p:cNvPr>
          <p:cNvSpPr txBox="1"/>
          <p:nvPr/>
        </p:nvSpPr>
        <p:spPr>
          <a:xfrm>
            <a:off x="762000" y="172604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11AF35-7707-4A0B-9E4C-4D198188E7CB}"/>
              </a:ext>
            </a:extLst>
          </p:cNvPr>
          <p:cNvSpPr txBox="1"/>
          <p:nvPr/>
        </p:nvSpPr>
        <p:spPr>
          <a:xfrm>
            <a:off x="80125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29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BC3A84-45BB-4B62-B681-09025C9D04F5}"/>
              </a:ext>
            </a:extLst>
          </p:cNvPr>
          <p:cNvSpPr txBox="1"/>
          <p:nvPr/>
        </p:nvSpPr>
        <p:spPr>
          <a:xfrm>
            <a:off x="5142345" y="116009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D1A95F-E992-4356-AE4E-190DD6964E27}"/>
              </a:ext>
            </a:extLst>
          </p:cNvPr>
          <p:cNvSpPr txBox="1"/>
          <p:nvPr/>
        </p:nvSpPr>
        <p:spPr>
          <a:xfrm>
            <a:off x="5142345" y="178679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53827C-DD77-4617-AEE9-DBC844569EBF}"/>
              </a:ext>
            </a:extLst>
          </p:cNvPr>
          <p:cNvSpPr txBox="1"/>
          <p:nvPr/>
        </p:nvSpPr>
        <p:spPr>
          <a:xfrm>
            <a:off x="514234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34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846C865-DDB7-48BE-B1BF-12ABE4B53F34}"/>
                  </a:ext>
                </a:extLst>
              </p:cNvPr>
              <p:cNvSpPr txBox="1"/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6C865-DDB7-48BE-B1BF-12ABE4B5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blipFill>
                <a:blip r:embed="rId3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4E42006-4A56-40EC-9194-70B9334D303C}"/>
                  </a:ext>
                </a:extLst>
              </p:cNvPr>
              <p:cNvSpPr txBox="1"/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42006-4A56-40EC-9194-70B9334D3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77DE739-73A1-42BF-90EC-DBE39D108374}"/>
                  </a:ext>
                </a:extLst>
              </p:cNvPr>
              <p:cNvSpPr txBox="1"/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DE739-73A1-42BF-90EC-DBE39D10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blipFill>
                <a:blip r:embed="rId5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1391098-C584-49F0-9DCE-DB118B60CEAC}"/>
                  </a:ext>
                </a:extLst>
              </p:cNvPr>
              <p:cNvSpPr txBox="1"/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391098-C584-49F0-9DCE-DB118B60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blipFill>
                <a:blip r:embed="rId6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D42C3E4-C444-40ED-BAC7-EB9035C5993D}"/>
                  </a:ext>
                </a:extLst>
              </p:cNvPr>
              <p:cNvSpPr txBox="1"/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2C3E4-C444-40ED-BAC7-EB9035C59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blipFill>
                <a:blip r:embed="rId7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7276FA8-CD38-43C8-8440-98CD4C838DEE}"/>
                  </a:ext>
                </a:extLst>
              </p:cNvPr>
              <p:cNvSpPr txBox="1"/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276FA8-CD38-43C8-8440-98CD4C83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blipFill>
                <a:blip r:embed="rId8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47800" y="3505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Bỏ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lục</a:t>
            </a:r>
            <a:r>
              <a:rPr lang="en-US" b="1" dirty="0" smtClean="0">
                <a:solidFill>
                  <a:srgbClr val="FF0000"/>
                </a:solidFill>
              </a:rPr>
              <a:t>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552574" y="1077616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Nêu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các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đơn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vị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đo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diện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đã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học</a:t>
            </a:r>
            <a:r>
              <a:rPr lang="en-US" sz="2800" b="1" dirty="0">
                <a:solidFill>
                  <a:schemeClr val="folHlink"/>
                </a:solidFill>
              </a:rPr>
              <a:t>?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xmlns="" id="{1218A3ED-1F48-4CD1-81B8-544499F1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7" y="1779213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Km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hm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dam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  </a:t>
            </a:r>
            <a:r>
              <a:rPr lang="en-US" sz="2800" b="1" dirty="0" err="1">
                <a:solidFill>
                  <a:schemeClr val="folHlink"/>
                </a:solidFill>
              </a:rPr>
              <a:t>dm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cm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2000" fill="hold" grpId="0" nodeType="clickEffect">
                                  <p:stCondLst>
                                    <p:cond delay="160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Cuốn kinh thánh nhỏ bằng đầu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4583"/>
            <a:ext cx="26670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truot_bang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2754"/>
            <a:ext cx="2667000" cy="14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 descr="Imag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3850"/>
            <a:ext cx="2619375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398839" y="1828800"/>
            <a:ext cx="5997575" cy="1135380"/>
            <a:chOff x="2141" y="1440"/>
            <a:chExt cx="3778" cy="894"/>
          </a:xfrm>
        </p:grpSpPr>
        <p:sp>
          <p:nvSpPr>
            <p:cNvPr id="1057" name="Text Box 9"/>
            <p:cNvSpPr txBox="1">
              <a:spLocks noChangeArrowheads="1"/>
            </p:cNvSpPr>
            <p:nvPr/>
          </p:nvSpPr>
          <p:spPr bwMode="auto">
            <a:xfrm>
              <a:off x="2141" y="1440"/>
              <a:ext cx="3778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Đế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giày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trượt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băng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khoảng</a:t>
              </a:r>
              <a:r>
                <a:rPr lang="en-US" sz="2400" dirty="0">
                  <a:solidFill>
                    <a:srgbClr val="0000CC"/>
                  </a:solidFill>
                </a:rPr>
                <a:t>    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CC"/>
                  </a:solidFill>
                </a:rPr>
                <a:t>             cm .</a:t>
              </a:r>
            </a:p>
          </p:txBody>
        </p:sp>
        <p:graphicFrame>
          <p:nvGraphicFramePr>
            <p:cNvPr id="10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979045"/>
                </p:ext>
              </p:extLst>
            </p:nvPr>
          </p:nvGraphicFramePr>
          <p:xfrm>
            <a:off x="2496" y="1922"/>
            <a:ext cx="221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6" imgW="203040" imgH="393480" progId="Equation.3">
                    <p:embed/>
                  </p:oleObj>
                </mc:Choice>
                <mc:Fallback>
                  <p:oleObj name="Equation" r:id="rId6" imgW="20304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922"/>
                          <a:ext cx="221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8" name="Text Box 15"/>
            <p:cNvSpPr txBox="1">
              <a:spLocks noChangeArrowheads="1"/>
            </p:cNvSpPr>
            <p:nvPr/>
          </p:nvSpPr>
          <p:spPr bwMode="auto">
            <a:xfrm>
              <a:off x="3036" y="1888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81375" y="121920"/>
            <a:ext cx="5410200" cy="1290320"/>
            <a:chOff x="2130" y="96"/>
            <a:chExt cx="3408" cy="1016"/>
          </a:xfrm>
        </p:grpSpPr>
        <p:sp>
          <p:nvSpPr>
            <p:cNvPr id="1054" name="Text Box 5"/>
            <p:cNvSpPr txBox="1">
              <a:spLocks noChangeArrowheads="1"/>
            </p:cNvSpPr>
            <p:nvPr/>
          </p:nvSpPr>
          <p:spPr bwMode="auto">
            <a:xfrm>
              <a:off x="2130" y="96"/>
              <a:ext cx="3408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viện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công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nghệ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Isarael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tạo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ra</a:t>
              </a:r>
              <a:r>
                <a:rPr lang="en-US" sz="2400" dirty="0">
                  <a:solidFill>
                    <a:srgbClr val="0000CC"/>
                  </a:solidFill>
                </a:rPr>
                <a:t> 1 </a:t>
              </a:r>
              <a:r>
                <a:rPr lang="en-US" sz="2400" dirty="0" err="1">
                  <a:solidFill>
                    <a:srgbClr val="0000CC"/>
                  </a:solidFill>
                </a:rPr>
                <a:t>quyển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kinh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thánh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nhỏ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nhất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giới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bằng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một</a:t>
              </a:r>
              <a:r>
                <a:rPr lang="en-US" sz="2400" dirty="0">
                  <a:solidFill>
                    <a:srgbClr val="0000CC"/>
                  </a:solidFill>
                </a:rPr>
                <a:t> con chip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       cm  (            </a:t>
              </a:r>
              <a:r>
                <a:rPr lang="en-US" sz="2400" dirty="0" err="1">
                  <a:solidFill>
                    <a:srgbClr val="0000CC"/>
                  </a:solidFill>
                </a:rPr>
                <a:t>dm</a:t>
              </a:r>
              <a:r>
                <a:rPr lang="en-US" sz="2400" dirty="0">
                  <a:solidFill>
                    <a:srgbClr val="0000CC"/>
                  </a:solidFill>
                </a:rPr>
                <a:t>  ).                                                            </a:t>
              </a:r>
            </a:p>
          </p:txBody>
        </p:sp>
        <p:graphicFrame>
          <p:nvGraphicFramePr>
            <p:cNvPr id="10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827472"/>
                </p:ext>
              </p:extLst>
            </p:nvPr>
          </p:nvGraphicFramePr>
          <p:xfrm>
            <a:off x="3505" y="699"/>
            <a:ext cx="329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8" imgW="355320" imgH="393480" progId="Equation.3">
                    <p:embed/>
                  </p:oleObj>
                </mc:Choice>
                <mc:Fallback>
                  <p:oleObj name="Equation" r:id="rId8" imgW="35532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699"/>
                          <a:ext cx="329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184175"/>
                </p:ext>
              </p:extLst>
            </p:nvPr>
          </p:nvGraphicFramePr>
          <p:xfrm>
            <a:off x="4258" y="653"/>
            <a:ext cx="59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Equation" r:id="rId10" imgW="507960" imgH="393480" progId="Equation.3">
                    <p:embed/>
                  </p:oleObj>
                </mc:Choice>
                <mc:Fallback>
                  <p:oleObj name="Equation" r:id="rId10" imgW="50796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653"/>
                          <a:ext cx="592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5" name="Text Box 16"/>
            <p:cNvSpPr txBox="1">
              <a:spLocks noChangeArrowheads="1"/>
            </p:cNvSpPr>
            <p:nvPr/>
          </p:nvSpPr>
          <p:spPr bwMode="auto">
            <a:xfrm>
              <a:off x="400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056" name="Text Box 17"/>
            <p:cNvSpPr txBox="1">
              <a:spLocks noChangeArrowheads="1"/>
            </p:cNvSpPr>
            <p:nvPr/>
          </p:nvSpPr>
          <p:spPr bwMode="auto">
            <a:xfrm>
              <a:off x="499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3718560"/>
            <a:ext cx="5943600" cy="905510"/>
            <a:chOff x="2016" y="3024"/>
            <a:chExt cx="3744" cy="713"/>
          </a:xfrm>
        </p:grpSpPr>
        <p:sp>
          <p:nvSpPr>
            <p:cNvPr id="1051" name="Text Box 12"/>
            <p:cNvSpPr txBox="1">
              <a:spLocks noChangeArrowheads="1"/>
            </p:cNvSpPr>
            <p:nvPr/>
          </p:nvSpPr>
          <p:spPr bwMode="auto">
            <a:xfrm>
              <a:off x="2016" y="3024"/>
              <a:ext cx="374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</a:rPr>
                <a:t>Những con chíp điện tử, mạch điện tử có diện tích khoảng         cm   (         dm  ).</a:t>
              </a:r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046554"/>
                </p:ext>
              </p:extLst>
            </p:nvPr>
          </p:nvGraphicFramePr>
          <p:xfrm>
            <a:off x="3025" y="3323"/>
            <a:ext cx="29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12" imgW="279360" imgH="393480" progId="Equation.3">
                    <p:embed/>
                  </p:oleObj>
                </mc:Choice>
                <mc:Fallback>
                  <p:oleObj name="Equation" r:id="rId12" imgW="279360" imgH="393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23"/>
                          <a:ext cx="29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Text Box 14"/>
            <p:cNvSpPr txBox="1">
              <a:spLocks noChangeArrowheads="1"/>
            </p:cNvSpPr>
            <p:nvPr/>
          </p:nvSpPr>
          <p:spPr bwMode="auto">
            <a:xfrm>
              <a:off x="3582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graphicFrame>
          <p:nvGraphicFramePr>
            <p:cNvPr id="102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110978"/>
                </p:ext>
              </p:extLst>
            </p:nvPr>
          </p:nvGraphicFramePr>
          <p:xfrm>
            <a:off x="3840" y="3332"/>
            <a:ext cx="42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14" imgW="431640" imgH="393480" progId="Equation.3">
                    <p:embed/>
                  </p:oleObj>
                </mc:Choice>
                <mc:Fallback>
                  <p:oleObj name="Equation" r:id="rId14" imgW="431640" imgH="3934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332"/>
                          <a:ext cx="42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Text Box 19"/>
            <p:cNvSpPr txBox="1">
              <a:spLocks noChangeArrowheads="1"/>
            </p:cNvSpPr>
            <p:nvPr/>
          </p:nvSpPr>
          <p:spPr bwMode="auto">
            <a:xfrm>
              <a:off x="4458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pic>
        <p:nvPicPr>
          <p:cNvPr id="76829" name="Picture 29" descr="http://ms.thongtincongnghe.com/upload/med/0801/5/fig_circuit.jpg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1976"/>
            <a:ext cx="2667000" cy="11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800600" y="4114800"/>
            <a:ext cx="2724150" cy="480060"/>
            <a:chOff x="3036" y="3198"/>
            <a:chExt cx="1716" cy="378"/>
          </a:xfrm>
        </p:grpSpPr>
        <p:sp>
          <p:nvSpPr>
            <p:cNvPr id="1049" name="Rectangle 35"/>
            <p:cNvSpPr>
              <a:spLocks noChangeArrowheads="1"/>
            </p:cNvSpPr>
            <p:nvPr/>
          </p:nvSpPr>
          <p:spPr bwMode="auto">
            <a:xfrm>
              <a:off x="3048" y="3198"/>
              <a:ext cx="17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dirty="0"/>
                <a:t>6mi-li-mét </a:t>
              </a:r>
              <a:r>
                <a:rPr lang="en-US" sz="2800" dirty="0" err="1"/>
                <a:t>vuông</a:t>
              </a:r>
              <a:r>
                <a:rPr lang="en-US" sz="2800" dirty="0"/>
                <a:t>.</a:t>
              </a:r>
            </a:p>
          </p:txBody>
        </p:sp>
        <p:sp>
          <p:nvSpPr>
            <p:cNvPr id="1050" name="Rectangle 37"/>
            <p:cNvSpPr>
              <a:spLocks noChangeArrowheads="1"/>
            </p:cNvSpPr>
            <p:nvPr/>
          </p:nvSpPr>
          <p:spPr bwMode="auto">
            <a:xfrm>
              <a:off x="3036" y="3432"/>
              <a:ext cx="124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457825" y="803910"/>
            <a:ext cx="3543300" cy="718820"/>
            <a:chOff x="3366" y="456"/>
            <a:chExt cx="1872" cy="566"/>
          </a:xfrm>
        </p:grpSpPr>
        <p:sp>
          <p:nvSpPr>
            <p:cNvPr id="1046" name="Rectangle 45"/>
            <p:cNvSpPr>
              <a:spLocks noChangeArrowheads="1"/>
            </p:cNvSpPr>
            <p:nvPr/>
          </p:nvSpPr>
          <p:spPr bwMode="auto">
            <a:xfrm>
              <a:off x="3449" y="456"/>
              <a:ext cx="1504" cy="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7" name="Group 49"/>
            <p:cNvGrpSpPr>
              <a:grpSpLocks/>
            </p:cNvGrpSpPr>
            <p:nvPr/>
          </p:nvGrpSpPr>
          <p:grpSpPr bwMode="auto">
            <a:xfrm>
              <a:off x="3366" y="486"/>
              <a:ext cx="1872" cy="486"/>
              <a:chOff x="3504" y="912"/>
              <a:chExt cx="1872" cy="486"/>
            </a:xfrm>
          </p:grpSpPr>
          <p:sp>
            <p:nvSpPr>
              <p:cNvPr id="1048" name="Rectangle 39"/>
              <p:cNvSpPr>
                <a:spLocks noChangeArrowheads="1"/>
              </p:cNvSpPr>
              <p:nvPr/>
            </p:nvSpPr>
            <p:spPr bwMode="auto">
              <a:xfrm>
                <a:off x="3504" y="912"/>
                <a:ext cx="1872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US" dirty="0"/>
                  <a:t>        </a:t>
                </a:r>
                <a:r>
                  <a:rPr lang="en-US" sz="2800" dirty="0"/>
                  <a:t>mi-li-</a:t>
                </a:r>
                <a:r>
                  <a:rPr lang="en-US" sz="2800" dirty="0" err="1"/>
                  <a:t>mét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.</a:t>
                </a:r>
              </a:p>
            </p:txBody>
          </p:sp>
          <p:graphicFrame>
            <p:nvGraphicFramePr>
              <p:cNvPr id="1026" name="Object 40"/>
              <p:cNvGraphicFramePr>
                <a:graphicFrameLocks noChangeAspect="1"/>
              </p:cNvGraphicFramePr>
              <p:nvPr/>
            </p:nvGraphicFramePr>
            <p:xfrm>
              <a:off x="3614" y="960"/>
              <a:ext cx="226" cy="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" name="Equation" r:id="rId18" imgW="203040" imgH="393480" progId="Equation.3">
                      <p:embed/>
                    </p:oleObj>
                  </mc:Choice>
                  <mc:Fallback>
                    <p:oleObj name="Equation" r:id="rId18" imgW="203040" imgH="393480" progId="Equation.3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4" y="960"/>
                            <a:ext cx="226" cy="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724213" y="2237937"/>
            <a:ext cx="3781425" cy="716280"/>
            <a:chOff x="3186" y="1488"/>
            <a:chExt cx="2382" cy="564"/>
          </a:xfrm>
        </p:grpSpPr>
        <p:sp>
          <p:nvSpPr>
            <p:cNvPr id="1045" name="Rectangle 47"/>
            <p:cNvSpPr>
              <a:spLocks noChangeArrowheads="1"/>
            </p:cNvSpPr>
            <p:nvPr/>
          </p:nvSpPr>
          <p:spPr bwMode="auto">
            <a:xfrm>
              <a:off x="3186" y="1488"/>
              <a:ext cx="2382" cy="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30"/>
            <p:cNvSpPr>
              <a:spLocks noChangeArrowheads="1"/>
            </p:cNvSpPr>
            <p:nvPr/>
          </p:nvSpPr>
          <p:spPr bwMode="auto">
            <a:xfrm>
              <a:off x="3264" y="1620"/>
              <a:ext cx="16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dirty="0"/>
                <a:t>50mi-li-mét </a:t>
              </a:r>
              <a:r>
                <a:rPr lang="en-US" sz="2800" dirty="0" err="1"/>
                <a:t>vuông</a:t>
              </a:r>
              <a:r>
                <a:rPr lang="en-US" sz="2800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9272" y="2018153"/>
            <a:ext cx="762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MI-LI-MÉT VUÔNG.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BẢNG ĐƠN VỊ ĐO DIỆN TÍCH</a:t>
            </a:r>
          </a:p>
        </p:txBody>
      </p:sp>
    </p:spTree>
    <p:extLst>
      <p:ext uri="{BB962C8B-B14F-4D97-AF65-F5344CB8AC3E}">
        <p14:creationId xmlns:p14="http://schemas.microsoft.com/office/powerpoint/2010/main" val="36689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88269" y="2087553"/>
            <a:ext cx="3024554" cy="2658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91200" y="2063053"/>
            <a:ext cx="3048000" cy="2668334"/>
            <a:chOff x="288" y="1956"/>
            <a:chExt cx="1920" cy="1932"/>
          </a:xfrm>
        </p:grpSpPr>
        <p:sp>
          <p:nvSpPr>
            <p:cNvPr id="2112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23"/>
            <p:cNvSpPr>
              <a:spLocks noChangeShapeType="1"/>
            </p:cNvSpPr>
            <p:nvPr/>
          </p:nvSpPr>
          <p:spPr bwMode="auto">
            <a:xfrm>
              <a:off x="474" y="195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878422" y="4466210"/>
            <a:ext cx="290479" cy="252509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783047" y="4363606"/>
            <a:ext cx="1219200" cy="400050"/>
            <a:chOff x="2208" y="3696"/>
            <a:chExt cx="768" cy="315"/>
          </a:xfrm>
        </p:grpSpPr>
        <p:sp>
          <p:nvSpPr>
            <p:cNvPr id="2110" name="Text Box 36"/>
            <p:cNvSpPr txBox="1">
              <a:spLocks noChangeArrowheads="1"/>
            </p:cNvSpPr>
            <p:nvPr/>
          </p:nvSpPr>
          <p:spPr bwMode="auto">
            <a:xfrm>
              <a:off x="2208" y="3696"/>
              <a:ext cx="52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.VnTime" pitchFamily="34" charset="0"/>
                </a:rPr>
                <a:t>1 mm</a:t>
              </a:r>
            </a:p>
          </p:txBody>
        </p:sp>
        <p:sp>
          <p:nvSpPr>
            <p:cNvPr id="2111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298950" y="1889761"/>
            <a:ext cx="869950" cy="523240"/>
            <a:chOff x="2496" y="1536"/>
            <a:chExt cx="548" cy="412"/>
          </a:xfrm>
        </p:grpSpPr>
        <p:sp>
          <p:nvSpPr>
            <p:cNvPr id="2086" name="Text Box 63"/>
            <p:cNvSpPr txBox="1">
              <a:spLocks noChangeArrowheads="1"/>
            </p:cNvSpPr>
            <p:nvPr/>
          </p:nvSpPr>
          <p:spPr bwMode="auto">
            <a:xfrm>
              <a:off x="2496" y="1536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sng" dirty="0">
                  <a:solidFill>
                    <a:srgbClr val="FF0000"/>
                  </a:solidFill>
                  <a:latin typeface=".VnTime" pitchFamily="34" charset="0"/>
                </a:rPr>
                <a:t>mm </a:t>
              </a:r>
              <a:endParaRPr lang="en-US" sz="2800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087" name="Text Box 64"/>
            <p:cNvSpPr txBox="1">
              <a:spLocks noChangeArrowheads="1"/>
            </p:cNvSpPr>
            <p:nvPr/>
          </p:nvSpPr>
          <p:spPr bwMode="auto">
            <a:xfrm>
              <a:off x="2843" y="1552"/>
              <a:ext cx="20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838200" y="2865121"/>
            <a:ext cx="3429000" cy="523240"/>
            <a:chOff x="384" y="2112"/>
            <a:chExt cx="2160" cy="412"/>
          </a:xfrm>
        </p:grpSpPr>
        <p:sp>
          <p:nvSpPr>
            <p:cNvPr id="2083" name="Text Box 66"/>
            <p:cNvSpPr txBox="1">
              <a:spLocks noChangeArrowheads="1"/>
            </p:cNvSpPr>
            <p:nvPr/>
          </p:nvSpPr>
          <p:spPr bwMode="auto">
            <a:xfrm>
              <a:off x="384" y="2112"/>
              <a:ext cx="21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   = ...... mm</a:t>
              </a:r>
            </a:p>
          </p:txBody>
        </p:sp>
        <p:sp>
          <p:nvSpPr>
            <p:cNvPr id="2084" name="Text Box 67"/>
            <p:cNvSpPr txBox="1">
              <a:spLocks noChangeArrowheads="1"/>
            </p:cNvSpPr>
            <p:nvPr/>
          </p:nvSpPr>
          <p:spPr bwMode="auto">
            <a:xfrm>
              <a:off x="816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2085" name="Text Box 68"/>
            <p:cNvSpPr txBox="1">
              <a:spLocks noChangeArrowheads="1"/>
            </p:cNvSpPr>
            <p:nvPr/>
          </p:nvSpPr>
          <p:spPr bwMode="auto">
            <a:xfrm>
              <a:off x="1920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060" name="Text Box 71"/>
          <p:cNvSpPr txBox="1">
            <a:spLocks noChangeArrowheads="1"/>
          </p:cNvSpPr>
          <p:nvPr/>
        </p:nvSpPr>
        <p:spPr bwMode="auto">
          <a:xfrm>
            <a:off x="2286000" y="330327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0" y="1273820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1mm.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743700" y="3108961"/>
            <a:ext cx="876300" cy="523240"/>
            <a:chOff x="480" y="3312"/>
            <a:chExt cx="552" cy="412"/>
          </a:xfrm>
        </p:grpSpPr>
        <p:sp>
          <p:nvSpPr>
            <p:cNvPr id="2081" name="Text Box 79"/>
            <p:cNvSpPr txBox="1">
              <a:spLocks noChangeArrowheads="1"/>
            </p:cNvSpPr>
            <p:nvPr/>
          </p:nvSpPr>
          <p:spPr bwMode="auto">
            <a:xfrm>
              <a:off x="480" y="3312"/>
              <a:ext cx="5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1cm</a:t>
              </a:r>
            </a:p>
          </p:txBody>
        </p:sp>
        <p:sp>
          <p:nvSpPr>
            <p:cNvPr id="2082" name="Text Box 80"/>
            <p:cNvSpPr txBox="1">
              <a:spLocks noChangeArrowheads="1"/>
            </p:cNvSpPr>
            <p:nvPr/>
          </p:nvSpPr>
          <p:spPr bwMode="auto">
            <a:xfrm>
              <a:off x="854" y="3360"/>
              <a:ext cx="17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2057400" y="286512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100</a:t>
            </a:r>
          </a:p>
        </p:txBody>
      </p:sp>
      <p:graphicFrame>
        <p:nvGraphicFramePr>
          <p:cNvPr id="14419" name="Object 83"/>
          <p:cNvGraphicFramePr>
            <a:graphicFrameLocks noGrp="1" noChangeAspect="1"/>
          </p:cNvGraphicFramePr>
          <p:nvPr>
            <p:ph/>
          </p:nvPr>
        </p:nvGraphicFramePr>
        <p:xfrm>
          <a:off x="2349500" y="3352800"/>
          <a:ext cx="5143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352800"/>
                        <a:ext cx="5143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838200" y="3451860"/>
            <a:ext cx="2895600" cy="557530"/>
            <a:chOff x="528" y="2718"/>
            <a:chExt cx="1824" cy="439"/>
          </a:xfrm>
        </p:grpSpPr>
        <p:sp>
          <p:nvSpPr>
            <p:cNvPr id="2074" name="Text Box 72"/>
            <p:cNvSpPr txBox="1">
              <a:spLocks noChangeArrowheads="1"/>
            </p:cNvSpPr>
            <p:nvPr/>
          </p:nvSpPr>
          <p:spPr bwMode="auto">
            <a:xfrm>
              <a:off x="1380" y="2718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......</a:t>
              </a:r>
            </a:p>
          </p:txBody>
        </p:sp>
        <p:grpSp>
          <p:nvGrpSpPr>
            <p:cNvPr id="2075" name="Group 87"/>
            <p:cNvGrpSpPr>
              <a:grpSpLocks/>
            </p:cNvGrpSpPr>
            <p:nvPr/>
          </p:nvGrpSpPr>
          <p:grpSpPr bwMode="auto">
            <a:xfrm>
              <a:off x="528" y="2745"/>
              <a:ext cx="1824" cy="412"/>
              <a:chOff x="528" y="2745"/>
              <a:chExt cx="1824" cy="412"/>
            </a:xfrm>
          </p:grpSpPr>
          <p:grpSp>
            <p:nvGrpSpPr>
              <p:cNvPr id="2076" name="Group 85"/>
              <p:cNvGrpSpPr>
                <a:grpSpLocks/>
              </p:cNvGrpSpPr>
              <p:nvPr/>
            </p:nvGrpSpPr>
            <p:grpSpPr bwMode="auto">
              <a:xfrm>
                <a:off x="528" y="2745"/>
                <a:ext cx="1824" cy="412"/>
                <a:chOff x="528" y="2745"/>
                <a:chExt cx="1824" cy="412"/>
              </a:xfrm>
            </p:grpSpPr>
            <p:sp>
              <p:nvSpPr>
                <p:cNvPr id="20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28" y="2745"/>
                  <a:ext cx="91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1 mm  =</a:t>
                  </a:r>
                </a:p>
              </p:txBody>
            </p:sp>
            <p:sp>
              <p:nvSpPr>
                <p:cNvPr id="207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72" y="2745"/>
                  <a:ext cx="43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cm</a:t>
                  </a:r>
                </a:p>
              </p:txBody>
            </p:sp>
            <p:sp>
              <p:nvSpPr>
                <p:cNvPr id="20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60" y="2745"/>
                  <a:ext cx="192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.VnTime" pitchFamily="34" charset="0"/>
                    </a:rPr>
                    <a:t>2</a:t>
                  </a:r>
                </a:p>
              </p:txBody>
            </p:sp>
          </p:grpSp>
          <p:sp>
            <p:nvSpPr>
              <p:cNvPr id="2077" name="Text Box 86"/>
              <p:cNvSpPr txBox="1">
                <a:spLocks noChangeArrowheads="1"/>
              </p:cNvSpPr>
              <p:nvPr/>
            </p:nvSpPr>
            <p:spPr bwMode="auto">
              <a:xfrm>
                <a:off x="1050" y="2748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</p:grpSp>
      <p:sp>
        <p:nvSpPr>
          <p:cNvPr id="14426" name="Text Box 90"/>
          <p:cNvSpPr txBox="1">
            <a:spLocks noChangeArrowheads="1"/>
          </p:cNvSpPr>
          <p:nvPr/>
        </p:nvSpPr>
        <p:spPr bwMode="auto">
          <a:xfrm>
            <a:off x="0" y="19050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5841023" y="4876165"/>
            <a:ext cx="2971800" cy="523240"/>
            <a:chOff x="3624" y="3936"/>
            <a:chExt cx="1872" cy="412"/>
          </a:xfrm>
        </p:grpSpPr>
        <p:sp>
          <p:nvSpPr>
            <p:cNvPr id="2072" name="Text Box 76"/>
            <p:cNvSpPr txBox="1">
              <a:spLocks noChangeArrowheads="1"/>
            </p:cNvSpPr>
            <p:nvPr/>
          </p:nvSpPr>
          <p:spPr bwMode="auto">
            <a:xfrm>
              <a:off x="4224" y="3936"/>
              <a:ext cx="62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</a:t>
              </a:r>
            </a:p>
          </p:txBody>
        </p:sp>
        <p:sp>
          <p:nvSpPr>
            <p:cNvPr id="2073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29" name="AutoShape 93"/>
          <p:cNvSpPr>
            <a:spLocks/>
          </p:cNvSpPr>
          <p:nvPr/>
        </p:nvSpPr>
        <p:spPr bwMode="auto">
          <a:xfrm rot="10800000">
            <a:off x="5534025" y="4466210"/>
            <a:ext cx="228600" cy="24384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2" name="AutoShape 96"/>
          <p:cNvSpPr>
            <a:spLocks/>
          </p:cNvSpPr>
          <p:nvPr/>
        </p:nvSpPr>
        <p:spPr bwMode="auto">
          <a:xfrm rot="5616833">
            <a:off x="5857621" y="4723178"/>
            <a:ext cx="18288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5638800" y="4998085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1mm</a:t>
            </a:r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221273" y="381000"/>
            <a:ext cx="4793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accent2"/>
                </a:solidFill>
              </a:rPr>
              <a:t>a) </a:t>
            </a:r>
            <a:r>
              <a:rPr lang="en-US" sz="3600" b="1" u="sng" dirty="0" err="1">
                <a:solidFill>
                  <a:schemeClr val="accent2"/>
                </a:solidFill>
              </a:rPr>
              <a:t>Mi</a:t>
            </a:r>
            <a:r>
              <a:rPr lang="en-US" sz="3600" b="1" u="sng" dirty="0">
                <a:solidFill>
                  <a:schemeClr val="accent2"/>
                </a:solidFill>
              </a:rPr>
              <a:t>-li-</a:t>
            </a:r>
            <a:r>
              <a:rPr lang="en-US" sz="3600" b="1" u="sng" dirty="0" err="1">
                <a:solidFill>
                  <a:schemeClr val="accent2"/>
                </a:solidFill>
              </a:rPr>
              <a:t>mét</a:t>
            </a:r>
            <a:r>
              <a:rPr lang="en-US" sz="3600" b="1" u="sng" dirty="0">
                <a:solidFill>
                  <a:schemeClr val="accent2"/>
                </a:solidFill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</a:rPr>
              <a:t>vuông</a:t>
            </a:r>
            <a:r>
              <a:rPr lang="en-US" sz="3600" b="1" u="sng" dirty="0">
                <a:solidFill>
                  <a:schemeClr val="accent2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 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2593E-6 L 0.1 0.004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70" grpId="0" animBg="1"/>
      <p:bldP spid="14370" grpId="1" animBg="1"/>
      <p:bldP spid="14414" grpId="0"/>
      <p:bldP spid="14418" grpId="0"/>
      <p:bldP spid="14426" grpId="0"/>
      <p:bldP spid="14429" grpId="0" animBg="1"/>
      <p:bldP spid="14429" grpId="1" animBg="1"/>
      <p:bldP spid="14432" grpId="0" animBg="1"/>
      <p:bldP spid="14432" grpId="1" animBg="1"/>
      <p:bldP spid="14433" grpId="0"/>
      <p:bldP spid="14433" grpId="1"/>
      <p:bldP spid="14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5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44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2743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396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25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6534150" y="15811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7696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15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14478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1" name="Text Box 34"/>
          <p:cNvSpPr txBox="1">
            <a:spLocks noChangeArrowheads="1"/>
          </p:cNvSpPr>
          <p:nvPr/>
        </p:nvSpPr>
        <p:spPr bwMode="auto">
          <a:xfrm>
            <a:off x="26670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6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3" name="Text Box 40"/>
          <p:cNvSpPr txBox="1">
            <a:spLocks noChangeArrowheads="1"/>
          </p:cNvSpPr>
          <p:nvPr/>
        </p:nvSpPr>
        <p:spPr bwMode="auto">
          <a:xfrm>
            <a:off x="5334000" y="234315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4" name="Text Box 43"/>
          <p:cNvSpPr txBox="1">
            <a:spLocks noChangeArrowheads="1"/>
          </p:cNvSpPr>
          <p:nvPr/>
        </p:nvSpPr>
        <p:spPr bwMode="auto">
          <a:xfrm>
            <a:off x="65532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777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0" y="2937302"/>
            <a:ext cx="1431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1263649" y="2933492"/>
            <a:ext cx="161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8" name="Text Box 55"/>
          <p:cNvSpPr txBox="1">
            <a:spLocks noChangeArrowheads="1"/>
          </p:cNvSpPr>
          <p:nvPr/>
        </p:nvSpPr>
        <p:spPr bwMode="auto">
          <a:xfrm>
            <a:off x="2587624" y="2924602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3843336" y="2937302"/>
            <a:ext cx="1365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5305424" y="2937302"/>
            <a:ext cx="1579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6481761" y="2937302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19200" y="3272790"/>
            <a:ext cx="1371600" cy="720090"/>
            <a:chOff x="192" y="3696"/>
            <a:chExt cx="864" cy="567"/>
          </a:xfrm>
        </p:grpSpPr>
        <p:sp>
          <p:nvSpPr>
            <p:cNvPr id="8273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74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5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6" name="Line 70"/>
            <p:cNvSpPr>
              <a:spLocks noChangeShapeType="1"/>
            </p:cNvSpPr>
            <p:nvPr/>
          </p:nvSpPr>
          <p:spPr bwMode="auto">
            <a:xfrm>
              <a:off x="374" y="3967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667001" y="3394710"/>
            <a:ext cx="1452563" cy="720090"/>
            <a:chOff x="192" y="3696"/>
            <a:chExt cx="915" cy="567"/>
          </a:xfrm>
        </p:grpSpPr>
        <p:sp>
          <p:nvSpPr>
            <p:cNvPr id="8268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9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0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1" name="Line 77"/>
            <p:cNvSpPr>
              <a:spLocks noChangeShapeType="1"/>
            </p:cNvSpPr>
            <p:nvPr/>
          </p:nvSpPr>
          <p:spPr bwMode="auto">
            <a:xfrm>
              <a:off x="384" y="3963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886201" y="3394710"/>
            <a:ext cx="1438275" cy="720090"/>
            <a:chOff x="1638" y="3696"/>
            <a:chExt cx="906" cy="567"/>
          </a:xfrm>
        </p:grpSpPr>
        <p:sp>
          <p:nvSpPr>
            <p:cNvPr id="8263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4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5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6" name="Line 85"/>
            <p:cNvSpPr>
              <a:spLocks noChangeShapeType="1"/>
            </p:cNvSpPr>
            <p:nvPr/>
          </p:nvSpPr>
          <p:spPr bwMode="auto">
            <a:xfrm>
              <a:off x="1810" y="3963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334000" y="3394710"/>
            <a:ext cx="1181100" cy="720090"/>
            <a:chOff x="192" y="3696"/>
            <a:chExt cx="744" cy="567"/>
          </a:xfrm>
        </p:grpSpPr>
        <p:sp>
          <p:nvSpPr>
            <p:cNvPr id="8258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9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0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1" name="Line 92"/>
            <p:cNvSpPr>
              <a:spLocks noChangeShapeType="1"/>
            </p:cNvSpPr>
            <p:nvPr/>
          </p:nvSpPr>
          <p:spPr bwMode="auto">
            <a:xfrm>
              <a:off x="384" y="3963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553200" y="3394710"/>
            <a:ext cx="1276350" cy="720090"/>
            <a:chOff x="192" y="3696"/>
            <a:chExt cx="804" cy="567"/>
          </a:xfrm>
        </p:grpSpPr>
        <p:sp>
          <p:nvSpPr>
            <p:cNvPr id="8253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4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55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56" name="Line 99"/>
            <p:cNvSpPr>
              <a:spLocks noChangeShapeType="1"/>
            </p:cNvSpPr>
            <p:nvPr/>
          </p:nvSpPr>
          <p:spPr bwMode="auto">
            <a:xfrm>
              <a:off x="384" y="3963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219" name="Line 111"/>
          <p:cNvSpPr>
            <a:spLocks noChangeShapeType="1"/>
          </p:cNvSpPr>
          <p:nvPr/>
        </p:nvSpPr>
        <p:spPr bwMode="auto">
          <a:xfrm>
            <a:off x="9144000" y="1082040"/>
            <a:ext cx="0" cy="225552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0" y="990600"/>
            <a:ext cx="8991600" cy="3108960"/>
            <a:chOff x="48" y="2400"/>
            <a:chExt cx="5664" cy="1776"/>
          </a:xfrm>
        </p:grpSpPr>
        <p:sp>
          <p:nvSpPr>
            <p:cNvPr id="8239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8241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42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8243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824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4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0" name="Text Box 127"/>
          <p:cNvSpPr txBox="1">
            <a:spLocks noChangeArrowheads="1"/>
          </p:cNvSpPr>
          <p:nvPr/>
        </p:nvSpPr>
        <p:spPr bwMode="auto">
          <a:xfrm>
            <a:off x="0" y="2769870"/>
            <a:ext cx="1295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</a:rPr>
              <a:t>100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hm2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222" name="Text Box 142"/>
          <p:cNvSpPr txBox="1">
            <a:spLocks noChangeArrowheads="1"/>
          </p:cNvSpPr>
          <p:nvPr/>
        </p:nvSpPr>
        <p:spPr bwMode="auto">
          <a:xfrm>
            <a:off x="2466975" y="76200"/>
            <a:ext cx="4495800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Bảng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đơn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vị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diện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274" name="Text Box 143"/>
          <p:cNvSpPr txBox="1">
            <a:spLocks noChangeArrowheads="1"/>
          </p:cNvSpPr>
          <p:nvPr/>
        </p:nvSpPr>
        <p:spPr bwMode="auto">
          <a:xfrm>
            <a:off x="3789653" y="1115561"/>
            <a:ext cx="1724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/>
              <a:t>Mét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endParaRPr lang="en-US" sz="2400" b="1" dirty="0"/>
          </a:p>
        </p:txBody>
      </p:sp>
      <p:sp>
        <p:nvSpPr>
          <p:cNvPr id="10275" name="Text Box 144"/>
          <p:cNvSpPr txBox="1">
            <a:spLocks noChangeArrowheads="1"/>
          </p:cNvSpPr>
          <p:nvPr/>
        </p:nvSpPr>
        <p:spPr bwMode="auto">
          <a:xfrm>
            <a:off x="5769847" y="1096288"/>
            <a:ext cx="2809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Bé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mét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vuông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0276" name="Text Box 145"/>
          <p:cNvSpPr txBox="1">
            <a:spLocks noChangeArrowheads="1"/>
          </p:cNvSpPr>
          <p:nvPr/>
        </p:nvSpPr>
        <p:spPr bwMode="auto">
          <a:xfrm>
            <a:off x="609601" y="1082040"/>
            <a:ext cx="3228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Lớn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mét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vuông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7867650" y="3333750"/>
            <a:ext cx="1276350" cy="720090"/>
            <a:chOff x="192" y="3696"/>
            <a:chExt cx="804" cy="567"/>
          </a:xfrm>
        </p:grpSpPr>
        <p:sp>
          <p:nvSpPr>
            <p:cNvPr id="8234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35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36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37" name="Line 99"/>
            <p:cNvSpPr>
              <a:spLocks noChangeShapeType="1"/>
            </p:cNvSpPr>
            <p:nvPr/>
          </p:nvSpPr>
          <p:spPr bwMode="auto">
            <a:xfrm>
              <a:off x="384" y="3951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69669" grpId="0"/>
      <p:bldP spid="10253" grpId="0"/>
      <p:bldP spid="10254" grpId="0"/>
      <p:bldP spid="10255" grpId="0"/>
      <p:bldP spid="10256" grpId="0"/>
      <p:bldP spid="10257" grpId="0"/>
      <p:bldP spid="10258" grpId="0"/>
      <p:bldP spid="69690" grpId="0"/>
      <p:bldP spid="10260" grpId="0"/>
      <p:bldP spid="10261" grpId="0"/>
      <p:bldP spid="10270" grpId="0"/>
      <p:bldP spid="10274" grpId="0"/>
      <p:bldP spid="10275" grpId="0"/>
      <p:bldP spid="102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9"/>
          <p:cNvSpPr txBox="1">
            <a:spLocks noChangeArrowheads="1"/>
          </p:cNvSpPr>
          <p:nvPr/>
        </p:nvSpPr>
        <p:spPr bwMode="auto">
          <a:xfrm>
            <a:off x="367446" y="2743200"/>
            <a:ext cx="8515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100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364515" y="3584178"/>
            <a:ext cx="8763000" cy="1129030"/>
            <a:chOff x="63" y="3382"/>
            <a:chExt cx="5520" cy="889"/>
          </a:xfrm>
        </p:grpSpPr>
        <p:sp>
          <p:nvSpPr>
            <p:cNvPr id="4" name="Text Box 81"/>
            <p:cNvSpPr txBox="1">
              <a:spLocks noChangeArrowheads="1"/>
            </p:cNvSpPr>
            <p:nvPr/>
          </p:nvSpPr>
          <p:spPr bwMode="auto">
            <a:xfrm>
              <a:off x="63" y="3520"/>
              <a:ext cx="55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/>
                <a:t>-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diện</a:t>
              </a:r>
              <a:r>
                <a:rPr lang="en-US" sz="2800" dirty="0"/>
                <a:t> </a:t>
              </a:r>
              <a:r>
                <a:rPr lang="en-US" sz="2800" dirty="0" err="1"/>
                <a:t>tích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        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lớn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hơn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tiếp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liền</a:t>
              </a:r>
              <a:r>
                <a:rPr lang="en-US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2893" y="3382"/>
              <a:ext cx="588" cy="770"/>
              <a:chOff x="2797" y="2410"/>
              <a:chExt cx="588" cy="770"/>
            </a:xfrm>
          </p:grpSpPr>
          <p:sp>
            <p:nvSpPr>
              <p:cNvPr id="6" name="Text Box 83"/>
              <p:cNvSpPr txBox="1">
                <a:spLocks noChangeArrowheads="1"/>
              </p:cNvSpPr>
              <p:nvPr/>
            </p:nvSpPr>
            <p:spPr bwMode="auto">
              <a:xfrm>
                <a:off x="2901" y="2410"/>
                <a:ext cx="294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7" name="Text Box 84"/>
              <p:cNvSpPr txBox="1">
                <a:spLocks noChangeArrowheads="1"/>
              </p:cNvSpPr>
              <p:nvPr/>
            </p:nvSpPr>
            <p:spPr bwMode="auto">
              <a:xfrm>
                <a:off x="2797" y="2768"/>
                <a:ext cx="58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100</a:t>
                </a:r>
              </a:p>
            </p:txBody>
          </p:sp>
          <p:sp>
            <p:nvSpPr>
              <p:cNvPr id="8" name="Line 85"/>
              <p:cNvSpPr>
                <a:spLocks noChangeShapeType="1"/>
              </p:cNvSpPr>
              <p:nvPr/>
            </p:nvSpPr>
            <p:spPr bwMode="auto">
              <a:xfrm>
                <a:off x="2865" y="2823"/>
                <a:ext cx="3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48000" y="1447800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9422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0"/>
            <a:ext cx="4557346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1958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059&quot;&gt;&lt;object type=&quot;3&quot; unique_id=&quot;10060&quot;&gt;&lt;property id=&quot;20148&quot; value=&quot;5&quot;/&gt;&lt;property id=&quot;20300&quot; value=&quot;Slide 1&quot;/&gt;&lt;property id=&quot;20307&quot; value=&quot;259&quot;/&gt;&lt;/object&gt;&lt;object type=&quot;3&quot; unique_id=&quot;10061&quot;&gt;&lt;property id=&quot;20148&quot; value=&quot;5&quot;/&gt;&lt;property id=&quot;20300&quot; value=&quot;Slide 2&quot;/&gt;&lt;property id=&quot;20307&quot; value=&quot;278&quot;/&gt;&lt;/object&gt;&lt;object type=&quot;3&quot; unique_id=&quot;10062&quot;&gt;&lt;property id=&quot;20148&quot; value=&quot;5&quot;/&gt;&lt;property id=&quot;20300&quot; value=&quot;Slide 3&quot;/&gt;&lt;property id=&quot;20307&quot; value=&quot;260&quot;/&gt;&lt;/object&gt;&lt;object type=&quot;3&quot; unique_id=&quot;10063&quot;&gt;&lt;property id=&quot;20148&quot; value=&quot;5&quot;/&gt;&lt;property id=&quot;20300&quot; value=&quot;Slide 4&quot;/&gt;&lt;property id=&quot;20307&quot; value=&quot;287&quot;/&gt;&lt;/object&gt;&lt;object type=&quot;3&quot; unique_id=&quot;10064&quot;&gt;&lt;property id=&quot;20148&quot; value=&quot;5&quot;/&gt;&lt;property id=&quot;20300&quot; value=&quot;Slide 5&quot;/&gt;&lt;property id=&quot;20307&quot; value=&quot;263&quot;/&gt;&lt;/object&gt;&lt;object type=&quot;3&quot; unique_id=&quot;10065&quot;&gt;&lt;property id=&quot;20148&quot; value=&quot;5&quot;/&gt;&lt;property id=&quot;20300&quot; value=&quot;Slide 6&quot;/&gt;&lt;property id=&quot;20307&quot; value=&quot;288&quot;/&gt;&lt;/object&gt;&lt;object type=&quot;3&quot; unique_id=&quot;10066&quot;&gt;&lt;property id=&quot;20148&quot; value=&quot;5&quot;/&gt;&lt;property id=&quot;20300&quot; value=&quot;Slide 7&quot;/&gt;&lt;property id=&quot;20307&quot; value=&quot;265&quot;/&gt;&lt;/object&gt;&lt;object type=&quot;3&quot; unique_id=&quot;10067&quot;&gt;&lt;property id=&quot;20148&quot; value=&quot;5&quot;/&gt;&lt;property id=&quot;20300&quot; value=&quot;Slide 8&quot;/&gt;&lt;property id=&quot;20307&quot; value=&quot;285&quot;/&gt;&lt;/object&gt;&lt;object type=&quot;3&quot; unique_id=&quot;10068&quot;&gt;&lt;property id=&quot;20148&quot; value=&quot;5&quot;/&gt;&lt;property id=&quot;20300&quot; value=&quot;Slide 9 - &amp;quot;18cm2 = … dm2&amp;#x0D;&amp;#x0A; &amp;quot;&quot;/&gt;&lt;property id=&quot;20307&quot; value=&quot;280&quot;/&gt;&lt;/object&gt;&lt;object type=&quot;3&quot; unique_id=&quot;10069&quot;&gt;&lt;property id=&quot;20148&quot; value=&quot;5&quot;/&gt;&lt;property id=&quot;20300&quot; value=&quot;Slide 10&quot;/&gt;&lt;property id=&quot;20307&quot; value=&quot;281&quot;/&gt;&lt;/object&gt;&lt;object type=&quot;3&quot; unique_id=&quot;10070&quot;&gt;&lt;property id=&quot;20148&quot; value=&quot;5&quot;/&gt;&lt;property id=&quot;20300&quot; value=&quot;Slide 11&quot;/&gt;&lt;property id=&quot;20307&quot; value=&quot;282&quot;/&gt;&lt;/object&gt;&lt;object type=&quot;3&quot; unique_id=&quot;10071&quot;&gt;&lt;property id=&quot;20148&quot; value=&quot;5&quot;/&gt;&lt;property id=&quot;20300&quot; value=&quot;Slide 12&quot;/&gt;&lt;property id=&quot;20307&quot; value=&quot;283&quot;/&gt;&lt;/object&gt;&lt;/object&gt;&lt;object type=&quot;8&quot; unique_id=&quot;100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1162</TotalTime>
  <Words>1054</Words>
  <Application>Microsoft Office PowerPoint</Application>
  <PresentationFormat>Custom</PresentationFormat>
  <Paragraphs>242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104</cp:revision>
  <dcterms:created xsi:type="dcterms:W3CDTF">2009-09-19T00:02:25Z</dcterms:created>
  <dcterms:modified xsi:type="dcterms:W3CDTF">2021-10-04T15:40:58Z</dcterms:modified>
</cp:coreProperties>
</file>