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344" r:id="rId2"/>
    <p:sldId id="312" r:id="rId3"/>
    <p:sldId id="313" r:id="rId4"/>
    <p:sldId id="314" r:id="rId5"/>
    <p:sldId id="316" r:id="rId6"/>
    <p:sldId id="317" r:id="rId7"/>
    <p:sldId id="348" r:id="rId8"/>
    <p:sldId id="326" r:id="rId9"/>
    <p:sldId id="324" r:id="rId10"/>
    <p:sldId id="287" r:id="rId11"/>
    <p:sldId id="290" r:id="rId12"/>
    <p:sldId id="301" r:id="rId13"/>
    <p:sldId id="293" r:id="rId14"/>
    <p:sldId id="289" r:id="rId15"/>
    <p:sldId id="292" r:id="rId16"/>
    <p:sldId id="302" r:id="rId17"/>
    <p:sldId id="350" r:id="rId18"/>
    <p:sldId id="325" r:id="rId19"/>
    <p:sldId id="307" r:id="rId20"/>
    <p:sldId id="334" r:id="rId21"/>
    <p:sldId id="335" r:id="rId22"/>
    <p:sldId id="336" r:id="rId23"/>
    <p:sldId id="337" r:id="rId24"/>
    <p:sldId id="338" r:id="rId25"/>
    <p:sldId id="339" r:id="rId26"/>
    <p:sldId id="349" r:id="rId27"/>
    <p:sldId id="298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505"/>
    <a:srgbClr val="093FB7"/>
    <a:srgbClr val="EF2D57"/>
    <a:srgbClr val="66FFFF"/>
    <a:srgbClr val="AC608D"/>
    <a:srgbClr val="BF4D58"/>
    <a:srgbClr val="1157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74" autoAdjust="0"/>
    <p:restoredTop sz="94660"/>
  </p:normalViewPr>
  <p:slideViewPr>
    <p:cSldViewPr>
      <p:cViewPr varScale="1">
        <p:scale>
          <a:sx n="62" d="100"/>
          <a:sy n="62" d="100"/>
        </p:scale>
        <p:origin x="1324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92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4954E5F-DB90-40D6-BE57-AC95AF6BF8D0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E6CC466-BFE2-4408-ACF0-A9CD935AF7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52522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A1CFFFD4-C016-452C-9D30-71D385DF5A17}" type="slidenum">
              <a:rPr lang="en-US" altLang="en-US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pPr/>
              <a:t>1</a:t>
            </a:fld>
            <a:endParaRPr lang="en-US" altLang="en-US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  <p:sp>
        <p:nvSpPr>
          <p:cNvPr id="32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DA30C829-CD6B-4BB0-A9B6-2902BFF3777F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00C267D1-9E26-4F68-8F52-3F733A462B02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99582EF3-D4CD-44AC-818F-03FA6A69DE2F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A71AE3FA-AB26-439B-8698-F67053CF71DE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C9AC7-1793-4747-A415-D78C64404584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2ACAA-6E60-4466-9408-8CBF7C63C5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7944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0CFFD-FDCF-4181-8DAC-8D8EF33AB412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5F407-4CC1-4555-AC4F-140EB75A5E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249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B8F2F-EF8B-4C18-B493-E18A6F9D29E4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64658-C41B-4CEE-90E8-CF720624E1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1555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40"/>
            <a:ext cx="8224838" cy="11382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16AE2-23D5-436B-8AE3-72F10D4978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7594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1F034-55E1-48BE-A9E4-BEA0ED97E3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4282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08B0D-90FF-4A83-9A86-34FEA5415468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19F93-A6B0-458A-812B-B3BCD1B0B6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465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EB955-D419-46C6-B09B-FD482D7E308C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C96F1-1964-441A-AD87-220BDE4B24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8676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80C77-6731-48A9-AF73-AAB27AA17AA0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F366C-A4FB-44F7-9804-04272D7548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697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F8F55-2D6C-4C8D-8822-AB76BC0BA580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72521-8CE6-4E98-8D58-EF6CC79045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941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8CFCE-593F-432A-BDC1-4F5CE2DCA294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86E0D-F9AE-4243-83A0-CF95916057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8539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6B120-B50F-489F-944E-9BBAEFB16136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939BA-F52F-4ECE-9BAE-F96A0D51CB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867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5B9F2-8F5A-4E4D-8C3B-A26F05F5697B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21779-22F4-46C1-A44C-DE957401BD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3360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6F505-F12B-47CE-B20C-C0B3992EE944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CB597-2B89-4A24-81A6-558B716829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339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3672D76-4A74-46E3-B7EF-B9B4EE14DF9B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2E358DC-DE52-4336-8AED-6267EE5BB9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13.png"/><Relationship Id="rId5" Type="http://schemas.openxmlformats.org/officeDocument/2006/relationships/image" Target="../media/image20.png"/><Relationship Id="rId10" Type="http://schemas.openxmlformats.org/officeDocument/2006/relationships/image" Target="../media/image19.gif"/><Relationship Id="rId4" Type="http://schemas.openxmlformats.org/officeDocument/2006/relationships/image" Target="../media/image17.png"/><Relationship Id="rId9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10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image" Target="../media/image1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19.gif"/><Relationship Id="rId5" Type="http://schemas.openxmlformats.org/officeDocument/2006/relationships/image" Target="../media/image25.png"/><Relationship Id="rId10" Type="http://schemas.openxmlformats.org/officeDocument/2006/relationships/image" Target="../media/image10.gif"/><Relationship Id="rId4" Type="http://schemas.openxmlformats.org/officeDocument/2006/relationships/image" Target="../media/image17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27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13.png"/><Relationship Id="rId4" Type="http://schemas.openxmlformats.org/officeDocument/2006/relationships/image" Target="../media/image28.png"/><Relationship Id="rId9" Type="http://schemas.openxmlformats.org/officeDocument/2006/relationships/image" Target="../media/image1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jpe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45.png"/><Relationship Id="rId7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48.png"/><Relationship Id="rId7" Type="http://schemas.openxmlformats.org/officeDocument/2006/relationships/image" Target="../media/image4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image" Target="../media/image51.png"/><Relationship Id="rId7" Type="http://schemas.openxmlformats.org/officeDocument/2006/relationships/image" Target="../media/image54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gif"/><Relationship Id="rId11" Type="http://schemas.openxmlformats.org/officeDocument/2006/relationships/image" Target="../media/image43.gif"/><Relationship Id="rId5" Type="http://schemas.openxmlformats.org/officeDocument/2006/relationships/image" Target="../media/image37.gif"/><Relationship Id="rId10" Type="http://schemas.openxmlformats.org/officeDocument/2006/relationships/image" Target="../media/image42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457200" y="163513"/>
            <a:ext cx="8288338" cy="43322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Inflate">
              <a:avLst>
                <a:gd name="adj" fmla="val 30093"/>
              </a:avLst>
            </a:prstTxWarp>
          </a:bodyPr>
          <a:lstStyle/>
          <a:p>
            <a:pPr algn="ctr"/>
            <a:r>
              <a:rPr lang="en-US" sz="3600" kern="10">
                <a:solidFill>
                  <a:schemeClr val="accent2"/>
                </a:solidFill>
                <a:latin typeface="Times New Roman"/>
                <a:cs typeface="Times New Roman"/>
              </a:rPr>
              <a:t>CHÀO MỪNG QUÝ THẦY CÔ VỀ DỰ GIỜ THĂM LỚP</a:t>
            </a:r>
          </a:p>
        </p:txBody>
      </p:sp>
      <p:pic>
        <p:nvPicPr>
          <p:cNvPr id="5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1205" y="571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sh dir="r"/>
    <p:sndAc>
      <p:stSnd>
        <p:snd r:embed="rId5" name="Ca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additive="repl">
                                        <p:cTn id="6" dur="500" fill="hold" masterRel="sameClick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rgb" dir="cw">
                                      <p:cBhvr additive="repl">
                                        <p:cTn id="7" dur="500" fill="hold" masterRel="sameClick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rgb" dir="cw">
                                      <p:cBhvr additive="repl">
                                        <p:cTn id="8" dur="500" fill="hold" masterRel="sameClick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 additive="repl">
                                        <p:cTn id="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07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Bai_hat_Chu_voi_con_o_Ban_Don"/>
          <p:cNvPicPr>
            <a:picLocks noChangeAspect="1" noChangeArrowheads="1"/>
          </p:cNvPicPr>
          <p:nvPr/>
        </p:nvPicPr>
        <p:blipFill>
          <a:blip r:embed="rId6">
            <a:lum bright="-36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7"/>
          <a:stretch>
            <a:fillRect/>
          </a:stretch>
        </p:blipFill>
        <p:spPr bwMode="auto">
          <a:xfrm>
            <a:off x="609600" y="615950"/>
            <a:ext cx="7772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6"/>
          <p:cNvSpPr/>
          <p:nvPr/>
        </p:nvSpPr>
        <p:spPr>
          <a:xfrm>
            <a:off x="2057400" y="2971800"/>
            <a:ext cx="685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324600" y="2819400"/>
            <a:ext cx="685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876800" y="3733800"/>
            <a:ext cx="685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133600" y="4572000"/>
            <a:ext cx="685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400800" y="4572000"/>
            <a:ext cx="685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667000" y="1143000"/>
            <a:ext cx="685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943600" y="5486400"/>
            <a:ext cx="685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13322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562600"/>
            <a:ext cx="11430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6745288" y="1257300"/>
            <a:ext cx="1330325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076700" y="3009900"/>
            <a:ext cx="10287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33500" y="5715000"/>
            <a:ext cx="1066800" cy="495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784975" y="5562600"/>
            <a:ext cx="987425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16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46032" y="533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6"/>
          <p:cNvSpPr txBox="1">
            <a:spLocks noChangeArrowheads="1"/>
          </p:cNvSpPr>
          <p:nvPr/>
        </p:nvSpPr>
        <p:spPr bwMode="auto">
          <a:xfrm>
            <a:off x="152400" y="2144713"/>
            <a:ext cx="27352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i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 câu 1:</a:t>
            </a:r>
          </a:p>
        </p:txBody>
      </p:sp>
      <p:sp>
        <p:nvSpPr>
          <p:cNvPr id="14339" name="Rectangle 7"/>
          <p:cNvSpPr>
            <a:spLocks noChangeArrowheads="1"/>
          </p:cNvSpPr>
          <p:nvPr/>
        </p:nvSpPr>
        <p:spPr bwMode="auto">
          <a:xfrm>
            <a:off x="304800" y="83820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</a:rPr>
              <a:t>Tập hát từng câu</a:t>
            </a:r>
            <a:endParaRPr lang="en-US" altLang="en-US" sz="3600" b="1" i="1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4340" name="Picture 11" descr="C:\Users\TrinhPC\AppData\Local\Temp\SNAGHTMLb0dd49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0800"/>
            <a:ext cx="8763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3"/>
          <p:cNvSpPr>
            <a:spLocks noChangeArrowheads="1"/>
          </p:cNvSpPr>
          <p:nvPr/>
        </p:nvSpPr>
        <p:spPr bwMode="auto">
          <a:xfrm>
            <a:off x="1471613" y="3733800"/>
            <a:ext cx="7032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200" b="1">
                <a:latin typeface="Times New Roman" pitchFamily="18" charset="0"/>
                <a:cs typeface="Times New Roman" pitchFamily="18" charset="0"/>
              </a:rPr>
              <a:t>Chú</a:t>
            </a:r>
            <a:endParaRPr lang="en-US" altLang="en-US" sz="2200"/>
          </a:p>
        </p:txBody>
      </p:sp>
      <p:sp>
        <p:nvSpPr>
          <p:cNvPr id="14342" name="Rectangle 4"/>
          <p:cNvSpPr>
            <a:spLocks noChangeArrowheads="1"/>
          </p:cNvSpPr>
          <p:nvPr/>
        </p:nvSpPr>
        <p:spPr bwMode="auto">
          <a:xfrm>
            <a:off x="2511425" y="3733800"/>
            <a:ext cx="5445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200" b="1">
                <a:latin typeface="Times New Roman" pitchFamily="18" charset="0"/>
                <a:cs typeface="Times New Roman" pitchFamily="18" charset="0"/>
              </a:rPr>
              <a:t>voi</a:t>
            </a:r>
            <a:endParaRPr lang="en-US" altLang="en-US" sz="2200"/>
          </a:p>
        </p:txBody>
      </p:sp>
      <p:sp>
        <p:nvSpPr>
          <p:cNvPr id="14343" name="Rectangle 5"/>
          <p:cNvSpPr>
            <a:spLocks noChangeArrowheads="1"/>
          </p:cNvSpPr>
          <p:nvPr/>
        </p:nvSpPr>
        <p:spPr bwMode="auto">
          <a:xfrm>
            <a:off x="2887663" y="3733800"/>
            <a:ext cx="7493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200" b="1">
                <a:latin typeface="Times New Roman" pitchFamily="18" charset="0"/>
                <a:cs typeface="Times New Roman" pitchFamily="18" charset="0"/>
              </a:rPr>
              <a:t> con </a:t>
            </a:r>
            <a:endParaRPr lang="en-US" altLang="en-US" sz="2200"/>
          </a:p>
        </p:txBody>
      </p:sp>
      <p:sp>
        <p:nvSpPr>
          <p:cNvPr id="14344" name="Rectangle 6"/>
          <p:cNvSpPr>
            <a:spLocks noChangeArrowheads="1"/>
          </p:cNvSpPr>
          <p:nvPr/>
        </p:nvSpPr>
        <p:spPr bwMode="auto">
          <a:xfrm>
            <a:off x="3451225" y="3733800"/>
            <a:ext cx="482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200" b="1">
                <a:latin typeface="Times New Roman" pitchFamily="18" charset="0"/>
                <a:cs typeface="Times New Roman" pitchFamily="18" charset="0"/>
              </a:rPr>
              <a:t> ở </a:t>
            </a:r>
            <a:endParaRPr lang="en-US" altLang="en-US" sz="2200"/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3797300" y="3733800"/>
            <a:ext cx="7413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200" b="1">
                <a:latin typeface="Times New Roman" pitchFamily="18" charset="0"/>
                <a:cs typeface="Times New Roman" pitchFamily="18" charset="0"/>
              </a:rPr>
              <a:t>Bản </a:t>
            </a:r>
            <a:endParaRPr lang="en-US" altLang="en-US" sz="2200"/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4524375" y="3733800"/>
            <a:ext cx="1041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200" b="1">
                <a:latin typeface="Times New Roman" pitchFamily="18" charset="0"/>
                <a:cs typeface="Times New Roman" pitchFamily="18" charset="0"/>
              </a:rPr>
              <a:t>Đôn. </a:t>
            </a:r>
            <a:endParaRPr lang="en-US" altLang="en-US" sz="2200"/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5175250" y="3733800"/>
            <a:ext cx="8556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200" b="1">
                <a:latin typeface="Times New Roman" pitchFamily="18" charset="0"/>
                <a:cs typeface="Times New Roman" pitchFamily="18" charset="0"/>
              </a:rPr>
              <a:t>Chưa</a:t>
            </a:r>
            <a:endParaRPr lang="en-US" altLang="en-US" sz="2200"/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5943600" y="3733800"/>
            <a:ext cx="4508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200" b="1">
                <a:latin typeface="Times New Roman" pitchFamily="18" charset="0"/>
                <a:cs typeface="Times New Roman" pitchFamily="18" charset="0"/>
              </a:rPr>
              <a:t>có</a:t>
            </a:r>
            <a:endParaRPr lang="en-US" altLang="en-US" sz="2200"/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6319838" y="3730625"/>
            <a:ext cx="6238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200" b="1">
                <a:latin typeface="Times New Roman" pitchFamily="18" charset="0"/>
                <a:cs typeface="Times New Roman" pitchFamily="18" charset="0"/>
              </a:rPr>
              <a:t>ngà</a:t>
            </a:r>
            <a:endParaRPr lang="en-US" altLang="en-US" sz="2200"/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6786563" y="3733800"/>
            <a:ext cx="6238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200" b="1">
                <a:latin typeface="Times New Roman" pitchFamily="18" charset="0"/>
                <a:cs typeface="Times New Roman" pitchFamily="18" charset="0"/>
              </a:rPr>
              <a:t>nên</a:t>
            </a:r>
            <a:endParaRPr lang="en-US" altLang="en-US" sz="2200"/>
          </a:p>
        </p:txBody>
      </p:sp>
      <p:sp>
        <p:nvSpPr>
          <p:cNvPr id="14351" name="Rectangle 17"/>
          <p:cNvSpPr>
            <a:spLocks noChangeArrowheads="1"/>
          </p:cNvSpPr>
          <p:nvPr/>
        </p:nvSpPr>
        <p:spPr bwMode="auto">
          <a:xfrm>
            <a:off x="7319963" y="3722688"/>
            <a:ext cx="60801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200" b="1">
                <a:latin typeface="Times New Roman" pitchFamily="18" charset="0"/>
                <a:cs typeface="Times New Roman" pitchFamily="18" charset="0"/>
              </a:rPr>
              <a:t>còn</a:t>
            </a:r>
            <a:endParaRPr lang="en-US" altLang="en-US" sz="2200"/>
          </a:p>
        </p:txBody>
      </p:sp>
      <p:sp>
        <p:nvSpPr>
          <p:cNvPr id="14352" name="Rectangle 18"/>
          <p:cNvSpPr>
            <a:spLocks noChangeArrowheads="1"/>
          </p:cNvSpPr>
          <p:nvPr/>
        </p:nvSpPr>
        <p:spPr bwMode="auto">
          <a:xfrm>
            <a:off x="7778750" y="3730625"/>
            <a:ext cx="5302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200" b="1">
                <a:latin typeface="Times New Roman" pitchFamily="18" charset="0"/>
                <a:cs typeface="Times New Roman" pitchFamily="18" charset="0"/>
              </a:rPr>
              <a:t>trẻ</a:t>
            </a:r>
            <a:endParaRPr lang="en-US" altLang="en-US" sz="2200"/>
          </a:p>
        </p:txBody>
      </p:sp>
      <p:sp>
        <p:nvSpPr>
          <p:cNvPr id="14353" name="Rectangle 19"/>
          <p:cNvSpPr>
            <a:spLocks noChangeArrowheads="1"/>
          </p:cNvSpPr>
          <p:nvPr/>
        </p:nvSpPr>
        <p:spPr bwMode="auto">
          <a:xfrm>
            <a:off x="8308975" y="3729038"/>
            <a:ext cx="606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200" b="1">
                <a:latin typeface="Times New Roman" pitchFamily="18" charset="0"/>
                <a:cs typeface="Times New Roman" pitchFamily="18" charset="0"/>
              </a:rPr>
              <a:t>con</a:t>
            </a:r>
            <a:endParaRPr lang="en-US" altLang="en-US" sz="2200"/>
          </a:p>
        </p:txBody>
      </p:sp>
      <p:sp>
        <p:nvSpPr>
          <p:cNvPr id="2" name="Oval 1"/>
          <p:cNvSpPr/>
          <p:nvPr/>
        </p:nvSpPr>
        <p:spPr>
          <a:xfrm>
            <a:off x="1371600" y="2590800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638800" y="2514600"/>
            <a:ext cx="12192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410200" y="4191000"/>
            <a:ext cx="381000" cy="0"/>
          </a:xfrm>
          <a:prstGeom prst="line">
            <a:avLst/>
          </a:prstGeom>
          <a:ln w="28575">
            <a:solidFill>
              <a:srgbClr val="115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096000" y="4191000"/>
            <a:ext cx="685800" cy="0"/>
          </a:xfrm>
          <a:prstGeom prst="line">
            <a:avLst/>
          </a:prstGeom>
          <a:ln w="28575">
            <a:solidFill>
              <a:srgbClr val="115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5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006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257800"/>
            <a:ext cx="10096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CHU VOI CON O BAN D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00" end="126835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16492" y="470430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9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6"/>
          <p:cNvSpPr txBox="1">
            <a:spLocks noChangeArrowheads="1"/>
          </p:cNvSpPr>
          <p:nvPr/>
        </p:nvSpPr>
        <p:spPr bwMode="auto">
          <a:xfrm>
            <a:off x="152400" y="2057400"/>
            <a:ext cx="27352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i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 câu 2:</a:t>
            </a:r>
          </a:p>
        </p:txBody>
      </p:sp>
      <p:sp>
        <p:nvSpPr>
          <p:cNvPr id="15363" name="Rectangle 7"/>
          <p:cNvSpPr>
            <a:spLocks noChangeArrowheads="1"/>
          </p:cNvSpPr>
          <p:nvPr/>
        </p:nvSpPr>
        <p:spPr bwMode="auto">
          <a:xfrm>
            <a:off x="228600" y="7254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</a:rPr>
              <a:t>Tập hát từng câu</a:t>
            </a:r>
            <a:endParaRPr lang="en-US" altLang="en-US" sz="3600" b="1" i="1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5364" name="Picture 2" descr="C:\Users\TrinhPC\AppData\Local\Temp\SNAGHTMLb14a78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760663"/>
            <a:ext cx="12192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C:\Users\TrinhPC\AppData\Local\Temp\SNAGHTMLb17a19f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713038"/>
            <a:ext cx="70104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" descr="C:\Users\TrinhPC\AppData\Local\Temp\SNAGHTMLb15719f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2514600"/>
            <a:ext cx="6556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Box 1"/>
          <p:cNvSpPr txBox="1">
            <a:spLocks noChangeArrowheads="1"/>
          </p:cNvSpPr>
          <p:nvPr/>
        </p:nvSpPr>
        <p:spPr bwMode="auto">
          <a:xfrm>
            <a:off x="838200" y="3776663"/>
            <a:ext cx="8304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Từ   rừng già  chú  đến với   người. Vẫn ham   ăn   với   lại   ham   chơi.</a:t>
            </a:r>
          </a:p>
        </p:txBody>
      </p:sp>
      <p:sp>
        <p:nvSpPr>
          <p:cNvPr id="10" name="Oval 9"/>
          <p:cNvSpPr/>
          <p:nvPr/>
        </p:nvSpPr>
        <p:spPr>
          <a:xfrm>
            <a:off x="6019800" y="2819400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848600" y="2895600"/>
            <a:ext cx="9906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057400" y="2667000"/>
            <a:ext cx="1295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981200" y="4191000"/>
            <a:ext cx="381000" cy="0"/>
          </a:xfrm>
          <a:prstGeom prst="line">
            <a:avLst/>
          </a:prstGeom>
          <a:ln w="28575">
            <a:solidFill>
              <a:srgbClr val="115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590800" y="4191000"/>
            <a:ext cx="685800" cy="0"/>
          </a:xfrm>
          <a:prstGeom prst="line">
            <a:avLst/>
          </a:prstGeom>
          <a:ln w="28575">
            <a:solidFill>
              <a:srgbClr val="115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73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006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257800"/>
            <a:ext cx="10096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905000" y="2819400"/>
            <a:ext cx="0" cy="533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7" name="CHU VOI CON O BAN D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00" end="119535.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95800" y="4953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2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16"/>
          <p:cNvSpPr txBox="1">
            <a:spLocks noChangeArrowheads="1"/>
          </p:cNvSpPr>
          <p:nvPr/>
        </p:nvSpPr>
        <p:spPr bwMode="auto">
          <a:xfrm rot="-295023">
            <a:off x="549275" y="1430338"/>
            <a:ext cx="3170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i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 nối câu 1+2:</a:t>
            </a:r>
          </a:p>
        </p:txBody>
      </p:sp>
      <p:sp>
        <p:nvSpPr>
          <p:cNvPr id="16387" name="Rectangle 7"/>
          <p:cNvSpPr>
            <a:spLocks noChangeArrowheads="1"/>
          </p:cNvSpPr>
          <p:nvPr/>
        </p:nvSpPr>
        <p:spPr bwMode="auto">
          <a:xfrm>
            <a:off x="0" y="3444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</a:rPr>
              <a:t>Tập hát từng câu</a:t>
            </a:r>
            <a:endParaRPr lang="en-US" altLang="en-US" sz="3600" b="1" i="1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6388" name="Picture 2" descr="C:\Users\TrinhPC\AppData\Local\Temp\SNAGHTMLb14a78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4030663"/>
            <a:ext cx="12192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 descr="C:\Users\TrinhPC\AppData\Local\Temp\SNAGHTMLb17a19f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75" y="3989388"/>
            <a:ext cx="70104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 descr="C:\Users\TrinhPC\AppData\Local\Temp\SNAGHTMLb15719f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3790950"/>
            <a:ext cx="65563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1"/>
          <p:cNvSpPr txBox="1">
            <a:spLocks noChangeArrowheads="1"/>
          </p:cNvSpPr>
          <p:nvPr/>
        </p:nvSpPr>
        <p:spPr bwMode="auto">
          <a:xfrm>
            <a:off x="838200" y="5086350"/>
            <a:ext cx="8304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Từ   rừng già  chú  đến với   người. Vẫn ham   ăn   với   lại   ham   chơi.</a:t>
            </a:r>
          </a:p>
        </p:txBody>
      </p:sp>
      <p:pic>
        <p:nvPicPr>
          <p:cNvPr id="16392" name="Picture 11" descr="C:\Users\TrinhPC\AppData\Local\Temp\SNAGHTMLb0dd49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362200"/>
            <a:ext cx="8745537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Rectangle 3"/>
          <p:cNvSpPr>
            <a:spLocks noChangeArrowheads="1"/>
          </p:cNvSpPr>
          <p:nvPr/>
        </p:nvSpPr>
        <p:spPr bwMode="auto">
          <a:xfrm>
            <a:off x="1508125" y="3568700"/>
            <a:ext cx="7032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200" b="1">
                <a:latin typeface="Times New Roman" pitchFamily="18" charset="0"/>
                <a:cs typeface="Times New Roman" pitchFamily="18" charset="0"/>
              </a:rPr>
              <a:t>Chú</a:t>
            </a:r>
            <a:endParaRPr lang="en-US" altLang="en-US" sz="2200"/>
          </a:p>
        </p:txBody>
      </p:sp>
      <p:sp>
        <p:nvSpPr>
          <p:cNvPr id="16394" name="Rectangle 4"/>
          <p:cNvSpPr>
            <a:spLocks noChangeArrowheads="1"/>
          </p:cNvSpPr>
          <p:nvPr/>
        </p:nvSpPr>
        <p:spPr bwMode="auto">
          <a:xfrm>
            <a:off x="2547938" y="3568700"/>
            <a:ext cx="5445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200" b="1">
                <a:latin typeface="Times New Roman" pitchFamily="18" charset="0"/>
                <a:cs typeface="Times New Roman" pitchFamily="18" charset="0"/>
              </a:rPr>
              <a:t>voi</a:t>
            </a:r>
            <a:endParaRPr lang="en-US" altLang="en-US" sz="2200"/>
          </a:p>
        </p:txBody>
      </p:sp>
      <p:sp>
        <p:nvSpPr>
          <p:cNvPr id="16395" name="Rectangle 5"/>
          <p:cNvSpPr>
            <a:spLocks noChangeArrowheads="1"/>
          </p:cNvSpPr>
          <p:nvPr/>
        </p:nvSpPr>
        <p:spPr bwMode="auto">
          <a:xfrm>
            <a:off x="2924175" y="3568700"/>
            <a:ext cx="7493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200" b="1">
                <a:latin typeface="Times New Roman" pitchFamily="18" charset="0"/>
                <a:cs typeface="Times New Roman" pitchFamily="18" charset="0"/>
              </a:rPr>
              <a:t> con </a:t>
            </a:r>
            <a:endParaRPr lang="en-US" altLang="en-US" sz="2200"/>
          </a:p>
        </p:txBody>
      </p:sp>
      <p:sp>
        <p:nvSpPr>
          <p:cNvPr id="16396" name="Rectangle 6"/>
          <p:cNvSpPr>
            <a:spLocks noChangeArrowheads="1"/>
          </p:cNvSpPr>
          <p:nvPr/>
        </p:nvSpPr>
        <p:spPr bwMode="auto">
          <a:xfrm>
            <a:off x="3487738" y="3568700"/>
            <a:ext cx="482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200" b="1">
                <a:latin typeface="Times New Roman" pitchFamily="18" charset="0"/>
                <a:cs typeface="Times New Roman" pitchFamily="18" charset="0"/>
              </a:rPr>
              <a:t> ở </a:t>
            </a:r>
            <a:endParaRPr lang="en-US" altLang="en-US" sz="2200"/>
          </a:p>
        </p:txBody>
      </p:sp>
      <p:sp>
        <p:nvSpPr>
          <p:cNvPr id="16397" name="Rectangle 9"/>
          <p:cNvSpPr>
            <a:spLocks noChangeArrowheads="1"/>
          </p:cNvSpPr>
          <p:nvPr/>
        </p:nvSpPr>
        <p:spPr bwMode="auto">
          <a:xfrm>
            <a:off x="3833813" y="3568700"/>
            <a:ext cx="7413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200" b="1">
                <a:latin typeface="Times New Roman" pitchFamily="18" charset="0"/>
                <a:cs typeface="Times New Roman" pitchFamily="18" charset="0"/>
              </a:rPr>
              <a:t>Bản </a:t>
            </a:r>
            <a:endParaRPr lang="en-US" altLang="en-US" sz="2200"/>
          </a:p>
        </p:txBody>
      </p:sp>
      <p:sp>
        <p:nvSpPr>
          <p:cNvPr id="16398" name="Rectangle 10"/>
          <p:cNvSpPr>
            <a:spLocks noChangeArrowheads="1"/>
          </p:cNvSpPr>
          <p:nvPr/>
        </p:nvSpPr>
        <p:spPr bwMode="auto">
          <a:xfrm>
            <a:off x="4560888" y="3568700"/>
            <a:ext cx="1041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200" b="1">
                <a:latin typeface="Times New Roman" pitchFamily="18" charset="0"/>
                <a:cs typeface="Times New Roman" pitchFamily="18" charset="0"/>
              </a:rPr>
              <a:t>Đôn. </a:t>
            </a:r>
            <a:endParaRPr lang="en-US" altLang="en-US" sz="2200"/>
          </a:p>
        </p:txBody>
      </p:sp>
      <p:sp>
        <p:nvSpPr>
          <p:cNvPr id="16399" name="Rectangle 11"/>
          <p:cNvSpPr>
            <a:spLocks noChangeArrowheads="1"/>
          </p:cNvSpPr>
          <p:nvPr/>
        </p:nvSpPr>
        <p:spPr bwMode="auto">
          <a:xfrm>
            <a:off x="5211763" y="3568700"/>
            <a:ext cx="8556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200" b="1">
                <a:latin typeface="Times New Roman" pitchFamily="18" charset="0"/>
                <a:cs typeface="Times New Roman" pitchFamily="18" charset="0"/>
              </a:rPr>
              <a:t>Chưa</a:t>
            </a:r>
            <a:endParaRPr lang="en-US" altLang="en-US" sz="2200"/>
          </a:p>
        </p:txBody>
      </p:sp>
      <p:sp>
        <p:nvSpPr>
          <p:cNvPr id="16400" name="Rectangle 12"/>
          <p:cNvSpPr>
            <a:spLocks noChangeArrowheads="1"/>
          </p:cNvSpPr>
          <p:nvPr/>
        </p:nvSpPr>
        <p:spPr bwMode="auto">
          <a:xfrm>
            <a:off x="5980113" y="3568700"/>
            <a:ext cx="4508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200" b="1">
                <a:latin typeface="Times New Roman" pitchFamily="18" charset="0"/>
                <a:cs typeface="Times New Roman" pitchFamily="18" charset="0"/>
              </a:rPr>
              <a:t>có</a:t>
            </a:r>
            <a:endParaRPr lang="en-US" altLang="en-US" sz="2200"/>
          </a:p>
        </p:txBody>
      </p:sp>
      <p:sp>
        <p:nvSpPr>
          <p:cNvPr id="16401" name="Rectangle 13"/>
          <p:cNvSpPr>
            <a:spLocks noChangeArrowheads="1"/>
          </p:cNvSpPr>
          <p:nvPr/>
        </p:nvSpPr>
        <p:spPr bwMode="auto">
          <a:xfrm>
            <a:off x="6356350" y="3565525"/>
            <a:ext cx="6238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200" b="1">
                <a:latin typeface="Times New Roman" pitchFamily="18" charset="0"/>
                <a:cs typeface="Times New Roman" pitchFamily="18" charset="0"/>
              </a:rPr>
              <a:t>ngà</a:t>
            </a:r>
            <a:endParaRPr lang="en-US" altLang="en-US" sz="2200"/>
          </a:p>
        </p:txBody>
      </p:sp>
      <p:sp>
        <p:nvSpPr>
          <p:cNvPr id="16402" name="Rectangle 14"/>
          <p:cNvSpPr>
            <a:spLocks noChangeArrowheads="1"/>
          </p:cNvSpPr>
          <p:nvPr/>
        </p:nvSpPr>
        <p:spPr bwMode="auto">
          <a:xfrm>
            <a:off x="6823075" y="3568700"/>
            <a:ext cx="6238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200" b="1">
                <a:latin typeface="Times New Roman" pitchFamily="18" charset="0"/>
                <a:cs typeface="Times New Roman" pitchFamily="18" charset="0"/>
              </a:rPr>
              <a:t>nên</a:t>
            </a:r>
            <a:endParaRPr lang="en-US" altLang="en-US" sz="2200"/>
          </a:p>
        </p:txBody>
      </p:sp>
      <p:sp>
        <p:nvSpPr>
          <p:cNvPr id="16403" name="Rectangle 17"/>
          <p:cNvSpPr>
            <a:spLocks noChangeArrowheads="1"/>
          </p:cNvSpPr>
          <p:nvPr/>
        </p:nvSpPr>
        <p:spPr bwMode="auto">
          <a:xfrm>
            <a:off x="7356475" y="3557588"/>
            <a:ext cx="6080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200" b="1">
                <a:latin typeface="Times New Roman" pitchFamily="18" charset="0"/>
                <a:cs typeface="Times New Roman" pitchFamily="18" charset="0"/>
              </a:rPr>
              <a:t>còn</a:t>
            </a:r>
            <a:endParaRPr lang="en-US" altLang="en-US" sz="2200"/>
          </a:p>
        </p:txBody>
      </p:sp>
      <p:sp>
        <p:nvSpPr>
          <p:cNvPr id="16404" name="Rectangle 18"/>
          <p:cNvSpPr>
            <a:spLocks noChangeArrowheads="1"/>
          </p:cNvSpPr>
          <p:nvPr/>
        </p:nvSpPr>
        <p:spPr bwMode="auto">
          <a:xfrm>
            <a:off x="7815263" y="3565525"/>
            <a:ext cx="5302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200" b="1">
                <a:latin typeface="Times New Roman" pitchFamily="18" charset="0"/>
                <a:cs typeface="Times New Roman" pitchFamily="18" charset="0"/>
              </a:rPr>
              <a:t>trẻ</a:t>
            </a:r>
            <a:endParaRPr lang="en-US" altLang="en-US" sz="2200"/>
          </a:p>
        </p:txBody>
      </p:sp>
      <p:sp>
        <p:nvSpPr>
          <p:cNvPr id="16405" name="Rectangle 19"/>
          <p:cNvSpPr>
            <a:spLocks noChangeArrowheads="1"/>
          </p:cNvSpPr>
          <p:nvPr/>
        </p:nvSpPr>
        <p:spPr bwMode="auto">
          <a:xfrm>
            <a:off x="8345488" y="3563938"/>
            <a:ext cx="606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200" b="1">
                <a:latin typeface="Times New Roman" pitchFamily="18" charset="0"/>
                <a:cs typeface="Times New Roman" pitchFamily="18" charset="0"/>
              </a:rPr>
              <a:t>con</a:t>
            </a:r>
            <a:endParaRPr lang="en-US" altLang="en-US" sz="2200"/>
          </a:p>
        </p:txBody>
      </p:sp>
      <p:pic>
        <p:nvPicPr>
          <p:cNvPr id="16406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619750"/>
            <a:ext cx="8382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3"/>
          <p:cNvCxnSpPr/>
          <p:nvPr/>
        </p:nvCxnSpPr>
        <p:spPr>
          <a:xfrm>
            <a:off x="2017713" y="4148138"/>
            <a:ext cx="0" cy="533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6" name="CHU VOI CON O BAN D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00" end="119335.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6394" y="562855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4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536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6"/>
          <p:cNvSpPr txBox="1">
            <a:spLocks noChangeArrowheads="1"/>
          </p:cNvSpPr>
          <p:nvPr/>
        </p:nvSpPr>
        <p:spPr bwMode="auto">
          <a:xfrm>
            <a:off x="228600" y="2209800"/>
            <a:ext cx="27352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i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 câu 3:</a:t>
            </a:r>
          </a:p>
        </p:txBody>
      </p:sp>
      <p:sp>
        <p:nvSpPr>
          <p:cNvPr id="17411" name="Rectangle 12"/>
          <p:cNvSpPr>
            <a:spLocks noChangeArrowheads="1"/>
          </p:cNvSpPr>
          <p:nvPr/>
        </p:nvSpPr>
        <p:spPr bwMode="auto">
          <a:xfrm>
            <a:off x="304800" y="83820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</a:rPr>
              <a:t>Tập hát từng câu</a:t>
            </a:r>
            <a:endParaRPr lang="en-US" altLang="en-US" sz="3600" b="1" i="1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7412" name="Picture 11" descr="C:\Users\TrinhPC\AppData\Local\Temp\SNAGHTMLb251c0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2841625"/>
            <a:ext cx="687387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9" descr="C:\Users\TrinhPC\AppData\Local\Temp\SNAGHTMLb230a6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3000375"/>
            <a:ext cx="15176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 descr="C:\Users\TrinhPC\AppData\Local\Temp\SNAGHTMLb15719f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2819400"/>
            <a:ext cx="60483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4"/>
          <p:cNvSpPr>
            <a:spLocks noChangeArrowheads="1"/>
          </p:cNvSpPr>
          <p:nvPr/>
        </p:nvSpPr>
        <p:spPr bwMode="auto">
          <a:xfrm>
            <a:off x="949325" y="3943350"/>
            <a:ext cx="805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Voi   con        ơi!     Voi  con     ơi!        Mau lớn  nhanh có   đôi   ngà     to.</a:t>
            </a:r>
          </a:p>
        </p:txBody>
      </p:sp>
      <p:sp>
        <p:nvSpPr>
          <p:cNvPr id="9" name="Oval 8"/>
          <p:cNvSpPr/>
          <p:nvPr/>
        </p:nvSpPr>
        <p:spPr>
          <a:xfrm>
            <a:off x="6934200" y="2819400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33600" y="2743200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7418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054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257800"/>
            <a:ext cx="10096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HU VOI CON O BAN D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250" end="113085.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70425" y="52202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5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/>
          <p:cNvSpPr>
            <a:spLocks noChangeArrowheads="1"/>
          </p:cNvSpPr>
          <p:nvPr/>
        </p:nvSpPr>
        <p:spPr bwMode="auto">
          <a:xfrm>
            <a:off x="228600" y="7254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</a:rPr>
              <a:t>Tập hát từng câu</a:t>
            </a:r>
            <a:endParaRPr lang="en-US" altLang="en-US" sz="3600" b="1" i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8435" name="TextBox 16"/>
          <p:cNvSpPr txBox="1">
            <a:spLocks noChangeArrowheads="1"/>
          </p:cNvSpPr>
          <p:nvPr/>
        </p:nvSpPr>
        <p:spPr bwMode="auto">
          <a:xfrm>
            <a:off x="555625" y="2133600"/>
            <a:ext cx="27352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i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 câu 4:</a:t>
            </a:r>
          </a:p>
        </p:txBody>
      </p:sp>
      <p:pic>
        <p:nvPicPr>
          <p:cNvPr id="18436" name="Picture 2" descr="C:\Users\TrinhPC\AppData\Local\Temp\SNAGHTMLb2f270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3048000"/>
            <a:ext cx="130333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 descr="C:\Users\TrinhPC\AppData\Local\Temp\SNAGHTMLb15719f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2895600"/>
            <a:ext cx="5222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4" descr="C:\Users\TrinhPC\AppData\Local\Temp\SNAGHTMLb321b9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743200"/>
            <a:ext cx="70421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4"/>
          <p:cNvSpPr>
            <a:spLocks noChangeArrowheads="1"/>
          </p:cNvSpPr>
          <p:nvPr/>
        </p:nvSpPr>
        <p:spPr bwMode="auto">
          <a:xfrm>
            <a:off x="355600" y="4038600"/>
            <a:ext cx="871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      Có   sức      đi   khắp miền rừng  xa.      Kéo   gỗ    cho  buôn  làng của    ta.</a:t>
            </a:r>
          </a:p>
        </p:txBody>
      </p:sp>
      <p:sp>
        <p:nvSpPr>
          <p:cNvPr id="9" name="Oval 8"/>
          <p:cNvSpPr/>
          <p:nvPr/>
        </p:nvSpPr>
        <p:spPr>
          <a:xfrm>
            <a:off x="2286000" y="3048000"/>
            <a:ext cx="7620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073775" y="3124200"/>
            <a:ext cx="708025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620000" y="3124200"/>
            <a:ext cx="12192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772400" y="4495800"/>
            <a:ext cx="838200" cy="0"/>
          </a:xfrm>
          <a:prstGeom prst="line">
            <a:avLst/>
          </a:prstGeom>
          <a:ln w="28575">
            <a:solidFill>
              <a:srgbClr val="115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4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054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5257800"/>
            <a:ext cx="10096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HU VOI CON O BAN D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50" end="105483.170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62400" y="50804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00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ChangeArrowheads="1"/>
          </p:cNvSpPr>
          <p:nvPr/>
        </p:nvSpPr>
        <p:spPr bwMode="auto">
          <a:xfrm>
            <a:off x="609600" y="76200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</a:rPr>
              <a:t>Tập hát từng câu</a:t>
            </a:r>
            <a:endParaRPr lang="en-US" altLang="en-US" sz="3600" b="1" i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8436" name="TextBox 16"/>
          <p:cNvSpPr txBox="1">
            <a:spLocks noChangeArrowheads="1"/>
          </p:cNvSpPr>
          <p:nvPr/>
        </p:nvSpPr>
        <p:spPr bwMode="auto">
          <a:xfrm>
            <a:off x="304800" y="2143125"/>
            <a:ext cx="309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i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 nối câu 3+4:</a:t>
            </a:r>
          </a:p>
        </p:txBody>
      </p:sp>
      <p:pic>
        <p:nvPicPr>
          <p:cNvPr id="19460" name="Picture 2" descr="C:\Users\TrinhPC\AppData\Local\Temp\SNAGHTMLb2f270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4083050"/>
            <a:ext cx="130333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 descr="C:\Users\TrinhPC\AppData\Local\Temp\SNAGHTMLb15719f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3962400"/>
            <a:ext cx="5222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" descr="C:\Users\TrinhPC\AppData\Local\Temp\SNAGHTMLb321b9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762375"/>
            <a:ext cx="70421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Rectangle 4"/>
          <p:cNvSpPr>
            <a:spLocks noChangeArrowheads="1"/>
          </p:cNvSpPr>
          <p:nvPr/>
        </p:nvSpPr>
        <p:spPr bwMode="auto">
          <a:xfrm>
            <a:off x="273050" y="4933950"/>
            <a:ext cx="8712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      Có   sức   đi   khắp miền rừng xa.     Kéo gỗ  cho  buôn làng của   ta.</a:t>
            </a:r>
          </a:p>
        </p:txBody>
      </p:sp>
      <p:pic>
        <p:nvPicPr>
          <p:cNvPr id="19464" name="Picture 11" descr="C:\Users\TrinhPC\AppData\Local\Temp\SNAGHTMLb251c0f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13025"/>
            <a:ext cx="687387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 descr="C:\Users\TrinhPC\AppData\Local\Temp\SNAGHTMLb230a65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2771775"/>
            <a:ext cx="15176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4" descr="C:\Users\TrinhPC\AppData\Local\Temp\SNAGHTMLb15719f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6048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Rectangle 4"/>
          <p:cNvSpPr>
            <a:spLocks noChangeArrowheads="1"/>
          </p:cNvSpPr>
          <p:nvPr/>
        </p:nvSpPr>
        <p:spPr bwMode="auto">
          <a:xfrm>
            <a:off x="833438" y="3505200"/>
            <a:ext cx="805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Voi   con        ơi!     Voi  con     ơi!        Mau lớn  nhanh có   đôi   ngà     to.</a:t>
            </a:r>
          </a:p>
        </p:txBody>
      </p:sp>
      <p:pic>
        <p:nvPicPr>
          <p:cNvPr id="19468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1816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7772400" y="5257800"/>
            <a:ext cx="838200" cy="0"/>
          </a:xfrm>
          <a:prstGeom prst="line">
            <a:avLst/>
          </a:prstGeom>
          <a:ln w="28575">
            <a:solidFill>
              <a:srgbClr val="115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70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334000"/>
            <a:ext cx="10096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CHU VOI CON O BAN D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300" end="105483.170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45075" y="55250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05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84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-193675" y="119063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FF0505"/>
                </a:solidFill>
                <a:latin typeface="Times New Roman" pitchFamily="18" charset="0"/>
              </a:rPr>
              <a:t>Học hát bài:</a:t>
            </a:r>
            <a:r>
              <a:rPr lang="en-US" altLang="en-US" sz="2400" b="1">
                <a:latin typeface="Times New Roman" pitchFamily="18" charset="0"/>
              </a:rPr>
              <a:t> </a:t>
            </a:r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</a:rPr>
              <a:t>Chú voi con ở Bản Đôn</a:t>
            </a:r>
          </a:p>
          <a:p>
            <a:pPr eaLnBrk="1" hangingPunct="1"/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</a:rPr>
              <a:t>                                                                            </a:t>
            </a:r>
            <a:r>
              <a:rPr lang="en-US" altLang="en-US" sz="2000" b="1" i="1">
                <a:solidFill>
                  <a:srgbClr val="0000CC"/>
                </a:solidFill>
                <a:latin typeface="Times New Roman" pitchFamily="18" charset="0"/>
              </a:rPr>
              <a:t>Nhạc và lời : Phạm Tuyên</a:t>
            </a:r>
          </a:p>
        </p:txBody>
      </p:sp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1349375" y="2005013"/>
            <a:ext cx="7813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Chú        voi   con   ở    Bản    Đôn.   Chưa có     ngà nên còn  trẻ   con. 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992188"/>
            <a:ext cx="8458200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669925" y="3429000"/>
            <a:ext cx="8304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Từ   rừng già  chú  đến với   người. Vẫn ham  ăn   với   lại   ham   chơi.</a:t>
            </a:r>
          </a:p>
        </p:txBody>
      </p:sp>
      <p:pic>
        <p:nvPicPr>
          <p:cNvPr id="7" name="Picture 2" descr="C:\Users\TrinhPC\AppData\Local\Temp\SNAGHTMLb14a78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2395538"/>
            <a:ext cx="12192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:\Users\TrinhPC\AppData\Local\Temp\SNAGHTMLb17a19f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2347913"/>
            <a:ext cx="70104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TrinhPC\AppData\Local\Temp\SNAGHTMLb15719f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2146300"/>
            <a:ext cx="4857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1903413" y="2459038"/>
            <a:ext cx="0" cy="48895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9" descr="C:\Users\TrinhPC\AppData\Local\Temp\SNAGHTMLb230a6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3913188"/>
            <a:ext cx="15176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C:\Users\TrinhPC\AppData\Local\Temp\SNAGHTMLb251c0f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25" y="3733800"/>
            <a:ext cx="687387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C:\Users\TrinhPC\AppData\Local\Temp\SNAGHTMLb15719f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33800"/>
            <a:ext cx="406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/>
        </p:nvCxnSpPr>
        <p:spPr>
          <a:xfrm flipH="1">
            <a:off x="1965325" y="4065588"/>
            <a:ext cx="1588" cy="5746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2" descr="C:\Users\TrinhPC\AppData\Local\Temp\SNAGHTMLb2f270b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029200"/>
            <a:ext cx="11747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C:\Users\TrinhPC\AppData\Local\Temp\SNAGHTMLb15719f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905375"/>
            <a:ext cx="4143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C:\Users\TrinhPC\AppData\Local\Temp\SNAGHTMLb321b93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724400"/>
            <a:ext cx="70421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1843088" y="5235575"/>
            <a:ext cx="0" cy="533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787400" y="4648200"/>
            <a:ext cx="805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Voi   con        ơi!    Voi  con     ơi!        Mau lớn  nhanh có   đôi ngà     to.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261938" y="5927725"/>
            <a:ext cx="8712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Có   sức  đi  khắp miền rừng xa.       Kéo gỗ  cho  buôn làng của   ta.</a:t>
            </a:r>
          </a:p>
        </p:txBody>
      </p:sp>
      <p:sp>
        <p:nvSpPr>
          <p:cNvPr id="16405" name="TextBox 22"/>
          <p:cNvSpPr txBox="1">
            <a:spLocks noChangeArrowheads="1"/>
          </p:cNvSpPr>
          <p:nvPr/>
        </p:nvSpPr>
        <p:spPr bwMode="auto">
          <a:xfrm>
            <a:off x="838200" y="615950"/>
            <a:ext cx="14478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3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 1: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7772400" y="3886200"/>
            <a:ext cx="838200" cy="0"/>
          </a:xfrm>
          <a:prstGeom prst="line">
            <a:avLst/>
          </a:prstGeom>
          <a:ln w="28575">
            <a:solidFill>
              <a:srgbClr val="115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7500" y="17706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14683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4" grpId="0"/>
      <p:bldP spid="6" grpId="0"/>
      <p:bldP spid="20" grpId="0"/>
      <p:bldP spid="21" grpId="0"/>
      <p:bldP spid="1640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74001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5334000"/>
            <a:ext cx="6342063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50913"/>
            <a:ext cx="85344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133600"/>
            <a:ext cx="85169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84963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11625"/>
            <a:ext cx="85344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25"/>
          <p:cNvSpPr txBox="1">
            <a:spLocks noChangeArrowheads="1"/>
          </p:cNvSpPr>
          <p:nvPr/>
        </p:nvSpPr>
        <p:spPr bwMode="auto">
          <a:xfrm>
            <a:off x="1752600" y="6019800"/>
            <a:ext cx="579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B050"/>
                </a:solidFill>
                <a:latin typeface="Times New Roman" pitchFamily="18" charset="0"/>
              </a:rPr>
              <a:t>Voi        ơi,          voi              ơi! </a:t>
            </a:r>
            <a:endParaRPr lang="en-US" altLang="en-US" sz="1600" b="1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21512" name="Text Box 26"/>
          <p:cNvSpPr txBox="1">
            <a:spLocks noChangeArrowheads="1"/>
          </p:cNvSpPr>
          <p:nvPr/>
        </p:nvSpPr>
        <p:spPr bwMode="auto">
          <a:xfrm>
            <a:off x="381000" y="1768475"/>
            <a:ext cx="801846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2060"/>
                </a:solidFill>
                <a:latin typeface="Times New Roman" pitchFamily="18" charset="0"/>
              </a:rPr>
              <a:t>          </a:t>
            </a:r>
            <a:r>
              <a:rPr lang="en-US" altLang="en-US" b="1">
                <a:solidFill>
                  <a:srgbClr val="00B050"/>
                </a:solidFill>
                <a:latin typeface="Times New Roman" pitchFamily="18" charset="0"/>
              </a:rPr>
              <a:t>(Chú    voi) con       thật là khôn. Quen thiếu nhi khắp vùng Bản Đôn.</a:t>
            </a:r>
          </a:p>
        </p:txBody>
      </p:sp>
      <p:sp>
        <p:nvSpPr>
          <p:cNvPr id="21513" name="Text Box 27"/>
          <p:cNvSpPr txBox="1">
            <a:spLocks noChangeArrowheads="1"/>
          </p:cNvSpPr>
          <p:nvPr/>
        </p:nvSpPr>
        <p:spPr bwMode="auto">
          <a:xfrm>
            <a:off x="7872413" y="1765300"/>
            <a:ext cx="10287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B050"/>
                </a:solidFill>
                <a:latin typeface="Times New Roman" pitchFamily="18" charset="0"/>
              </a:rPr>
              <a:t>Đầu gật</a:t>
            </a:r>
          </a:p>
        </p:txBody>
      </p:sp>
      <p:sp>
        <p:nvSpPr>
          <p:cNvPr id="21514" name="Text Box 28"/>
          <p:cNvSpPr txBox="1">
            <a:spLocks noChangeArrowheads="1"/>
          </p:cNvSpPr>
          <p:nvPr/>
        </p:nvSpPr>
        <p:spPr bwMode="auto">
          <a:xfrm>
            <a:off x="914400" y="2819400"/>
            <a:ext cx="800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B050"/>
                </a:solidFill>
                <a:latin typeface="Times New Roman" pitchFamily="18" charset="0"/>
              </a:rPr>
              <a:t>gù  </a:t>
            </a:r>
            <a:r>
              <a:rPr lang="vi-VN" altLang="en-US" b="1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en-US" b="1">
                <a:solidFill>
                  <a:srgbClr val="00B050"/>
                </a:solidFill>
                <a:latin typeface="Times New Roman" pitchFamily="18" charset="0"/>
              </a:rPr>
              <a:t>đưa</a:t>
            </a:r>
            <a:r>
              <a:rPr lang="vi-VN" altLang="en-US" b="1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en-US" b="1">
                <a:solidFill>
                  <a:srgbClr val="00B050"/>
                </a:solidFill>
                <a:latin typeface="Times New Roman" pitchFamily="18" charset="0"/>
              </a:rPr>
              <a:t> vẫy  cái    vòi.     Khéo đung đưa </a:t>
            </a:r>
            <a:r>
              <a:rPr lang="vi-VN" altLang="en-US" b="1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en-US" b="1">
                <a:solidFill>
                  <a:srgbClr val="00B050"/>
                </a:solidFill>
                <a:latin typeface="Times New Roman" pitchFamily="18" charset="0"/>
              </a:rPr>
              <a:t>theo </a:t>
            </a:r>
            <a:r>
              <a:rPr lang="vi-VN" altLang="en-US" b="1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en-US" b="1">
                <a:solidFill>
                  <a:srgbClr val="00B050"/>
                </a:solidFill>
                <a:latin typeface="Times New Roman" pitchFamily="18" charset="0"/>
              </a:rPr>
              <a:t>nhịp chiêng</a:t>
            </a:r>
            <a:r>
              <a:rPr lang="vi-VN" altLang="en-US" b="1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en-US" b="1">
                <a:solidFill>
                  <a:srgbClr val="00B050"/>
                </a:solidFill>
                <a:latin typeface="Times New Roman" pitchFamily="18" charset="0"/>
              </a:rPr>
              <a:t> vui.         Voi con</a:t>
            </a:r>
          </a:p>
        </p:txBody>
      </p:sp>
      <p:sp>
        <p:nvSpPr>
          <p:cNvPr id="21515" name="Text Box 30"/>
          <p:cNvSpPr txBox="1">
            <a:spLocks noChangeArrowheads="1"/>
          </p:cNvSpPr>
          <p:nvPr/>
        </p:nvSpPr>
        <p:spPr bwMode="auto">
          <a:xfrm>
            <a:off x="533400" y="5029200"/>
            <a:ext cx="800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B050"/>
                </a:solidFill>
                <a:latin typeface="Times New Roman" pitchFamily="18" charset="0"/>
              </a:rPr>
              <a:t>Tây Nguyên cần nhiều voi.      Góp  sức </a:t>
            </a:r>
            <a:r>
              <a:rPr lang="vi-VN" altLang="en-US" b="1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en-US" b="1">
                <a:solidFill>
                  <a:srgbClr val="00B050"/>
                </a:solidFill>
                <a:latin typeface="Times New Roman" pitchFamily="18" charset="0"/>
              </a:rPr>
              <a:t>  xây    buôn làng  đẹp</a:t>
            </a:r>
          </a:p>
        </p:txBody>
      </p:sp>
      <p:sp>
        <p:nvSpPr>
          <p:cNvPr id="21516" name="Text Box 32"/>
          <p:cNvSpPr txBox="1">
            <a:spLocks noChangeArrowheads="1"/>
          </p:cNvSpPr>
          <p:nvPr/>
        </p:nvSpPr>
        <p:spPr bwMode="auto">
          <a:xfrm>
            <a:off x="952500" y="60198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B050"/>
                </a:solidFill>
                <a:latin typeface="Times New Roman" pitchFamily="18" charset="0"/>
              </a:rPr>
              <a:t>tươi.</a:t>
            </a:r>
          </a:p>
        </p:txBody>
      </p:sp>
      <p:sp>
        <p:nvSpPr>
          <p:cNvPr id="21517" name="Text Box 29"/>
          <p:cNvSpPr txBox="1">
            <a:spLocks noChangeArrowheads="1"/>
          </p:cNvSpPr>
          <p:nvPr/>
        </p:nvSpPr>
        <p:spPr bwMode="auto">
          <a:xfrm>
            <a:off x="762000" y="3733800"/>
            <a:ext cx="80676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B050"/>
                </a:solidFill>
                <a:latin typeface="Times New Roman" pitchFamily="18" charset="0"/>
              </a:rPr>
              <a:t> ơi!  </a:t>
            </a:r>
            <a:r>
              <a:rPr lang="vi-VN" altLang="en-US" b="1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en-US" b="1">
                <a:solidFill>
                  <a:srgbClr val="00B050"/>
                </a:solidFill>
                <a:latin typeface="Times New Roman" pitchFamily="18" charset="0"/>
              </a:rPr>
              <a:t>  </a:t>
            </a:r>
            <a:r>
              <a:rPr lang="vi-VN" altLang="en-US" b="1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en-US" b="1">
                <a:solidFill>
                  <a:srgbClr val="00B050"/>
                </a:solidFill>
                <a:latin typeface="Times New Roman" pitchFamily="18" charset="0"/>
              </a:rPr>
              <a:t>Voi   con         ơi!      Mau </a:t>
            </a:r>
            <a:r>
              <a:rPr lang="vi-VN" altLang="en-US" b="1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en-US" b="1">
                <a:solidFill>
                  <a:srgbClr val="00B050"/>
                </a:solidFill>
                <a:latin typeface="Times New Roman" pitchFamily="18" charset="0"/>
              </a:rPr>
              <a:t> lớn </a:t>
            </a:r>
            <a:r>
              <a:rPr lang="vi-VN" altLang="en-US" b="1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en-US" b="1">
                <a:solidFill>
                  <a:srgbClr val="00B050"/>
                </a:solidFill>
                <a:latin typeface="Times New Roman" pitchFamily="18" charset="0"/>
              </a:rPr>
              <a:t> nhanh    có </a:t>
            </a:r>
            <a:r>
              <a:rPr lang="vi-VN" altLang="en-US" b="1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en-US" b="1">
                <a:solidFill>
                  <a:srgbClr val="00B050"/>
                </a:solidFill>
                <a:latin typeface="Times New Roman" pitchFamily="18" charset="0"/>
              </a:rPr>
              <a:t>thân   mình   to.   </a:t>
            </a:r>
            <a:r>
              <a:rPr lang="vi-VN" altLang="en-US" b="1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en-US" b="1">
                <a:solidFill>
                  <a:srgbClr val="00B050"/>
                </a:solidFill>
                <a:latin typeface="Times New Roman" pitchFamily="18" charset="0"/>
              </a:rPr>
              <a:t>  Khắp chốn  </a:t>
            </a:r>
          </a:p>
        </p:txBody>
      </p:sp>
      <p:sp>
        <p:nvSpPr>
          <p:cNvPr id="21518" name="Rectangle 2"/>
          <p:cNvSpPr>
            <a:spLocks noChangeArrowheads="1"/>
          </p:cNvSpPr>
          <p:nvPr/>
        </p:nvSpPr>
        <p:spPr bwMode="auto">
          <a:xfrm>
            <a:off x="381000" y="160338"/>
            <a:ext cx="8915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>
                <a:latin typeface="Times New Roman" pitchFamily="18" charset="0"/>
              </a:rPr>
              <a:t>Học hát bài: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</a:rPr>
              <a:t> Chú voi con ở Bản Đôn</a:t>
            </a:r>
          </a:p>
          <a:p>
            <a:pPr eaLnBrk="1" hangingPunct="1"/>
            <a:r>
              <a:rPr lang="en-US" altLang="en-US" sz="2400" b="1">
                <a:latin typeface="Times New Roman" pitchFamily="18" charset="0"/>
              </a:rPr>
              <a:t>                                                                     </a:t>
            </a:r>
            <a:r>
              <a:rPr lang="en-US" altLang="en-US" sz="2400" b="1" i="1">
                <a:latin typeface="Times New Roman" pitchFamily="18" charset="0"/>
              </a:rPr>
              <a:t>Nhạc và lời : Phạm Tuyên</a:t>
            </a:r>
          </a:p>
        </p:txBody>
      </p:sp>
      <p:sp>
        <p:nvSpPr>
          <p:cNvPr id="21519" name="TextBox 22"/>
          <p:cNvSpPr txBox="1">
            <a:spLocks noChangeArrowheads="1"/>
          </p:cNvSpPr>
          <p:nvPr/>
        </p:nvSpPr>
        <p:spPr bwMode="auto">
          <a:xfrm>
            <a:off x="228600" y="628650"/>
            <a:ext cx="14478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3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 </a:t>
            </a:r>
            <a:r>
              <a:rPr lang="vi-VN" altLang="en-US" sz="23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3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29400" y="4114800"/>
            <a:ext cx="21336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6629400" y="3200400"/>
            <a:ext cx="838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1676400" y="5562600"/>
            <a:ext cx="38100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15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168775"/>
            <a:ext cx="2713038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CHU VOI CON O BAN D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492.01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7700" y="76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434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" descr="Bai_hat_Chu_voi_con_o_Ban_Don"/>
          <p:cNvPicPr>
            <a:picLocks noChangeAspect="1" noChangeArrowheads="1"/>
          </p:cNvPicPr>
          <p:nvPr/>
        </p:nvPicPr>
        <p:blipFill>
          <a:blip r:embed="rId6">
            <a:lum bright="-36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7"/>
          <a:stretch>
            <a:fillRect/>
          </a:stretch>
        </p:blipFill>
        <p:spPr bwMode="auto">
          <a:xfrm>
            <a:off x="304800" y="609600"/>
            <a:ext cx="84582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Straight Connector 49"/>
          <p:cNvCxnSpPr/>
          <p:nvPr/>
        </p:nvCxnSpPr>
        <p:spPr>
          <a:xfrm>
            <a:off x="7772400" y="3886200"/>
            <a:ext cx="838200" cy="0"/>
          </a:xfrm>
          <a:prstGeom prst="line">
            <a:avLst/>
          </a:prstGeom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924800" y="4038600"/>
            <a:ext cx="838200" cy="0"/>
          </a:xfrm>
          <a:prstGeom prst="line">
            <a:avLst/>
          </a:prstGeom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152400" y="145473"/>
            <a:ext cx="1676400" cy="838200"/>
          </a:xfrm>
          <a:prstGeom prst="rect">
            <a:avLst/>
          </a:prstGeom>
          <a:solidFill>
            <a:srgbClr val="EF2D57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OffAxis1Right"/>
            <a:lightRig rig="harsh" dir="t">
              <a:rot lat="0" lon="0" rev="3000000"/>
            </a:lightRig>
          </a:scene3d>
          <a:sp3d extrusionH="254000" contourW="19050">
            <a:bevelT w="82550" h="44450" prst="hardEdg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 CẢ BÀI KÈM GÕ ĐỆM THEO PHÁCH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7260" y="37407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6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endParaRPr lang="en-US"/>
          </a:p>
        </p:txBody>
      </p:sp>
      <p:pic>
        <p:nvPicPr>
          <p:cNvPr id="5123" name="Picture 3" descr="C:\Users\Admin\Desktop\unnamed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37723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6FBFC"/>
            </a:gs>
            <a:gs pos="74001">
              <a:srgbClr val="AEDAE5"/>
            </a:gs>
            <a:gs pos="83000">
              <a:srgbClr val="AEDAE5"/>
            </a:gs>
            <a:gs pos="100000">
              <a:srgbClr val="C9E6EE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36670"/>
            <a:ext cx="8686800" cy="511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685800" y="533400"/>
            <a:ext cx="762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Hát kết hợp vận động cơ thể</a:t>
            </a:r>
          </a:p>
        </p:txBody>
      </p:sp>
      <p:pic>
        <p:nvPicPr>
          <p:cNvPr id="4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33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6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67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10" descr="Bai_hat_Chu_voi_con_o_Ban_Don"/>
          <p:cNvPicPr>
            <a:picLocks noChangeAspect="1" noChangeArrowheads="1"/>
          </p:cNvPicPr>
          <p:nvPr/>
        </p:nvPicPr>
        <p:blipFill>
          <a:blip r:embed="rId4">
            <a:lum bright="-36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7"/>
          <a:stretch>
            <a:fillRect/>
          </a:stretch>
        </p:blipFill>
        <p:spPr bwMode="auto">
          <a:xfrm>
            <a:off x="0" y="-34925"/>
            <a:ext cx="9144000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8"/>
          <p:cNvSpPr>
            <a:spLocks noChangeArrowheads="1"/>
          </p:cNvSpPr>
          <p:nvPr/>
        </p:nvSpPr>
        <p:spPr bwMode="auto">
          <a:xfrm>
            <a:off x="169863" y="6596063"/>
            <a:ext cx="1841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 altLang="en-US" sz="1600">
              <a:solidFill>
                <a:srgbClr val="BF4D5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0832" y="2102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6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4867275"/>
            <a:ext cx="1979613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6833" y="986135"/>
            <a:ext cx="4802597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Arial" panose="020B0604020202020204" pitchFamily="34" charset="0"/>
              </a:rPr>
              <a:t>VƯỢT CHƯỚNG</a:t>
            </a:r>
          </a:p>
          <a:p>
            <a:pPr algn="ctr" eaLnBrk="1" hangingPunct="1">
              <a:defRPr/>
            </a:pPr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Arial" panose="020B0604020202020204" pitchFamily="34" charset="0"/>
              </a:rPr>
              <a:t>NGẠI VẬT</a:t>
            </a:r>
          </a:p>
        </p:txBody>
      </p:sp>
      <p:pic>
        <p:nvPicPr>
          <p:cNvPr id="25606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2723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Bike Rides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72723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5695950"/>
            <a:ext cx="123348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4867275"/>
            <a:ext cx="1979613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010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13" y="4325938"/>
            <a:ext cx="12731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7010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04800" y="292100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800" y="2044700"/>
            <a:ext cx="8572500" cy="13017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3802063"/>
            <a:ext cx="141605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/>
          <p:cNvSpPr/>
          <p:nvPr/>
        </p:nvSpPr>
        <p:spPr>
          <a:xfrm>
            <a:off x="889000" y="3240088"/>
            <a:ext cx="1490663" cy="1179512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>
                <a:solidFill>
                  <a:srgbClr val="254061"/>
                </a:solidFill>
                <a:cs typeface="Arial" charset="0"/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1022350" y="3429000"/>
            <a:ext cx="4764088" cy="896938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>
                <a:solidFill>
                  <a:srgbClr val="7030A0"/>
                </a:solidFill>
              </a:rPr>
              <a:t>2 Chân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5638800"/>
            <a:ext cx="746125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4867275"/>
            <a:ext cx="1979613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010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13" y="4325938"/>
            <a:ext cx="12731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5" y="6977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04800" y="292100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0" y="2044700"/>
            <a:ext cx="8572500" cy="13017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3802063"/>
            <a:ext cx="141605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Callout 16"/>
          <p:cNvSpPr/>
          <p:nvPr/>
        </p:nvSpPr>
        <p:spPr>
          <a:xfrm>
            <a:off x="889000" y="3240088"/>
            <a:ext cx="1490663" cy="1179512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>
                <a:solidFill>
                  <a:srgbClr val="254061"/>
                </a:solidFill>
                <a:cs typeface="Arial" charset="0"/>
              </a:rPr>
              <a:t>Không trả lời được thì mình giúp cho để qua vòng nhé!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5507038"/>
            <a:ext cx="14382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4867275"/>
            <a:ext cx="1979613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2723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13" y="4325938"/>
            <a:ext cx="12731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72723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04800" y="292100"/>
            <a:ext cx="908685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 Đôn thuộc tỉnh nào?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2044700"/>
            <a:ext cx="8572500" cy="13017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Đắk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Lắk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3802063"/>
            <a:ext cx="141605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Callout 16"/>
          <p:cNvSpPr/>
          <p:nvPr/>
        </p:nvSpPr>
        <p:spPr>
          <a:xfrm>
            <a:off x="889000" y="3240088"/>
            <a:ext cx="1490663" cy="1179512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>
                <a:solidFill>
                  <a:srgbClr val="254061"/>
                </a:solidFill>
                <a:cs typeface="Arial" charset="0"/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2350" y="3429000"/>
            <a:ext cx="4764088" cy="896938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>
                <a:solidFill>
                  <a:srgbClr val="7030A0"/>
                </a:solidFill>
              </a:rPr>
              <a:t>Đáp án số 3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5580063"/>
            <a:ext cx="9239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4867275"/>
            <a:ext cx="1979613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5838" y="5013325"/>
            <a:ext cx="62706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88" y="5440363"/>
            <a:ext cx="6445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Wave 13"/>
          <p:cNvSpPr/>
          <p:nvPr/>
        </p:nvSpPr>
        <p:spPr>
          <a:xfrm>
            <a:off x="1048871" y="2767011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Wave1">
              <a:avLst/>
            </a:prstTxWarp>
          </a:bodyPr>
          <a:lstStyle/>
          <a:p>
            <a:pPr>
              <a:defRPr/>
            </a:pPr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62400" y="4714875"/>
            <a:ext cx="827088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1739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13" y="4325938"/>
            <a:ext cx="12731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Skip To My Lou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7213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7213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90525" y="276225"/>
            <a:ext cx="9058275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 voi con trong bài hát có tính cách như thế nào?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3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2054225"/>
            <a:ext cx="8572500" cy="130016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Ham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ăn,ham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3802063"/>
            <a:ext cx="141605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Callout 22"/>
          <p:cNvSpPr/>
          <p:nvPr/>
        </p:nvSpPr>
        <p:spPr>
          <a:xfrm>
            <a:off x="889000" y="3240088"/>
            <a:ext cx="1490663" cy="1179512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rgbClr val="254061"/>
                </a:solidFill>
                <a:cs typeface="Arial" charset="0"/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1022350" y="3429000"/>
            <a:ext cx="4764088" cy="896938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rgbClr val="7030A0"/>
                </a:solidFill>
              </a:rPr>
              <a:t>Đáp án số 5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738603"/>
            <a:ext cx="9471223" cy="1887415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5591" y="3048000"/>
            <a:ext cx="8852817" cy="523220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6FBFC"/>
            </a:gs>
            <a:gs pos="74001">
              <a:srgbClr val="AEDAE5"/>
            </a:gs>
            <a:gs pos="83000">
              <a:srgbClr val="AEDAE5"/>
            </a:gs>
            <a:gs pos="100000">
              <a:srgbClr val="C9E6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288"/>
            <a:ext cx="9144000" cy="6843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8" y="0"/>
            <a:ext cx="909637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6FBFC"/>
            </a:gs>
            <a:gs pos="74001">
              <a:srgbClr val="AEDAE5"/>
            </a:gs>
            <a:gs pos="83000">
              <a:srgbClr val="AEDAE5"/>
            </a:gs>
            <a:gs pos="100000">
              <a:srgbClr val="C9E6EE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9525"/>
            <a:ext cx="9129713" cy="686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6FBFC"/>
            </a:gs>
            <a:gs pos="74001">
              <a:srgbClr val="AEDAE5"/>
            </a:gs>
            <a:gs pos="83000">
              <a:srgbClr val="AEDAE5"/>
            </a:gs>
            <a:gs pos="100000">
              <a:srgbClr val="C9E6EE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6350"/>
            <a:ext cx="9032875" cy="6778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535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Káº¿t quáº£ hÃ¬nh áº£nh cho pháº¡m tuyÃª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6" r="21942"/>
          <a:stretch/>
        </p:blipFill>
        <p:spPr bwMode="auto">
          <a:xfrm>
            <a:off x="184884" y="381000"/>
            <a:ext cx="4310916" cy="5410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4495800" y="214313"/>
            <a:ext cx="4419600" cy="458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PHẠM TUYÊN</a:t>
            </a:r>
            <a:endParaRPr lang="vi-VN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: 12- 01-1930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quán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alt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endParaRPr lang="en-US" alt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én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alt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.......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6FBFC"/>
            </a:gs>
            <a:gs pos="74001">
              <a:srgbClr val="AEDAE5"/>
            </a:gs>
            <a:gs pos="83000">
              <a:srgbClr val="AEDAE5"/>
            </a:gs>
            <a:gs pos="100000">
              <a:srgbClr val="C9E6EE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5"/>
          <p:cNvSpPr txBox="1">
            <a:spLocks noChangeArrowheads="1"/>
          </p:cNvSpPr>
          <p:nvPr/>
        </p:nvSpPr>
        <p:spPr bwMode="auto">
          <a:xfrm>
            <a:off x="685800" y="381000"/>
            <a:ext cx="7620000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 26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 BÀI HÁT: CHÚ VOI CON Ở BẢN ĐÔN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Nhạc và lời : Phạm Tuyên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538413"/>
            <a:ext cx="3886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10" descr="Bai_hat_Chu_voi_con_o_Ban_Don"/>
          <p:cNvPicPr>
            <a:picLocks noChangeAspect="1" noChangeArrowheads="1"/>
          </p:cNvPicPr>
          <p:nvPr/>
        </p:nvPicPr>
        <p:blipFill>
          <a:blip r:embed="rId6">
            <a:lum bright="-36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7"/>
          <a:stretch>
            <a:fillRect/>
          </a:stretch>
        </p:blipFill>
        <p:spPr bwMode="auto">
          <a:xfrm>
            <a:off x="169863" y="1219200"/>
            <a:ext cx="8821737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1"/>
          <p:cNvSpPr txBox="1">
            <a:spLocks noChangeArrowheads="1"/>
          </p:cNvSpPr>
          <p:nvPr/>
        </p:nvSpPr>
        <p:spPr bwMode="auto">
          <a:xfrm>
            <a:off x="3124200" y="158750"/>
            <a:ext cx="3200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 hát mẫu</a:t>
            </a:r>
          </a:p>
        </p:txBody>
      </p:sp>
      <p:sp>
        <p:nvSpPr>
          <p:cNvPr id="12292" name="Rectangle 8"/>
          <p:cNvSpPr>
            <a:spLocks noChangeArrowheads="1"/>
          </p:cNvSpPr>
          <p:nvPr/>
        </p:nvSpPr>
        <p:spPr bwMode="auto">
          <a:xfrm>
            <a:off x="169863" y="6596063"/>
            <a:ext cx="1841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 altLang="en-US" sz="1600">
              <a:solidFill>
                <a:srgbClr val="BF4D5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3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635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3733800" y="2743200"/>
            <a:ext cx="228600" cy="381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257800" y="3505200"/>
            <a:ext cx="228600" cy="381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467600" y="4343400"/>
            <a:ext cx="228600" cy="381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Bài 9 - Chú Voi Con ở Bản Đôn Âm Nhạc Lớp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54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HU VOI CON O BAN 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4800" y="23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4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68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3360</TotalTime>
  <Words>618</Words>
  <Application>Microsoft Office PowerPoint</Application>
  <PresentationFormat>On-screen Show (4:3)</PresentationFormat>
  <Paragraphs>98</Paragraphs>
  <Slides>27</Slides>
  <Notes>5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VLT.TUNGKUTY.93</dc:creator>
  <cp:lastModifiedBy>Hello</cp:lastModifiedBy>
  <cp:revision>217</cp:revision>
  <dcterms:created xsi:type="dcterms:W3CDTF">2018-10-11T11:35:43Z</dcterms:created>
  <dcterms:modified xsi:type="dcterms:W3CDTF">2022-03-17T04:32:09Z</dcterms:modified>
</cp:coreProperties>
</file>