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32" r:id="rId2"/>
    <p:sldId id="306" r:id="rId3"/>
    <p:sldId id="311" r:id="rId4"/>
    <p:sldId id="327" r:id="rId5"/>
    <p:sldId id="312" r:id="rId6"/>
    <p:sldId id="310" r:id="rId7"/>
    <p:sldId id="309" r:id="rId8"/>
    <p:sldId id="313" r:id="rId9"/>
    <p:sldId id="324" r:id="rId10"/>
    <p:sldId id="326" r:id="rId11"/>
    <p:sldId id="325" r:id="rId12"/>
    <p:sldId id="323" r:id="rId13"/>
    <p:sldId id="318" r:id="rId14"/>
    <p:sldId id="321" r:id="rId15"/>
    <p:sldId id="320" r:id="rId16"/>
    <p:sldId id="328" r:id="rId17"/>
    <p:sldId id="319" r:id="rId18"/>
    <p:sldId id="317" r:id="rId19"/>
    <p:sldId id="329" r:id="rId20"/>
    <p:sldId id="331" r:id="rId21"/>
    <p:sldId id="314" r:id="rId22"/>
  </p:sldIdLst>
  <p:sldSz cx="12192000" cy="6858000"/>
  <p:notesSz cx="6858000" cy="9144000"/>
  <p:embeddedFontLst>
    <p:embeddedFont>
      <p:font typeface=".VnAvant" panose="020B7200000000000000"/>
      <p:regular r:id="rId24"/>
      <p:bold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P001 4 hàng" panose="020B060305030202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8119"/>
    <a:srgbClr val="FFFFFF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112AF-BE57-4453-BDC3-6A943A093B47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43B1-6730-4A50-BB24-AA9ACB3DD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1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97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78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36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95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436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941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244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647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41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45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36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39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58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48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2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68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332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642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77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04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7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6" r:id="rId6"/>
    <p:sldLayoutId id="2147483690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png"/><Relationship Id="rId1" Type="http://schemas.openxmlformats.org/officeDocument/2006/relationships/vide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5" Type="http://schemas.openxmlformats.org/officeDocument/2006/relationships/image" Target="../media/image14.png"/><Relationship Id="rId10" Type="http://schemas.openxmlformats.org/officeDocument/2006/relationships/image" Target="../media/image20.png"/><Relationship Id="rId19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image" Target="../media/image9.gi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547987" y="1875530"/>
            <a:ext cx="532710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140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sspng-cartoon-thought-royalty-free-thinking-boy-5a82dbd354ddf4.51289466151852539534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5127"/>
            <a:ext cx="12192000" cy="5999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4701" y="332509"/>
            <a:ext cx="5011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So sánh 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2-mau_slide_powerpoint_dep_ctu.vn_(62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78582"/>
            <a:ext cx="1551709" cy="1579418"/>
          </a:xfrm>
          <a:prstGeom prst="rect">
            <a:avLst/>
          </a:prstGeom>
        </p:spPr>
      </p:pic>
      <p:pic>
        <p:nvPicPr>
          <p:cNvPr id="6" name="Picture 5" descr="6-mau_slide_powerpoint_dep_ctu.vn_(8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281" y="1607127"/>
            <a:ext cx="1354282" cy="1205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290" y="1510146"/>
            <a:ext cx="264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atin typeface="+mj-lt"/>
                <a:cs typeface="Times New Roman" pitchFamily="18" charset="0"/>
              </a:rPr>
              <a:t>âm</a:t>
            </a:r>
            <a:endParaRPr lang="en-US" sz="72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2109" y="1510145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atin typeface="+mj-lt"/>
                <a:cs typeface="Times New Roman" pitchFamily="18" charset="0"/>
              </a:rPr>
              <a:t>âp</a:t>
            </a:r>
            <a:endParaRPr lang="en-US" sz="72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4006" y="1506579"/>
            <a:ext cx="119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4003" y="1510145"/>
            <a:ext cx="119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2985"/>
            <a:ext cx="12192000" cy="6005015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91128"/>
            <a:ext cx="6243163" cy="525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3720798" y="394080"/>
            <a:ext cx="6234546" cy="80356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Cài bảng cài</a:t>
            </a:r>
            <a:endParaRPr lang="en-US" sz="5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3293" y="1734507"/>
            <a:ext cx="19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7907" y="2970332"/>
            <a:ext cx="299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+mj-lt"/>
                <a:cs typeface="Times New Roman" pitchFamily="18" charset="0"/>
              </a:rPr>
              <a:t>Củ s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âm</a:t>
            </a:r>
            <a:r>
              <a:rPr lang="vi-VN" sz="4800" b="1" dirty="0">
                <a:latin typeface="+mj-lt"/>
                <a:cs typeface="Times New Roman" pitchFamily="18" charset="0"/>
              </a:rPr>
              <a:t> </a:t>
            </a:r>
            <a:endParaRPr lang="en-US" sz="48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1402" y="1665234"/>
            <a:ext cx="19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8250" y="2855380"/>
            <a:ext cx="333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  <a:cs typeface="Times New Roman" pitchFamily="18" charset="0"/>
              </a:rPr>
              <a:t>  </a:t>
            </a:r>
            <a:r>
              <a:rPr lang="vi-VN" sz="4800" b="1" dirty="0">
                <a:latin typeface="+mj-lt"/>
                <a:cs typeface="Times New Roman" pitchFamily="18" charset="0"/>
              </a:rPr>
              <a:t>Cá m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ập</a:t>
            </a:r>
            <a:r>
              <a:rPr lang="vi-VN" sz="4800" b="1" dirty="0">
                <a:latin typeface="+mj-lt"/>
                <a:cs typeface="Times New Roman" pitchFamily="18" charset="0"/>
              </a:rPr>
              <a:t> </a:t>
            </a:r>
            <a:endParaRPr lang="en-US" sz="48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4" y="1929383"/>
            <a:ext cx="6535702" cy="372358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1281798">
            <a:off x="7386374" y="1841565"/>
            <a:ext cx="4669900" cy="329912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72350" y="2769360"/>
            <a:ext cx="447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Thư giãn </a:t>
            </a:r>
            <a:endParaRPr lang="en-US" sz="7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4" t="16140" r="26104" b="15024"/>
          <a:stretch/>
        </p:blipFill>
        <p:spPr>
          <a:xfrm>
            <a:off x="1454726" y="542925"/>
            <a:ext cx="10737274" cy="63150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1526" y="2961382"/>
            <a:ext cx="1549533" cy="976897"/>
            <a:chOff x="458618" y="2628872"/>
            <a:chExt cx="1549533" cy="976897"/>
          </a:xfrm>
        </p:grpSpPr>
        <p:sp>
          <p:nvSpPr>
            <p:cNvPr id="5" name="TextBox 4"/>
            <p:cNvSpPr txBox="1"/>
            <p:nvPr/>
          </p:nvSpPr>
          <p:spPr>
            <a:xfrm>
              <a:off x="892126" y="2872339"/>
              <a:ext cx="1116025" cy="726894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latin typeface="UTM Avo" panose="02040603050506020204" pitchFamily="18" charset="0"/>
                </a:rPr>
                <a:t>Nối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</a:p>
          </p:txBody>
        </p:sp>
        <p:pic>
          <p:nvPicPr>
            <p:cNvPr id="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458618" y="2628872"/>
              <a:ext cx="599679" cy="97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Oval 6"/>
          <p:cNvSpPr/>
          <p:nvPr/>
        </p:nvSpPr>
        <p:spPr>
          <a:xfrm>
            <a:off x="3971496" y="3339929"/>
            <a:ext cx="2552132" cy="122829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+mj-lt"/>
                <a:cs typeface="Times New Roman" pitchFamily="18" charset="0"/>
              </a:rPr>
              <a:t>âm</a:t>
            </a:r>
            <a:endParaRPr lang="en-US" sz="48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90427" y="3327561"/>
            <a:ext cx="2481619" cy="12442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+mj-lt"/>
                <a:cs typeface="Times New Roman" pitchFamily="18" charset="0"/>
              </a:rPr>
              <a:t>âp</a:t>
            </a:r>
            <a:endParaRPr lang="en-US" sz="48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1880" y="2024625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  <a:cs typeface="Times New Roman" pitchFamily="18" charset="0"/>
              </a:rPr>
              <a:t>nấm</a:t>
            </a:r>
            <a:r>
              <a:rPr lang="vi-VN" dirty="0">
                <a:latin typeface="+mj-lt"/>
                <a:cs typeface="Times New Roman" pitchFamily="18" charset="0"/>
              </a:rPr>
              <a:t>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9921" y="2095138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  <a:cs typeface="Times New Roman" pitchFamily="18" charset="0"/>
              </a:rPr>
              <a:t>mầm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4608" y="6273225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  <a:cs typeface="Times New Roman" pitchFamily="18" charset="0"/>
              </a:rPr>
              <a:t>tập múa</a:t>
            </a:r>
            <a:r>
              <a:rPr lang="vi-VN" dirty="0">
                <a:latin typeface="+mj-lt"/>
                <a:cs typeface="Times New Roman" pitchFamily="18" charset="0"/>
              </a:rPr>
              <a:t>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0727" y="6364611"/>
            <a:ext cx="223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  <a:cs typeface="Times New Roman" pitchFamily="18" charset="0"/>
              </a:rPr>
              <a:t>sâm cầm </a:t>
            </a:r>
            <a:r>
              <a:rPr lang="vi-VN" sz="3200" dirty="0">
                <a:latin typeface="+mj-lt"/>
                <a:cs typeface="Times New Roman" pitchFamily="18" charset="0"/>
              </a:rPr>
              <a:t> 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 flipV="1">
            <a:off x="6127913" y="2488649"/>
            <a:ext cx="3684827" cy="917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53133" y="2488649"/>
            <a:ext cx="1078173" cy="7369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54889" y="4372040"/>
            <a:ext cx="4012441" cy="23747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3738218" y="4099084"/>
            <a:ext cx="3959118" cy="26149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71315" y="2018508"/>
            <a:ext cx="103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ấm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4821" y="2096748"/>
            <a:ext cx="103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ầm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41721" y="6362627"/>
            <a:ext cx="103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78385" y="6362627"/>
            <a:ext cx="130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ầm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2454" y="6273225"/>
            <a:ext cx="103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ập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413750"/>
            <a:ext cx="11346873" cy="588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7" b="13699"/>
          <a:stretch>
            <a:fillRect/>
          </a:stretch>
        </p:blipFill>
        <p:spPr bwMode="auto">
          <a:xfrm>
            <a:off x="1" y="837963"/>
            <a:ext cx="2244435" cy="451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62965" r="56250" b="7773"/>
          <a:stretch>
            <a:fillRect/>
          </a:stretch>
        </p:blipFill>
        <p:spPr bwMode="auto">
          <a:xfrm>
            <a:off x="3252510" y="5253459"/>
            <a:ext cx="1541163" cy="115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3" r="73541" b="16478"/>
          <a:stretch>
            <a:fillRect/>
          </a:stretch>
        </p:blipFill>
        <p:spPr bwMode="auto">
          <a:xfrm>
            <a:off x="360218" y="4579671"/>
            <a:ext cx="3225799" cy="164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42"/>
          <a:stretch>
            <a:fillRect/>
          </a:stretch>
        </p:blipFill>
        <p:spPr bwMode="auto">
          <a:xfrm>
            <a:off x="0" y="5299127"/>
            <a:ext cx="12192000" cy="155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72038" r="27708" b="2032"/>
          <a:stretch>
            <a:fillRect/>
          </a:stretch>
        </p:blipFill>
        <p:spPr bwMode="auto">
          <a:xfrm>
            <a:off x="4875645" y="5189787"/>
            <a:ext cx="4838700" cy="164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2" t="56668" r="3960" b="27"/>
          <a:stretch>
            <a:fillRect/>
          </a:stretch>
        </p:blipFill>
        <p:spPr bwMode="auto">
          <a:xfrm>
            <a:off x="10136193" y="4736349"/>
            <a:ext cx="2055807" cy="205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urved Connector 9"/>
          <p:cNvCxnSpPr/>
          <p:nvPr/>
        </p:nvCxnSpPr>
        <p:spPr>
          <a:xfrm rot="5400000">
            <a:off x="9104607" y="2671195"/>
            <a:ext cx="3920836" cy="1375931"/>
          </a:xfrm>
          <a:prstGeom prst="curvedConnector3">
            <a:avLst>
              <a:gd name="adj1" fmla="val 50000"/>
            </a:avLst>
          </a:prstGeom>
          <a:noFill/>
          <a:ln w="3175" cap="flat" cmpd="sng" algn="ctr">
            <a:solidFill>
              <a:srgbClr val="56BE80"/>
            </a:solidFill>
            <a:prstDash val="soli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949863" y="413750"/>
            <a:ext cx="4167600" cy="997527"/>
            <a:chOff x="4576901" y="50544"/>
            <a:chExt cx="3642248" cy="997527"/>
          </a:xfrm>
        </p:grpSpPr>
        <p:sp>
          <p:nvSpPr>
            <p:cNvPr id="12" name="Rounded Rectangle 11"/>
            <p:cNvSpPr/>
            <p:nvPr/>
          </p:nvSpPr>
          <p:spPr>
            <a:xfrm>
              <a:off x="5409129" y="50544"/>
              <a:ext cx="2810020" cy="83235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Ghép đúng</a:t>
              </a:r>
              <a:endParaRPr lang="en-US" sz="3600" b="1" dirty="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3" name="Picture 2" descr="hình ảnh hoạt hình của cô bé hoạt hình bay bằng bút chì Hình ảnh ..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7" t="21098" r="5287" b="27979"/>
            <a:stretch/>
          </p:blipFill>
          <p:spPr bwMode="auto">
            <a:xfrm flipH="1">
              <a:off x="4576901" y="50544"/>
              <a:ext cx="1113946" cy="997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lowchart: Punched Tape 13"/>
          <p:cNvSpPr/>
          <p:nvPr/>
        </p:nvSpPr>
        <p:spPr>
          <a:xfrm>
            <a:off x="2964874" y="1433710"/>
            <a:ext cx="2536040" cy="10668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a) Đầm </a:t>
            </a:r>
            <a:endParaRPr lang="en-US" sz="4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2978726" y="2777599"/>
            <a:ext cx="2355272" cy="10668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b) Đập </a:t>
            </a:r>
            <a:endParaRPr lang="en-US" sz="4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Flowchart: Punched Tape 15"/>
          <p:cNvSpPr/>
          <p:nvPr/>
        </p:nvSpPr>
        <p:spPr>
          <a:xfrm>
            <a:off x="2978728" y="4066072"/>
            <a:ext cx="2355272" cy="10668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c) Tấp </a:t>
            </a:r>
            <a:endParaRPr lang="en-US" sz="4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Flowchart: Punched Tape 16"/>
          <p:cNvSpPr/>
          <p:nvPr/>
        </p:nvSpPr>
        <p:spPr>
          <a:xfrm>
            <a:off x="7592292" y="1489128"/>
            <a:ext cx="2355272" cy="106680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1) nập </a:t>
            </a:r>
            <a:endParaRPr lang="en-US" sz="4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Flowchart: Punched Tape 17"/>
          <p:cNvSpPr/>
          <p:nvPr/>
        </p:nvSpPr>
        <p:spPr>
          <a:xfrm>
            <a:off x="7647709" y="2777599"/>
            <a:ext cx="2355272" cy="106680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2) cá </a:t>
            </a:r>
            <a:endParaRPr lang="en-US" sz="4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Flowchart: Punched Tape 18"/>
          <p:cNvSpPr/>
          <p:nvPr/>
        </p:nvSpPr>
        <p:spPr>
          <a:xfrm>
            <a:off x="7661564" y="4121490"/>
            <a:ext cx="2355272" cy="106680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3) lúa </a:t>
            </a:r>
            <a:endParaRPr lang="en-US" sz="4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5361710" y="3366419"/>
            <a:ext cx="2299854" cy="128847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1"/>
          </p:cNvCxnSpPr>
          <p:nvPr/>
        </p:nvCxnSpPr>
        <p:spPr>
          <a:xfrm>
            <a:off x="5306291" y="2084872"/>
            <a:ext cx="2341418" cy="122612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</p:cNvCxnSpPr>
          <p:nvPr/>
        </p:nvCxnSpPr>
        <p:spPr>
          <a:xfrm flipV="1">
            <a:off x="5334000" y="2542073"/>
            <a:ext cx="2396837" cy="205739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54" y="3171315"/>
            <a:ext cx="12192001" cy="3472587"/>
          </a:xfrm>
          <a:prstGeom prst="rect">
            <a:avLst/>
          </a:prstGeom>
        </p:spPr>
      </p:pic>
      <p:pic>
        <p:nvPicPr>
          <p:cNvPr id="3" name="Picture 2" descr="image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273" y="765846"/>
            <a:ext cx="12192000" cy="2827608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26473" y="1884220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768438" y="1870365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7550728" y="181494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775728" y="2355275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6656015" y="2355846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0413" y="2326474"/>
            <a:ext cx="683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833071" y="2805732"/>
            <a:ext cx="951224" cy="154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287299" y="3318165"/>
            <a:ext cx="8196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73257" y="3318165"/>
            <a:ext cx="7871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3491348" y="2867693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-31354" y="2583875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6" name="Picture 2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0160" y="225518"/>
            <a:ext cx="1551709" cy="108065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991DAC-BA1D-E2C9-28EA-94CD33F81F79}"/>
              </a:ext>
            </a:extLst>
          </p:cNvPr>
          <p:cNvCxnSpPr>
            <a:cxnSpLocks/>
          </p:cNvCxnSpPr>
          <p:nvPr/>
        </p:nvCxnSpPr>
        <p:spPr>
          <a:xfrm>
            <a:off x="6656014" y="2326843"/>
            <a:ext cx="683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oy-5888240_960_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844"/>
            <a:ext cx="6109856" cy="57767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34240" y="1823898"/>
            <a:ext cx="3656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Những ý nào đúng ?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1" name="Picture 20" descr="2-ctu.vn_anh_dong_mau_slide_powerpoint_dep_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85" y="994062"/>
            <a:ext cx="1119189" cy="197081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329054" y="1510145"/>
            <a:ext cx="4613563" cy="8174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a) Bé Lê không mê ti vi</a:t>
            </a:r>
            <a:endParaRPr lang="en-US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15201" y="3020290"/>
            <a:ext cx="4696690" cy="8174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  <a:cs typeface="Times New Roman" pitchFamily="18" charset="0"/>
              </a:rPr>
              <a:t>b) Bé Lê sợ cá mập 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01344" y="4516582"/>
            <a:ext cx="4890655" cy="8174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  <a:cs typeface="Times New Roman" pitchFamily="18" charset="0"/>
              </a:rPr>
              <a:t>c) Có má, bé Lê chả sợ nữa 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23862" y="4571147"/>
            <a:ext cx="885900" cy="789709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124500" y="3061854"/>
            <a:ext cx="885900" cy="789709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65424" y="1537854"/>
            <a:ext cx="885900" cy="789709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-Shape 27"/>
          <p:cNvSpPr/>
          <p:nvPr/>
        </p:nvSpPr>
        <p:spPr>
          <a:xfrm rot="18531968">
            <a:off x="6280101" y="3175702"/>
            <a:ext cx="657035" cy="395760"/>
          </a:xfrm>
          <a:prstGeom prst="corner">
            <a:avLst/>
          </a:prstGeom>
          <a:solidFill>
            <a:srgbClr val="FF0000"/>
          </a:solidFill>
          <a:ln>
            <a:solidFill>
              <a:srgbClr val="FF8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28"/>
          <p:cNvSpPr/>
          <p:nvPr/>
        </p:nvSpPr>
        <p:spPr>
          <a:xfrm rot="18531968">
            <a:off x="6280101" y="4796685"/>
            <a:ext cx="657035" cy="395760"/>
          </a:xfrm>
          <a:prstGeom prst="corner">
            <a:avLst/>
          </a:prstGeom>
          <a:solidFill>
            <a:srgbClr val="FF0000"/>
          </a:solidFill>
          <a:ln>
            <a:solidFill>
              <a:srgbClr val="FF8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4-ctu.vn_anh_dong_mau_slide_powerpoint_dep_(152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415" y="5401994"/>
            <a:ext cx="1922585" cy="14560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841"/>
            <a:ext cx="12192000" cy="2827608"/>
          </a:xfrm>
          <a:prstGeom prst="rect">
            <a:avLst/>
          </a:prstGeom>
        </p:spPr>
      </p:pic>
      <p:pic>
        <p:nvPicPr>
          <p:cNvPr id="3" name="Picture 2" descr="image (4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385413"/>
            <a:ext cx="12192001" cy="3472587"/>
          </a:xfrm>
          <a:prstGeom prst="rect">
            <a:avLst/>
          </a:prstGeom>
        </p:spPr>
      </p:pic>
      <p:pic>
        <p:nvPicPr>
          <p:cNvPr id="4" name="Picture 3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7622" y="374075"/>
            <a:ext cx="1551709" cy="108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c-tap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8913"/>
            <a:ext cx="12191999" cy="6419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5569" y="2078797"/>
            <a:ext cx="5374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Tập viết </a:t>
            </a:r>
            <a:endParaRPr lang="en-US" sz="9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201" y="1431097"/>
            <a:ext cx="1330037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327378"/>
            <a:ext cx="9376228" cy="55306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6687" y="624114"/>
            <a:ext cx="5602514" cy="10014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Viết bảng con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 rot="20196887" flipV="1">
            <a:off x="5146143" y="3017463"/>
            <a:ext cx="1541627" cy="33575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5225143" y="3744685"/>
            <a:ext cx="1553028" cy="33382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235abce41b2c45750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8394"/>
            <a:ext cx="12192000" cy="6059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39" y="5042846"/>
            <a:ext cx="2156346" cy="1671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87" y="2788180"/>
            <a:ext cx="485477" cy="371276"/>
          </a:xfrm>
          <a:prstGeom prst="rect">
            <a:avLst/>
          </a:prstGeom>
        </p:spPr>
      </p:pic>
      <p:pic>
        <p:nvPicPr>
          <p:cNvPr id="6" name="khe3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01" y="3311271"/>
            <a:ext cx="562876" cy="635590"/>
          </a:xfrm>
          <a:prstGeom prst="rect">
            <a:avLst/>
          </a:prstGeom>
        </p:spPr>
      </p:pic>
      <p:pic>
        <p:nvPicPr>
          <p:cNvPr id="7" name="khe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01" y="3311271"/>
            <a:ext cx="562876" cy="635590"/>
          </a:xfrm>
          <a:prstGeom prst="rect">
            <a:avLst/>
          </a:prstGeom>
        </p:spPr>
      </p:pic>
      <p:pic>
        <p:nvPicPr>
          <p:cNvPr id="8" name="khe5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37" y="3650166"/>
            <a:ext cx="556757" cy="631237"/>
          </a:xfrm>
          <a:prstGeom prst="rect">
            <a:avLst/>
          </a:prstGeom>
        </p:spPr>
      </p:pic>
      <p:pic>
        <p:nvPicPr>
          <p:cNvPr id="9" name="khe5b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37" y="3650166"/>
            <a:ext cx="556757" cy="631237"/>
          </a:xfrm>
          <a:prstGeom prst="rect">
            <a:avLst/>
          </a:prstGeom>
        </p:spPr>
      </p:pic>
      <p:pic>
        <p:nvPicPr>
          <p:cNvPr id="10" name="khe1a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867697" y="1988051"/>
            <a:ext cx="578964" cy="638175"/>
          </a:xfrm>
          <a:prstGeom prst="rect">
            <a:avLst/>
          </a:prstGeom>
        </p:spPr>
      </p:pic>
      <p:pic>
        <p:nvPicPr>
          <p:cNvPr id="11" name="khe1b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867697" y="1988051"/>
            <a:ext cx="578964" cy="638175"/>
          </a:xfrm>
          <a:prstGeom prst="rect">
            <a:avLst/>
          </a:prstGeom>
        </p:spPr>
      </p:pic>
      <p:pic>
        <p:nvPicPr>
          <p:cNvPr id="12" name="khe2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3" y="2038277"/>
            <a:ext cx="562876" cy="638175"/>
          </a:xfrm>
          <a:prstGeom prst="rect">
            <a:avLst/>
          </a:prstGeom>
        </p:spPr>
      </p:pic>
      <p:pic>
        <p:nvPicPr>
          <p:cNvPr id="13" name="khe2b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3" y="2038277"/>
            <a:ext cx="562876" cy="638175"/>
          </a:xfrm>
          <a:prstGeom prst="rect">
            <a:avLst/>
          </a:prstGeom>
        </p:spPr>
      </p:pic>
      <p:pic>
        <p:nvPicPr>
          <p:cNvPr id="14" name="khe4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43" y="2045992"/>
            <a:ext cx="556757" cy="635590"/>
          </a:xfrm>
          <a:prstGeom prst="rect">
            <a:avLst/>
          </a:prstGeom>
        </p:spPr>
      </p:pic>
      <p:pic>
        <p:nvPicPr>
          <p:cNvPr id="15" name="khe4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43" y="2045992"/>
            <a:ext cx="556757" cy="635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42" y="3999488"/>
            <a:ext cx="511575" cy="103299"/>
          </a:xfrm>
          <a:prstGeom prst="rect">
            <a:avLst/>
          </a:prstGeom>
        </p:spPr>
      </p:pic>
      <p:grpSp>
        <p:nvGrpSpPr>
          <p:cNvPr id="17" name="Group 40"/>
          <p:cNvGrpSpPr/>
          <p:nvPr/>
        </p:nvGrpSpPr>
        <p:grpSpPr>
          <a:xfrm>
            <a:off x="1932109" y="3272319"/>
            <a:ext cx="1830190" cy="951292"/>
            <a:chOff x="1975644" y="2810661"/>
            <a:chExt cx="1736337" cy="126838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  <p:pic>
        <p:nvPicPr>
          <p:cNvPr id="20" name="Picture 19" descr="6-mau_slide_powerpoint_dep_ctu.vn_(167)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38919" y="985054"/>
            <a:ext cx="1181100" cy="11620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874428" y="1352232"/>
            <a:ext cx="2620699" cy="64632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defTabSz="685766">
              <a:defRPr/>
            </a:pP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TRÒ CHƠI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83" y="2051359"/>
            <a:ext cx="3304063" cy="308702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7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0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1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"/>
                            </p:stCondLst>
                            <p:childTnLst>
                              <p:par>
                                <p:cTn id="16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1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" y="571500"/>
            <a:ext cx="4693919" cy="628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3124" y="485774"/>
            <a:ext cx="4757927" cy="6372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184709">
            <a:off x="1367058" y="3686429"/>
            <a:ext cx="3743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/>
              <a:t>  </a:t>
            </a:r>
            <a:r>
              <a:rPr lang="vi-VN" sz="3600" b="1" dirty="0">
                <a:solidFill>
                  <a:srgbClr val="002060"/>
                </a:solidFill>
              </a:rPr>
              <a:t>Độ cao 2 li </a:t>
            </a:r>
            <a:endParaRPr lang="en-SG" sz="3600" b="1" dirty="0">
              <a:solidFill>
                <a:srgbClr val="002060"/>
              </a:solidFill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là các con chữ: </a:t>
            </a:r>
            <a:r>
              <a:rPr lang="vi-VN" sz="4800" b="1" dirty="0">
                <a:solidFill>
                  <a:srgbClr val="002060"/>
                </a:solidFill>
                <a:latin typeface="HP001 4 hàng" pitchFamily="34" charset="0"/>
              </a:rPr>
              <a:t>â,m,u,c,a</a:t>
            </a:r>
            <a:endParaRPr lang="en-US" sz="48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59921">
            <a:off x="7260771" y="3624852"/>
            <a:ext cx="3235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 Độ cao 4 li</a:t>
            </a:r>
            <a:endParaRPr lang="en-SG" sz="3600" b="1" dirty="0">
              <a:solidFill>
                <a:srgbClr val="002060"/>
              </a:solidFill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là các con chữ: </a:t>
            </a:r>
            <a:r>
              <a:rPr lang="vi-VN" sz="4800" b="1" dirty="0">
                <a:solidFill>
                  <a:srgbClr val="002060"/>
                </a:solidFill>
                <a:latin typeface="HP001 4 hàng" pitchFamily="34" charset="0"/>
              </a:rPr>
              <a:t>p</a:t>
            </a:r>
            <a:endParaRPr lang="en-US" sz="48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).png"/>
          <p:cNvPicPr>
            <a:picLocks noChangeAspect="1"/>
          </p:cNvPicPr>
          <p:nvPr/>
        </p:nvPicPr>
        <p:blipFill>
          <a:blip r:embed="rId3"/>
          <a:srcRect l="7031" t="24946" r="11172" b="28901"/>
          <a:stretch>
            <a:fillRect/>
          </a:stretch>
        </p:blipFill>
        <p:spPr>
          <a:xfrm>
            <a:off x="0" y="2057400"/>
            <a:ext cx="12192000" cy="3257550"/>
          </a:xfrm>
          <a:prstGeom prst="rect">
            <a:avLst/>
          </a:prstGeom>
        </p:spPr>
      </p:pic>
      <p:pic>
        <p:nvPicPr>
          <p:cNvPr id="4" name="Picture 3" descr="AW311202_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518" y="0"/>
            <a:ext cx="3048000" cy="2857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235abce41b2c45750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93891"/>
            <a:ext cx="12192000" cy="6073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4933667"/>
            <a:ext cx="2743201" cy="190386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87" y="2801830"/>
            <a:ext cx="485477" cy="371276"/>
          </a:xfrm>
          <a:prstGeom prst="rect">
            <a:avLst/>
          </a:prstGeom>
        </p:spPr>
      </p:pic>
      <p:sp>
        <p:nvSpPr>
          <p:cNvPr id="6" name="1a"/>
          <p:cNvSpPr/>
          <p:nvPr/>
        </p:nvSpPr>
        <p:spPr>
          <a:xfrm>
            <a:off x="6636356" y="1754226"/>
            <a:ext cx="5352444" cy="17034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r>
              <a:rPr lang="vi-VN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Tiếng </a:t>
            </a:r>
            <a:r>
              <a:rPr lang="vi-VN" sz="4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cam</a:t>
            </a:r>
            <a:r>
              <a:rPr lang="vi-VN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có vần nào đã học ?</a:t>
            </a:r>
            <a:endParaRPr lang="en-US" sz="4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1b"/>
          <p:cNvSpPr/>
          <p:nvPr/>
        </p:nvSpPr>
        <p:spPr>
          <a:xfrm>
            <a:off x="6660107" y="3592232"/>
            <a:ext cx="5308980" cy="17034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vần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am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dapan"/>
          <p:cNvSpPr/>
          <p:nvPr/>
        </p:nvSpPr>
        <p:spPr>
          <a:xfrm>
            <a:off x="9525833" y="5849816"/>
            <a:ext cx="846221" cy="602120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xoa"/>
          <p:cNvSpPr/>
          <p:nvPr/>
        </p:nvSpPr>
        <p:spPr>
          <a:xfrm flipV="1">
            <a:off x="8923713" y="5854279"/>
            <a:ext cx="846221" cy="602120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EA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382952" y="4835124"/>
            <a:ext cx="642550" cy="457200"/>
          </a:xfrm>
          <a:prstGeom prst="rect">
            <a:avLst/>
          </a:prstGeom>
        </p:spPr>
      </p:pic>
      <p:sp>
        <p:nvSpPr>
          <p:cNvPr id="11" name="2a"/>
          <p:cNvSpPr/>
          <p:nvPr/>
        </p:nvSpPr>
        <p:spPr>
          <a:xfrm>
            <a:off x="6645674" y="1753360"/>
            <a:ext cx="5311500" cy="17034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r>
              <a:rPr lang="vi-VN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Tiếng  </a:t>
            </a:r>
            <a:r>
              <a:rPr lang="vi-VN" sz="4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đạp</a:t>
            </a:r>
            <a:r>
              <a:rPr lang="vi-VN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có vần gì đã học ?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2b"/>
          <p:cNvSpPr/>
          <p:nvPr/>
        </p:nvSpPr>
        <p:spPr>
          <a:xfrm>
            <a:off x="6645673" y="3577763"/>
            <a:ext cx="5325148" cy="17034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Vần </a:t>
            </a:r>
            <a:r>
              <a:rPr lang="vi-VN" sz="5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ap</a:t>
            </a:r>
            <a:endParaRPr lang="en-US" sz="5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dapan"/>
          <p:cNvSpPr/>
          <p:nvPr/>
        </p:nvSpPr>
        <p:spPr>
          <a:xfrm>
            <a:off x="9525833" y="5849816"/>
            <a:ext cx="846221" cy="602120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xoa"/>
          <p:cNvSpPr/>
          <p:nvPr/>
        </p:nvSpPr>
        <p:spPr>
          <a:xfrm flipV="1">
            <a:off x="8923713" y="5854279"/>
            <a:ext cx="846221" cy="602120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3a"/>
          <p:cNvSpPr/>
          <p:nvPr/>
        </p:nvSpPr>
        <p:spPr>
          <a:xfrm>
            <a:off x="6631157" y="1767010"/>
            <a:ext cx="5338796" cy="17034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r>
              <a:rPr lang="vi-VN" sz="4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Vần gì đã học trong tiếng </a:t>
            </a:r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Cua ?</a:t>
            </a:r>
            <a:endParaRPr 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3b"/>
          <p:cNvSpPr/>
          <p:nvPr/>
        </p:nvSpPr>
        <p:spPr>
          <a:xfrm>
            <a:off x="6632813" y="3588825"/>
            <a:ext cx="5363570" cy="17034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Vần </a:t>
            </a:r>
            <a:r>
              <a:rPr lang="vi-VN" sz="5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ua</a:t>
            </a:r>
            <a:endParaRPr lang="en-US" sz="5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7" name="khe3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01" y="3324921"/>
            <a:ext cx="562876" cy="635590"/>
          </a:xfrm>
          <a:prstGeom prst="rect">
            <a:avLst/>
          </a:prstGeom>
        </p:spPr>
      </p:pic>
      <p:sp>
        <p:nvSpPr>
          <p:cNvPr id="18" name="dapan"/>
          <p:cNvSpPr/>
          <p:nvPr/>
        </p:nvSpPr>
        <p:spPr>
          <a:xfrm>
            <a:off x="9525833" y="5849816"/>
            <a:ext cx="846221" cy="602120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khe3b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01" y="3324921"/>
            <a:ext cx="562876" cy="635590"/>
          </a:xfrm>
          <a:prstGeom prst="rect">
            <a:avLst/>
          </a:prstGeom>
        </p:spPr>
      </p:pic>
      <p:sp>
        <p:nvSpPr>
          <p:cNvPr id="20" name="xoa"/>
          <p:cNvSpPr/>
          <p:nvPr/>
        </p:nvSpPr>
        <p:spPr>
          <a:xfrm flipV="1">
            <a:off x="8923713" y="5854279"/>
            <a:ext cx="846221" cy="602120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4a"/>
          <p:cNvSpPr/>
          <p:nvPr/>
        </p:nvSpPr>
        <p:spPr>
          <a:xfrm>
            <a:off x="6587614" y="1783257"/>
            <a:ext cx="5352444" cy="17034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r>
              <a:rPr lang="vi-VN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trám</a:t>
            </a:r>
            <a:r>
              <a:rPr lang="en-US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có vần gì đã học ?</a:t>
            </a:r>
            <a:endParaRPr lang="en-US" sz="44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4b"/>
          <p:cNvSpPr/>
          <p:nvPr/>
        </p:nvSpPr>
        <p:spPr>
          <a:xfrm>
            <a:off x="6689215" y="3660538"/>
            <a:ext cx="5325148" cy="178268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Vần </a:t>
            </a:r>
            <a:r>
              <a:rPr lang="vi-VN" sz="5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am</a:t>
            </a:r>
            <a:endParaRPr lang="en-US" sz="5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dapan"/>
          <p:cNvSpPr/>
          <p:nvPr/>
        </p:nvSpPr>
        <p:spPr>
          <a:xfrm>
            <a:off x="9525833" y="5849816"/>
            <a:ext cx="846221" cy="602120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xoa"/>
          <p:cNvSpPr/>
          <p:nvPr/>
        </p:nvSpPr>
        <p:spPr>
          <a:xfrm flipV="1">
            <a:off x="8923713" y="5854279"/>
            <a:ext cx="846221" cy="602120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5a"/>
          <p:cNvSpPr/>
          <p:nvPr/>
        </p:nvSpPr>
        <p:spPr>
          <a:xfrm>
            <a:off x="6616645" y="1807477"/>
            <a:ext cx="5366091" cy="17034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r>
              <a:rPr lang="vi-VN" sz="4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Vần gì đã học trong tiếng </a:t>
            </a:r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ngựa ?</a:t>
            </a:r>
            <a:endParaRPr lang="en-US"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6" name="5b"/>
          <p:cNvSpPr/>
          <p:nvPr/>
        </p:nvSpPr>
        <p:spPr>
          <a:xfrm>
            <a:off x="6575621" y="3651836"/>
            <a:ext cx="5379739" cy="17339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r>
              <a:rPr lang="vi-VN" sz="4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Vần </a:t>
            </a:r>
            <a:r>
              <a:rPr lang="vi-VN" sz="4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ưa</a:t>
            </a:r>
            <a:endParaRPr lang="en-US" sz="48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7" name="khe5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37" y="3663816"/>
            <a:ext cx="556757" cy="631237"/>
          </a:xfrm>
          <a:prstGeom prst="rect">
            <a:avLst/>
          </a:prstGeom>
        </p:spPr>
      </p:pic>
      <p:sp>
        <p:nvSpPr>
          <p:cNvPr id="28" name="dapan"/>
          <p:cNvSpPr/>
          <p:nvPr/>
        </p:nvSpPr>
        <p:spPr>
          <a:xfrm>
            <a:off x="9525833" y="5849816"/>
            <a:ext cx="846221" cy="602120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9" name="khe5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37" y="3663816"/>
            <a:ext cx="556757" cy="631237"/>
          </a:xfrm>
          <a:prstGeom prst="rect">
            <a:avLst/>
          </a:prstGeom>
        </p:spPr>
      </p:pic>
      <p:sp>
        <p:nvSpPr>
          <p:cNvPr id="30" name="xoa"/>
          <p:cNvSpPr/>
          <p:nvPr/>
        </p:nvSpPr>
        <p:spPr>
          <a:xfrm flipV="1">
            <a:off x="8923713" y="5854279"/>
            <a:ext cx="846221" cy="602120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685766">
              <a:defRPr/>
            </a:pPr>
            <a:endParaRPr lang="en-US" sz="13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1" name="khe1a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867697" y="2001701"/>
            <a:ext cx="578964" cy="638175"/>
          </a:xfrm>
          <a:prstGeom prst="rect">
            <a:avLst/>
          </a:prstGeom>
        </p:spPr>
      </p:pic>
      <p:pic>
        <p:nvPicPr>
          <p:cNvPr id="32" name="khe1b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867697" y="2001701"/>
            <a:ext cx="578964" cy="638175"/>
          </a:xfrm>
          <a:prstGeom prst="rect">
            <a:avLst/>
          </a:prstGeom>
        </p:spPr>
      </p:pic>
      <p:pic>
        <p:nvPicPr>
          <p:cNvPr id="33" name="khe2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3" y="2051927"/>
            <a:ext cx="562876" cy="638175"/>
          </a:xfrm>
          <a:prstGeom prst="rect">
            <a:avLst/>
          </a:prstGeom>
        </p:spPr>
      </p:pic>
      <p:pic>
        <p:nvPicPr>
          <p:cNvPr id="34" name="khe2b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3" y="2051927"/>
            <a:ext cx="562876" cy="638175"/>
          </a:xfrm>
          <a:prstGeom prst="rect">
            <a:avLst/>
          </a:prstGeom>
        </p:spPr>
      </p:pic>
      <p:pic>
        <p:nvPicPr>
          <p:cNvPr id="35" name="khe4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43" y="2059642"/>
            <a:ext cx="556757" cy="635590"/>
          </a:xfrm>
          <a:prstGeom prst="rect">
            <a:avLst/>
          </a:prstGeom>
        </p:spPr>
      </p:pic>
      <p:pic>
        <p:nvPicPr>
          <p:cNvPr id="36" name="khe4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43" y="2059642"/>
            <a:ext cx="556757" cy="6355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42" y="3931251"/>
            <a:ext cx="511575" cy="103299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945757" y="3231378"/>
            <a:ext cx="1830190" cy="951292"/>
            <a:chOff x="1975644" y="2810661"/>
            <a:chExt cx="1736337" cy="126838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  <p:pic>
        <p:nvPicPr>
          <p:cNvPr id="41" name="Picture 40" descr="6-mau_slide_powerpoint_dep_ctu.vn_(167)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38919" y="998704"/>
            <a:ext cx="1181100" cy="11620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2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3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"/>
                            </p:stCondLst>
                            <p:childTnLst>
                              <p:par>
                                <p:cTn id="15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4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0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"/>
                            </p:stCondLst>
                            <p:childTnLst>
                              <p:par>
                                <p:cTn id="2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25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3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4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50"/>
                            </p:stCondLst>
                            <p:childTnLst>
                              <p:par>
                                <p:cTn id="29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25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0" dur="3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5" dur="4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6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 mute="1">
                <p:cTn id="3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0250" y="1337481"/>
            <a:ext cx="4967785" cy="31336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âm</a:t>
            </a:r>
            <a:endParaRPr lang="en-US" sz="10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8" descr="anh-dong-powerpoint-vo-tay_0135588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467"/>
            <a:ext cx="2470245" cy="1965276"/>
          </a:xfrm>
          <a:prstGeom prst="rect">
            <a:avLst/>
          </a:prstGeom>
        </p:spPr>
      </p:pic>
      <p:pic>
        <p:nvPicPr>
          <p:cNvPr id="10" name="Picture 9" descr="1-mau_slide_powerpoint_dep_ctu.vn_(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63" y="0"/>
            <a:ext cx="1733549" cy="1322614"/>
          </a:xfrm>
          <a:prstGeom prst="rect">
            <a:avLst/>
          </a:prstGeom>
        </p:spPr>
      </p:pic>
      <p:pic>
        <p:nvPicPr>
          <p:cNvPr id="12" name="Picture 11" descr="Ảnh-động-slide-học-tậ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898" y="4217158"/>
            <a:ext cx="3129317" cy="26408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919415" y="1446662"/>
            <a:ext cx="4885898" cy="30790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âp</a:t>
            </a:r>
            <a:endParaRPr lang="en-US" sz="10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996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slide-thuyet-trinh-dep-17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734"/>
            <a:ext cx="12192000" cy="5882186"/>
          </a:xfrm>
          <a:prstGeom prst="rect">
            <a:avLst/>
          </a:prstGeom>
        </p:spPr>
      </p:pic>
      <p:pic>
        <p:nvPicPr>
          <p:cNvPr id="6" name="Picture 5" descr="4-ctu.vn_anh_dong_mau_slide_powerpoint_dep_(15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0775" y="5668086"/>
            <a:ext cx="2108508" cy="1589964"/>
          </a:xfrm>
          <a:prstGeom prst="rect">
            <a:avLst/>
          </a:prstGeom>
        </p:spPr>
      </p:pic>
      <p:pic>
        <p:nvPicPr>
          <p:cNvPr id="7" name="Picture 6" descr="Nhân sâm 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6" y="1723882"/>
            <a:ext cx="8434316" cy="4517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912"/>
            <a:ext cx="12192000" cy="641908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514351"/>
            <a:ext cx="3660586" cy="857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+mj-lt"/>
                <a:cs typeface="Times New Roman" pitchFamily="18" charset="0"/>
              </a:rPr>
              <a:t>1. Làm quen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Nhân sâm 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2190464"/>
            <a:ext cx="3562066" cy="289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7039" y="5433082"/>
            <a:ext cx="37940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+mj-lt"/>
                <a:cs typeface="Times New Roman" pitchFamily="18" charset="0"/>
              </a:rPr>
              <a:t>Củ sâm 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571" y="5430213"/>
            <a:ext cx="1343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2818" y="1496249"/>
            <a:ext cx="3248168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âm</a:t>
            </a:r>
            <a:endParaRPr lang="en-US" sz="7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" name="Group 15"/>
          <p:cNvGrpSpPr/>
          <p:nvPr/>
        </p:nvGrpSpPr>
        <p:grpSpPr>
          <a:xfrm>
            <a:off x="4449169" y="27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âm</a:t>
              </a:r>
              <a:endParaRPr lang="en-US" sz="6000" b="1" dirty="0">
                <a:solidFill>
                  <a:prstClr val="black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+mj-lt"/>
                  <a:cs typeface="Times New Roman" pitchFamily="18" charset="0"/>
                </a:rPr>
                <a:t>â</a:t>
              </a:r>
              <a:endParaRPr lang="en-US" sz="6000" b="1" dirty="0">
                <a:solidFill>
                  <a:srgbClr val="008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m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96453" y="5414794"/>
            <a:ext cx="4733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cs typeface="Times New Roman" pitchFamily="18" charset="0"/>
              </a:rPr>
              <a:t>â - mờ - âm</a:t>
            </a:r>
            <a:endParaRPr lang="en-US" sz="4400" b="1" dirty="0"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52355" y="1555682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>
                <a:latin typeface="+mj-lt"/>
                <a:cs typeface="Times New Roman" pitchFamily="18" charset="0"/>
              </a:rPr>
              <a:t>s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</a:t>
            </a:r>
            <a:r>
              <a:rPr lang="en-US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2129" y="3324073"/>
            <a:ext cx="4309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400" b="1" dirty="0">
                <a:latin typeface="+mj-lt"/>
                <a:cs typeface="Times New Roman" pitchFamily="18" charset="0"/>
              </a:rPr>
              <a:t>sờ - âm - sâm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84942" y="2490714"/>
            <a:ext cx="832516" cy="777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</a:t>
            </a:r>
            <a:endParaRPr lang="en-US" sz="5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058401" y="2490715"/>
            <a:ext cx="1378424" cy="7642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281" y="4764753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  <a:cs typeface="Times New Roman" pitchFamily="18" charset="0"/>
              </a:rPr>
              <a:t>s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</a:t>
            </a:r>
            <a:r>
              <a:rPr lang="en-US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" name="Picture 18" descr="4-ctu.vn_anh_dong_mau_slide_powerpoint_dep_(152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0790" y="5268036"/>
            <a:ext cx="2108508" cy="158996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lide-thuyet-trinh-dep-17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5219"/>
            <a:ext cx="12192000" cy="5895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994" y="1023581"/>
            <a:ext cx="7424382" cy="5336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 descr="4-ctu.vn_anh_dong_mau_slide_powerpoint_dep_(152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8036"/>
            <a:ext cx="2108508" cy="1589964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ilde-dep-tinh-te-chuyen-nghiep-n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9589"/>
            <a:ext cx="12192000" cy="5718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45" y="1521725"/>
            <a:ext cx="3603009" cy="30843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91221" y="4910525"/>
            <a:ext cx="321347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+mj-lt"/>
                <a:cs typeface="Times New Roman" pitchFamily="18" charset="0"/>
              </a:rPr>
              <a:t>Cá mập</a:t>
            </a:r>
            <a:endParaRPr lang="en-US" sz="44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082" y="4896879"/>
            <a:ext cx="9749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ập</a:t>
            </a:r>
            <a:endParaRPr lang="en-US" sz="4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8100" y="1523546"/>
            <a:ext cx="3248168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âp</a:t>
            </a:r>
            <a:endParaRPr lang="en-US" sz="7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" name="Group 15"/>
          <p:cNvGrpSpPr/>
          <p:nvPr/>
        </p:nvGrpSpPr>
        <p:grpSpPr>
          <a:xfrm>
            <a:off x="4244451" y="2805195"/>
            <a:ext cx="3193038" cy="2250830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prstClr val="black"/>
                  </a:solidFill>
                  <a:latin typeface="+mj-lt"/>
                  <a:cs typeface="Times New Roman" pitchFamily="18" charset="0"/>
                </a:rPr>
                <a:t>âp</a:t>
              </a:r>
              <a:endParaRPr lang="en-US" sz="6000" b="1" dirty="0">
                <a:solidFill>
                  <a:prstClr val="black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008000"/>
                  </a:solidFill>
                  <a:latin typeface="+mj-lt"/>
                  <a:cs typeface="Times New Roman" pitchFamily="18" charset="0"/>
                </a:rPr>
                <a:t>â</a:t>
              </a:r>
              <a:endParaRPr lang="en-US" sz="6000" b="1" dirty="0">
                <a:solidFill>
                  <a:srgbClr val="008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p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32429" y="5483035"/>
            <a:ext cx="3746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+mj-lt"/>
                <a:cs typeface="Times New Roman" pitchFamily="18" charset="0"/>
              </a:rPr>
              <a:t>â - pờ - âp</a:t>
            </a:r>
            <a:endParaRPr lang="en-US" sz="48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2354" y="1542035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>
                <a:latin typeface="+mj-lt"/>
                <a:cs typeface="Times New Roman" pitchFamily="18" charset="0"/>
              </a:rPr>
              <a:t>m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ập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3940" y="3310426"/>
            <a:ext cx="4208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  <a:cs typeface="Times New Roman" pitchFamily="18" charset="0"/>
              </a:rPr>
              <a:t>(mờ - âp- mâp –nặng – mập )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84941" y="2477067"/>
            <a:ext cx="832516" cy="777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</a:t>
            </a:r>
            <a:endParaRPr lang="en-US" sz="5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58400" y="2477068"/>
            <a:ext cx="1378424" cy="7642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ập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08568" y="4567288"/>
            <a:ext cx="21889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  <a:cs typeface="Times New Roman" pitchFamily="18" charset="0"/>
              </a:rPr>
              <a:t>m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ập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0" y="429768"/>
            <a:ext cx="12192000" cy="6428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585" y="962168"/>
            <a:ext cx="4162567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810233" y="3764113"/>
            <a:ext cx="417621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+mj-lt"/>
                <a:cs typeface="Times New Roman" pitchFamily="18" charset="0"/>
              </a:rPr>
              <a:t>Cá m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ập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Nhân sâm 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0" y="1003109"/>
            <a:ext cx="4339988" cy="2811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87105" y="3984388"/>
            <a:ext cx="449011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+mj-lt"/>
                <a:cs typeface="Times New Roman" pitchFamily="18" charset="0"/>
              </a:rPr>
              <a:t>Củ s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âm</a:t>
            </a:r>
            <a:r>
              <a:rPr lang="vi-VN" sz="5400" b="1" dirty="0">
                <a:latin typeface="+mj-lt"/>
                <a:cs typeface="Times New Roman" pitchFamily="18" charset="0"/>
              </a:rPr>
              <a:t> 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71" y="4959529"/>
            <a:ext cx="472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âm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4483" y="4820019"/>
            <a:ext cx="274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âp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262</Words>
  <Application>Microsoft Office PowerPoint</Application>
  <PresentationFormat>Widescreen</PresentationFormat>
  <Paragraphs>94</Paragraphs>
  <Slides>21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Calibri</vt:lpstr>
      <vt:lpstr>Arial</vt:lpstr>
      <vt:lpstr>HP001 4 hàng</vt:lpstr>
      <vt:lpstr>UTM Avo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81</cp:revision>
  <dcterms:created xsi:type="dcterms:W3CDTF">2021-11-01T08:16:43Z</dcterms:created>
  <dcterms:modified xsi:type="dcterms:W3CDTF">2023-10-29T09:18:56Z</dcterms:modified>
</cp:coreProperties>
</file>