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300" r:id="rId2"/>
    <p:sldId id="416" r:id="rId3"/>
    <p:sldId id="417" r:id="rId4"/>
    <p:sldId id="432" r:id="rId5"/>
    <p:sldId id="433" r:id="rId6"/>
    <p:sldId id="418" r:id="rId7"/>
    <p:sldId id="394" r:id="rId8"/>
    <p:sldId id="420" r:id="rId9"/>
    <p:sldId id="426" r:id="rId10"/>
    <p:sldId id="422" r:id="rId11"/>
    <p:sldId id="434" r:id="rId12"/>
    <p:sldId id="423" r:id="rId13"/>
    <p:sldId id="428" r:id="rId14"/>
    <p:sldId id="435" r:id="rId15"/>
    <p:sldId id="437" r:id="rId16"/>
    <p:sldId id="424" r:id="rId17"/>
    <p:sldId id="438" r:id="rId18"/>
    <p:sldId id="439" r:id="rId19"/>
    <p:sldId id="440" r:id="rId2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1255"/>
    <a:srgbClr val="BEEFF4"/>
    <a:srgbClr val="EA6B14"/>
    <a:srgbClr val="FF6699"/>
    <a:srgbClr val="99FF99"/>
    <a:srgbClr val="ED7A2B"/>
    <a:srgbClr val="589FA6"/>
    <a:srgbClr val="FFFF47"/>
    <a:srgbClr val="D0D0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59" autoAdjust="0"/>
    <p:restoredTop sz="94434" autoAdjust="0"/>
  </p:normalViewPr>
  <p:slideViewPr>
    <p:cSldViewPr snapToGrid="0" snapToObjects="1">
      <p:cViewPr varScale="1">
        <p:scale>
          <a:sx n="82" d="100"/>
          <a:sy n="82" d="100"/>
        </p:scale>
        <p:origin x="2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65595-B9EE-7849-AA31-7A589C10D154}" type="datetimeFigureOut">
              <a:rPr lang="x-none" smtClean="0"/>
              <a:t>9/17/2023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62CFE-B1C9-B549-9849-1DB688C8A04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5749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661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956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49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072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6199" y="-66674"/>
            <a:ext cx="12268200" cy="69246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45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29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5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757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0C40A-AD1B-5046-9946-68E2F4B262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BB8FCA-07CD-5C41-B1AB-D69C0A27A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5B21A-1734-194B-99DE-7DA66E83E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B20E-5040-FA45-B88C-8F9ACD271141}" type="datetimeFigureOut">
              <a:rPr lang="x-none" smtClean="0"/>
              <a:t>9/17/2023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02EA6-4DF3-FA4A-8FF6-04AA83DFA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C7B48-7A94-034A-87D7-9C846DFAD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B1648-BD4F-E848-932E-8888BF6EF49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08763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ABE27-4D27-7644-85E9-7745E9B71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0CA3C-ADF4-724E-B0A3-BBA4A5B2B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97E3B-B505-2D44-8ECC-C469C9F42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B20E-5040-FA45-B88C-8F9ACD271141}" type="datetimeFigureOut">
              <a:rPr lang="x-none" smtClean="0"/>
              <a:t>9/17/2023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0A594-9490-7744-8EF4-CAE0283D9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77AE5-E981-F246-A2A8-3297B331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B1648-BD4F-E848-932E-8888BF6EF49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17981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381D2-0533-874B-80A6-C44278C2F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301BB8-D301-5245-85B0-77B5E4FF4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27D95-9FCA-8345-AF9E-6E09197BA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B20E-5040-FA45-B88C-8F9ACD271141}" type="datetimeFigureOut">
              <a:rPr lang="x-none" smtClean="0"/>
              <a:t>9/17/2023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CC1B2-7E1F-0648-9074-C06D62BD6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70090-5C70-C34C-A652-1CF380AB2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B1648-BD4F-E848-932E-8888BF6EF49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84165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96161-09DA-1543-BB3F-1A675D5A5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38F48-66F0-0840-9274-0F5C35C530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D44FBF-A379-F84B-B85D-A8AB5DF19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5F1988-09C4-D14B-AA58-2038C8F22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B20E-5040-FA45-B88C-8F9ACD271141}" type="datetimeFigureOut">
              <a:rPr lang="x-none" smtClean="0"/>
              <a:t>9/17/2023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3C2132-F718-0B4F-BEA3-878AA58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7050A-F81D-9E44-A21F-4F3E4579C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B1648-BD4F-E848-932E-8888BF6EF49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5088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E80385-B5BA-AB43-965C-87B939879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DA4C7-3660-2246-992B-B2F0ABE79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1C491-4359-A74C-A6C9-4C8A8A7CA6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2B20E-5040-FA45-B88C-8F9ACD271141}" type="datetimeFigureOut">
              <a:rPr lang="x-none" smtClean="0"/>
              <a:t>9/17/2023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4C504-F56D-B744-8F08-8C75101CDD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061B3-E33B-5347-925A-E24291E4F8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B1648-BD4F-E848-932E-8888BF6EF49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6139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49" r:id="rId6"/>
    <p:sldLayoutId id="2147483650" r:id="rId7"/>
    <p:sldLayoutId id="2147483651" r:id="rId8"/>
    <p:sldLayoutId id="2147483652" r:id="rId9"/>
    <p:sldLayoutId id="2147483660" r:id="rId10"/>
    <p:sldLayoutId id="2147483661" r:id="rId11"/>
    <p:sldLayoutId id="214748366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6.JPG"/><Relationship Id="rId12" Type="http://schemas.openxmlformats.org/officeDocument/2006/relationships/image" Target="../media/image2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.xml"/><Relationship Id="rId6" Type="http://schemas.openxmlformats.org/officeDocument/2006/relationships/audio" Target="../media/audio9.wav"/><Relationship Id="rId11" Type="http://schemas.openxmlformats.org/officeDocument/2006/relationships/image" Target="../media/image26.png"/><Relationship Id="rId5" Type="http://schemas.openxmlformats.org/officeDocument/2006/relationships/audio" Target="../media/audio2.wav"/><Relationship Id="rId10" Type="http://schemas.openxmlformats.org/officeDocument/2006/relationships/image" Target="../media/image25.png"/><Relationship Id="rId4" Type="http://schemas.openxmlformats.org/officeDocument/2006/relationships/audio" Target="../media/audio8.wav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6.png"/><Relationship Id="rId3" Type="http://schemas.openxmlformats.org/officeDocument/2006/relationships/audio" Target="../media/audio4.wav"/><Relationship Id="rId7" Type="http://schemas.openxmlformats.org/officeDocument/2006/relationships/image" Target="../media/image19.png"/><Relationship Id="rId12" Type="http://schemas.openxmlformats.org/officeDocument/2006/relationships/image" Target="../media/image25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4.png"/><Relationship Id="rId5" Type="http://schemas.openxmlformats.org/officeDocument/2006/relationships/image" Target="../media/image29.png"/><Relationship Id="rId15" Type="http://schemas.openxmlformats.org/officeDocument/2006/relationships/audio" Target="../media/audio5.wav"/><Relationship Id="rId10" Type="http://schemas.openxmlformats.org/officeDocument/2006/relationships/image" Target="../media/image27.png"/><Relationship Id="rId4" Type="http://schemas.openxmlformats.org/officeDocument/2006/relationships/image" Target="../media/image6.JP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microsoft.com/office/2007/relationships/hdphoto" Target="../media/hdphoto2.wdp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audio" Target="../media/audio4.wav"/><Relationship Id="rId10" Type="http://schemas.openxmlformats.org/officeDocument/2006/relationships/image" Target="../media/image10.png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764295" y="1648606"/>
            <a:ext cx="4663456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5: cỏ - cọ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7997" y="1109177"/>
            <a:ext cx="2345993" cy="18557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3236" y="1109177"/>
            <a:ext cx="2118397" cy="18557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08741" y="3371334"/>
            <a:ext cx="1684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rgbClr val="FF6699"/>
                </a:solidFill>
                <a:latin typeface="UTM Avo" panose="02040603050506020204" pitchFamily="18" charset="0"/>
              </a:rPr>
              <a:t>cỏ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20182" y="3345976"/>
            <a:ext cx="1684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rgbClr val="FF6699"/>
                </a:solidFill>
                <a:latin typeface="UTM Avo" panose="02040603050506020204" pitchFamily="18" charset="0"/>
              </a:rPr>
              <a:t>cọ</a:t>
            </a:r>
          </a:p>
        </p:txBody>
      </p:sp>
    </p:spTree>
    <p:extLst>
      <p:ext uri="{BB962C8B-B14F-4D97-AF65-F5344CB8AC3E}">
        <p14:creationId xmlns:p14="http://schemas.microsoft.com/office/powerpoint/2010/main" val="326193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03" y="1516082"/>
            <a:ext cx="6243163" cy="5044252"/>
          </a:xfrm>
          <a:prstGeom prst="rect">
            <a:avLst/>
          </a:prstGeom>
        </p:spPr>
      </p:pic>
      <p:sp>
        <p:nvSpPr>
          <p:cNvPr id="5" name="流程图: 数据 13"/>
          <p:cNvSpPr/>
          <p:nvPr/>
        </p:nvSpPr>
        <p:spPr>
          <a:xfrm>
            <a:off x="3606154" y="740394"/>
            <a:ext cx="5157413" cy="518370"/>
          </a:xfrm>
          <a:custGeom>
            <a:avLst/>
            <a:gdLst/>
            <a:ahLst/>
            <a:cxnLst/>
            <a:rect l="l" t="t" r="r" b="b"/>
            <a:pathLst>
              <a:path w="2572699" h="576064">
                <a:moveTo>
                  <a:pt x="0" y="0"/>
                </a:moveTo>
                <a:lnTo>
                  <a:pt x="2572699" y="0"/>
                </a:lnTo>
                <a:lnTo>
                  <a:pt x="2223487" y="576064"/>
                </a:lnTo>
                <a:lnTo>
                  <a:pt x="0" y="576064"/>
                </a:lnTo>
                <a:close/>
              </a:path>
            </a:pathLst>
          </a:custGeom>
          <a:solidFill>
            <a:srgbClr val="FF0000">
              <a:alpha val="27000"/>
            </a:srgb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6" name="流程图: 数据 13"/>
          <p:cNvSpPr/>
          <p:nvPr/>
        </p:nvSpPr>
        <p:spPr>
          <a:xfrm>
            <a:off x="4171683" y="483076"/>
            <a:ext cx="4026354" cy="489621"/>
          </a:xfrm>
          <a:custGeom>
            <a:avLst/>
            <a:gdLst/>
            <a:ahLst/>
            <a:cxnLst/>
            <a:rect l="l" t="t" r="r" b="b"/>
            <a:pathLst>
              <a:path w="2572699" h="576064">
                <a:moveTo>
                  <a:pt x="0" y="0"/>
                </a:moveTo>
                <a:lnTo>
                  <a:pt x="2572699" y="0"/>
                </a:lnTo>
                <a:lnTo>
                  <a:pt x="2223487" y="576064"/>
                </a:lnTo>
                <a:lnTo>
                  <a:pt x="0" y="576064"/>
                </a:lnTo>
                <a:close/>
              </a:path>
            </a:pathLst>
          </a:custGeom>
          <a:solidFill>
            <a:srgbClr val="62935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7" name="TextBox 76"/>
          <p:cNvSpPr txBox="1"/>
          <p:nvPr/>
        </p:nvSpPr>
        <p:spPr>
          <a:xfrm>
            <a:off x="4710901" y="442223"/>
            <a:ext cx="2279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 spc="300">
                <a:solidFill>
                  <a:srgbClr val="0070C0"/>
                </a:solidFill>
                <a:latin typeface="造字工房悦黑体验版常规体" pitchFamily="50" charset="-122"/>
                <a:ea typeface="造字工房悦黑体验版常规体" pitchFamily="50" charset="-122"/>
              </a:defRPr>
            </a:lvl1pPr>
          </a:lstStyle>
          <a:p>
            <a:pPr>
              <a:defRPr/>
            </a:pPr>
            <a:r>
              <a:rPr lang="vi-VN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Bảng gài</a:t>
            </a:r>
            <a:r>
              <a:rPr lang="vi-VN" sz="2800" b="1" spc="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endParaRPr lang="en-US" sz="2800" b="1" spc="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92198" y="2038717"/>
            <a:ext cx="32555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>
                <a:solidFill>
                  <a:srgbClr val="FF0000"/>
                </a:solidFill>
                <a:latin typeface="UTM Avo" panose="02040603050506020204" pitchFamily="18" charset="0"/>
              </a:rPr>
              <a:t>cỏ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92198" y="4051183"/>
            <a:ext cx="27015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9600" b="1">
                <a:solidFill>
                  <a:srgbClr val="FF0000"/>
                </a:solidFill>
                <a:latin typeface="UTM Avo" panose="02040603050506020204" pitchFamily="18" charset="0"/>
              </a:rPr>
              <a:t>cọ</a:t>
            </a:r>
            <a:endParaRPr lang="en-US" sz="9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9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945" y="633175"/>
            <a:ext cx="2953540" cy="2045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32376" y="568721"/>
            <a:ext cx="2928222" cy="21097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73667" y="608287"/>
            <a:ext cx="2505526" cy="21097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9874" y="3671243"/>
            <a:ext cx="2990611" cy="22230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4273165" y="3728558"/>
            <a:ext cx="3585367" cy="2223021"/>
            <a:chOff x="3807725" y="3862314"/>
            <a:chExt cx="3585367" cy="222302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2"/>
            <a:srcRect l="9731" r="14373"/>
            <a:stretch/>
          </p:blipFill>
          <p:spPr>
            <a:xfrm>
              <a:off x="4185869" y="3862314"/>
              <a:ext cx="3207223" cy="222302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11" name="Straight Arrow Connector 10"/>
            <p:cNvCxnSpPr/>
            <p:nvPr/>
          </p:nvCxnSpPr>
          <p:spPr>
            <a:xfrm>
              <a:off x="3807725" y="4067033"/>
              <a:ext cx="728993" cy="382137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11212" y="3671243"/>
            <a:ext cx="2928222" cy="22230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146412" y="2811435"/>
            <a:ext cx="1705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UTM Avo" panose="02040603050506020204" pitchFamily="18" charset="0"/>
              </a:rPr>
              <a:t>hổ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73445" y="2797161"/>
            <a:ext cx="1705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B050"/>
                </a:solidFill>
                <a:latin typeface="UTM Avo" panose="02040603050506020204" pitchFamily="18" charset="0"/>
              </a:rPr>
              <a:t>quạt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22338" y="2811435"/>
            <a:ext cx="1705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UTM Avo" panose="02040603050506020204" pitchFamily="18" charset="0"/>
              </a:rPr>
              <a:t>bảng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71517" y="5962692"/>
            <a:ext cx="1705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6699"/>
                </a:solidFill>
                <a:latin typeface="UTM Avo" panose="02040603050506020204" pitchFamily="18" charset="0"/>
              </a:rPr>
              <a:t>vẹt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96940" y="5962692"/>
            <a:ext cx="1705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EA6B14"/>
                </a:solidFill>
                <a:latin typeface="UTM Avo" panose="02040603050506020204" pitchFamily="18" charset="0"/>
              </a:rPr>
              <a:t>mỏ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22338" y="5962692"/>
            <a:ext cx="1705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UTM Avo" panose="02040603050506020204" pitchFamily="18" charset="0"/>
              </a:rPr>
              <a:t>chuột</a:t>
            </a:r>
          </a:p>
        </p:txBody>
      </p:sp>
    </p:spTree>
    <p:extLst>
      <p:ext uri="{BB962C8B-B14F-4D97-AF65-F5344CB8AC3E}">
        <p14:creationId xmlns:p14="http://schemas.microsoft.com/office/powerpoint/2010/main" val="244676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àu Hỏa Vector - transporttkuu.co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83" b="89034" l="0" r="96805">
                        <a14:foregroundMark x1="22932" y1="50131" x2="22932" y2="50131"/>
                        <a14:foregroundMark x1="22368" y1="46475" x2="23872" y2="49608"/>
                        <a14:foregroundMark x1="19925" y1="28982" x2="17669" y2="31854"/>
                        <a14:foregroundMark x1="23308" y1="26893" x2="23120" y2="29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478" b="27449"/>
          <a:stretch/>
        </p:blipFill>
        <p:spPr bwMode="auto">
          <a:xfrm>
            <a:off x="0" y="-403844"/>
            <a:ext cx="11301640" cy="391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àu Hỏa Vector - transporttkuu.co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83" b="89034" l="0" r="96805">
                        <a14:foregroundMark x1="22932" y1="50131" x2="22932" y2="50131"/>
                        <a14:foregroundMark x1="22368" y1="46475" x2="23872" y2="49608"/>
                        <a14:foregroundMark x1="19925" y1="28982" x2="17669" y2="31854"/>
                        <a14:foregroundMark x1="23308" y1="26893" x2="23120" y2="29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478" b="27449"/>
          <a:stretch/>
        </p:blipFill>
        <p:spPr bwMode="auto">
          <a:xfrm>
            <a:off x="-90283" y="3210202"/>
            <a:ext cx="11481365" cy="397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1293" y="5013353"/>
            <a:ext cx="635000" cy="4365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51293" y="1267802"/>
            <a:ext cx="643810" cy="6385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37632" y="-7863"/>
            <a:ext cx="1663130" cy="11516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9" name="Group 18"/>
          <p:cNvGrpSpPr/>
          <p:nvPr/>
        </p:nvGrpSpPr>
        <p:grpSpPr>
          <a:xfrm>
            <a:off x="6237029" y="1"/>
            <a:ext cx="1842447" cy="1143832"/>
            <a:chOff x="3807725" y="3862314"/>
            <a:chExt cx="3585367" cy="222302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0"/>
            <a:srcRect l="9731" r="14373"/>
            <a:stretch/>
          </p:blipFill>
          <p:spPr>
            <a:xfrm>
              <a:off x="4185869" y="3862314"/>
              <a:ext cx="3207223" cy="222302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21" name="Straight Arrow Connector 20"/>
            <p:cNvCxnSpPr/>
            <p:nvPr/>
          </p:nvCxnSpPr>
          <p:spPr>
            <a:xfrm>
              <a:off x="3807725" y="4067033"/>
              <a:ext cx="728993" cy="382137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14527" y="0"/>
            <a:ext cx="1770563" cy="11863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4293412" y="1490392"/>
            <a:ext cx="101556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latin typeface="UTM Avo" panose="02040603050506020204" pitchFamily="18" charset="0"/>
              </a:rPr>
              <a:t>hổ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16108" y="5177422"/>
            <a:ext cx="146783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B050"/>
                </a:solidFill>
                <a:latin typeface="UTM Avo" panose="02040603050506020204" pitchFamily="18" charset="0"/>
              </a:rPr>
              <a:t>quạt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26281" y="1469131"/>
            <a:ext cx="160421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UTM Avo" panose="02040603050506020204" pitchFamily="18" charset="0"/>
              </a:rPr>
              <a:t>bảng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01050" y="1456884"/>
            <a:ext cx="106452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EA6B14"/>
                </a:solidFill>
                <a:latin typeface="UTM Avo" panose="02040603050506020204" pitchFamily="18" charset="0"/>
              </a:rPr>
              <a:t>mỏ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74024" y="5148747"/>
            <a:ext cx="105384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6699"/>
                </a:solidFill>
                <a:latin typeface="UTM Avo" panose="02040603050506020204" pitchFamily="18" charset="0"/>
              </a:rPr>
              <a:t>vẹt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953595" y="5233377"/>
            <a:ext cx="170597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UTM Avo" panose="02040603050506020204" pitchFamily="18" charset="0"/>
              </a:rPr>
              <a:t>chuột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16108" y="3507516"/>
            <a:ext cx="1674310" cy="1303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42096" y="3507515"/>
            <a:ext cx="1808077" cy="12705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53595" y="3468715"/>
            <a:ext cx="1768622" cy="1342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5255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 loop="1">
            <p:snd r:embed="rId2" name="camera.wav"/>
          </p:stSnd>
        </p:sndAc>
      </p:transition>
    </mc:Choice>
    <mc:Fallback xmlns="">
      <p:transition spd="slow">
        <p:fade/>
        <p:sndAc>
          <p:stSnd loop="1">
            <p:snd r:embed="rId1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E5E6E0-B404-49C9-8C8C-C828721C4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3658"/>
            <a:ext cx="12192000" cy="6400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361358-9E35-DD4F-9CAA-18FE7EFD3189}"/>
              </a:ext>
            </a:extLst>
          </p:cNvPr>
          <p:cNvSpPr txBox="1"/>
          <p:nvPr/>
        </p:nvSpPr>
        <p:spPr>
          <a:xfrm>
            <a:off x="1872017" y="3060060"/>
            <a:ext cx="107796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FF0000"/>
                </a:solidFill>
                <a:latin typeface="Utm avo" panose="02040603050506020204" pitchFamily="18" charset="0"/>
              </a:rPr>
              <a:t>NGHỈ GIẢI </a:t>
            </a:r>
            <a:r>
              <a:rPr lang="en-US" sz="8800" b="1" dirty="0">
                <a:solidFill>
                  <a:srgbClr val="FF0000"/>
                </a:solidFill>
                <a:latin typeface="Utm avo" panose="02040603050506020204" pitchFamily="18" charset="0"/>
              </a:rPr>
              <a:t>LAO</a:t>
            </a:r>
          </a:p>
        </p:txBody>
      </p:sp>
    </p:spTree>
    <p:extLst>
      <p:ext uri="{BB962C8B-B14F-4D97-AF65-F5344CB8AC3E}">
        <p14:creationId xmlns:p14="http://schemas.microsoft.com/office/powerpoint/2010/main" val="330950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9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650" y="1149531"/>
            <a:ext cx="4971784" cy="4725166"/>
          </a:xfrm>
          <a:prstGeom prst="rect">
            <a:avLst/>
          </a:prstGeom>
          <a:effectLst>
            <a:outerShdw blurRad="228600" dist="38100" dir="19800000" sx="102000" sy="102000" algn="tl" rotWithShape="0">
              <a:prstClr val="black">
                <a:alpha val="67000"/>
              </a:prstClr>
            </a:outerShdw>
          </a:effectLst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355" y="232455"/>
            <a:ext cx="4402552" cy="57636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88132" y="1269771"/>
            <a:ext cx="32266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600" b="1">
                <a:solidFill>
                  <a:prstClr val="black"/>
                </a:solidFill>
                <a:latin typeface="UTM Avo" panose="02040603050506020204" pitchFamily="18" charset="0"/>
              </a:rPr>
              <a:t>TẬP </a:t>
            </a:r>
            <a:r>
              <a:rPr kumimoji="0" lang="vi-VN" sz="6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ĐỌC</a:t>
            </a:r>
            <a:r>
              <a:rPr kumimoji="0" lang="vi-VN" sz="7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8" name="图片 8" descr="觅元素58b0fbac4bf9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098" y="5625939"/>
            <a:ext cx="6605516" cy="81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0687" y="327546"/>
            <a:ext cx="9328766" cy="654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6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852" y="301574"/>
            <a:ext cx="4376446" cy="57625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76137" y="1399586"/>
            <a:ext cx="27475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600" b="1">
                <a:solidFill>
                  <a:prstClr val="black"/>
                </a:solidFill>
                <a:latin typeface="UTM Avo" panose="02040603050506020204" pitchFamily="18" charset="0"/>
              </a:rPr>
              <a:t>TẬP</a:t>
            </a:r>
            <a:endParaRPr kumimoji="0" lang="vi-VN" sz="6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VIẾT 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4" name="Picture 3" descr="Phim Hoạt Hình Học Sinh Học Sinh Cậu Bé, Phim Hoạt Hình, Nhà, Suốt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878" y="742791"/>
            <a:ext cx="6569121" cy="528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8" descr="觅元素58b0fbac4bf9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23" y="5622865"/>
            <a:ext cx="6578221" cy="88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53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/>
          <a:srcRect l="-570" r="287"/>
          <a:stretch/>
        </p:blipFill>
        <p:spPr bwMode="auto">
          <a:xfrm>
            <a:off x="478971" y="2255014"/>
            <a:ext cx="11234057" cy="23479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6798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61FD44-ECD0-4B26-940C-4CF1DF9AE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07" y="444543"/>
            <a:ext cx="11228586" cy="641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9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316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28056" y="1687133"/>
            <a:ext cx="16098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UTM Avo" panose="02040603050506020204" pitchFamily="18" charset="0"/>
              </a:rPr>
              <a:t>CO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08383" y="1622672"/>
            <a:ext cx="16098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atin typeface="UTM Avo" panose="02040603050506020204" pitchFamily="18" charset="0"/>
              </a:rPr>
              <a:t>thỏ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28056" y="3835759"/>
            <a:ext cx="16098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latin typeface="UTM Avo" panose="02040603050506020204" pitchFamily="18" charset="0"/>
              </a:rPr>
              <a:t>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13808" y="3818967"/>
            <a:ext cx="2680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atin typeface="UTM Avo" panose="02040603050506020204" pitchFamily="18" charset="0"/>
              </a:rPr>
              <a:t>ngựa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7871" y="1250975"/>
            <a:ext cx="3584620" cy="20163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2499" y="3540820"/>
            <a:ext cx="3574898" cy="24112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7871" y="3639020"/>
            <a:ext cx="3584620" cy="23130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66638" y="1250975"/>
            <a:ext cx="3590759" cy="20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0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1929" y="1535872"/>
            <a:ext cx="1610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latin typeface="UTM Avo" panose="02040603050506020204" pitchFamily="18" charset="0"/>
              </a:rPr>
              <a:t>co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35713" y="3798435"/>
            <a:ext cx="3421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latin typeface="UTM Avo" panose="02040603050506020204" pitchFamily="18" charset="0"/>
              </a:rPr>
              <a:t>ngựa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35714" y="1535871"/>
            <a:ext cx="30525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latin typeface="UTM Avo" panose="02040603050506020204" pitchFamily="18" charset="0"/>
              </a:rPr>
              <a:t>thỏ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91929" y="3776785"/>
            <a:ext cx="1610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latin typeface="UTM Avo" panose="02040603050506020204" pitchFamily="18" charset="0"/>
              </a:rPr>
              <a:t>ô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2862" y="1498833"/>
            <a:ext cx="546978" cy="5026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4591" y="4874558"/>
            <a:ext cx="519148" cy="3516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91928" y="1535870"/>
            <a:ext cx="1610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70C0"/>
                </a:solidFill>
                <a:latin typeface="UTM Avo" panose="02040603050506020204" pitchFamily="18" charset="0"/>
              </a:rPr>
              <a:t>co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91927" y="3776785"/>
            <a:ext cx="1610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70C0"/>
                </a:solidFill>
                <a:latin typeface="UTM Avo" panose="02040603050506020204" pitchFamily="18" charset="0"/>
              </a:rPr>
              <a:t>ô</a:t>
            </a:r>
          </a:p>
        </p:txBody>
      </p:sp>
    </p:spTree>
    <p:extLst>
      <p:ext uri="{BB962C8B-B14F-4D97-AF65-F5344CB8AC3E}">
        <p14:creationId xmlns:p14="http://schemas.microsoft.com/office/powerpoint/2010/main" val="326348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361358-9E35-DD4F-9CAA-18FE7EFD3189}"/>
              </a:ext>
            </a:extLst>
          </p:cNvPr>
          <p:cNvSpPr txBox="1"/>
          <p:nvPr/>
        </p:nvSpPr>
        <p:spPr>
          <a:xfrm>
            <a:off x="268189" y="2103603"/>
            <a:ext cx="10779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7200" b="1">
                <a:solidFill>
                  <a:srgbClr val="FF0000"/>
                </a:solidFill>
                <a:latin typeface="Utm avo" panose="02040603050506020204" pitchFamily="18" charset="0"/>
              </a:rPr>
              <a:t> 5:  cỏ - cọ</a:t>
            </a:r>
            <a:endParaRPr lang="en-US" sz="7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66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BAA8D8-C721-4080-BCFD-4CC7D0124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195" y="0"/>
            <a:ext cx="9115548" cy="6449484"/>
          </a:xfrm>
          <a:prstGeom prst="rect">
            <a:avLst/>
          </a:prstGeom>
        </p:spPr>
      </p:pic>
      <p:sp>
        <p:nvSpPr>
          <p:cNvPr id="4" name="Shape 233">
            <a:extLst>
              <a:ext uri="{FF2B5EF4-FFF2-40B4-BE49-F238E27FC236}">
                <a16:creationId xmlns:a16="http://schemas.microsoft.com/office/drawing/2014/main" id="{7DF390D5-FD81-4C0B-95D5-90A528D13082}"/>
              </a:ext>
            </a:extLst>
          </p:cNvPr>
          <p:cNvSpPr/>
          <p:nvPr/>
        </p:nvSpPr>
        <p:spPr>
          <a:xfrm>
            <a:off x="5618520" y="2851366"/>
            <a:ext cx="6016487" cy="1497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7200" b="1" kern="0">
                <a:solidFill>
                  <a:srgbClr val="FF0000"/>
                </a:solidFill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LÀM QUEN</a:t>
            </a:r>
            <a:endParaRPr lang="en-US" sz="7200" b="1" kern="0" dirty="0">
              <a:solidFill>
                <a:srgbClr val="FF0000"/>
              </a:solidFill>
              <a:latin typeface="UTM Avo" panose="0204060305050602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D0D70D4-3184-49A2-9EC4-D67899400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301512" y="1635795"/>
            <a:ext cx="5303569" cy="439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46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210" y="942074"/>
            <a:ext cx="5436358" cy="36242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13445" y="4967786"/>
            <a:ext cx="24647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latin typeface="UTM Avo" panose="02040603050506020204" pitchFamily="18" charset="0"/>
              </a:rPr>
              <a:t>cỏ</a:t>
            </a:r>
          </a:p>
        </p:txBody>
      </p:sp>
    </p:spTree>
    <p:extLst>
      <p:ext uri="{BB962C8B-B14F-4D97-AF65-F5344CB8AC3E}">
        <p14:creationId xmlns:p14="http://schemas.microsoft.com/office/powerpoint/2010/main" val="289753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942735" y="1523998"/>
            <a:ext cx="4383786" cy="1268362"/>
            <a:chOff x="5653548" y="1681315"/>
            <a:chExt cx="4383786" cy="1268362"/>
          </a:xfrm>
        </p:grpSpPr>
        <p:sp>
          <p:nvSpPr>
            <p:cNvPr id="19" name="Rectangle 18"/>
            <p:cNvSpPr/>
            <p:nvPr/>
          </p:nvSpPr>
          <p:spPr>
            <a:xfrm>
              <a:off x="5653548" y="1681316"/>
              <a:ext cx="2192593" cy="1268361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44741" y="1681315"/>
              <a:ext cx="2192593" cy="1268361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4634684" y="1237446"/>
            <a:ext cx="98777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  <a:latin typeface="UTM Avo" panose="02040603050506020204" pitchFamily="18" charset="0"/>
              </a:rPr>
              <a:t>c</a:t>
            </a:r>
            <a:endParaRPr lang="en-US" sz="9600" dirty="0">
              <a:solidFill>
                <a:srgbClr val="00206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556081" y="1222699"/>
            <a:ext cx="100380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  <a:latin typeface="UTM Avo" panose="02040603050506020204" pitchFamily="18" charset="0"/>
              </a:rPr>
              <a:t>o</a:t>
            </a:r>
            <a:endParaRPr lang="en-US" sz="9600" dirty="0">
              <a:solidFill>
                <a:srgbClr val="00206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240805" y="3041751"/>
            <a:ext cx="4080387" cy="126836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354303" y="2964783"/>
            <a:ext cx="180690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>
                <a:solidFill>
                  <a:srgbClr val="002060"/>
                </a:solidFill>
                <a:latin typeface="UTM Avo" panose="02040603050506020204" pitchFamily="18" charset="0"/>
              </a:rPr>
              <a:t>cỏ</a:t>
            </a:r>
            <a:endParaRPr lang="en-US" sz="96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9578" y="946495"/>
            <a:ext cx="590659" cy="53038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3002" y="932113"/>
            <a:ext cx="643810" cy="5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5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4" grpId="0" animBg="1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386" y="562544"/>
            <a:ext cx="4705492" cy="47054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59105" y="5187460"/>
            <a:ext cx="180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latin typeface="UTM Avo" panose="02040603050506020204" pitchFamily="18" charset="0"/>
              </a:rPr>
              <a:t>cọ</a:t>
            </a:r>
          </a:p>
        </p:txBody>
      </p:sp>
    </p:spTree>
    <p:extLst>
      <p:ext uri="{BB962C8B-B14F-4D97-AF65-F5344CB8AC3E}">
        <p14:creationId xmlns:p14="http://schemas.microsoft.com/office/powerpoint/2010/main" val="280235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942735" y="1509252"/>
            <a:ext cx="4383786" cy="1492269"/>
            <a:chOff x="5653548" y="1681315"/>
            <a:chExt cx="4383786" cy="1268362"/>
          </a:xfrm>
        </p:grpSpPr>
        <p:sp>
          <p:nvSpPr>
            <p:cNvPr id="19" name="Rectangle 18"/>
            <p:cNvSpPr/>
            <p:nvPr/>
          </p:nvSpPr>
          <p:spPr>
            <a:xfrm>
              <a:off x="5653548" y="1681316"/>
              <a:ext cx="2192593" cy="1268361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44741" y="1681315"/>
              <a:ext cx="2192593" cy="1268361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4634684" y="1237446"/>
            <a:ext cx="98777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  <a:latin typeface="UTM Avo" panose="02040603050506020204" pitchFamily="18" charset="0"/>
              </a:rPr>
              <a:t>c</a:t>
            </a:r>
            <a:endParaRPr lang="en-US" sz="9600" dirty="0">
              <a:solidFill>
                <a:srgbClr val="00206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556081" y="1222699"/>
            <a:ext cx="100380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>
                <a:solidFill>
                  <a:srgbClr val="002060"/>
                </a:solidFill>
                <a:latin typeface="UTM Avo" panose="02040603050506020204" pitchFamily="18" charset="0"/>
              </a:rPr>
              <a:t>ọ</a:t>
            </a:r>
            <a:endParaRPr lang="en-US" sz="9600" dirty="0">
              <a:solidFill>
                <a:srgbClr val="00206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166181" y="3368809"/>
            <a:ext cx="4080387" cy="121712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302921" y="3016268"/>
            <a:ext cx="180690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>
                <a:solidFill>
                  <a:srgbClr val="002060"/>
                </a:solidFill>
                <a:latin typeface="UTM Avo" panose="02040603050506020204" pitchFamily="18" charset="0"/>
              </a:rPr>
              <a:t>cọ</a:t>
            </a:r>
            <a:endParaRPr lang="en-US" sz="96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1857" y="2490381"/>
            <a:ext cx="534193" cy="36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4" grpId="0" animBg="1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2159</TotalTime>
  <Words>65</Words>
  <Application>Microsoft Office PowerPoint</Application>
  <PresentationFormat>Widescreen</PresentationFormat>
  <Paragraphs>46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inpin heiti</vt:lpstr>
      <vt:lpstr>Utm avo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Thanh Hoa</dc:creator>
  <cp:lastModifiedBy>pc</cp:lastModifiedBy>
  <cp:revision>109</cp:revision>
  <dcterms:created xsi:type="dcterms:W3CDTF">2021-08-17T03:23:17Z</dcterms:created>
  <dcterms:modified xsi:type="dcterms:W3CDTF">2023-09-17T16:30:28Z</dcterms:modified>
</cp:coreProperties>
</file>