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583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294" r:id="rId18"/>
    <p:sldId id="270" r:id="rId19"/>
  </p:sldIdLst>
  <p:sldSz cx="12192000" cy="6858000"/>
  <p:notesSz cx="6858000" cy="9144000"/>
  <p:embeddedFontLst>
    <p:embeddedFont>
      <p:font typeface="SimSun" pitchFamily="2" charset="-122"/>
      <p:regular r:id="rId21"/>
    </p:embeddedFont>
    <p:embeddedFont>
      <p:font typeface="Arial Rounded MT Bold" charset="0"/>
      <p:regular r:id="rId22"/>
    </p:embeddedFont>
    <p:embeddedFont>
      <p:font typeface="Yu Gothic" charset="-128"/>
      <p:regular r:id="rId23"/>
      <p:bold r:id="rId24"/>
    </p:embeddedFont>
    <p:embeddedFont>
      <p:font typeface="UTM Avo" pitchFamily="18" charset="0"/>
      <p:regular r:id="rId25"/>
      <p:bold r:id="rId26"/>
      <p:italic r:id="rId27"/>
      <p:boldItalic r:id="rId28"/>
    </p:embeddedFont>
    <p:embeddedFont>
      <p:font typeface="Cambria Math" pitchFamily="18" charset="0"/>
      <p:regular r:id="rId29"/>
    </p:embeddedFont>
    <p:embeddedFont>
      <p:font typeface="Tahoma" pitchFamily="34" charset="0"/>
      <p:regular r:id="rId3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60" d="100"/>
          <a:sy n="60" d="100"/>
        </p:scale>
        <p:origin x="-804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16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02F42-8E37-417F-B7D4-5F68870918A3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6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28/11/2022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0285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2000"/>
    </mc:Choice>
    <mc:Fallback xmlns:p15="http://schemas.microsoft.com/office/powerpoint/2012/main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0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2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46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36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12;p7">
            <a:extLst>
              <a:ext uri="{FF2B5EF4-FFF2-40B4-BE49-F238E27FC236}">
                <a16:creationId xmlns:a16="http://schemas.microsoft.com/office/drawing/2014/main" xmlns="" id="{4AA5DE85-2471-2A47-E7FC-7841FEB0EAE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CF9988F8-97D7-DC58-B94B-ABA3621DA177}"/>
              </a:ext>
            </a:extLst>
          </p:cNvPr>
          <p:cNvSpPr/>
          <p:nvPr userDrawn="1"/>
        </p:nvSpPr>
        <p:spPr>
          <a:xfrm>
            <a:off x="10933724" y="133113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ECF3F740-0636-98B8-F25E-90DEC073C86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455EE133-AA48-4565-6057-8E6E4046278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6" name="Google Shape;27;p9">
            <a:extLst>
              <a:ext uri="{FF2B5EF4-FFF2-40B4-BE49-F238E27FC236}">
                <a16:creationId xmlns:a16="http://schemas.microsoft.com/office/drawing/2014/main" xmlns="" id="{9681E5D2-7378-2852-EB79-9B47D3E27A17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28/11/2022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2" r:id="rId8"/>
    <p:sldLayoutId id="2147483655" r:id="rId9"/>
    <p:sldLayoutId id="2147483661" r:id="rId10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5" Type="http://schemas.openxmlformats.org/officeDocument/2006/relationships/image" Target="../media/image51.jpeg"/><Relationship Id="rId10" Type="http://schemas.openxmlformats.org/officeDocument/2006/relationships/image" Target="../media/image5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jpeg"/><Relationship Id="rId7" Type="http://schemas.microsoft.com/office/2007/relationships/hdphoto" Target="../media/hdphoto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62.pn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9.emf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png"/><Relationship Id="rId10" Type="http://schemas.openxmlformats.org/officeDocument/2006/relationships/image" Target="../media/image10.png"/><Relationship Id="rId19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3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32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30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emf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4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2.wav"/><Relationship Id="rId16" Type="http://schemas.openxmlformats.org/officeDocument/2006/relationships/image" Target="../media/image30.png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9.emf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8.png"/><Relationship Id="rId18" Type="http://schemas.openxmlformats.org/officeDocument/2006/relationships/image" Target="../media/image3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32.png"/><Relationship Id="rId17" Type="http://schemas.openxmlformats.org/officeDocument/2006/relationships/image" Target="../media/image30.png"/><Relationship Id="rId2" Type="http://schemas.openxmlformats.org/officeDocument/2006/relationships/audio" Target="../media/media2.wav"/><Relationship Id="rId16" Type="http://schemas.openxmlformats.org/officeDocument/2006/relationships/image" Target="../media/image29.emf"/><Relationship Id="rId20" Type="http://schemas.openxmlformats.org/officeDocument/2006/relationships/image" Target="../media/image19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7.png"/><Relationship Id="rId10" Type="http://schemas.openxmlformats.org/officeDocument/2006/relationships/image" Target="../media/image33.png"/><Relationship Id="rId19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1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7.png"/><Relationship Id="rId5" Type="http://schemas.openxmlformats.org/officeDocument/2006/relationships/image" Target="../media/image10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182136" y="2676659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9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21: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10 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9" b="784"/>
          <a:stretch/>
        </p:blipFill>
        <p:spPr>
          <a:xfrm>
            <a:off x="358140" y="338999"/>
            <a:ext cx="3601920" cy="6758487"/>
          </a:xfrm>
          <a:prstGeom prst="rect">
            <a:avLst/>
          </a:prstGeom>
        </p:spPr>
      </p:pic>
      <p:pic>
        <p:nvPicPr>
          <p:cNvPr id="6144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45" y="4552315"/>
            <a:ext cx="1663700" cy="1203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480" y="320675"/>
            <a:ext cx="1518920" cy="11055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455" y="1764030"/>
            <a:ext cx="1635125" cy="898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605" y="2987675"/>
            <a:ext cx="1962150" cy="9055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61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075 0.0625 L -0.42305 0.4122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15" y="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45 0.05787 L -0.60286 0.3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27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19 0.05 L -0.41302 -0.244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48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2813 0.00814815 L -0.651615 -0.368519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61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00" y="-1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" name="Content Placeholder 3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196715" y="365125"/>
            <a:ext cx="3798570" cy="1616710"/>
          </a:xfrm>
          <a:prstGeom prst="wedgeEllipseCallout">
            <a:avLst>
              <a:gd name="adj1" fmla="val -25927"/>
              <a:gd name="adj2" fmla="val 75176"/>
            </a:avLst>
          </a:prstGeom>
          <a:ln w="666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UTM Avo" panose="02040603050506020204" pitchFamily="18" charset="0"/>
                <a:cs typeface="Arial Rounded MT Bold" panose="020F0704030504030204" charset="0"/>
              </a:rPr>
              <a:t>Các bạn thật là giỏi</a:t>
            </a:r>
            <a:endParaRPr lang="vi-VN" altLang="en-US" sz="36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74F4E5-4AEE-43B4-9B6D-A9F025F8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0" y="34449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5796280"/>
            <a:ext cx="7086600" cy="1082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Cloud 3"/>
          <p:cNvSpPr/>
          <p:nvPr/>
        </p:nvSpPr>
        <p:spPr>
          <a:xfrm>
            <a:off x="4513580" y="525145"/>
            <a:ext cx="6877050" cy="2822575"/>
          </a:xfrm>
          <a:prstGeom prst="cloud">
            <a:avLst/>
          </a:prstGeom>
          <a:ln w="698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Tiếp tục thu hoạch với mình nhé!</a:t>
            </a:r>
            <a:endParaRPr lang="vi-VN" altLang="en-US" sz="4000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C955E64-36AC-4EF6-8165-DF7F84A68B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0"/>
          <p:cNvSpPr txBox="1"/>
          <p:nvPr/>
        </p:nvSpPr>
        <p:spPr>
          <a:xfrm>
            <a:off x="-363174" y="107315"/>
            <a:ext cx="11176000" cy="1016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endParaRPr lang="en-US" alt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3: Nêu phép tính thích h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ợp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en-US" alt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i mỗi tranh vẽ:</a:t>
            </a:r>
            <a:endParaRPr lang="en-US" altLang="en-US" sz="32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2" b="-3794"/>
          <a:stretch/>
        </p:blipFill>
        <p:spPr>
          <a:xfrm>
            <a:off x="1176904" y="1007877"/>
            <a:ext cx="9838192" cy="597349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424899"/>
              </p:ext>
            </p:extLst>
          </p:nvPr>
        </p:nvGraphicFramePr>
        <p:xfrm>
          <a:off x="3368675" y="4539933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C82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FECF40"/>
                        </a:gs>
                        <a:gs pos="100000">
                          <a:srgbClr val="846C21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8725" t="39935" r="13321" b="29755"/>
          <a:stretch>
            <a:fillRect/>
          </a:stretch>
        </p:blipFill>
        <p:spPr>
          <a:xfrm>
            <a:off x="1949450" y="722313"/>
            <a:ext cx="10242550" cy="3309937"/>
          </a:xfrm>
          <a:prstGeom prst="rect">
            <a:avLst/>
          </a:prstGeom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504180"/>
            <a:ext cx="1472565" cy="147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Content Placeholder 1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18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6755" y="5766435"/>
            <a:ext cx="1560830" cy="12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454140"/>
            <a:ext cx="448945" cy="403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633075" y="6373495"/>
            <a:ext cx="539115" cy="48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-0.08399 -0.0013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0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63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8841 -0.00139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4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240179"/>
              </p:ext>
            </p:extLst>
          </p:nvPr>
        </p:nvGraphicFramePr>
        <p:xfrm>
          <a:off x="3395028" y="4967287"/>
          <a:ext cx="5454650" cy="771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09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15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+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100000">
                          <a:srgbClr val="9EE256"/>
                        </a:gs>
                        <a:gs pos="100000">
                          <a:srgbClr val="52762D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6621" t="40625" r="24109" b="17350"/>
          <a:stretch>
            <a:fillRect/>
          </a:stretch>
        </p:blipFill>
        <p:spPr>
          <a:xfrm>
            <a:off x="1293813" y="918709"/>
            <a:ext cx="9478962" cy="3776662"/>
          </a:xfrm>
          <a:prstGeom prst="rect">
            <a:avLst/>
          </a:prstGeom>
        </p:spPr>
      </p:pic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5915025"/>
            <a:ext cx="942975" cy="942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0" y="5385435"/>
            <a:ext cx="1591310" cy="1591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n Thỏ Hoạt Hình Ảnh Con Thỏ Hoạt Hình, 12 Thỏ Ý Tưởng"/>
          <p:cNvPicPr>
            <a:picLocks noGrp="1"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905" y="5353050"/>
            <a:ext cx="1884680" cy="16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123315" y="6337935"/>
            <a:ext cx="578485" cy="52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102215" y="6191250"/>
            <a:ext cx="670560" cy="6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Content Placeholder 107"/>
          <p:cNvPicPr>
            <a:picLocks noGrp="1"/>
          </p:cNvPicPr>
          <p:nvPr>
            <p:ph idx="4294967295"/>
          </p:nvPr>
        </p:nvPicPr>
        <p:blipFill>
          <a:blip r:embed="rId2"/>
          <a:srcRect l="3128" t="8946" r="5506" b="6824"/>
          <a:stretch>
            <a:fillRect/>
          </a:stretch>
        </p:blipFill>
        <p:spPr>
          <a:xfrm>
            <a:off x="679609" y="519113"/>
            <a:ext cx="10666412" cy="4219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8" name="Picture 4" descr="Hình ảnh Yếu Tố Hoạt Hình Cà Rốt Dễ Thương, Cà Rốt, Củ Cải, Thức ăn Cho Thỏ  miễn phí tải tập tin PNG PSDComment và Vector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7853"/>
          <a:stretch>
            <a:fillRect/>
          </a:stretch>
        </p:blipFill>
        <p:spPr bwMode="auto">
          <a:xfrm>
            <a:off x="10987088" y="3768725"/>
            <a:ext cx="1204912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à Rốt Hình ảnh | Định dạng hình ảnh PSD 400461305| vn.lovepik.c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468" y="3496310"/>
            <a:ext cx="3063240" cy="28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7915910" y="5287010"/>
            <a:ext cx="157099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10979718" y="4106545"/>
            <a:ext cx="988695" cy="98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4441825" y="4805680"/>
            <a:ext cx="157099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ình ảnh Yếu Tố Hoạt Hình Cà Rốt Dễ Thương, Cà Rốt, Củ Cải, Thức ăn Cho Thỏ  miễn phí tải tập tin PNG PSDComment và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52" t="9364" r="8080" b="21032"/>
          <a:stretch>
            <a:fillRect/>
          </a:stretch>
        </p:blipFill>
        <p:spPr bwMode="auto">
          <a:xfrm>
            <a:off x="967740" y="4855210"/>
            <a:ext cx="1570990" cy="1570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174750"/>
            <a:ext cx="7497763" cy="4953000"/>
          </a:xfrm>
        </p:spPr>
        <p:txBody>
          <a:bodyPr/>
          <a:lstStyle/>
          <a:p>
            <a:pPr marL="0" indent="0" algn="ctr">
              <a:buNone/>
            </a:pP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1" name="Content Placeholder 100"/>
          <p:cNvPicPr>
            <a:picLocks noGrp="1"/>
          </p:cNvPicPr>
          <p:nvPr>
            <p:ph sz="half" idx="4294967295"/>
          </p:nvPr>
        </p:nvPicPr>
        <p:blipFill>
          <a:blip r:embed="rId2"/>
          <a:srcRect l="21548" t="9761" r="18127" b="2928"/>
          <a:stretch>
            <a:fillRect/>
          </a:stretch>
        </p:blipFill>
        <p:spPr>
          <a:xfrm>
            <a:off x="9718675" y="3454400"/>
            <a:ext cx="2473325" cy="340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Callout 4"/>
          <p:cNvSpPr/>
          <p:nvPr/>
        </p:nvSpPr>
        <p:spPr>
          <a:xfrm>
            <a:off x="1228725" y="773430"/>
            <a:ext cx="6739618" cy="4486275"/>
          </a:xfrm>
          <a:prstGeom prst="cloudCallout">
            <a:avLst>
              <a:gd name="adj1" fmla="val 104369"/>
              <a:gd name="adj2" fmla="val 40865"/>
            </a:avLst>
          </a:prstGeom>
          <a:gradFill rotWithShape="0">
            <a:gsLst>
              <a:gs pos="88000">
                <a:srgbClr val="FECF40"/>
              </a:gs>
              <a:gs pos="100000">
                <a:srgbClr val="846C21"/>
              </a:gs>
            </a:gsLst>
            <a:lin ang="5400000" scaled="0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Các em hãy kể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các tình huống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thực tế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về phép cộng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000"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trong phạm vi 10</a:t>
            </a:r>
            <a:endParaRPr kumimoji="0" lang="zh-CN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040" y="5424805"/>
            <a:ext cx="1116965" cy="143319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195" y="5944609"/>
            <a:ext cx="523875" cy="83820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292611" y="5464766"/>
            <a:ext cx="762000" cy="135255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28661" y="1923454"/>
            <a:ext cx="723398" cy="81181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685777A-1F06-49CA-9BEC-E17EBF1920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 dirty="0">
                <a:latin typeface="UTM Avo" panose="02040603050506020204" pitchFamily="18" charset="0"/>
              </a:endParaRPr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5400">
                <a:latin typeface="UTM Avo" panose="02040603050506020204" pitchFamily="18" charset="0"/>
              </a:endParaRPr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5 + 5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UTM Avo" panose="02040603050506020204" pitchFamily="18" charset="0"/>
                </a:rPr>
                <a:t>01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-1934192" y="2036998"/>
            <a:ext cx="1899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UTM Avo" panose="02040603050506020204" pitchFamily="18" charset="0"/>
              </a:rPr>
              <a:t>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UTM Avo" panose="02040603050506020204" pitchFamily="18" charset="0"/>
              </a:rPr>
              <a:t>khi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chọn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Đúng</a:t>
            </a:r>
            <a:endParaRPr lang="en-US" b="1" dirty="0">
              <a:latin typeface="UTM Avo" panose="0204060305050602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-1796591" y="3625082"/>
            <a:ext cx="1628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latin typeface="UTM Avo" panose="02040603050506020204" pitchFamily="18" charset="0"/>
              </a:rPr>
              <a:t>Âm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thanh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b="1" dirty="0" err="1">
                <a:latin typeface="UTM Avo" panose="02040603050506020204" pitchFamily="18" charset="0"/>
              </a:rPr>
              <a:t>khi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chọn</a:t>
            </a:r>
            <a:r>
              <a:rPr lang="en-US" b="1" dirty="0">
                <a:latin typeface="UTM Avo" panose="02040603050506020204" pitchFamily="18" charset="0"/>
              </a:rPr>
              <a:t> Sai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14F20381-087B-48D1-A05A-C373483EE7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3 + 3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324566F-B92F-4CE6-AA0C-7E24C74DBB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/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/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Yu Gothic" panose="020B0400000000000000" pitchFamily="34" charset="-128"/>
                  <a:ea typeface="Yu Gothic" panose="020B0400000000000000" pitchFamily="34" charset="-128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Yu Gothic" panose="020B0400000000000000" pitchFamily="34" charset="-128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4 + 5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0628B6A-47DF-4112-B165-099CA1DFD7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/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/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7" name="Rectangle: Rounded Corners 36"/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/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 dirty="0"/>
            </a:p>
          </p:txBody>
        </p:sp>
        <p:sp>
          <p:nvSpPr>
            <p:cNvPr id="38" name="Rectangle: Rounded Corners 37"/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 dirty="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/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6600"/>
            </a:p>
          </p:txBody>
        </p:sp>
        <p:sp>
          <p:nvSpPr>
            <p:cNvPr id="39" name="Rectangle: Rounded Corners 38"/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6600">
                  <a:solidFill>
                    <a:srgbClr val="9C5043"/>
                  </a:solidFill>
                  <a:latin typeface="UTM Avo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vi-VN" altLang="en-US" sz="6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/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en-US" sz="7200">
                    <a:latin typeface="UTM Avo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rPr>
                  <a:t>7 + 3 =</a:t>
                </a:r>
                <a:endParaRPr lang="vi-VN" altLang="en-US" sz="7200" dirty="0"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42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7C4AF955-7B50-4F03-8CA4-4D39528560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0" y="344490"/>
            <a:ext cx="3853732" cy="5302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45" y="5796280"/>
            <a:ext cx="7086600" cy="1082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Nhạc</a:t>
            </a:r>
            <a:r>
              <a:rPr lang="en-US" b="1" dirty="0"/>
              <a:t> </a:t>
            </a:r>
            <a:r>
              <a:rPr lang="en-US" b="1" dirty="0" err="1"/>
              <a:t>nền</a:t>
            </a:r>
            <a:endParaRPr lang="en-US" b="1" dirty="0"/>
          </a:p>
        </p:txBody>
      </p:sp>
      <p:sp>
        <p:nvSpPr>
          <p:cNvPr id="4" name="Cloud 3"/>
          <p:cNvSpPr/>
          <p:nvPr/>
        </p:nvSpPr>
        <p:spPr>
          <a:xfrm>
            <a:off x="4902834" y="344805"/>
            <a:ext cx="6197411" cy="3281013"/>
          </a:xfrm>
          <a:prstGeom prst="cloud">
            <a:avLst/>
          </a:prstGeom>
          <a:ln w="698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rgbClr val="FFC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 bạn hãy giúp mình tiếp tục thu hoạch cà rốt bằng cách hoàn thành các bài tập nhé!</a:t>
            </a:r>
            <a:endParaRPr lang="vi-VN" altLang="en-US" sz="2800" b="1">
              <a:solidFill>
                <a:srgbClr val="FFC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08F78E-A332-428B-BBF4-6058C6CCA6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010"/>
            <a:ext cx="2025301" cy="900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8" t="-201" r="-205"/>
          <a:stretch/>
        </p:blipFill>
        <p:spPr>
          <a:xfrm>
            <a:off x="-97376" y="682173"/>
            <a:ext cx="12386751" cy="6052456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" b="-170"/>
          <a:stretch/>
        </p:blipFill>
        <p:spPr>
          <a:xfrm>
            <a:off x="8392344" y="426851"/>
            <a:ext cx="3306171" cy="6692587"/>
          </a:xfrm>
          <a:prstGeom prst="rect">
            <a:avLst/>
          </a:prstGeom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9270" y="814705"/>
            <a:ext cx="1737360" cy="104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72820" y="1931035"/>
            <a:ext cx="1875155" cy="1141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655" y="3542030"/>
            <a:ext cx="1896745" cy="12268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9150" y="4960620"/>
            <a:ext cx="1881505" cy="982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5214 0.0580801 C 0.0613522 0.0846185 0.0763237 0.102987 0.0947864 0.124411 C 0.106287 0.13699 0.110846 0.144132 0.128221 0.148217 C 0.141878 0.156387 0.151222 0.167614 0.164879 0.175431 C 0.181986 0.185982 0.201517 0.187672 0.219713 0.196518 C 0.24487 0.209111 0.267872 0.215224 0.295412 0.220676 C 0.317099 0.231564 0.341969 0.230198 0.365504 0.235635 C 0.380763 0.246861 0.395468 0.25775 0.41393 0.262849 C 0.422227 0.265568 0.438267 0.269315 0.438267 0.269653 C 0.458598 0.267948 0.479197 0.26761 0.499261 0.26592 C 0.504354 0.265568 0.509427 0.264554 0.51452 0.262849 C 0.520661 0.261497 0.532695 0.257074 0.532695 0.257412 C 0.540458 0.245847 0.549556 0.239044 0.538857 0.226789 C 0.536187 0.223394 0.533496 0.218971 0.529759 0.217957 C 0.522797 0.215577 0.515321 0.217957 0.508359 0.217957 " pathEditMode="relative" rAng="0" ptsTypes="ffffffffffffffA">
                                      <p:cBhvr>
                                        <p:cTn id="20" dur="2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00" y="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36 -0.03032 C 0.08854 -0.05023 0.10899 -0.06944 0.13112 -0.07569 C 0.16094 -0.0949 0.19284 -0.0949 0.22409 -0.09791 C 0.32513 -0.0949 0.4263 -0.09629 0.52734 -0.08842 C 0.53047 -0.08819 0.53164 -0.07893 0.53399 -0.07569 C 0.53971 -0.06689 0.54714 -0.06041 0.55378 -0.05602 C 0.56693 -0.03078 0.56068 -0.03935 0.57044 -0.02731 C 0.57383 -0.01782 0.57787 -0.00648 0.5819 0.00186 C 0.58685 0.01111 0.59193 0.01806 0.59518 0.03079 C 0.59805 0.0419 0.59831 0.0551 0.60026 0.06644 C 0.60287 0.08125 0.60599 0.09653 0.60885 0.11158 C 0.60807 0.13403 0.60833 0.15672 0.60716 0.17917 C 0.60664 0.18334 0.60456 0.18542 0.60378 0.18912 C 0.59596 0.21922 0.57708 0.22454 0.56211 0.23426 C 0.54831 0.23311 0.53425 0.23496 0.5207 0.23102 C 0.51901 0.23079 0.51901 0.22454 0.51901 0.2213 C 0.51901 0.1926 0.51901 0.19213 0.52904 0.18241 " pathEditMode="relative" rAng="0" ptsTypes="AAAAAAAAAAAAAAAAA">
                                      <p:cBhvr>
                                        <p:cTn id="24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67 -0.00926 C 0.18802 -0.0875 0.32474 -0.07338 0.45417 -0.08148 C 0.47252 -0.09005 0.49088 -0.0956 0.50937 -0.10417 C 0.55377 -0.09977 0.5569 -0.1088 0.58607 -0.07246 C 0.59114 -0.05278 0.60312 -0.02338 0.58841 -0.00486 C 0.58581 -0.00139 0.5819 -0.00232 0.57891 -0.00023 C 0.56719 0.0074 0.55924 0.01898 0.54766 0.02685 C 0.53997 0.03194 0.52604 0.04953 0.52604 0.04977 " pathEditMode="relative" rAng="0" ptsTypes="AAAAAAAA">
                                      <p:cBhvr>
                                        <p:cTn id="28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53 -0.09005 L 0.55612 -0.5134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3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375</Words>
  <Application>Microsoft Office PowerPoint</Application>
  <PresentationFormat>Custom</PresentationFormat>
  <Paragraphs>74</Paragraphs>
  <Slides>18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SimSun</vt:lpstr>
      <vt:lpstr>Arial Rounded MT Bold</vt:lpstr>
      <vt:lpstr>Yu Gothic</vt:lpstr>
      <vt:lpstr>UTM Avo</vt:lpstr>
      <vt:lpstr>Times New Roman</vt:lpstr>
      <vt:lpstr>Cambria Math</vt:lpstr>
      <vt:lpstr>Tahoma</vt:lpstr>
      <vt:lpstr>iCiel Cadena</vt:lpstr>
      <vt:lpstr>Calibri</vt:lpstr>
      <vt:lpstr>Green Color</vt:lpstr>
      <vt:lpstr>Tuần 9 Bài 21: Phép cộng trong phạm vi 10  (tiếp theo)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Dang Le Phan Danh</cp:lastModifiedBy>
  <cp:revision>44</cp:revision>
  <dcterms:created xsi:type="dcterms:W3CDTF">2021-11-01T08:16:00Z</dcterms:created>
  <dcterms:modified xsi:type="dcterms:W3CDTF">2022-11-28T07:30:38Z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78E322D3B32F40E696543652EE5E3C37</vt:lpwstr>
  </property>
  <property fmtid="{D5CDD505-2E9C-101B-9397-08002B2CF9AE}" pid="3" name="KSOProductBuildVer">
    <vt:lpwstr>1033-11.2.0.10351</vt:lpwstr>
  </property>
</Properties>
</file>