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328" r:id="rId2"/>
    <p:sldId id="300" r:id="rId3"/>
    <p:sldId id="321" r:id="rId4"/>
    <p:sldId id="322" r:id="rId5"/>
    <p:sldId id="326" r:id="rId6"/>
    <p:sldId id="323" r:id="rId7"/>
    <p:sldId id="316" r:id="rId8"/>
    <p:sldId id="324" r:id="rId9"/>
    <p:sldId id="318" r:id="rId10"/>
    <p:sldId id="325" r:id="rId11"/>
    <p:sldId id="275" r:id="rId12"/>
    <p:sldId id="288" r:id="rId13"/>
    <p:sldId id="289" r:id="rId14"/>
    <p:sldId id="290" r:id="rId15"/>
    <p:sldId id="297" r:id="rId16"/>
    <p:sldId id="308" r:id="rId17"/>
    <p:sldId id="291" r:id="rId18"/>
    <p:sldId id="306" r:id="rId19"/>
    <p:sldId id="292" r:id="rId20"/>
    <p:sldId id="304" r:id="rId21"/>
    <p:sldId id="293" r:id="rId22"/>
    <p:sldId id="301" r:id="rId23"/>
    <p:sldId id="294" r:id="rId24"/>
    <p:sldId id="302" r:id="rId25"/>
    <p:sldId id="303" r:id="rId26"/>
    <p:sldId id="305" r:id="rId27"/>
    <p:sldId id="311" r:id="rId28"/>
  </p:sldIdLst>
  <p:sldSz cx="12192000" cy="6858000"/>
  <p:notesSz cx="6858000" cy="9144000"/>
  <p:embeddedFontLst>
    <p:embeddedFont>
      <p:font typeface="UTM Avo" pitchFamily="18" charset="0"/>
      <p:regular r:id="rId30"/>
      <p:bold r:id="rId31"/>
      <p:italic r:id="rId32"/>
      <p:boldItalic r:id="rId33"/>
    </p:embeddedFont>
    <p:embeddedFont>
      <p:font typeface="Calibri" pitchFamily="34" charset="0"/>
      <p:regular r:id="rId34"/>
      <p:bold r:id="rId35"/>
      <p:italic r:id="rId36"/>
      <p:boldItalic r:id="rId37"/>
    </p:embeddedFont>
    <p:embeddedFont>
      <p:font typeface="宋体" pitchFamily="2" charset="-122"/>
      <p:regular r:id="rId38"/>
    </p:embeddedFont>
  </p:embeddedFontLst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FF7707"/>
    <a:srgbClr val="FF8119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68" autoAdjust="0"/>
    <p:restoredTop sz="94660"/>
  </p:normalViewPr>
  <p:slideViewPr>
    <p:cSldViewPr snapToGrid="0">
      <p:cViewPr varScale="1">
        <p:scale>
          <a:sx n="69" d="100"/>
          <a:sy n="69" d="100"/>
        </p:scale>
        <p:origin x="-46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5D3AF-C001-46F6-A2AB-A53922A9E540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B68AD-D346-44F1-8A2C-3235B8AE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48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B68AD-D346-44F1-8A2C-3235B8AE22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08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GV click trình</a:t>
            </a:r>
            <a:r>
              <a:rPr lang="en-US" b="1" baseline="0"/>
              <a:t> chiếu slide như bình thường.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B68AD-D346-44F1-8A2C-3235B8AE22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27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827681-B913-4050-BF70-0CBB0321C47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474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827681-B913-4050-BF70-0CBB0321C47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046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827681-B913-4050-BF70-0CBB0321C47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37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C85B0BFC-408B-46C6-B6C9-C012C7E07F7B}"/>
              </a:ext>
            </a:extLst>
          </p:cNvPr>
          <p:cNvSpPr/>
          <p:nvPr userDrawn="1"/>
        </p:nvSpPr>
        <p:spPr>
          <a:xfrm>
            <a:off x="11226188" y="0"/>
            <a:ext cx="1079653" cy="1465243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1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410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C72C53E8-D757-4305-B612-C9451844AAF3}"/>
              </a:ext>
            </a:extLst>
          </p:cNvPr>
          <p:cNvSpPr/>
          <p:nvPr userDrawn="1"/>
        </p:nvSpPr>
        <p:spPr>
          <a:xfrm>
            <a:off x="11226188" y="0"/>
            <a:ext cx="1079653" cy="1465243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39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38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95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64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3E38FEE-5563-4CBD-88E0-3F109DBFED62}"/>
              </a:ext>
            </a:extLst>
          </p:cNvPr>
          <p:cNvSpPr/>
          <p:nvPr userDrawn="1"/>
        </p:nvSpPr>
        <p:spPr>
          <a:xfrm>
            <a:off x="11226188" y="0"/>
            <a:ext cx="1079653" cy="1465243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3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F4284751-098C-4819-A14B-1ACF185F7E45}"/>
              </a:ext>
            </a:extLst>
          </p:cNvPr>
          <p:cNvSpPr/>
          <p:nvPr userDrawn="1"/>
        </p:nvSpPr>
        <p:spPr>
          <a:xfrm>
            <a:off x="11226188" y="0"/>
            <a:ext cx="1079653" cy="1465243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87842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2000"/>
    </mc:Choice>
    <mc:Fallback xmlns:p15="http://schemas.microsoft.com/office/powerpoint/2012/main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81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29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339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67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D0B23699-F376-4C21-84EF-4D0A08E47DA0}"/>
              </a:ext>
            </a:extLst>
          </p:cNvPr>
          <p:cNvSpPr/>
          <p:nvPr userDrawn="1"/>
        </p:nvSpPr>
        <p:spPr>
          <a:xfrm>
            <a:off x="10990825" y="171270"/>
            <a:ext cx="1079653" cy="1465243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85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95F52E9E-ABCE-4BA3-B436-F66512DAC8C5}"/>
              </a:ext>
            </a:extLst>
          </p:cNvPr>
          <p:cNvSpPr/>
          <p:nvPr userDrawn="1"/>
        </p:nvSpPr>
        <p:spPr>
          <a:xfrm>
            <a:off x="11226188" y="0"/>
            <a:ext cx="1079653" cy="1465243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1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67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27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649" r:id="rId15"/>
    <p:sldLayoutId id="2147483650" r:id="rId16"/>
    <p:sldLayoutId id="2147483685" r:id="rId17"/>
    <p:sldLayoutId id="2147483655" r:id="rId18"/>
    <p:sldLayoutId id="214748370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10" Type="http://schemas.microsoft.com/office/2007/relationships/hdphoto" Target="../media/hdphoto7.wdp"/><Relationship Id="rId4" Type="http://schemas.microsoft.com/office/2007/relationships/hdphoto" Target="../media/hdphoto2.wdp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57.jpeg"/><Relationship Id="rId7" Type="http://schemas.openxmlformats.org/officeDocument/2006/relationships/image" Target="../media/image5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4.png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7" Type="http://schemas.openxmlformats.org/officeDocument/2006/relationships/image" Target="../media/image16.png"/><Relationship Id="rId2" Type="http://schemas.openxmlformats.org/officeDocument/2006/relationships/audio" Target="NULL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1.mp3"/><Relationship Id="rId7" Type="http://schemas.openxmlformats.org/officeDocument/2006/relationships/image" Target="../media/image15.png"/><Relationship Id="rId2" Type="http://schemas.openxmlformats.org/officeDocument/2006/relationships/audio" Target="NULL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" Target="slide6.xml"/><Relationship Id="rId7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10" Type="http://schemas.microsoft.com/office/2007/relationships/hdphoto" Target="../media/hdphoto5.wdp"/><Relationship Id="rId4" Type="http://schemas.openxmlformats.org/officeDocument/2006/relationships/image" Target="../media/image13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1.mp3"/><Relationship Id="rId7" Type="http://schemas.openxmlformats.org/officeDocument/2006/relationships/image" Target="../media/image15.png"/><Relationship Id="rId2" Type="http://schemas.openxmlformats.org/officeDocument/2006/relationships/audio" Target="NULL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3233867" y="1658131"/>
            <a:ext cx="5953874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66: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yên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yêt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8E922BA-C75E-4906-A9CB-DF66D32D17E1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4A333BB-D41D-4D22-AF63-E3EE73E5A176}"/>
              </a:ext>
            </a:extLst>
          </p:cNvPr>
          <p:cNvSpPr/>
          <p:nvPr/>
        </p:nvSpPr>
        <p:spPr>
          <a:xfrm>
            <a:off x="11039823" y="67920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2000"/>
    </mc:Choice>
    <mc:Fallback xmlns:p15="http://schemas.microsoft.com/office/powerpoint/2012/main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86079"/>
            <a:ext cx="12232640" cy="65330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A9A6A63-2BE6-4627-9F9F-D2F7112BBB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167" b="45370" l="50000" r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99" t="24167" r="29901" b="54167"/>
          <a:stretch/>
        </p:blipFill>
        <p:spPr>
          <a:xfrm rot="1127673">
            <a:off x="3959839" y="1756641"/>
            <a:ext cx="1523403" cy="1916539"/>
          </a:xfrm>
          <a:prstGeom prst="rect">
            <a:avLst/>
          </a:prstGeom>
        </p:spPr>
      </p:pic>
      <p:pic>
        <p:nvPicPr>
          <p:cNvPr id="4" name="Picture 2" descr="Cute baduck cartoon Royalty Free Vector Image - VectorSto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8" b="93241" l="0" r="100000">
                        <a14:backgroundMark x1="17946" y1="3241" x2="10270" y2="35463"/>
                        <a14:backgroundMark x1="5514" y1="2130" x2="13838" y2="52963"/>
                        <a14:backgroundMark x1="21514" y1="40093" x2="24108" y2="52963"/>
                        <a14:backgroundMark x1="22486" y1="64907" x2="22486" y2="64907"/>
                        <a14:backgroundMark x1="54595" y1="1204" x2="24108" y2="8241"/>
                        <a14:backgroundMark x1="70162" y1="2778" x2="91784" y2="14722"/>
                        <a14:backgroundMark x1="86919" y1="19815" x2="85730" y2="31296"/>
                        <a14:backgroundMark x1="96865" y1="35741" x2="96108" y2="56389"/>
                        <a14:backgroundMark x1="91243" y1="59907" x2="86919" y2="61481"/>
                        <a14:backgroundMark x1="82595" y1="63796" x2="74270" y2="74537"/>
                        <a14:backgroundMark x1="98378" y1="82778" x2="87676" y2="90926"/>
                        <a14:backgroundMark x1="63784" y1="90185" x2="20757" y2="91574"/>
                        <a14:backgroundMark x1="1189" y1="84815" x2="6486" y2="90185"/>
                        <a14:backgroundMark x1="22595" y1="76667" x2="21946" y2="77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328" y="3511499"/>
            <a:ext cx="1769615" cy="206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593" l="3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34"/>
          <a:stretch/>
        </p:blipFill>
        <p:spPr>
          <a:xfrm>
            <a:off x="8779285" y="2543305"/>
            <a:ext cx="1505401" cy="2152293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0" y="449854"/>
            <a:ext cx="4172041" cy="2486469"/>
          </a:xfrm>
          <a:prstGeom prst="cloud">
            <a:avLst/>
          </a:prstGeom>
          <a:solidFill>
            <a:sysClr val="window" lastClr="FFFFFF"/>
          </a:solidFill>
          <a:ln w="28575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41E3BBE-C668-4A0B-A8FE-FA0BD2C2A4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167" b="95278" l="9966" r="91065">
                        <a14:foregroundMark x1="33333" y1="8333" x2="27148" y2="10278"/>
                        <a14:foregroundMark x1="36770" y1="4444" x2="24055" y2="9444"/>
                        <a14:foregroundMark x1="39519" y1="83889" x2="32990" y2="89722"/>
                        <a14:foregroundMark x1="48797" y1="89722" x2="45704" y2="95278"/>
                        <a14:foregroundMark x1="91065" y1="57500" x2="90034" y2="5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946" y="1562335"/>
            <a:ext cx="2007203" cy="23051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1377" y="908258"/>
            <a:ext cx="28669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2060"/>
                </a:solidFill>
              </a:rPr>
              <a:t>Xin chào các bạn</a:t>
            </a:r>
          </a:p>
        </p:txBody>
      </p:sp>
    </p:spTree>
    <p:extLst>
      <p:ext uri="{BB962C8B-B14F-4D97-AF65-F5344CB8AC3E}">
        <p14:creationId xmlns:p14="http://schemas.microsoft.com/office/powerpoint/2010/main" val="420973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462"/>
          <a:stretch/>
        </p:blipFill>
        <p:spPr>
          <a:xfrm>
            <a:off x="4038600" y="338769"/>
            <a:ext cx="6700520" cy="1577520"/>
          </a:xfrm>
          <a:prstGeom prst="rect">
            <a:avLst/>
          </a:prstGeom>
        </p:spPr>
      </p:pic>
      <p:pic>
        <p:nvPicPr>
          <p:cNvPr id="9" name="Picture 28" descr="https://i.pinimg.com/564x/e5/2f/66/e52f661afa10bf77fb0330eccdc85a9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721" y="3200087"/>
            <a:ext cx="2245359" cy="233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8" descr="https://i.pinimg.com/564x/e5/2f/66/e52f661afa10bf77fb0330eccdc85a9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055" y="3196458"/>
            <a:ext cx="2252345" cy="23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5280" y="629920"/>
            <a:ext cx="4561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2060"/>
                </a:solidFill>
              </a:rPr>
              <a:t>Bài 66: yên - yêt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38120" y="3692713"/>
            <a:ext cx="1437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2060"/>
                </a:solidFill>
              </a:rPr>
              <a:t>yên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680" y="3692712"/>
            <a:ext cx="1264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2060"/>
                </a:solidFill>
              </a:rPr>
              <a:t>yêt</a:t>
            </a:r>
          </a:p>
        </p:txBody>
      </p:sp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328647" y="2207768"/>
            <a:ext cx="2738120" cy="996950"/>
            <a:chOff x="6812280" y="465029"/>
            <a:chExt cx="2738120" cy="9969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12280" y="465029"/>
              <a:ext cx="2738120" cy="99695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7589520" y="465029"/>
              <a:ext cx="18186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solidFill>
                    <a:srgbClr val="002060"/>
                  </a:solidFill>
                </a:rPr>
                <a:t>yên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102587" y="3204718"/>
            <a:ext cx="1595120" cy="959804"/>
            <a:chOff x="7415577" y="1523801"/>
            <a:chExt cx="1595120" cy="959804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15577" y="1523802"/>
              <a:ext cx="1595120" cy="959803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7670658" y="1523801"/>
              <a:ext cx="10527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solidFill>
                    <a:srgbClr val="00B0F0"/>
                  </a:solidFill>
                </a:rPr>
                <a:t>yê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726728" y="3131098"/>
            <a:ext cx="1595120" cy="1033424"/>
            <a:chOff x="8753921" y="-282961"/>
            <a:chExt cx="1595120" cy="1033424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53921" y="-209340"/>
              <a:ext cx="1595120" cy="959803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9112336" y="-282961"/>
              <a:ext cx="10527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solidFill>
                    <a:schemeClr val="accent2"/>
                  </a:solidFill>
                </a:rPr>
                <a:t>n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944" y="703788"/>
            <a:ext cx="3354661" cy="3854133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210121" y="4692849"/>
            <a:ext cx="4246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/>
              <a:t>yên ngựa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0121" y="4692849"/>
            <a:ext cx="1563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yên</a:t>
            </a:r>
          </a:p>
        </p:txBody>
      </p:sp>
    </p:spTree>
    <p:extLst>
      <p:ext uri="{BB962C8B-B14F-4D97-AF65-F5344CB8AC3E}">
        <p14:creationId xmlns:p14="http://schemas.microsoft.com/office/powerpoint/2010/main" val="166685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3022" y="5266274"/>
            <a:ext cx="3730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/>
              <a:t>Nam Yết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18280" y="5266274"/>
            <a:ext cx="162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Yêt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987455" y="2198471"/>
            <a:ext cx="2511401" cy="1068070"/>
            <a:chOff x="7632453" y="455733"/>
            <a:chExt cx="2511401" cy="106807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32453" y="455733"/>
              <a:ext cx="2468880" cy="106807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8197030" y="461843"/>
              <a:ext cx="19468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rgbClr val="002060"/>
                  </a:solidFill>
                </a:rPr>
                <a:t>yêt</a:t>
              </a:r>
              <a:endParaRPr lang="en-US" sz="54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770579" y="3266539"/>
            <a:ext cx="1595120" cy="959804"/>
            <a:chOff x="7415577" y="1523801"/>
            <a:chExt cx="1595120" cy="95980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15577" y="1523802"/>
              <a:ext cx="1595120" cy="959803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670658" y="1523801"/>
              <a:ext cx="10527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rgbClr val="00B0F0"/>
                  </a:solidFill>
                </a:rPr>
                <a:t>yê</a:t>
              </a:r>
              <a:endParaRPr lang="en-US" sz="54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333485" y="3266541"/>
            <a:ext cx="1649222" cy="959803"/>
            <a:chOff x="8978483" y="1523803"/>
            <a:chExt cx="1649222" cy="959803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78483" y="1523803"/>
              <a:ext cx="1595120" cy="959803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9574961" y="1523803"/>
              <a:ext cx="10527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solidFill>
                    <a:schemeClr val="accent2">
                      <a:lumMod val="50000"/>
                    </a:schemeClr>
                  </a:solidFill>
                </a:rPr>
                <a:t>t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212" y="1041400"/>
            <a:ext cx="5932101" cy="390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4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944" y="703788"/>
            <a:ext cx="3354661" cy="38541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944" y="4862332"/>
            <a:ext cx="4037781" cy="10231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412" y="703788"/>
            <a:ext cx="5932101" cy="3906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9325" y="4862332"/>
            <a:ext cx="3316273" cy="76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69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8237" y="2009694"/>
            <a:ext cx="2118106" cy="270776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781" y="2009694"/>
            <a:ext cx="2118106" cy="27077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830" y="182880"/>
            <a:ext cx="6795513" cy="14687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59059" y="445670"/>
            <a:ext cx="5659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2060"/>
                </a:solidFill>
              </a:rPr>
              <a:t>So </a:t>
            </a:r>
            <a:r>
              <a:rPr lang="en-US" sz="5400" dirty="0" err="1">
                <a:solidFill>
                  <a:srgbClr val="002060"/>
                </a:solidFill>
              </a:rPr>
              <a:t>sánh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82894" y="3175122"/>
            <a:ext cx="12394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>
                <a:solidFill>
                  <a:srgbClr val="002060"/>
                </a:solidFill>
              </a:rPr>
              <a:t>yêt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382894" y="3175122"/>
            <a:ext cx="16595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>
                <a:solidFill>
                  <a:srgbClr val="FF0000"/>
                </a:solidFill>
              </a:rPr>
              <a:t>yê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198552" y="3175122"/>
            <a:ext cx="4187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>
                <a:solidFill>
                  <a:srgbClr val="00B050"/>
                </a:solidFill>
              </a:rPr>
              <a:t>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345981" y="3115270"/>
            <a:ext cx="14297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>
                <a:solidFill>
                  <a:srgbClr val="002060"/>
                </a:solidFill>
              </a:rPr>
              <a:t>yên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345981" y="3115270"/>
            <a:ext cx="14297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>
                <a:solidFill>
                  <a:srgbClr val="FF0000"/>
                </a:solidFill>
              </a:rPr>
              <a:t>yê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56218" y="3115270"/>
            <a:ext cx="6062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>
                <a:solidFill>
                  <a:schemeClr val="accent5"/>
                </a:solidFill>
              </a:rPr>
              <a:t>n</a:t>
            </a:r>
          </a:p>
        </p:txBody>
      </p:sp>
      <p:pic>
        <p:nvPicPr>
          <p:cNvPr id="4104" name="Picture 8" descr="https://i.pinimg.com/564x/f6/65/9d/f6659d5cd077e2fd6661e709082b54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6" y="3010267"/>
            <a:ext cx="2996344" cy="354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85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20" grpId="0"/>
      <p:bldP spid="24" grpId="0"/>
      <p:bldP spid="29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.pinimg.com/564x/fe/2f/ff/fe2fffbd26a53bd80199a232307e4ad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7" b="7432"/>
          <a:stretch/>
        </p:blipFill>
        <p:spPr bwMode="auto">
          <a:xfrm>
            <a:off x="1899920" y="541337"/>
            <a:ext cx="7802879" cy="572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81861" y="2940823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2060"/>
                </a:solidFill>
              </a:rPr>
              <a:t>Thư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giãn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346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360" y="21239"/>
            <a:ext cx="7474268" cy="14503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320" y="301428"/>
            <a:ext cx="7101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2060"/>
                </a:solidFill>
              </a:rPr>
              <a:t>Tìm từ ngữ ứng với hình</a:t>
            </a: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360" y="3967489"/>
            <a:ext cx="2763520" cy="110139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4180" y="5000476"/>
            <a:ext cx="2795032" cy="1159193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185" y="1295400"/>
            <a:ext cx="2565721" cy="215234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240" y="3442175"/>
            <a:ext cx="3072130" cy="2577035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5740" y="1578925"/>
            <a:ext cx="2960392" cy="186325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2022" y="3715382"/>
            <a:ext cx="2988035" cy="2118043"/>
          </a:xfrm>
          <a:prstGeom prst="rect">
            <a:avLst/>
          </a:prstGeom>
        </p:spPr>
      </p:pic>
      <p:grpSp>
        <p:nvGrpSpPr>
          <p:cNvPr id="79" name="Group 78"/>
          <p:cNvGrpSpPr/>
          <p:nvPr/>
        </p:nvGrpSpPr>
        <p:grpSpPr>
          <a:xfrm>
            <a:off x="4305459" y="1665830"/>
            <a:ext cx="2760821" cy="1128170"/>
            <a:chOff x="4305459" y="1665830"/>
            <a:chExt cx="2760821" cy="1128170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305459" y="1665830"/>
              <a:ext cx="2760821" cy="1128170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4653280" y="1703740"/>
              <a:ext cx="22656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>
                  <a:solidFill>
                    <a:srgbClr val="002060"/>
                  </a:solidFill>
                </a:rPr>
                <a:t>yên xe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287678" y="2876707"/>
            <a:ext cx="3012282" cy="1130936"/>
            <a:chOff x="4287678" y="2876707"/>
            <a:chExt cx="3012282" cy="1130936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287678" y="2876707"/>
              <a:ext cx="2796382" cy="1130936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4419600" y="2919142"/>
              <a:ext cx="28803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>
                  <a:solidFill>
                    <a:srgbClr val="002060"/>
                  </a:solidFill>
                </a:rPr>
                <a:t>niêm yết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4277360" y="3959809"/>
            <a:ext cx="2773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2060"/>
                </a:solidFill>
              </a:rPr>
              <a:t>chim yến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419600" y="4992237"/>
            <a:ext cx="2499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2060"/>
                </a:solidFill>
              </a:rPr>
              <a:t>yết kiến</a:t>
            </a:r>
          </a:p>
        </p:txBody>
      </p:sp>
      <p:cxnSp>
        <p:nvCxnSpPr>
          <p:cNvPr id="84" name="Straight Connector 83"/>
          <p:cNvCxnSpPr>
            <a:endCxn id="67" idx="1"/>
          </p:cNvCxnSpPr>
          <p:nvPr/>
        </p:nvCxnSpPr>
        <p:spPr>
          <a:xfrm>
            <a:off x="2824480" y="2229915"/>
            <a:ext cx="1480979" cy="0"/>
          </a:xfrm>
          <a:prstGeom prst="line">
            <a:avLst/>
          </a:prstGeom>
          <a:ln w="28575">
            <a:solidFill>
              <a:srgbClr val="FF77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3246120" y="4627675"/>
            <a:ext cx="1059339" cy="364562"/>
          </a:xfrm>
          <a:prstGeom prst="line">
            <a:avLst/>
          </a:prstGeom>
          <a:ln w="28575">
            <a:solidFill>
              <a:srgbClr val="FF77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7040880" y="2676955"/>
            <a:ext cx="1252379" cy="626907"/>
          </a:xfrm>
          <a:prstGeom prst="line">
            <a:avLst/>
          </a:prstGeom>
          <a:ln w="28575">
            <a:solidFill>
              <a:srgbClr val="FF77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6990080" y="5196635"/>
            <a:ext cx="1024414" cy="269445"/>
          </a:xfrm>
          <a:prstGeom prst="line">
            <a:avLst/>
          </a:prstGeom>
          <a:ln w="28575">
            <a:solidFill>
              <a:srgbClr val="FF77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45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442FDAD-483E-4A89-AB12-EE2273D5C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17" y="954891"/>
            <a:ext cx="6680200" cy="3937000"/>
          </a:xfrm>
          <a:prstGeom prst="rect">
            <a:avLst/>
          </a:prstGeom>
        </p:spPr>
      </p:pic>
      <p:pic>
        <p:nvPicPr>
          <p:cNvPr id="16388" name="Picture 4" descr="https://i.pinimg.com/564x/72/96/bf/7296bf73b7d85268244d386416659b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969"/>
            <a:ext cx="2886075" cy="185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31522" y="2000061"/>
            <a:ext cx="3667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chemeClr val="bg1"/>
                </a:solidFill>
              </a:rPr>
              <a:t>Tập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viết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90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i.pinimg.com/564x/ba/2a/3c/ba2a3c8ea8a8cfb69545e148dce206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495" y="645160"/>
            <a:ext cx="7850506" cy="561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91660" y="1841351"/>
            <a:ext cx="3408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2060"/>
                </a:solidFill>
              </a:rPr>
              <a:t>Tập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đọc</a:t>
            </a:r>
            <a:endParaRPr lang="en-US" sz="5400" dirty="0">
              <a:solidFill>
                <a:srgbClr val="002060"/>
              </a:solidFill>
            </a:endParaRPr>
          </a:p>
        </p:txBody>
      </p:sp>
      <p:pic>
        <p:nvPicPr>
          <p:cNvPr id="2056" name="Picture 8" descr="https://i.pinimg.com/564x/0a/75/9f/0a759f8138be06b43a447b00c8a6e3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382" b="7382"/>
          <a:stretch/>
        </p:blipFill>
        <p:spPr bwMode="auto">
          <a:xfrm>
            <a:off x="9652001" y="3317241"/>
            <a:ext cx="1457344" cy="224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.pinimg.com/564x/76/16/13/7616133f3434ee9562f068db9c1406f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" y="4216400"/>
            <a:ext cx="1707515" cy="198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67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.pinimg.com/564x/fe/2f/ff/fe2fffbd26a53bd80199a232307e4ad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7" b="7432"/>
          <a:stretch/>
        </p:blipFill>
        <p:spPr bwMode="auto">
          <a:xfrm>
            <a:off x="2194560" y="567848"/>
            <a:ext cx="7802879" cy="572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27214" y="3096426"/>
            <a:ext cx="49375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580370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631" y="949960"/>
            <a:ext cx="9514737" cy="5558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880" y="0"/>
            <a:ext cx="4714240" cy="10205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21200" y="121037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Nam Yết của em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4653280" y="756920"/>
            <a:ext cx="2077720" cy="152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994348" y="3031863"/>
            <a:ext cx="1330960" cy="203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083560" y="3986903"/>
            <a:ext cx="1290320" cy="152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8913757" y="3723938"/>
            <a:ext cx="1231900" cy="50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040380" y="6194910"/>
            <a:ext cx="1153160" cy="101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0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.pinimg.com/564x/7b/f4/67/7bf467d34468d9e5b57beffcf3c08e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4" y="4760383"/>
            <a:ext cx="1879992" cy="174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554" b="42065"/>
          <a:stretch/>
        </p:blipFill>
        <p:spPr>
          <a:xfrm>
            <a:off x="3284113" y="467360"/>
            <a:ext cx="5885646" cy="36313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2440" y="4098664"/>
            <a:ext cx="944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        Nam </a:t>
            </a:r>
            <a:r>
              <a:rPr lang="en-US" sz="4000" dirty="0" err="1"/>
              <a:t>Yết</a:t>
            </a:r>
            <a:r>
              <a:rPr lang="en-US" sz="4000" dirty="0"/>
              <a:t> </a:t>
            </a:r>
            <a:r>
              <a:rPr lang="en-US" sz="4000" dirty="0" err="1"/>
              <a:t>nằm</a:t>
            </a:r>
            <a:r>
              <a:rPr lang="en-US" sz="4000" dirty="0"/>
              <a:t> </a:t>
            </a:r>
            <a:r>
              <a:rPr lang="en-US" sz="4000" dirty="0" err="1"/>
              <a:t>giữa</a:t>
            </a:r>
            <a:r>
              <a:rPr lang="en-US" sz="4000" dirty="0"/>
              <a:t> </a:t>
            </a:r>
            <a:r>
              <a:rPr lang="en-US" sz="4000" dirty="0" err="1"/>
              <a:t>biển</a:t>
            </a:r>
            <a:r>
              <a:rPr lang="en-US" sz="4000" dirty="0"/>
              <a:t>, </a:t>
            </a:r>
            <a:r>
              <a:rPr lang="en-US" sz="4000" dirty="0" err="1"/>
              <a:t>như</a:t>
            </a:r>
            <a:r>
              <a:rPr lang="en-US" sz="4000" dirty="0"/>
              <a:t> </a:t>
            </a:r>
            <a:r>
              <a:rPr lang="en-US" sz="4000" dirty="0" err="1"/>
              <a:t>nét</a:t>
            </a:r>
            <a:r>
              <a:rPr lang="en-US" sz="4000" dirty="0"/>
              <a:t> </a:t>
            </a:r>
            <a:r>
              <a:rPr lang="en-US" sz="4000" dirty="0" err="1"/>
              <a:t>chấm</a:t>
            </a:r>
            <a:r>
              <a:rPr lang="en-US" sz="4000" dirty="0"/>
              <a:t> </a:t>
            </a:r>
            <a:r>
              <a:rPr lang="en-US" sz="4000" dirty="0" err="1"/>
              <a:t>nhỏ</a:t>
            </a:r>
            <a:r>
              <a:rPr lang="en-US" sz="4000" dirty="0"/>
              <a:t> </a:t>
            </a:r>
            <a:r>
              <a:rPr lang="en-US" sz="4000" dirty="0" err="1"/>
              <a:t>trên</a:t>
            </a:r>
            <a:r>
              <a:rPr lang="en-US" sz="4000" dirty="0"/>
              <a:t> </a:t>
            </a:r>
            <a:r>
              <a:rPr lang="en-US" sz="4000" dirty="0" err="1"/>
              <a:t>bản</a:t>
            </a:r>
            <a:r>
              <a:rPr lang="en-US" sz="4000" dirty="0"/>
              <a:t> </a:t>
            </a:r>
            <a:r>
              <a:rPr lang="en-US" sz="4000" dirty="0" err="1"/>
              <a:t>đồ</a:t>
            </a:r>
            <a:r>
              <a:rPr lang="en-US" sz="4000" dirty="0"/>
              <a:t> </a:t>
            </a:r>
            <a:r>
              <a:rPr lang="en-US" sz="4000" dirty="0" err="1"/>
              <a:t>Việt</a:t>
            </a:r>
            <a:r>
              <a:rPr lang="en-US" sz="4000" dirty="0"/>
              <a:t> Nam.</a:t>
            </a:r>
          </a:p>
        </p:txBody>
      </p:sp>
    </p:spTree>
    <p:extLst>
      <p:ext uri="{BB962C8B-B14F-4D97-AF65-F5344CB8AC3E}">
        <p14:creationId xmlns:p14="http://schemas.microsoft.com/office/powerpoint/2010/main" val="2380010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.pinimg.com/564x/7b/f4/67/7bf467d34468d9e5b57beffcf3c08e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8463"/>
            <a:ext cx="1879992" cy="174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88" r="1853" b="43711"/>
          <a:stretch/>
        </p:blipFill>
        <p:spPr>
          <a:xfrm>
            <a:off x="3108961" y="225912"/>
            <a:ext cx="5268824" cy="4349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38922" y="4575885"/>
            <a:ext cx="10347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Từ</a:t>
            </a:r>
            <a:r>
              <a:rPr lang="en-US" sz="4000" dirty="0"/>
              <a:t> </a:t>
            </a:r>
            <a:r>
              <a:rPr lang="en-US" sz="4000" dirty="0" err="1"/>
              <a:t>xưa</a:t>
            </a:r>
            <a:r>
              <a:rPr lang="en-US" sz="4000" dirty="0"/>
              <a:t>, </a:t>
            </a:r>
            <a:r>
              <a:rPr lang="en-US" sz="4000" dirty="0" err="1"/>
              <a:t>Việt</a:t>
            </a:r>
            <a:r>
              <a:rPr lang="en-US" sz="4000" dirty="0"/>
              <a:t> Nam </a:t>
            </a:r>
            <a:r>
              <a:rPr lang="en-US" sz="4000" dirty="0" err="1"/>
              <a:t>đã</a:t>
            </a:r>
            <a:r>
              <a:rPr lang="en-US" sz="4000" dirty="0"/>
              <a:t> </a:t>
            </a:r>
            <a:r>
              <a:rPr lang="en-US" sz="4000" dirty="0" err="1"/>
              <a:t>làm</a:t>
            </a:r>
            <a:r>
              <a:rPr lang="en-US" sz="4000" dirty="0"/>
              <a:t> </a:t>
            </a:r>
            <a:r>
              <a:rPr lang="en-US" sz="4000" dirty="0" err="1"/>
              <a:t>chủ</a:t>
            </a:r>
            <a:r>
              <a:rPr lang="en-US" sz="4000" dirty="0"/>
              <a:t> Nam </a:t>
            </a:r>
            <a:r>
              <a:rPr lang="en-US" sz="4000" dirty="0" err="1"/>
              <a:t>Yết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535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811" t="-1" r="1384" b="36378"/>
          <a:stretch/>
        </p:blipFill>
        <p:spPr>
          <a:xfrm>
            <a:off x="3339636" y="129091"/>
            <a:ext cx="5495271" cy="44644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51722" y="4682103"/>
            <a:ext cx="10347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Nam </a:t>
            </a:r>
            <a:r>
              <a:rPr lang="en-US" sz="4000" dirty="0" err="1"/>
              <a:t>Yết</a:t>
            </a:r>
            <a:r>
              <a:rPr lang="en-US" sz="4000" dirty="0"/>
              <a:t> </a:t>
            </a:r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/>
              <a:t>nhà</a:t>
            </a:r>
            <a:r>
              <a:rPr lang="en-US" sz="4000" dirty="0"/>
              <a:t> </a:t>
            </a:r>
            <a:r>
              <a:rPr lang="en-US" sz="4000" dirty="0" err="1"/>
              <a:t>cửa</a:t>
            </a:r>
            <a:r>
              <a:rPr lang="en-US" sz="4000" dirty="0"/>
              <a:t>, </a:t>
            </a:r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/>
              <a:t>đèn</a:t>
            </a:r>
            <a:r>
              <a:rPr lang="en-US" sz="4000" dirty="0"/>
              <a:t> </a:t>
            </a:r>
            <a:r>
              <a:rPr lang="en-US" sz="4000" dirty="0" err="1"/>
              <a:t>biển</a:t>
            </a:r>
            <a:r>
              <a:rPr lang="en-US" sz="4000" dirty="0"/>
              <a:t>.</a:t>
            </a:r>
          </a:p>
        </p:txBody>
      </p:sp>
      <p:pic>
        <p:nvPicPr>
          <p:cNvPr id="10" name="Picture 2" descr="https://i.pinimg.com/564x/7b/f4/67/7bf467d34468d9e5b57beffcf3c08e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8921"/>
            <a:ext cx="1879992" cy="174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090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21" b="30351"/>
          <a:stretch/>
        </p:blipFill>
        <p:spPr>
          <a:xfrm>
            <a:off x="3528508" y="311972"/>
            <a:ext cx="4959275" cy="47249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64435" y="5036970"/>
            <a:ext cx="10347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Chiến</a:t>
            </a:r>
            <a:r>
              <a:rPr lang="en-US" sz="4000" dirty="0"/>
              <a:t> </a:t>
            </a:r>
            <a:r>
              <a:rPr lang="en-US" sz="4000" dirty="0" err="1"/>
              <a:t>sĩ</a:t>
            </a:r>
            <a:r>
              <a:rPr lang="en-US" sz="4000" dirty="0"/>
              <a:t> ở </a:t>
            </a:r>
            <a:r>
              <a:rPr lang="en-US" sz="4000" dirty="0" err="1"/>
              <a:t>đó</a:t>
            </a:r>
            <a:r>
              <a:rPr lang="en-US" sz="4000" dirty="0"/>
              <a:t> </a:t>
            </a:r>
            <a:r>
              <a:rPr lang="en-US" sz="4000" dirty="0" err="1"/>
              <a:t>như</a:t>
            </a:r>
            <a:r>
              <a:rPr lang="en-US" sz="4000" dirty="0"/>
              <a:t> ở </a:t>
            </a:r>
            <a:r>
              <a:rPr lang="en-US" sz="4000" dirty="0" err="1"/>
              <a:t>nhà</a:t>
            </a:r>
            <a:r>
              <a:rPr lang="en-US" sz="4000" dirty="0"/>
              <a:t>.</a:t>
            </a:r>
          </a:p>
        </p:txBody>
      </p:sp>
      <p:pic>
        <p:nvPicPr>
          <p:cNvPr id="6" name="Picture 2" descr="https://i.pinimg.com/564x/7b/f4/67/7bf467d34468d9e5b57beffcf3c08e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" y="4714240"/>
            <a:ext cx="1879992" cy="174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240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.pinimg.com/564x/7b/f4/67/7bf467d34468d9e5b57beffcf3c08e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4154"/>
            <a:ext cx="1879992" cy="174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611" r="6760" b="31479"/>
          <a:stretch/>
        </p:blipFill>
        <p:spPr>
          <a:xfrm>
            <a:off x="3544013" y="322729"/>
            <a:ext cx="5103973" cy="40874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3920" y="4410211"/>
            <a:ext cx="1149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Nam </a:t>
            </a:r>
            <a:r>
              <a:rPr lang="en-US" sz="4000" dirty="0" err="1"/>
              <a:t>Yết</a:t>
            </a:r>
            <a:r>
              <a:rPr lang="en-US" sz="4000" dirty="0"/>
              <a:t> </a:t>
            </a:r>
            <a:r>
              <a:rPr lang="en-US" sz="4000" dirty="0" err="1"/>
              <a:t>là</a:t>
            </a:r>
            <a:r>
              <a:rPr lang="en-US" sz="4000" dirty="0"/>
              <a:t> </a:t>
            </a:r>
            <a:r>
              <a:rPr lang="en-US" sz="4000" dirty="0" err="1"/>
              <a:t>bộ</a:t>
            </a:r>
            <a:r>
              <a:rPr lang="en-US" sz="4000" dirty="0"/>
              <a:t> </a:t>
            </a:r>
            <a:r>
              <a:rPr lang="en-US" sz="4000" dirty="0" err="1"/>
              <a:t>phận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</a:t>
            </a:r>
            <a:r>
              <a:rPr lang="en-US" sz="4000" dirty="0" err="1"/>
              <a:t>cơ</a:t>
            </a:r>
            <a:r>
              <a:rPr lang="en-US" sz="4000" dirty="0"/>
              <a:t> </a:t>
            </a:r>
            <a:r>
              <a:rPr lang="en-US" sz="4000" dirty="0" err="1"/>
              <a:t>thể</a:t>
            </a:r>
            <a:r>
              <a:rPr lang="en-US" sz="4000" dirty="0"/>
              <a:t> </a:t>
            </a:r>
            <a:r>
              <a:rPr lang="en-US" sz="4000" dirty="0" err="1"/>
              <a:t>Việt</a:t>
            </a:r>
            <a:r>
              <a:rPr lang="en-US" sz="4000" dirty="0"/>
              <a:t> Nam.</a:t>
            </a:r>
          </a:p>
        </p:txBody>
      </p:sp>
    </p:spTree>
    <p:extLst>
      <p:ext uri="{BB962C8B-B14F-4D97-AF65-F5344CB8AC3E}">
        <p14:creationId xmlns:p14="http://schemas.microsoft.com/office/powerpoint/2010/main" val="26417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81" t="12734" r="505" b="17079"/>
          <a:stretch/>
        </p:blipFill>
        <p:spPr>
          <a:xfrm>
            <a:off x="1275080" y="741972"/>
            <a:ext cx="10916920" cy="134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4320" y="995680"/>
            <a:ext cx="10556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Nói điều em biết về đảo Nam Yết qua một tấm ảnh</a:t>
            </a:r>
          </a:p>
        </p:txBody>
      </p:sp>
      <p:pic>
        <p:nvPicPr>
          <p:cNvPr id="12290" name="Picture 2" descr="https://i.pinimg.com/564x/ae/7a/ed/ae7aed56110f1fb1228ca624f12718d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" b="8607"/>
          <a:stretch/>
        </p:blipFill>
        <p:spPr bwMode="auto">
          <a:xfrm>
            <a:off x="142558" y="4983480"/>
            <a:ext cx="1779280" cy="143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611" r="6760" b="31479"/>
          <a:stretch/>
        </p:blipFill>
        <p:spPr>
          <a:xfrm>
            <a:off x="6543040" y="4095355"/>
            <a:ext cx="3265842" cy="21128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r="521" b="30351"/>
          <a:stretch/>
        </p:blipFill>
        <p:spPr>
          <a:xfrm>
            <a:off x="2125038" y="4217571"/>
            <a:ext cx="3265842" cy="1990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811" t="-1" r="1384" b="36378"/>
          <a:stretch/>
        </p:blipFill>
        <p:spPr>
          <a:xfrm>
            <a:off x="8229901" y="2074932"/>
            <a:ext cx="3366843" cy="19950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r="1853" b="43711"/>
          <a:stretch/>
        </p:blipFill>
        <p:spPr>
          <a:xfrm>
            <a:off x="4404360" y="2124025"/>
            <a:ext cx="3265842" cy="20218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r="1554" b="42065"/>
          <a:stretch/>
        </p:blipFill>
        <p:spPr>
          <a:xfrm>
            <a:off x="904597" y="2124025"/>
            <a:ext cx="3021944" cy="199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13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605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3412"/>
            <a:ext cx="12192000" cy="6585217"/>
          </a:xfrm>
          <a:prstGeom prst="rect">
            <a:avLst/>
          </a:prstGeom>
        </p:spPr>
      </p:pic>
      <p:sp>
        <p:nvSpPr>
          <p:cNvPr id="5" name="Scroll: Horizontal 6"/>
          <p:cNvSpPr/>
          <p:nvPr/>
        </p:nvSpPr>
        <p:spPr>
          <a:xfrm>
            <a:off x="2652765" y="1019894"/>
            <a:ext cx="6923314" cy="3165243"/>
          </a:xfrm>
          <a:prstGeom prst="horizontalScroll">
            <a:avLst/>
          </a:prstGeom>
          <a:ln w="3810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sz="7200" b="1" dirty="0">
              <a:ln w="19050">
                <a:solidFill>
                  <a:srgbClr val="FFFF00"/>
                </a:solidFill>
                <a:prstDash val="solid"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Phuong Tay" panose="04040805070802020D02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60602" y="2103176"/>
            <a:ext cx="63722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>
                <a:ln/>
                <a:solidFill>
                  <a:schemeClr val="accent4"/>
                </a:solidFill>
              </a:rPr>
              <a:t>Quả</a:t>
            </a:r>
            <a:r>
              <a:rPr lang="en-US" sz="5400" b="1" cap="none" spc="0">
                <a:ln/>
                <a:solidFill>
                  <a:schemeClr val="accent4"/>
                </a:solidFill>
                <a:effectLst/>
              </a:rPr>
              <a:t> trứng kì diệu</a:t>
            </a:r>
          </a:p>
        </p:txBody>
      </p:sp>
    </p:spTree>
    <p:extLst>
      <p:ext uri="{BB962C8B-B14F-4D97-AF65-F5344CB8AC3E}">
        <p14:creationId xmlns:p14="http://schemas.microsoft.com/office/powerpoint/2010/main" val="208210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2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859"/>
            <a:ext cx="12192000" cy="66571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704" b="90000" l="514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81" t="49333" r="11119" b="16667"/>
          <a:stretch/>
        </p:blipFill>
        <p:spPr>
          <a:xfrm>
            <a:off x="8886697" y="2966720"/>
            <a:ext cx="1688408" cy="20666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815" b="47963" l="73800" r="93400"/>
                    </a14:imgEffect>
                    <a14:imgEffect>
                      <a14:colorTemperature colorTemp="47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60" t="24666" r="8480" b="53556"/>
          <a:stretch/>
        </p:blipFill>
        <p:spPr>
          <a:xfrm rot="845761">
            <a:off x="1512094" y="3440062"/>
            <a:ext cx="1578523" cy="1958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167" b="45370" l="50000" r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99" t="24167" r="29901" b="54167"/>
          <a:stretch/>
        </p:blipFill>
        <p:spPr>
          <a:xfrm rot="1127673">
            <a:off x="3959839" y="1756641"/>
            <a:ext cx="1523403" cy="191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81411"/>
            <a:ext cx="12191999" cy="647659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0934715" y="455086"/>
            <a:ext cx="788765" cy="7627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sz="6000" dirty="0">
              <a:solidFill>
                <a:srgbClr val="FF0066"/>
              </a:solidFill>
              <a:latin typeface="SVN-Fiolex Girls" panose="020B0606040200020203" pitchFamily="34" charset="0"/>
            </a:endParaRPr>
          </a:p>
        </p:txBody>
      </p:sp>
      <p:pic>
        <p:nvPicPr>
          <p:cNvPr id="8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41" end="5188.8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  <p:sp>
        <p:nvSpPr>
          <p:cNvPr id="11" name="Rounded Rectangle 1">
            <a:extLst>
              <a:ext uri="{FF2B5EF4-FFF2-40B4-BE49-F238E27FC236}">
                <a16:creationId xmlns:a16="http://schemas.microsoft.com/office/drawing/2014/main" xmlns="" id="{B958C684-540A-4E40-B575-252535902BF5}"/>
              </a:ext>
            </a:extLst>
          </p:cNvPr>
          <p:cNvSpPr/>
          <p:nvPr/>
        </p:nvSpPr>
        <p:spPr>
          <a:xfrm>
            <a:off x="1767178" y="393414"/>
            <a:ext cx="4726089" cy="1442252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xmlns="" id="{655F9E5C-1358-4C33-BDB5-9362DFC96F2C}"/>
              </a:ext>
            </a:extLst>
          </p:cNvPr>
          <p:cNvSpPr/>
          <p:nvPr/>
        </p:nvSpPr>
        <p:spPr>
          <a:xfrm rot="480208">
            <a:off x="3802896" y="2270868"/>
            <a:ext cx="4736100" cy="2953995"/>
          </a:xfrm>
          <a:prstGeom prst="cloud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6888" y="663482"/>
            <a:ext cx="43770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2060"/>
                </a:solidFill>
              </a:rPr>
              <a:t>Em đọc từ sau: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85446" y="3158041"/>
            <a:ext cx="3697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đèn điện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632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5351" objId="8"/>
        <p14:stopEvt time="28241" objId="8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008"/>
            <a:ext cx="12192000" cy="67424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815" b="47963" l="73800" r="93400"/>
                    </a14:imgEffect>
                    <a14:imgEffect>
                      <a14:colorTemperature colorTemp="47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60" t="24666" r="8480" b="53556"/>
          <a:stretch/>
        </p:blipFill>
        <p:spPr>
          <a:xfrm rot="845761">
            <a:off x="1512094" y="3440062"/>
            <a:ext cx="1578523" cy="1958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167" b="45370" l="50000" r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99" t="24167" r="29901" b="54167"/>
          <a:stretch/>
        </p:blipFill>
        <p:spPr>
          <a:xfrm rot="1127673">
            <a:off x="3959839" y="1756641"/>
            <a:ext cx="1523403" cy="19165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593" l="3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34"/>
          <a:stretch/>
        </p:blipFill>
        <p:spPr>
          <a:xfrm>
            <a:off x="8949384" y="2563845"/>
            <a:ext cx="1451844" cy="207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1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98589"/>
            <a:ext cx="12192000" cy="645941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0910800" y="398589"/>
            <a:ext cx="836596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sz="6000" dirty="0">
              <a:solidFill>
                <a:srgbClr val="FF0066"/>
              </a:solidFill>
              <a:latin typeface="SVN-Fiolex Girls" panose="020B0606040200020203" pitchFamily="34" charset="0"/>
            </a:endParaRPr>
          </a:p>
        </p:txBody>
      </p:sp>
      <p:pic>
        <p:nvPicPr>
          <p:cNvPr id="7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41" end="5188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  <p:sp>
        <p:nvSpPr>
          <p:cNvPr id="30" name="Rounded Rectangle 1">
            <a:extLst>
              <a:ext uri="{FF2B5EF4-FFF2-40B4-BE49-F238E27FC236}">
                <a16:creationId xmlns:a16="http://schemas.microsoft.com/office/drawing/2014/main" xmlns="" id="{A037F85F-687F-4905-9482-FEA9314395AE}"/>
              </a:ext>
            </a:extLst>
          </p:cNvPr>
          <p:cNvSpPr/>
          <p:nvPr/>
        </p:nvSpPr>
        <p:spPr>
          <a:xfrm>
            <a:off x="1753731" y="432374"/>
            <a:ext cx="4727751" cy="142507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xmlns="" id="{63E3F87E-F2D7-4817-95D7-DBD4E75FA4F9}"/>
              </a:ext>
            </a:extLst>
          </p:cNvPr>
          <p:cNvSpPr/>
          <p:nvPr/>
        </p:nvSpPr>
        <p:spPr>
          <a:xfrm rot="580512">
            <a:off x="4580102" y="2729486"/>
            <a:ext cx="3779977" cy="2752663"/>
          </a:xfrm>
          <a:prstGeom prst="cloud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9455" y="676178"/>
            <a:ext cx="4410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2060"/>
                </a:solidFill>
              </a:rPr>
              <a:t>Em đọc từ sau: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30053" y="3512073"/>
            <a:ext cx="2911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biệt thự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780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3488" objId="7"/>
        <p14:stopEvt time="26379" objId="7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69" y="432302"/>
            <a:ext cx="12192000" cy="6616839"/>
          </a:xfrm>
          <a:prstGeom prst="rect">
            <a:avLst/>
          </a:prstGeom>
        </p:spPr>
      </p:pic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815" b="47963" l="73800" r="93400"/>
                    </a14:imgEffect>
                    <a14:imgEffect>
                      <a14:colorTemperature colorTemp="47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60" t="24666" r="8480" b="53556"/>
          <a:stretch/>
        </p:blipFill>
        <p:spPr>
          <a:xfrm rot="845761">
            <a:off x="1542240" y="3704820"/>
            <a:ext cx="1578523" cy="1880826"/>
          </a:xfrm>
          <a:prstGeom prst="rect">
            <a:avLst/>
          </a:prstGeom>
        </p:spPr>
      </p:pic>
      <p:pic>
        <p:nvPicPr>
          <p:cNvPr id="7" name="Picture 2" descr="Cute baduck cartoon Royalty Free Vector Image - VectorStoc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8" b="93241" l="0" r="100000">
                        <a14:backgroundMark x1="17946" y1="3241" x2="10270" y2="35463"/>
                        <a14:backgroundMark x1="5514" y1="2130" x2="13838" y2="52963"/>
                        <a14:backgroundMark x1="21514" y1="40093" x2="24108" y2="52963"/>
                        <a14:backgroundMark x1="22486" y1="64907" x2="22486" y2="64907"/>
                        <a14:backgroundMark x1="54595" y1="1204" x2="24108" y2="8241"/>
                        <a14:backgroundMark x1="70162" y1="2778" x2="91784" y2="14722"/>
                        <a14:backgroundMark x1="86919" y1="19815" x2="85730" y2="31296"/>
                        <a14:backgroundMark x1="96865" y1="35741" x2="96108" y2="56389"/>
                        <a14:backgroundMark x1="91243" y1="59907" x2="86919" y2="61481"/>
                        <a14:backgroundMark x1="82595" y1="63796" x2="74270" y2="74537"/>
                        <a14:backgroundMark x1="98378" y1="82778" x2="87676" y2="90926"/>
                        <a14:backgroundMark x1="63784" y1="90185" x2="20757" y2="91574"/>
                        <a14:backgroundMark x1="1189" y1="84815" x2="6486" y2="90185"/>
                        <a14:backgroundMark x1="22595" y1="76667" x2="21946" y2="77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00" y="3781075"/>
            <a:ext cx="1770602" cy="206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167" b="45370" l="50000" r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99" t="24167" r="29901" b="54167"/>
          <a:stretch/>
        </p:blipFill>
        <p:spPr>
          <a:xfrm rot="1127673">
            <a:off x="3989985" y="1982728"/>
            <a:ext cx="1523403" cy="19165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593" l="3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34"/>
          <a:stretch/>
        </p:blipFill>
        <p:spPr>
          <a:xfrm>
            <a:off x="8829330" y="2780955"/>
            <a:ext cx="1502148" cy="214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3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12489"/>
            <a:ext cx="12192000" cy="643543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0890648" y="412490"/>
            <a:ext cx="876899" cy="8755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sz="6000" dirty="0">
              <a:solidFill>
                <a:srgbClr val="FF0066"/>
              </a:solidFill>
              <a:latin typeface="SVN-Fiolex Girls" panose="020B0606040200020203" pitchFamily="34" charset="0"/>
            </a:endParaRPr>
          </a:p>
        </p:txBody>
      </p:sp>
      <p:pic>
        <p:nvPicPr>
          <p:cNvPr id="8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41" end="5188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  <p:sp>
        <p:nvSpPr>
          <p:cNvPr id="12" name="Rounded Rectangle 1">
            <a:extLst>
              <a:ext uri="{FF2B5EF4-FFF2-40B4-BE49-F238E27FC236}">
                <a16:creationId xmlns:a16="http://schemas.microsoft.com/office/drawing/2014/main" xmlns="" id="{1EF0FF11-9D95-4719-84AA-9D40AF80128E}"/>
              </a:ext>
            </a:extLst>
          </p:cNvPr>
          <p:cNvSpPr/>
          <p:nvPr/>
        </p:nvSpPr>
        <p:spPr>
          <a:xfrm>
            <a:off x="1798320" y="412490"/>
            <a:ext cx="6014421" cy="1442252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xmlns="" id="{CACCF029-D2CF-4209-B896-3B3765127CC6}"/>
              </a:ext>
            </a:extLst>
          </p:cNvPr>
          <p:cNvSpPr/>
          <p:nvPr/>
        </p:nvSpPr>
        <p:spPr>
          <a:xfrm rot="268614">
            <a:off x="2846732" y="2425009"/>
            <a:ext cx="7918140" cy="3532168"/>
          </a:xfrm>
          <a:prstGeom prst="cloud">
            <a:avLst/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6576" y="3630207"/>
            <a:ext cx="7266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Hà viết rất cẩn thận.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52383" y="608247"/>
            <a:ext cx="6306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2060"/>
                </a:solidFill>
              </a:rPr>
              <a:t>Em đọc câu sau: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431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9821" objId="8"/>
        <p14:stopEvt time="42691" objId="8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3052307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11.4|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9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7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1941</TotalTime>
  <Words>184</Words>
  <Application>Microsoft Office PowerPoint</Application>
  <PresentationFormat>Custom</PresentationFormat>
  <Paragraphs>55</Paragraphs>
  <Slides>27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UVN Phuong Tay</vt:lpstr>
      <vt:lpstr>SVN-Fiolex Girls</vt:lpstr>
      <vt:lpstr>Times New Roman</vt:lpstr>
      <vt:lpstr>UTM Avo</vt:lpstr>
      <vt:lpstr>Calibri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Dang Le Phan Danh</cp:lastModifiedBy>
  <cp:revision>161</cp:revision>
  <dcterms:created xsi:type="dcterms:W3CDTF">2021-11-01T08:16:43Z</dcterms:created>
  <dcterms:modified xsi:type="dcterms:W3CDTF">2022-12-30T06:51:41Z</dcterms:modified>
</cp:coreProperties>
</file>