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98" r:id="rId5"/>
    <p:sldId id="314" r:id="rId6"/>
    <p:sldId id="299" r:id="rId7"/>
    <p:sldId id="300" r:id="rId8"/>
    <p:sldId id="309" r:id="rId9"/>
    <p:sldId id="310" r:id="rId10"/>
    <p:sldId id="301" r:id="rId11"/>
    <p:sldId id="311" r:id="rId12"/>
    <p:sldId id="302" r:id="rId13"/>
    <p:sldId id="312" r:id="rId14"/>
    <p:sldId id="303" r:id="rId15"/>
    <p:sldId id="313" r:id="rId16"/>
    <p:sldId id="304" r:id="rId17"/>
    <p:sldId id="305" r:id="rId18"/>
    <p:sldId id="316" r:id="rId19"/>
    <p:sldId id="315" r:id="rId20"/>
    <p:sldId id="30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12/18/2021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12/18/2021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19CF5-4023-4FD7-94FF-BB3A6EFED1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9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3105150" y="3714751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9900FF"/>
                </a:solidFill>
                <a:latin typeface=".VnExoticH" pitchFamily="34" charset="0"/>
                <a:cs typeface="Arial" panose="020B0604020202020204" pitchFamily="34" charset="0"/>
              </a:rPr>
              <a:t>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3657600" y="5326064"/>
            <a:ext cx="487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WordArt 3"/>
          <p:cNvSpPr>
            <a:spLocks noChangeArrowheads="1" noChangeShapeType="1" noTextEdit="1"/>
          </p:cNvSpPr>
          <p:nvPr/>
        </p:nvSpPr>
        <p:spPr bwMode="auto">
          <a:xfrm>
            <a:off x="3657600" y="947161"/>
            <a:ext cx="7162800" cy="242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TOÁN VỀ TỈ SỐ </a:t>
            </a:r>
          </a:p>
          <a:p>
            <a:pPr algn="ctr"/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296809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>
            <a:spLocks noChangeArrowheads="1"/>
          </p:cNvSpPr>
          <p:nvPr/>
        </p:nvSpPr>
        <p:spPr bwMode="auto">
          <a:xfrm>
            <a:off x="2413000" y="955353"/>
            <a:ext cx="19989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1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-956852" y="1791371"/>
            <a:ext cx="73543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100 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75 = 24 (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– 24  = 8 (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0"/>
          <p:cNvSpPr txBox="1">
            <a:spLocks noChangeArrowheads="1"/>
          </p:cNvSpPr>
          <p:nvPr/>
        </p:nvSpPr>
        <p:spPr bwMode="auto">
          <a:xfrm>
            <a:off x="7961812" y="955353"/>
            <a:ext cx="2534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2</a:t>
            </a: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5930538" y="1791371"/>
            <a:ext cx="62614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- 75% = 25%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100 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25 = 8 (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8201" y="225827"/>
            <a:ext cx="1835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altLang="en-US" sz="4000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22070" y="-154125"/>
            <a:ext cx="118741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2: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0.5%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5 000 000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164082" y="466771"/>
            <a:ext cx="3084421" cy="16555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303588" y="949235"/>
            <a:ext cx="15176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637666" y="1507581"/>
            <a:ext cx="2216150" cy="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6689725" y="1040901"/>
            <a:ext cx="4629150" cy="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41563" y="1635127"/>
            <a:ext cx="1835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lang="en-US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2449734"/>
            <a:ext cx="1133856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5 000 000 : 100 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= 25 000(</a:t>
            </a:r>
            <a:r>
              <a:rPr lang="en-US" altLang="en-US" sz="44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5 000 000 + 25 000 = 5 025 000 (</a:t>
            </a:r>
            <a:r>
              <a:rPr lang="en-US" altLang="en-US" sz="44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5 025 000 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615588" y="1002253"/>
            <a:ext cx="107882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100% + 0,5% = 100,5%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5 000 000 : 100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100,5 = 5 025 000 (</a:t>
            </a:r>
            <a:r>
              <a:rPr lang="en-US" altLang="en-US" sz="3600" b="1" i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5 025 000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2528888" y="20858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CÁCH 2</a:t>
            </a:r>
          </a:p>
        </p:txBody>
      </p:sp>
    </p:spTree>
    <p:extLst>
      <p:ext uri="{BB962C8B-B14F-4D97-AF65-F5344CB8AC3E}">
        <p14:creationId xmlns:p14="http://schemas.microsoft.com/office/powerpoint/2010/main" val="31923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0" y="1230313"/>
            <a:ext cx="1219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4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xưởng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dùng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345m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40%.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mét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802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375353" y="1493789"/>
            <a:ext cx="744129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quần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345: 100 x 40 = 138 (m)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345 - 138 = 207 (m)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149067" y="579205"/>
            <a:ext cx="178766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5817192" y="4465589"/>
            <a:ext cx="2993127" cy="74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207 m</a:t>
            </a:r>
          </a:p>
        </p:txBody>
      </p:sp>
    </p:spTree>
    <p:extLst>
      <p:ext uri="{BB962C8B-B14F-4D97-AF65-F5344CB8AC3E}">
        <p14:creationId xmlns:p14="http://schemas.microsoft.com/office/powerpoint/2010/main" val="154117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2D2E02F-437B-44AD-A24A-6D337B49F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386" y="1723295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</a:t>
            </a:r>
            <a:r>
              <a:rPr lang="en-US" altLang="en-US" sz="3600" b="1" dirty="0">
                <a:solidFill>
                  <a:srgbClr val="0B19C8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100 % -  40%= 60%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áo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345 : 100 x 60 = 207 (m)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9AD3BF0-93C0-43F1-B996-2A84AC82A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6" y="556667"/>
            <a:ext cx="1826141" cy="74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80F5F60-52B0-4F14-A510-CE63B135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430" y="4513896"/>
            <a:ext cx="299312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207 m</a:t>
            </a:r>
          </a:p>
        </p:txBody>
      </p:sp>
    </p:spTree>
    <p:extLst>
      <p:ext uri="{BB962C8B-B14F-4D97-AF65-F5344CB8AC3E}">
        <p14:creationId xmlns:p14="http://schemas.microsoft.com/office/powerpoint/2010/main" val="306567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0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inh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6850" y="2590801"/>
            <a:ext cx="9124950" cy="3952875"/>
          </a:xfrm>
          <a:noFill/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4876800" y="1981200"/>
            <a:ext cx="2819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3999">
                      <a:srgbClr val="83A7C3"/>
                    </a:gs>
                    <a:gs pos="6500">
                      <a:srgbClr val="768FB9"/>
                    </a:gs>
                    <a:gs pos="10501">
                      <a:srgbClr val="83A7C3"/>
                    </a:gs>
                    <a:gs pos="25999">
                      <a:srgbClr val="FFFFFF"/>
                    </a:gs>
                    <a:gs pos="28000">
                      <a:srgbClr val="9C6563"/>
                    </a:gs>
                    <a:gs pos="28999">
                      <a:srgbClr val="80302D"/>
                    </a:gs>
                    <a:gs pos="35501">
                      <a:srgbClr val="C0524E"/>
                    </a:gs>
                    <a:gs pos="47000">
                      <a:srgbClr val="EBDAD4"/>
                    </a:gs>
                    <a:gs pos="50000">
                      <a:srgbClr val="55261C"/>
                    </a:gs>
                    <a:gs pos="53000">
                      <a:srgbClr val="EBDAD4"/>
                    </a:gs>
                    <a:gs pos="64500">
                      <a:srgbClr val="C0524E"/>
                    </a:gs>
                    <a:gs pos="71001">
                      <a:srgbClr val="80302D"/>
                    </a:gs>
                    <a:gs pos="72000">
                      <a:srgbClr val="9C6563"/>
                    </a:gs>
                    <a:gs pos="74001">
                      <a:srgbClr val="FFFFFF"/>
                    </a:gs>
                    <a:gs pos="89500">
                      <a:srgbClr val="83A7C3"/>
                    </a:gs>
                    <a:gs pos="93500">
                      <a:srgbClr val="768FB9"/>
                    </a:gs>
                    <a:gs pos="96001">
                      <a:srgbClr val="83A7C3"/>
                    </a:gs>
                    <a:gs pos="100000">
                      <a:srgbClr val="DCEBF5"/>
                    </a:gs>
                  </a:gsLst>
                  <a:lin ang="189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13316" name="Rectangle 6"/>
          <p:cNvSpPr>
            <a:spLocks noRot="1" noChangeArrowheads="1"/>
          </p:cNvSpPr>
          <p:nvPr/>
        </p:nvSpPr>
        <p:spPr bwMode="auto">
          <a:xfrm>
            <a:off x="3211513" y="3201989"/>
            <a:ext cx="6299200" cy="242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2100" indent="-292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)	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			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1F0387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		        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1F0387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dirty="0">
                <a:solidFill>
                  <a:srgbClr val="1F0387"/>
                </a:solidFill>
                <a:latin typeface="Times New Roman" panose="02020603050405020304" pitchFamily="18" charset="0"/>
              </a:rPr>
              <a:t> 77)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1524000" y="582614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2309B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>
              <a:solidFill>
                <a:srgbClr val="2309B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1" y="1039813"/>
            <a:ext cx="9117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Giải toán về tỉ số phần trăm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(tiếp theo)</a:t>
            </a:r>
          </a:p>
        </p:txBody>
      </p:sp>
    </p:spTree>
    <p:extLst>
      <p:ext uri="{BB962C8B-B14F-4D97-AF65-F5344CB8AC3E}">
        <p14:creationId xmlns:p14="http://schemas.microsoft.com/office/powerpoint/2010/main" val="3577829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1005836"/>
            <a:ext cx="1219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48194" y="2680290"/>
            <a:ext cx="118480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altLang="en-US" sz="2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810  : 1800   =    0,45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	          0,45    =     45%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45%           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ru-RU" alt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459965" y="529677"/>
            <a:ext cx="31289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09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Box 6"/>
          <p:cNvSpPr txBox="1">
            <a:spLocks noChangeArrowheads="1"/>
          </p:cNvSpPr>
          <p:nvPr/>
        </p:nvSpPr>
        <p:spPr bwMode="auto">
          <a:xfrm>
            <a:off x="130629" y="810263"/>
            <a:ext cx="1190026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52,5% 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57" name="Text Box 2"/>
          <p:cNvSpPr txBox="1">
            <a:spLocks noChangeArrowheads="1"/>
          </p:cNvSpPr>
          <p:nvPr/>
        </p:nvSpPr>
        <p:spPr bwMode="auto">
          <a:xfrm>
            <a:off x="2625634" y="2520950"/>
            <a:ext cx="563009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4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: 800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4400" b="1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52,5%  : ?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ru-RU" altLang="en-US" sz="4400" b="1" dirty="0">
              <a:solidFill>
                <a:srgbClr val="0B19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58" name="Straight Connector 6"/>
          <p:cNvCxnSpPr>
            <a:cxnSpLocks noChangeShapeType="1"/>
          </p:cNvCxnSpPr>
          <p:nvPr/>
        </p:nvCxnSpPr>
        <p:spPr bwMode="auto">
          <a:xfrm>
            <a:off x="6659382" y="1377678"/>
            <a:ext cx="2327864" cy="29301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Straight Connector 6"/>
          <p:cNvCxnSpPr>
            <a:cxnSpLocks noChangeShapeType="1"/>
          </p:cNvCxnSpPr>
          <p:nvPr/>
        </p:nvCxnSpPr>
        <p:spPr bwMode="auto">
          <a:xfrm>
            <a:off x="3196363" y="1974033"/>
            <a:ext cx="185896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Connector 6"/>
          <p:cNvCxnSpPr>
            <a:cxnSpLocks noChangeShapeType="1"/>
          </p:cNvCxnSpPr>
          <p:nvPr/>
        </p:nvCxnSpPr>
        <p:spPr bwMode="auto">
          <a:xfrm>
            <a:off x="6614342" y="1939927"/>
            <a:ext cx="2817813" cy="793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2802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703431" y="946760"/>
            <a:ext cx="77719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1%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3121773" y="1660845"/>
            <a:ext cx="35922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800 : 100   =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6537959" y="1660255"/>
            <a:ext cx="32138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 (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240974" y="2285456"/>
            <a:ext cx="110773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hay 52,5%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B19C8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308525" y="2839569"/>
            <a:ext cx="33972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   x   52,5  =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705773" y="2876536"/>
            <a:ext cx="37751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420 (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476103" y="3534678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gộp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333719" y="4181586"/>
            <a:ext cx="70295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en-US" sz="44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800 : 100  x  52,5  =  420 </a:t>
            </a:r>
            <a:endParaRPr lang="en-US" altLang="en-US" sz="2400" b="1" dirty="0">
              <a:solidFill>
                <a:srgbClr val="0B19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640897" y="188980"/>
            <a:ext cx="1897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0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712178" y="2076656"/>
            <a:ext cx="120047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52,5 %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800 ta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800 chia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100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52,5 .</a:t>
            </a:r>
          </a:p>
        </p:txBody>
      </p:sp>
    </p:spTree>
    <p:extLst>
      <p:ext uri="{BB962C8B-B14F-4D97-AF65-F5344CB8AC3E}">
        <p14:creationId xmlns:p14="http://schemas.microsoft.com/office/powerpoint/2010/main" val="19089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14552" y="551789"/>
            <a:ext cx="118022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lang="en-US" alt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0,5%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1 000 000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8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8353426" y="1296534"/>
            <a:ext cx="2287588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8396289" y="2042205"/>
            <a:ext cx="2201862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675792" y="2747601"/>
            <a:ext cx="1973262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760799" y="2909802"/>
            <a:ext cx="23990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Tóm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tắt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82180" y="3744235"/>
            <a:ext cx="43171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1 000 000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đồng</a:t>
            </a:r>
            <a:endParaRPr lang="en-US" altLang="en-US" sz="4000" b="1" dirty="0">
              <a:solidFill>
                <a:srgbClr val="0B19C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17662" y="3691982"/>
            <a:ext cx="26800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100%: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617663" y="475996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0,5%: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460276" y="4817730"/>
            <a:ext cx="26923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….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 </a:t>
            </a:r>
          </a:p>
        </p:txBody>
      </p: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599364" y="2747601"/>
            <a:ext cx="2093276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574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91887" y="1208630"/>
            <a:ext cx="1229214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54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5400" b="1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1 000 000 : 100 x 0,5 = 5 000 (</a:t>
            </a:r>
            <a:r>
              <a:rPr lang="en-US" altLang="en-US" sz="5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54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5 000 </a:t>
            </a:r>
            <a:r>
              <a:rPr lang="en-US" altLang="en-US" sz="5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5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187234" y="581933"/>
            <a:ext cx="120047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75%,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525588" y="1194526"/>
            <a:ext cx="2316663" cy="13516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7215843" y="1850196"/>
            <a:ext cx="3280047" cy="1126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V="1">
            <a:off x="4346664" y="1809252"/>
            <a:ext cx="878479" cy="3971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314450" y="1829481"/>
            <a:ext cx="2751230" cy="20715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V="1">
            <a:off x="1941605" y="2520925"/>
            <a:ext cx="3919263" cy="7940"/>
          </a:xfrm>
          <a:prstGeom prst="line">
            <a:avLst/>
          </a:prstGeom>
          <a:noFill/>
          <a:ln w="19050" algn="ctr">
            <a:solidFill>
              <a:srgbClr val="F35757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06549" y="2959545"/>
            <a:ext cx="665330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Tóm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tắt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100% : 32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endParaRPr lang="en-US" altLang="en-US" sz="4000" b="1" dirty="0">
              <a:solidFill>
                <a:srgbClr val="0B19C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06549" y="4145195"/>
            <a:ext cx="39190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HS 10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75% :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00199" y="4811986"/>
            <a:ext cx="54929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HS 11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: ... .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39940" y="4066812"/>
            <a:ext cx="3751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4000" b="1" dirty="0">
                <a:solidFill>
                  <a:srgbClr val="0B19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774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  <p:bldP spid="9230" grpId="0"/>
      <p:bldP spid="92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1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|1.7|1.1|1.2|0.8|0.6|0.4|0.4|0.3|0.3|0.3|0.2|0.3|0.2|0.2|0.2|0.2|0.2|0.2"/>
</p:tagLst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205</TotalTime>
  <Words>793</Words>
  <Application>Microsoft Office PowerPoint</Application>
  <PresentationFormat>Widescreen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.VnExoticH</vt:lpstr>
      <vt:lpstr>Arial</vt:lpstr>
      <vt:lpstr>Cambria</vt:lpstr>
      <vt:lpstr>Nirmala UI Semilight</vt:lpstr>
      <vt:lpstr>Times New Roman</vt:lpstr>
      <vt:lpstr>Wingdings</vt:lpstr>
      <vt:lpstr>Back to School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</dc:creator>
  <cp:lastModifiedBy>Thu Phạm</cp:lastModifiedBy>
  <cp:revision>17</cp:revision>
  <dcterms:created xsi:type="dcterms:W3CDTF">2021-11-25T13:38:29Z</dcterms:created>
  <dcterms:modified xsi:type="dcterms:W3CDTF">2021-12-18T03:36:17Z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