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310" r:id="rId2"/>
    <p:sldId id="333" r:id="rId3"/>
    <p:sldId id="256" r:id="rId4"/>
    <p:sldId id="319" r:id="rId5"/>
    <p:sldId id="331" r:id="rId6"/>
    <p:sldId id="330" r:id="rId7"/>
    <p:sldId id="332" r:id="rId8"/>
    <p:sldId id="325" r:id="rId9"/>
    <p:sldId id="329" r:id="rId10"/>
    <p:sldId id="259" r:id="rId11"/>
  </p:sldIdLst>
  <p:sldSz cx="12161838" cy="6858000"/>
  <p:notesSz cx="6858000" cy="9144000"/>
  <p:embeddedFontLst>
    <p:embeddedFont>
      <p:font typeface="Arial Rounded MT Bold" pitchFamily="34" charset="0"/>
      <p:regular r:id="rId13"/>
    </p:embeddedFont>
    <p:embeddedFont>
      <p:font typeface="Arial-Rounded" pitchFamily="34" charset="0"/>
      <p:regular r:id="rId14"/>
    </p:embeddedFont>
    <p:embeddedFont>
      <p:font typeface="Comfortaa" charset="0"/>
      <p:regular r:id="rId15"/>
      <p:bold r:id="rId16"/>
    </p:embeddedFont>
    <p:embeddedFont>
      <p:font typeface="ClearfaceGothic" pitchFamily="18" charset="0"/>
      <p:regular r:id="rId17"/>
    </p:embeddedFont>
    <p:embeddedFont>
      <p:font typeface="Delius Unicase" charset="0"/>
      <p:regular r:id="rId18"/>
      <p:bold r:id="rId19"/>
    </p:embeddedFont>
    <p:embeddedFont>
      <p:font typeface="Chelthm" pitchFamily="18" charset="0"/>
      <p:regular r:id="rId20"/>
    </p:embeddedFont>
    <p:embeddedFont>
      <p:font typeface="Chewy" charset="0"/>
      <p:regular r:id="rId21"/>
    </p:embeddedFont>
    <p:embeddedFont>
      <p:font typeface="Clarendon" pitchFamily="18" charset="0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2" autoAdjust="0"/>
  </p:normalViewPr>
  <p:slideViewPr>
    <p:cSldViewPr>
      <p:cViewPr varScale="1">
        <p:scale>
          <a:sx n="64" d="100"/>
          <a:sy n="64" d="100"/>
        </p:scale>
        <p:origin x="-966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đọc những bài thơ mình đã sưu tầm đc</a:t>
            </a:r>
          </a:p>
          <a:p>
            <a:r>
              <a:rPr lang="en-US" baseline="0" smtClean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Nguồn</a:t>
            </a:r>
            <a:r>
              <a:rPr lang="en-US" baseline="0" smtClean="0"/>
              <a:t>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Nguồn</a:t>
            </a:r>
            <a:r>
              <a:rPr lang="en-US" baseline="0" smtClean="0"/>
              <a:t>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Nguồn</a:t>
            </a:r>
            <a:r>
              <a:rPr lang="en-US" baseline="0" smtClean="0"/>
              <a:t>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</a:t>
            </a:r>
            <a:r>
              <a:rPr lang="en-US" baseline="0" smtClean="0"/>
              <a:t> nên cho HS chia sẻ để phát triển kĩ năng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2958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2958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2264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2264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15699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15699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2958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2958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2264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2264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15699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15699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6"/>
            <a:ext cx="825632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57224" y="236308"/>
            <a:ext cx="504595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33871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9698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02218" y="1481963"/>
            <a:ext cx="215843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69792" y="12017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57728" y="27334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34782" y="1927298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8782" y="3099733"/>
            <a:ext cx="182082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291" y="4790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3227" y="20107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7670" y="920765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70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53723" y="432956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83611" l="9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3490194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224" y="2171700"/>
            <a:ext cx="7699330" cy="3600911"/>
          </a:xfrm>
          <a:prstGeom prst="rect">
            <a:avLst/>
          </a:prstGeom>
          <a:noFill/>
        </p:spPr>
        <p:txBody>
          <a:bodyPr wrap="square" lIns="45647" tIns="22823" rIns="45647" bIns="22823" rtlCol="0">
            <a:spAutoFit/>
          </a:bodyPr>
          <a:lstStyle/>
          <a:p>
            <a:pPr algn="ctr"/>
            <a:r>
              <a:rPr lang="en-US" sz="99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</a:t>
            </a:r>
            <a:endParaRPr lang="en-US" sz="33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3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 các tổ xem tổ nào sưu tầm được nhiều sách, báo, bài </a:t>
            </a:r>
            <a:r>
              <a:rPr lang="en-US" sz="33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thơ, câu chuyện… </a:t>
            </a:r>
            <a:r>
              <a:rPr lang="en-US" sz="33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chủ đề thầy cô đã dặn dò.</a:t>
            </a:r>
          </a:p>
        </p:txBody>
      </p:sp>
    </p:spTree>
    <p:extLst>
      <p:ext uri="{BB962C8B-B14F-4D97-AF65-F5344CB8AC3E}">
        <p14:creationId xmlns:p14="http://schemas.microsoft.com/office/powerpoint/2010/main" val="14489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2"/>
          <p:cNvGrpSpPr/>
          <p:nvPr/>
        </p:nvGrpSpPr>
        <p:grpSpPr>
          <a:xfrm rot="1250031">
            <a:off x="1633767" y="5053774"/>
            <a:ext cx="1147683" cy="1331707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10822159" y="660816"/>
            <a:ext cx="1250733" cy="1202775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10519468" y="4152781"/>
            <a:ext cx="987471" cy="1314863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631884" y="1811728"/>
            <a:ext cx="2898069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54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6795" y="2943115"/>
            <a:ext cx="9588248" cy="86155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66064" y="4189856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đọc mở rộng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2363" y="510859"/>
            <a:ext cx="1130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147719" y="5810642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2119" y="381000"/>
            <a:ext cx="11904424" cy="1299584"/>
            <a:chOff x="294783" y="915918"/>
            <a:chExt cx="11904424" cy="1299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12211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đọc một bài thơ, một câu chuyện về tình cảm của ông bà và cháu.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 descr="Extended cartoon family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1600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54504" y="0"/>
            <a:ext cx="6202815" cy="6858000"/>
          </a:xfrm>
        </p:spPr>
        <p:txBody>
          <a:bodyPr/>
          <a:lstStyle/>
          <a:p>
            <a:pPr marL="139700" indent="0">
              <a:buNone/>
            </a:pPr>
            <a:r>
              <a:rPr lang="en-US" sz="3200" b="1" smtClean="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     </a:t>
            </a:r>
            <a:r>
              <a:rPr lang="vi-VN" sz="3200" b="1" smtClean="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NHÀ </a:t>
            </a:r>
            <a:r>
              <a:rPr lang="vi-VN" sz="3200" b="1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NGOẠI</a:t>
            </a:r>
          </a:p>
          <a:p>
            <a:pPr marL="139700" indent="0">
              <a:buNone/>
            </a:pP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Chiều nay về nhà ngoại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Quả na mở mắt chào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Bưởi đung đưa trái bóng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Ổi thơm lừng bờ ao</a:t>
            </a:r>
          </a:p>
          <a:p>
            <a:pPr marL="139700" indent="0">
              <a:buNone/>
            </a:pP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Trên giàn hoa đậu tím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Hương thiên lí ngọt ngào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Ngoài vườn bông huệ trắng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Chim ríu ran cành cao</a:t>
            </a:r>
          </a:p>
          <a:p>
            <a:pPr marL="139700" indent="0">
              <a:buNone/>
            </a:pP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Ngoại như một ông tiên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Cháu vuốt chòm râu bạc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Ngồi bên ông cháu hát</a:t>
            </a:r>
            <a:b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</a:br>
            <a:r>
              <a:rPr lang="vi-VN" sz="320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“Tùng rinh! Tùng rinh rinh</a:t>
            </a:r>
            <a:r>
              <a:rPr lang="vi-VN" sz="3200" smtClean="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”</a:t>
            </a:r>
            <a:r>
              <a:rPr lang="en-US" sz="3200" smtClean="0">
                <a:latin typeface="ClearfaceGothic" pitchFamily="18" charset="0"/>
                <a:ea typeface="ClearfaceGothic" pitchFamily="18" charset="0"/>
                <a:cs typeface="ClearfaceGothic" pitchFamily="18" charset="0"/>
              </a:rPr>
              <a:t>.</a:t>
            </a:r>
            <a:endParaRPr lang="vi-VN" sz="3200">
              <a:latin typeface="ClearfaceGothic" pitchFamily="18" charset="0"/>
              <a:ea typeface="ClearfaceGothic" pitchFamily="18" charset="0"/>
              <a:cs typeface="ClearfaceGothic" pitchFamily="18" charset="0"/>
            </a:endParaRPr>
          </a:p>
        </p:txBody>
      </p:sp>
      <p:pic>
        <p:nvPicPr>
          <p:cNvPr id="1026" name="Picture 2" descr="How Older Women Can Serve | Cartoon grandma, Birthday illustration, Mom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9" y="3657600"/>
            <a:ext cx="153098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5520" y="5457"/>
            <a:ext cx="6705600" cy="8915400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sz="3600" b="1" smtClean="0">
                <a:latin typeface="Clarendon" pitchFamily="18" charset="0"/>
                <a:ea typeface="Clarendon" pitchFamily="18" charset="0"/>
                <a:cs typeface="Clarendon" pitchFamily="18" charset="0"/>
              </a:rPr>
              <a:t> </a:t>
            </a:r>
            <a:r>
              <a:rPr lang="vi-VN" sz="3600" b="1" smtClean="0">
                <a:latin typeface="Clarendon" pitchFamily="18" charset="0"/>
                <a:ea typeface="Clarendon" pitchFamily="18" charset="0"/>
                <a:cs typeface="Clarendon" pitchFamily="18" charset="0"/>
              </a:rPr>
              <a:t>Chiếc </a:t>
            </a:r>
            <a:r>
              <a:rPr lang="vi-VN" sz="3600" b="1">
                <a:latin typeface="Clarendon" pitchFamily="18" charset="0"/>
                <a:ea typeface="Clarendon" pitchFamily="18" charset="0"/>
                <a:cs typeface="Clarendon" pitchFamily="18" charset="0"/>
              </a:rPr>
              <a:t>Quạt Nan</a:t>
            </a:r>
            <a:endParaRPr lang="vi-VN" sz="3600">
              <a:latin typeface="Clarendon" pitchFamily="18" charset="0"/>
              <a:ea typeface="Clarendon" pitchFamily="18" charset="0"/>
              <a:cs typeface="Clarendon" pitchFamily="18" charset="0"/>
            </a:endParaRPr>
          </a:p>
          <a:p>
            <a:pPr marL="139700" indent="0">
              <a:lnSpc>
                <a:spcPct val="150000"/>
              </a:lnSpc>
              <a:buNone/>
            </a:pP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>Bà cho cháu chiếc </a:t>
            </a:r>
            <a:r>
              <a:rPr lang="vi-VN" sz="2800" smtClean="0">
                <a:latin typeface="Clarendon" pitchFamily="18" charset="0"/>
                <a:ea typeface="Clarendon" pitchFamily="18" charset="0"/>
                <a:cs typeface="Clarendon" pitchFamily="18" charset="0"/>
              </a:rPr>
              <a:t>quạt</a:t>
            </a: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/>
            </a:r>
            <a:b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</a:b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>Viền nan đỏ, nan xanh</a:t>
            </a:r>
            <a:b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</a:b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>Chiếc quạt nhỏ xinh xinh</a:t>
            </a:r>
            <a:b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</a:b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>Em quạt gọi gió đến</a:t>
            </a:r>
            <a:b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</a:b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>Ước gì em mau </a:t>
            </a:r>
            <a:r>
              <a:rPr lang="vi-VN" sz="2800" smtClean="0">
                <a:latin typeface="Clarendon" pitchFamily="18" charset="0"/>
                <a:ea typeface="Clarendon" pitchFamily="18" charset="0"/>
                <a:cs typeface="Clarendon" pitchFamily="18" charset="0"/>
              </a:rPr>
              <a:t>lớn</a:t>
            </a:r>
            <a:endParaRPr lang="en-US" sz="2800" smtClean="0">
              <a:latin typeface="Clarendon" pitchFamily="18" charset="0"/>
              <a:ea typeface="Clarendon" pitchFamily="18" charset="0"/>
              <a:cs typeface="Clarendon" pitchFamily="18" charset="0"/>
            </a:endParaRPr>
          </a:p>
          <a:p>
            <a:pPr marL="139700" indent="0">
              <a:lnSpc>
                <a:spcPct val="150000"/>
              </a:lnSpc>
              <a:buNone/>
            </a:pPr>
            <a:r>
              <a:rPr lang="vi-VN" sz="2800" smtClean="0">
                <a:latin typeface="Clarendon" pitchFamily="18" charset="0"/>
                <a:ea typeface="Clarendon" pitchFamily="18" charset="0"/>
                <a:cs typeface="Clarendon" pitchFamily="18" charset="0"/>
              </a:rPr>
              <a:t>Ngày </a:t>
            </a: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>đêm quạt cho bà</a:t>
            </a:r>
            <a:b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</a:b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>Bà ngon giấc ngủ say</a:t>
            </a:r>
            <a:b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</a:br>
            <a:r>
              <a:rPr lang="vi-VN" sz="2800">
                <a:latin typeface="Clarendon" pitchFamily="18" charset="0"/>
                <a:ea typeface="Clarendon" pitchFamily="18" charset="0"/>
                <a:cs typeface="Clarendon" pitchFamily="18" charset="0"/>
              </a:rPr>
              <a:t>Bàn tay em gọi gió</a:t>
            </a:r>
            <a:r>
              <a:rPr lang="vi-VN" sz="2800" smtClean="0">
                <a:latin typeface="Clarendon" pitchFamily="18" charset="0"/>
                <a:ea typeface="Clarendon" pitchFamily="18" charset="0"/>
                <a:cs typeface="Clarendon" pitchFamily="18" charset="0"/>
              </a:rPr>
              <a:t>.</a:t>
            </a:r>
            <a:endParaRPr lang="en-US" sz="2800" smtClean="0">
              <a:latin typeface="Clarendon" pitchFamily="18" charset="0"/>
              <a:ea typeface="Clarendon" pitchFamily="18" charset="0"/>
              <a:cs typeface="Clarendon" pitchFamily="18" charset="0"/>
            </a:endParaRPr>
          </a:p>
          <a:p>
            <a:pPr marL="139700" indent="0" algn="r">
              <a:lnSpc>
                <a:spcPct val="150000"/>
              </a:lnSpc>
              <a:buNone/>
            </a:pPr>
            <a:r>
              <a:rPr lang="en-US" sz="2800" smtClean="0">
                <a:effectLst/>
                <a:latin typeface="Clarendon" pitchFamily="18" charset="0"/>
                <a:ea typeface="Clarendon" pitchFamily="18" charset="0"/>
                <a:cs typeface="Clarendon" pitchFamily="18" charset="0"/>
              </a:rPr>
              <a:t>(Xuân Cầu)</a:t>
            </a:r>
            <a:endParaRPr lang="vi-VN" sz="2800">
              <a:effectLst/>
              <a:latin typeface="Clarendon" pitchFamily="18" charset="0"/>
              <a:ea typeface="Clarendon" pitchFamily="18" charset="0"/>
              <a:cs typeface="Clarendon" pitchFamily="18" charset="0"/>
            </a:endParaRPr>
          </a:p>
        </p:txBody>
      </p:sp>
      <p:pic>
        <p:nvPicPr>
          <p:cNvPr id="1026" name="Picture 2" descr="Tình cảm cháu thương bà được thể hiện qua bài Quạt cho bà ngủ - Áo kiểu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2895600"/>
            <a:ext cx="4150028" cy="32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5519" y="5457"/>
            <a:ext cx="9327015" cy="8915400"/>
          </a:xfrm>
        </p:spPr>
        <p:txBody>
          <a:bodyPr/>
          <a:lstStyle/>
          <a:p>
            <a:pPr marL="139700" indent="0">
              <a:buNone/>
            </a:pPr>
            <a:r>
              <a:rPr lang="vi-VN" sz="3200" b="1">
                <a:latin typeface="Chelthm" pitchFamily="18" charset="0"/>
                <a:ea typeface="Chelthm" pitchFamily="18" charset="0"/>
                <a:cs typeface="Chelthm" pitchFamily="18" charset="0"/>
              </a:rPr>
              <a:t>Bài thơ Giữa vòng gió thơm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Này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chú gà nâu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Cãi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nhau gì thế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Này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chị vịt bầu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Chớ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gào ầm ĩ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Bà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tớ ngủ rồi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Cánh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màn khép rủ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Hãy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lặng yên nào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Cho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bà tớ ngủ</a:t>
            </a:r>
          </a:p>
          <a:p>
            <a:pPr marL="139700" indent="0">
              <a:buNone/>
            </a:pP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Bàn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tay nhỏ nhắn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Phe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phẩy quạt nan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Đều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đều ngọn gió</a:t>
            </a:r>
            <a:b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en-US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	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Rung </a:t>
            </a:r>
            <a:r>
              <a:rPr lang="vi-VN" sz="3200">
                <a:latin typeface="Chelthm" pitchFamily="18" charset="0"/>
                <a:ea typeface="Chelthm" pitchFamily="18" charset="0"/>
                <a:cs typeface="Chelthm" pitchFamily="18" charset="0"/>
              </a:rPr>
              <a:t>rinh góc </a:t>
            </a: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màn</a:t>
            </a:r>
            <a:endParaRPr lang="vi-VN" sz="3200">
              <a:latin typeface="Chelthm" pitchFamily="18" charset="0"/>
              <a:ea typeface="Chelthm" pitchFamily="18" charset="0"/>
              <a:cs typeface="Chelthm" pitchFamily="18" charset="0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6995319" y="1295400"/>
            <a:ext cx="9327015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9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39700" indent="0">
              <a:spcAft>
                <a:spcPts val="600"/>
              </a:spcAft>
              <a:buFont typeface="Comfortaa"/>
              <a:buNone/>
            </a:pP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Bà ơi hãy ngủ</a:t>
            </a:r>
            <a:b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Có cháu ngồi bên</a:t>
            </a:r>
            <a:b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Căn nhà vắng vẻ</a:t>
            </a:r>
            <a:b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Khu vườn lặng im</a:t>
            </a:r>
          </a:p>
          <a:p>
            <a:pPr marL="139700" indent="0">
              <a:buFont typeface="Comfortaa"/>
              <a:buNone/>
            </a:pP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Hương bưởi hương cau</a:t>
            </a:r>
            <a:b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Lẫn vào tay quạt</a:t>
            </a:r>
            <a:b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Cho bà nằm mát</a:t>
            </a:r>
            <a:b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</a:br>
            <a:r>
              <a:rPr lang="vi-VN" sz="3200" smtClean="0">
                <a:latin typeface="Chelthm" pitchFamily="18" charset="0"/>
                <a:ea typeface="Chelthm" pitchFamily="18" charset="0"/>
                <a:cs typeface="Chelthm" pitchFamily="18" charset="0"/>
              </a:rPr>
              <a:t>Giữa vòng gió thơm.</a:t>
            </a:r>
          </a:p>
          <a:p>
            <a:pPr marL="139700" indent="0">
              <a:buFont typeface="Comfortaa"/>
              <a:buNone/>
            </a:pPr>
            <a:r>
              <a:rPr lang="en-US" sz="3200" i="1" smtClean="0">
                <a:latin typeface="Chelthm" pitchFamily="18" charset="0"/>
                <a:ea typeface="Chelthm" pitchFamily="18" charset="0"/>
                <a:cs typeface="Chelthm" pitchFamily="18" charset="0"/>
              </a:rPr>
              <a:t>(</a:t>
            </a:r>
            <a:r>
              <a:rPr lang="vi-VN" sz="3200" b="1" i="1" smtClean="0">
                <a:latin typeface="Chelthm" pitchFamily="18" charset="0"/>
                <a:ea typeface="Chelthm" pitchFamily="18" charset="0"/>
                <a:cs typeface="Chelthm" pitchFamily="18" charset="0"/>
              </a:rPr>
              <a:t>Quang Huy</a:t>
            </a:r>
            <a:r>
              <a:rPr lang="en-US" sz="3200" i="1" smtClean="0">
                <a:latin typeface="Chelthm" pitchFamily="18" charset="0"/>
                <a:ea typeface="Chelthm" pitchFamily="18" charset="0"/>
                <a:cs typeface="Chelthm" pitchFamily="18" charset="0"/>
              </a:rPr>
              <a:t>)</a:t>
            </a:r>
            <a:endParaRPr lang="vi-VN" sz="3200">
              <a:latin typeface="Chelthm" pitchFamily="18" charset="0"/>
              <a:ea typeface="Chelthm" pitchFamily="18" charset="0"/>
              <a:cs typeface="Chelthm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85740" y="282235"/>
            <a:ext cx="10124380" cy="1853581"/>
            <a:chOff x="294783" y="915918"/>
            <a:chExt cx="10124380" cy="1853581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94411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Chia sẻ với các bạn cảm xúc về một khổ thơ em thích, hoặc một sựu việc trong câu chuyện mà em thấy thú vị.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9" b="98087" l="0" r="100000">
                        <a14:foregroundMark x1="24340" y1="46448" x2="22830" y2="68033"/>
                        <a14:foregroundMark x1="20943" y1="29235" x2="19623" y2="39071"/>
                        <a14:foregroundMark x1="8302" y1="38251" x2="13585" y2="46175"/>
                        <a14:foregroundMark x1="16604" y1="35792" x2="18679" y2="52186"/>
                        <a14:foregroundMark x1="20943" y1="65027" x2="21887" y2="87705"/>
                        <a14:foregroundMark x1="27170" y1="56284" x2="26038" y2="62295"/>
                        <a14:foregroundMark x1="16038" y1="70219" x2="17170" y2="73497"/>
                        <a14:foregroundMark x1="28679" y1="56831" x2="28113" y2="64208"/>
                        <a14:foregroundMark x1="56415" y1="90710" x2="63396" y2="91257"/>
                        <a14:foregroundMark x1="59057" y1="87705" x2="65472" y2="92896"/>
                        <a14:foregroundMark x1="61698" y1="92350" x2="64717" y2="94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94" y="2667000"/>
            <a:ext cx="50482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814590" y="58784"/>
            <a:ext cx="6479675" cy="60152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193</Words>
  <Application>Microsoft Office PowerPoint</Application>
  <PresentationFormat>Custom</PresentationFormat>
  <Paragraphs>37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Rounded MT Bold</vt:lpstr>
      <vt:lpstr>Arial-Rounded</vt:lpstr>
      <vt:lpstr>Comfortaa</vt:lpstr>
      <vt:lpstr>ClearfaceGothic</vt:lpstr>
      <vt:lpstr>Delius Unicase</vt:lpstr>
      <vt:lpstr>Chelthm</vt:lpstr>
      <vt:lpstr>Chewy</vt:lpstr>
      <vt:lpstr>Clarendon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PC</cp:lastModifiedBy>
  <cp:revision>61</cp:revision>
  <dcterms:modified xsi:type="dcterms:W3CDTF">2021-11-13T13:42:11Z</dcterms:modified>
</cp:coreProperties>
</file>