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8" r:id="rId3"/>
    <p:sldId id="281" r:id="rId4"/>
    <p:sldId id="260" r:id="rId5"/>
    <p:sldId id="256" r:id="rId6"/>
    <p:sldId id="261" r:id="rId7"/>
    <p:sldId id="262" r:id="rId8"/>
    <p:sldId id="266" r:id="rId9"/>
    <p:sldId id="265" r:id="rId10"/>
    <p:sldId id="258" r:id="rId11"/>
    <p:sldId id="259" r:id="rId12"/>
    <p:sldId id="263" r:id="rId13"/>
    <p:sldId id="269" r:id="rId14"/>
    <p:sldId id="264" r:id="rId15"/>
    <p:sldId id="276" r:id="rId16"/>
    <p:sldId id="277" r:id="rId1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87011" autoAdjust="0"/>
  </p:normalViewPr>
  <p:slideViewPr>
    <p:cSldViewPr>
      <p:cViewPr varScale="1">
        <p:scale>
          <a:sx n="64" d="100"/>
          <a:sy n="64" d="100"/>
        </p:scale>
        <p:origin x="-444" y="-9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EF0DB-371A-48ED-9107-118BCFC741BA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83D7A-9E42-4548-990C-7D2596BB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1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43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Chú</a:t>
            </a:r>
            <a:r>
              <a:rPr lang="en-US" baseline="0" smtClean="0"/>
              <a:t> ý HD HS:</a:t>
            </a:r>
          </a:p>
          <a:p>
            <a:pPr marL="0" indent="0">
              <a:buFontTx/>
              <a:buNone/>
            </a:pPr>
            <a:r>
              <a:rPr lang="en-US" baseline="0" smtClean="0"/>
              <a:t>- Hiểu nghĩa của câu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Viết hoa chữ đầu câu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Khoảng cách giữa các chữ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Kĩ thuật nối chữ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Độ cao các con chữ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09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95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Viết</a:t>
            </a:r>
            <a:r>
              <a:rPr lang="en-US" baseline="0" smtClean="0"/>
              <a:t> vào bảng con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97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Viết</a:t>
            </a:r>
            <a:r>
              <a:rPr lang="en-US" baseline="0" smtClean="0"/>
              <a:t> vào bảng con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9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06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Chữ</a:t>
            </a:r>
            <a:r>
              <a:rPr lang="en-US" baseline="0" smtClean="0"/>
              <a:t> hoa A gồm mấy nét?</a:t>
            </a:r>
          </a:p>
          <a:p>
            <a:r>
              <a:rPr lang="en-US" baseline="0" smtClean="0"/>
              <a:t>Chữ hoa A có 3 nét (tham khảo SGV)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Chữ</a:t>
            </a:r>
            <a:r>
              <a:rPr lang="en-US" baseline="0" smtClean="0"/>
              <a:t> hoa A cỡ chữ nhỏ cũng có 3 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Chữ</a:t>
            </a:r>
            <a:r>
              <a:rPr lang="en-US" baseline="0" smtClean="0"/>
              <a:t> hoa A gồm mấy nét?</a:t>
            </a:r>
          </a:p>
          <a:p>
            <a:r>
              <a:rPr lang="en-US" baseline="0" smtClean="0"/>
              <a:t>Chữ hoa A có 3 nét (tham khảo SGV)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viết</a:t>
            </a:r>
            <a:r>
              <a:rPr lang="en-US" baseline="0" smtClean="0"/>
              <a:t> bảng con</a:t>
            </a:r>
          </a:p>
          <a:p>
            <a:r>
              <a:rPr lang="en-US" baseline="0" smtClean="0"/>
              <a:t>HS viết vở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83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9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8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3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8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4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3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7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2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0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91E5F-9BD5-49A2-BB11-37556073DA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2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042" y="2743200"/>
            <a:ext cx="7970838" cy="1371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8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  <a:endParaRPr lang="en-US" sz="80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1719" y="1066800"/>
            <a:ext cx="6629400" cy="39703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Nếu tải ppt này về mà thầy cô chưa cài fonts chữ thì thầy cô cần phải cài font đã nhé. LH chính tác giả để được chia sẻ fonts: Zalo - 0916604268</a:t>
            </a:r>
          </a:p>
          <a:p>
            <a:r>
              <a:rPr lang="en-US" sz="3600" smtClean="0">
                <a:latin typeface="Arial" pitchFamily="34" charset="0"/>
                <a:cs typeface="Arial" pitchFamily="34" charset="0"/>
              </a:rPr>
              <a:t>Đọc xong thầy cô nhớ xoá textbox này đi nhé!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6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908969" y="671550"/>
            <a:ext cx="95250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 viết mẫu chữ hoa </a:t>
            </a:r>
            <a:r>
              <a:rPr lang="en-US" b="1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b="1" smtClean="0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chữ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nhỏ)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Google Shape;747;p69"/>
          <p:cNvSpPr/>
          <p:nvPr/>
        </p:nvSpPr>
        <p:spPr>
          <a:xfrm>
            <a:off x="994569" y="714769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mtClean="0">
                <a:latin typeface="Arial Rounded MT Bold" pitchFamily="34" charset="0"/>
              </a:rPr>
              <a:t>2</a:t>
            </a:r>
            <a:endParaRPr sz="4800">
              <a:latin typeface="Arial Rounded MT Bold" pitchFamily="34" charset="0"/>
            </a:endParaRPr>
          </a:p>
        </p:txBody>
      </p:sp>
      <p:pic>
        <p:nvPicPr>
          <p:cNvPr id="5" name="C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13919" y="1541358"/>
            <a:ext cx="5147581" cy="514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9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9719" y="1537729"/>
            <a:ext cx="5998308" cy="4872475"/>
            <a:chOff x="3261519" y="1037303"/>
            <a:chExt cx="5998308" cy="48724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4" b="10000"/>
            <a:stretch/>
          </p:blipFill>
          <p:spPr>
            <a:xfrm>
              <a:off x="3261519" y="1037303"/>
              <a:ext cx="5998308" cy="487247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800759" y="2505790"/>
              <a:ext cx="16611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smtClean="0">
                  <a:solidFill>
                    <a:schemeClr val="bg1"/>
                  </a:solidFill>
                  <a:latin typeface="HP001 5 hàng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  <a:endParaRPr lang="en-US" sz="9600">
                <a:solidFill>
                  <a:schemeClr val="bg1"/>
                </a:solidFill>
                <a:latin typeface="HP001 4H" pitchFamily="34" charset="-127"/>
                <a:ea typeface="HP001 4H" pitchFamily="34" charset="-127"/>
              </a:endParaRPr>
            </a:p>
          </p:txBody>
        </p:sp>
      </p:grp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1908969" y="671550"/>
            <a:ext cx="9525000" cy="1143000"/>
          </a:xfrm>
        </p:spPr>
        <p:txBody>
          <a:bodyPr>
            <a:normAutofit/>
          </a:bodyPr>
          <a:lstStyle/>
          <a:p>
            <a:pPr algn="just"/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chữ hoa </a:t>
            </a:r>
            <a:r>
              <a:rPr lang="en-US" b="1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Google Shape;747;p69"/>
          <p:cNvSpPr/>
          <p:nvPr/>
        </p:nvSpPr>
        <p:spPr>
          <a:xfrm>
            <a:off x="994569" y="714769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mtClean="0">
                <a:latin typeface="Arial Rounded MT Bold" pitchFamily="34" charset="0"/>
              </a:rPr>
              <a:t>3</a:t>
            </a:r>
            <a:endParaRPr sz="4800">
              <a:latin typeface="Arial Rounded MT Bold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7" t="27579" r="28650" b="28602"/>
          <a:stretch/>
        </p:blipFill>
        <p:spPr bwMode="auto">
          <a:xfrm>
            <a:off x="6461919" y="1905000"/>
            <a:ext cx="5480743" cy="320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52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2" t="59734" r="9868" b="5277"/>
          <a:stretch/>
        </p:blipFill>
        <p:spPr bwMode="auto">
          <a:xfrm>
            <a:off x="1" y="1823580"/>
            <a:ext cx="12161837" cy="29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1908969" y="671550"/>
            <a:ext cx="952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câu ứng dụng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Google Shape;747;p69"/>
          <p:cNvSpPr/>
          <p:nvPr/>
        </p:nvSpPr>
        <p:spPr>
          <a:xfrm>
            <a:off x="994569" y="714769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mtClean="0">
                <a:latin typeface="Arial Rounded MT Bold" pitchFamily="34" charset="0"/>
              </a:rPr>
              <a:t>4</a:t>
            </a:r>
            <a:endParaRPr sz="4800">
              <a:latin typeface="Arial Rounded MT Bold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756569" y="3067050"/>
            <a:ext cx="99631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Có cŪg jài sắt, có wgày </a:t>
            </a:r>
            <a:r>
              <a:rPr lang="el-GR" sz="540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Ζ</a:t>
            </a:r>
            <a:r>
              <a:rPr lang="en-US" sz="540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łn </a:t>
            </a:r>
            <a:r>
              <a:rPr lang="en-US" sz="5400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kim.</a:t>
            </a:r>
            <a:endParaRPr lang="en-US" sz="5400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17529" y="1814550"/>
            <a:ext cx="0" cy="2995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06159" y="3867150"/>
            <a:ext cx="6382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3259" y="3208506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9909" y="3219417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309" y="3219695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03339" y="3209340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41669" y="3200400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90029" y="3203509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07289" y="3206618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6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 b="10000"/>
          <a:stretch/>
        </p:blipFill>
        <p:spPr>
          <a:xfrm>
            <a:off x="2497399" y="67935"/>
            <a:ext cx="7983748" cy="648526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195591"/>
              </p:ext>
            </p:extLst>
          </p:nvPr>
        </p:nvGraphicFramePr>
        <p:xfrm>
          <a:off x="2775291" y="938682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94032" y="2474688"/>
            <a:ext cx="3505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0" smtClean="0">
                <a:solidFill>
                  <a:schemeClr val="bg1"/>
                </a:solidFill>
                <a:latin typeface="HP001 5 hàng" pitchFamily="34" charset="0"/>
                <a:ea typeface="HP001 4H" pitchFamily="34" charset="-127"/>
              </a:rPr>
              <a:t>Có</a:t>
            </a:r>
            <a:endParaRPr lang="en-US" sz="10700">
              <a:solidFill>
                <a:schemeClr val="bg1"/>
              </a:solidFill>
              <a:latin typeface="HP001 5 hàng" pitchFamily="34" charset="0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74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4" t="24082" r="28842" b="47104"/>
          <a:stretch/>
        </p:blipFill>
        <p:spPr bwMode="auto">
          <a:xfrm>
            <a:off x="746919" y="1456840"/>
            <a:ext cx="10777621" cy="410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4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3" y="-572814"/>
            <a:ext cx="7840407" cy="72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6719" y="1408385"/>
            <a:ext cx="6178536" cy="1143000"/>
          </a:xfrm>
        </p:spPr>
        <p:txBody>
          <a:bodyPr>
            <a:normAutofit/>
          </a:bodyPr>
          <a:lstStyle/>
          <a:p>
            <a:r>
              <a:rPr lang="en-US" sz="6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 - Dặn dò</a:t>
            </a:r>
            <a:endParaRPr lang="en-US" sz="60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1066800"/>
            <a:ext cx="9296400" cy="25146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1219200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733800"/>
            <a:ext cx="9296400" cy="2246769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519" y="1935243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LH		: 0916.604.268</a:t>
            </a:r>
            <a:endParaRPr lang="en-US" sz="2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6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4" b="16402"/>
          <a:stretch/>
        </p:blipFill>
        <p:spPr>
          <a:xfrm>
            <a:off x="2116757" y="685800"/>
            <a:ext cx="7928324" cy="516708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356943"/>
              </p:ext>
            </p:extLst>
          </p:nvPr>
        </p:nvGraphicFramePr>
        <p:xfrm>
          <a:off x="3766778" y="1552060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85519" y="3088066"/>
            <a:ext cx="3505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0">
                <a:solidFill>
                  <a:schemeClr val="bg1"/>
                </a:solidFill>
                <a:latin typeface="HP001 5 hàng" pitchFamily="34" charset="0"/>
                <a:ea typeface="HP001 4H" pitchFamily="34" charset="-127"/>
              </a:rPr>
              <a:t>B</a:t>
            </a:r>
            <a:endParaRPr lang="en-US" sz="10700">
              <a:solidFill>
                <a:schemeClr val="bg1"/>
              </a:solidFill>
              <a:latin typeface="HP001 5 hàng" pitchFamily="34" charset="0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18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4" b="16402"/>
          <a:stretch/>
        </p:blipFill>
        <p:spPr>
          <a:xfrm>
            <a:off x="2116757" y="685800"/>
            <a:ext cx="7928324" cy="516708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345224"/>
              </p:ext>
            </p:extLst>
          </p:nvPr>
        </p:nvGraphicFramePr>
        <p:xfrm>
          <a:off x="3766778" y="1552060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85519" y="3088066"/>
            <a:ext cx="3505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0" smtClean="0">
                <a:solidFill>
                  <a:schemeClr val="bg1"/>
                </a:solidFill>
                <a:latin typeface="HP001 5 hàng" pitchFamily="34" charset="0"/>
                <a:ea typeface="HP001 4H" pitchFamily="34" charset="-127"/>
              </a:rPr>
              <a:t>Bạn</a:t>
            </a:r>
            <a:endParaRPr lang="en-US" sz="10700">
              <a:solidFill>
                <a:schemeClr val="bg1"/>
              </a:solidFill>
              <a:latin typeface="HP001 5 hàng" pitchFamily="34" charset="0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509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5" t="84400"/>
          <a:stretch/>
        </p:blipFill>
        <p:spPr>
          <a:xfrm flipV="1">
            <a:off x="405396" y="-96168"/>
            <a:ext cx="11801917" cy="192513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640" y="2679872"/>
            <a:ext cx="9459222" cy="156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2048369" y="-1738723"/>
            <a:ext cx="5701198" cy="3982120"/>
            <a:chOff x="-3782475" y="-1860243"/>
            <a:chExt cx="4286503" cy="2986590"/>
          </a:xfrm>
        </p:grpSpPr>
        <p:sp>
          <p:nvSpPr>
            <p:cNvPr id="6" name="Oval 5"/>
            <p:cNvSpPr/>
            <p:nvPr/>
          </p:nvSpPr>
          <p:spPr>
            <a:xfrm>
              <a:off x="-3782475" y="-1860243"/>
              <a:ext cx="4286503" cy="2986590"/>
            </a:xfrm>
            <a:prstGeom prst="ellipse">
              <a:avLst/>
            </a:prstGeom>
            <a:solidFill>
              <a:srgbClr val="778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-2994971" y="-1498365"/>
              <a:ext cx="3092023" cy="25971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-2816609" y="-1226468"/>
              <a:ext cx="2761261" cy="2308560"/>
            </a:xfrm>
            <a:prstGeom prst="ellipse">
              <a:avLst/>
            </a:prstGeom>
            <a:solidFill>
              <a:srgbClr val="FCFF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1941" y="475221"/>
            <a:ext cx="2563006" cy="110799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4800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 </a:t>
            </a:r>
            <a:r>
              <a:rPr lang="en-US" sz="6400" b="1" smtClean="0">
                <a:solidFill>
                  <a:schemeClr val="tx1"/>
                </a:solidFill>
                <a:latin typeface="Akronism" pitchFamily="2" charset="0"/>
                <a:ea typeface="Arabia" pitchFamily="2" charset="0"/>
                <a:cs typeface="Arabia" pitchFamily="2" charset="0"/>
              </a:rPr>
              <a:t>4</a:t>
            </a:r>
            <a:endParaRPr lang="en-US" sz="6400" b="1">
              <a:solidFill>
                <a:schemeClr val="tx1"/>
              </a:solidFill>
              <a:latin typeface="Akronism" pitchFamily="2" charset="0"/>
              <a:ea typeface="Arabia" pitchFamily="2" charset="0"/>
              <a:cs typeface="Arabia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13487" y="2413000"/>
            <a:ext cx="1861301" cy="1828800"/>
            <a:chOff x="1212273" y="1084984"/>
            <a:chExt cx="992332" cy="992332"/>
          </a:xfrm>
        </p:grpSpPr>
        <p:sp>
          <p:nvSpPr>
            <p:cNvPr id="17" name="Oval 16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0083E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132988" y="2479701"/>
            <a:ext cx="1579625" cy="176458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</a:t>
            </a:r>
          </a:p>
          <a:p>
            <a:pPr algn="ctr"/>
            <a:r>
              <a:rPr lang="en-US" sz="5300" smtClean="0">
                <a:solidFill>
                  <a:schemeClr val="bg1"/>
                </a:solidFill>
                <a:latin typeface="Akronism" pitchFamily="2" charset="0"/>
                <a:ea typeface="Arial-Rounded" pitchFamily="34" charset="0"/>
                <a:cs typeface="Arial-Rounded" pitchFamily="34" charset="0"/>
              </a:rPr>
              <a:t>7</a:t>
            </a:r>
            <a:endParaRPr lang="en-US" sz="5300">
              <a:solidFill>
                <a:schemeClr val="bg1"/>
              </a:solidFill>
              <a:latin typeface="Akronism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04948" y="2939169"/>
            <a:ext cx="7025647" cy="83079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46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XẤU HỔ</a:t>
            </a:r>
            <a:endParaRPr lang="en-US" sz="4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80" y="4055288"/>
            <a:ext cx="2904118" cy="27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8647" y="1274618"/>
            <a:ext cx="1660524" cy="646331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 3</a:t>
            </a:r>
            <a:endParaRPr lang="en-US" sz="36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72" y="4267199"/>
            <a:ext cx="20478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669929" y="2578893"/>
            <a:ext cx="6537960" cy="1231107"/>
            <a:chOff x="762000" y="133350"/>
            <a:chExt cx="7467600" cy="2514600"/>
          </a:xfrm>
        </p:grpSpPr>
        <p:sp>
          <p:nvSpPr>
            <p:cNvPr id="8" name="Rounded Rectangle 7"/>
            <p:cNvSpPr/>
            <p:nvPr/>
          </p:nvSpPr>
          <p:spPr>
            <a:xfrm>
              <a:off x="762000" y="133350"/>
              <a:ext cx="7467600" cy="2514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929835" y="435638"/>
              <a:ext cx="7154723" cy="1984929"/>
            </a:xfrm>
            <a:prstGeom prst="roundRect">
              <a:avLst/>
            </a:prstGeom>
            <a:ln>
              <a:noFill/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4000" b="1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altLang="en-US" sz="5400" b="1" i="1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90809" y="2726888"/>
            <a:ext cx="7696200" cy="1143000"/>
          </a:xfrm>
        </p:spPr>
        <p:txBody>
          <a:bodyPr/>
          <a:lstStyle/>
          <a:p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CHỮ HOA </a:t>
            </a:r>
            <a:r>
              <a:rPr lang="en-US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32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33551" y="350745"/>
            <a:ext cx="770996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b="1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b="1" smtClean="0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cỡ chữ vừa)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3019151" y="381990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mtClean="0">
                <a:latin typeface="Arial Rounded MT Bold" pitchFamily="34" charset="0"/>
              </a:rPr>
              <a:t>1</a:t>
            </a:r>
            <a:endParaRPr sz="4800">
              <a:latin typeface="Arial Rounded MT Bold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311776" y="507426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311776" y="447713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11776" y="3831505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11776" y="321359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11776" y="2572044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578521" y="2376055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5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78521" y="3019874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4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78521" y="3640062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3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78521" y="4287960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2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301915" y="4837887"/>
            <a:ext cx="969334" cy="44762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</a:p>
          <a:p>
            <a:pPr algn="ctr"/>
            <a:r>
              <a:rPr lang="en-US" sz="1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 đậm</a:t>
            </a:r>
            <a:endParaRPr lang="en-US" sz="16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96482" y="1948589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563227" y="1752600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6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636128"/>
              </p:ext>
            </p:extLst>
          </p:nvPr>
        </p:nvGraphicFramePr>
        <p:xfrm>
          <a:off x="3997576" y="1932710"/>
          <a:ext cx="5120640" cy="3840480"/>
        </p:xfrm>
        <a:graphic>
          <a:graphicData uri="http://schemas.openxmlformats.org/drawingml/2006/table">
            <a:tbl>
              <a:tblPr firstRow="1" bandRow="1"/>
              <a:tblGrid>
                <a:gridCol w="640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24081" y="2391102"/>
            <a:ext cx="166116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smtClean="0">
                <a:latin typeface="HP001 5 hàng" pitchFamily="34" charset="0"/>
                <a:ea typeface="HP001 4H" pitchFamily="34" charset="-127"/>
              </a:rPr>
              <a:t>C</a:t>
            </a:r>
            <a:endParaRPr lang="en-US" sz="25000">
              <a:latin typeface="HP001 5 hàng" pitchFamily="34" charset="0"/>
              <a:ea typeface="HP001 4H" pitchFamily="34" charset="-127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76020" y="4481993"/>
            <a:ext cx="640080" cy="64008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1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76020" y="3841913"/>
            <a:ext cx="640080" cy="64008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2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76020" y="3200448"/>
            <a:ext cx="640080" cy="64008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3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76020" y="2556987"/>
            <a:ext cx="640080" cy="64008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4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76020" y="1931964"/>
            <a:ext cx="640080" cy="64008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5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39927" y="5152064"/>
            <a:ext cx="640080" cy="64008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1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80007" y="5152064"/>
            <a:ext cx="640080" cy="64008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2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20087" y="5152064"/>
            <a:ext cx="640080" cy="64008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3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60167" y="5152064"/>
            <a:ext cx="640080" cy="64008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4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35" name="Double Brace 34"/>
          <p:cNvSpPr/>
          <p:nvPr/>
        </p:nvSpPr>
        <p:spPr>
          <a:xfrm>
            <a:off x="7820890" y="1963715"/>
            <a:ext cx="1950339" cy="3129734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9890918" y="2813400"/>
            <a:ext cx="2057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 cao 5 ô li</a:t>
            </a:r>
            <a:endParaRPr lang="en-US" sz="4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Double Brace 34"/>
          <p:cNvSpPr/>
          <p:nvPr/>
        </p:nvSpPr>
        <p:spPr>
          <a:xfrm rot="5400000">
            <a:off x="4947402" y="3860489"/>
            <a:ext cx="1950339" cy="2526323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956719" y="5920661"/>
            <a:ext cx="5885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 rộng 4 ô </a:t>
            </a:r>
            <a:r>
              <a:rPr lang="en-US" sz="4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</a:t>
            </a:r>
            <a:endParaRPr lang="en-US" sz="4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Double Brace 34"/>
          <p:cNvSpPr/>
          <p:nvPr/>
        </p:nvSpPr>
        <p:spPr>
          <a:xfrm rot="10800000">
            <a:off x="1949714" y="1931964"/>
            <a:ext cx="1950339" cy="3129734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0" y="1765717"/>
            <a:ext cx="207331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Quy ước tên gọi các đường kẻ</a:t>
            </a:r>
            <a:endParaRPr lang="en-US" sz="4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56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5" grpId="0" animBg="1"/>
      <p:bldP spid="36" grpId="0"/>
      <p:bldP spid="37" grpId="0" animBg="1"/>
      <p:bldP spid="38" grpId="0"/>
      <p:bldP spid="39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396651"/>
              </p:ext>
            </p:extLst>
          </p:nvPr>
        </p:nvGraphicFramePr>
        <p:xfrm>
          <a:off x="3474879" y="1679964"/>
          <a:ext cx="5120640" cy="3840480"/>
        </p:xfrm>
        <a:graphic>
          <a:graphicData uri="http://schemas.openxmlformats.org/drawingml/2006/table">
            <a:tbl>
              <a:tblPr firstRow="1" bandRow="1"/>
              <a:tblGrid>
                <a:gridCol w="640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28401" y="2162502"/>
            <a:ext cx="166116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smtClean="0">
                <a:latin typeface="HP001 5 hàng" pitchFamily="34" charset="0"/>
                <a:ea typeface="HP001 4H" pitchFamily="34" charset="-127"/>
              </a:rPr>
              <a:t>C</a:t>
            </a:r>
            <a:endParaRPr lang="en-US" sz="25000">
              <a:latin typeface="HP001 5 hàng" pitchFamily="34" charset="0"/>
              <a:ea typeface="HP001 4H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3519" y="2155847"/>
            <a:ext cx="166116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smtClean="0">
                <a:solidFill>
                  <a:srgbClr val="FF0000"/>
                </a:solidFill>
                <a:latin typeface="HP001 5 hàng" pitchFamily="34" charset="0"/>
                <a:ea typeface="HP001 4H" pitchFamily="34" charset="-127"/>
              </a:rPr>
              <a:t>C</a:t>
            </a:r>
            <a:endParaRPr lang="en-US" sz="25000">
              <a:solidFill>
                <a:srgbClr val="FF0000"/>
              </a:solidFill>
              <a:latin typeface="HP001 5 hàng" pitchFamily="34" charset="0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7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80519" y="350745"/>
            <a:ext cx="770996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b="1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b="1" smtClean="0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cỡ chữ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nhỏ)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966119" y="381990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mtClean="0">
                <a:latin typeface="Arial Rounded MT Bold" pitchFamily="34" charset="0"/>
              </a:rPr>
              <a:t>1</a:t>
            </a:r>
            <a:endParaRPr sz="4800">
              <a:latin typeface="Arial Rounded MT Bold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88715"/>
              </p:ext>
            </p:extLst>
          </p:nvPr>
        </p:nvGraphicFramePr>
        <p:xfrm>
          <a:off x="3418836" y="1742210"/>
          <a:ext cx="5120640" cy="3840480"/>
        </p:xfrm>
        <a:graphic>
          <a:graphicData uri="http://schemas.openxmlformats.org/drawingml/2006/table">
            <a:tbl>
              <a:tblPr firstRow="1" bandRow="1"/>
              <a:tblGrid>
                <a:gridCol w="640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22069" y="3556000"/>
            <a:ext cx="166116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smtClean="0">
                <a:latin typeface="HP001 5 hàng" pitchFamily="34" charset="0"/>
                <a:ea typeface="HP001 4H" pitchFamily="34" charset="-127"/>
              </a:rPr>
              <a:t>C</a:t>
            </a:r>
            <a:endParaRPr lang="en-US" sz="12500">
              <a:latin typeface="HP001 5 hàng" pitchFamily="34" charset="0"/>
              <a:ea typeface="HP001 4H" pitchFamily="34" charset="-127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27479" y="4292170"/>
            <a:ext cx="640080" cy="64008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1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27479" y="3652090"/>
            <a:ext cx="640080" cy="64008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2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07239" y="4933149"/>
            <a:ext cx="640080" cy="64008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1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47319" y="4933149"/>
            <a:ext cx="640080" cy="64008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2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35" name="Double Brace 34"/>
          <p:cNvSpPr/>
          <p:nvPr/>
        </p:nvSpPr>
        <p:spPr>
          <a:xfrm>
            <a:off x="6949979" y="3324487"/>
            <a:ext cx="1950339" cy="1606048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900318" y="3067050"/>
            <a:ext cx="20574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 cao 2 ô li rưỡi</a:t>
            </a:r>
            <a:endParaRPr lang="en-US" sz="4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Double Brace 34"/>
          <p:cNvSpPr/>
          <p:nvPr/>
        </p:nvSpPr>
        <p:spPr>
          <a:xfrm rot="5400000">
            <a:off x="4539966" y="4458067"/>
            <a:ext cx="1611850" cy="1283015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032919" y="5821859"/>
            <a:ext cx="4864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 </a:t>
            </a:r>
            <a:r>
              <a:rPr lang="en-US" sz="4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 </a:t>
            </a:r>
            <a:r>
              <a:rPr lang="en-US" sz="4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 ô li</a:t>
            </a:r>
            <a:endParaRPr lang="en-US" sz="4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 rot="16200000">
            <a:off x="6627479" y="3024732"/>
            <a:ext cx="640080" cy="640080"/>
            <a:chOff x="7328483" y="5520493"/>
            <a:chExt cx="640080" cy="640080"/>
          </a:xfrm>
        </p:grpSpPr>
        <p:sp>
          <p:nvSpPr>
            <p:cNvPr id="42" name="Rectangle 41"/>
            <p:cNvSpPr/>
            <p:nvPr/>
          </p:nvSpPr>
          <p:spPr>
            <a:xfrm>
              <a:off x="7328483" y="5520493"/>
              <a:ext cx="640080" cy="64008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641100" y="5536731"/>
              <a:ext cx="0" cy="6088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349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4" grpId="0" animBg="1"/>
      <p:bldP spid="35" grpId="0" animBg="1"/>
      <p:bldP spid="36" grpId="0"/>
      <p:bldP spid="37" grpId="0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2445" y="609600"/>
            <a:ext cx="9698673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 viết mẫu chữ hoa </a:t>
            </a:r>
            <a:r>
              <a:rPr lang="en-US" b="1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chữ vừa)</a:t>
            </a:r>
            <a:endParaRPr lang="en-US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878046" y="678945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rial Rounded MT Bold" pitchFamily="34" charset="0"/>
              </a:rPr>
              <a:t>2</a:t>
            </a:r>
            <a:endParaRPr sz="4800">
              <a:latin typeface="Arial Rounded MT Bold" pitchFamily="34" charset="0"/>
            </a:endParaRPr>
          </a:p>
        </p:txBody>
      </p:sp>
      <p:pic>
        <p:nvPicPr>
          <p:cNvPr id="2" name="Hướng dẫn viết chữ C hoa - Instructions for capital letter C - 大写字母C的说明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80519" y="1644901"/>
            <a:ext cx="7162800" cy="47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6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366</Words>
  <Application>Microsoft Office PowerPoint</Application>
  <PresentationFormat>Custom</PresentationFormat>
  <Paragraphs>99</Paragraphs>
  <Slides>16</Slides>
  <Notes>11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TIẾNG VIỆT 2</vt:lpstr>
      <vt:lpstr>PowerPoint Presentation</vt:lpstr>
      <vt:lpstr>PowerPoint Presentation</vt:lpstr>
      <vt:lpstr>PowerPoint Presentation</vt:lpstr>
      <vt:lpstr>VIẾT CHỮ HOA C</vt:lpstr>
      <vt:lpstr>Quan sát chữ hoa C (cỡ chữ vừa)</vt:lpstr>
      <vt:lpstr>PowerPoint Presentation</vt:lpstr>
      <vt:lpstr>Quan sát chữ hoa C (cỡ chữ nhỏ)</vt:lpstr>
      <vt:lpstr>Quan sát  viết mẫu chữ hoa C (cỡ chữ vừa)</vt:lpstr>
      <vt:lpstr>Quan sát  viết mẫu chữ hoa C (cỡ chữ nhỏ)</vt:lpstr>
      <vt:lpstr>Viết chữ hoa C </vt:lpstr>
      <vt:lpstr>PowerPoint Presentation</vt:lpstr>
      <vt:lpstr>PowerPoint Presentation</vt:lpstr>
      <vt:lpstr>PowerPoint Presentation</vt:lpstr>
      <vt:lpstr>Củng cố - Dặn dò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2</dc:title>
  <dc:creator>PC</dc:creator>
  <cp:lastModifiedBy>PC</cp:lastModifiedBy>
  <cp:revision>119</cp:revision>
  <dcterms:created xsi:type="dcterms:W3CDTF">2021-08-11T02:27:04Z</dcterms:created>
  <dcterms:modified xsi:type="dcterms:W3CDTF">2021-08-29T03:27:56Z</dcterms:modified>
</cp:coreProperties>
</file>