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39" r:id="rId2"/>
    <p:sldId id="341" r:id="rId3"/>
    <p:sldId id="344" r:id="rId4"/>
    <p:sldId id="343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7" r:id="rId16"/>
    <p:sldId id="332" r:id="rId17"/>
    <p:sldId id="342" r:id="rId18"/>
  </p:sldIdLst>
  <p:sldSz cx="9144000" cy="5143500" type="screen16x9"/>
  <p:notesSz cx="6858000" cy="9144000"/>
  <p:embeddedFontLst>
    <p:embeddedFont>
      <p:font typeface="FC Onigiri Outline" panose="020B0604020202020204" charset="-34"/>
      <p:regular r:id="rId20"/>
    </p:embeddedFont>
    <p:embeddedFont>
      <p:font typeface="can_NongAor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dia New" panose="020B0604020202020204" charset="-34"/>
      <p:regular r:id="rId26"/>
      <p:bold r:id="rId27"/>
      <p:italic r:id="rId28"/>
      <p:boldItalic r:id="rId29"/>
    </p:embeddedFont>
    <p:embeddedFont>
      <p:font typeface="Ranchers" panose="020B0604020202020204" charset="0"/>
      <p:regular r:id="rId3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00"/>
    <a:srgbClr val="FFD757"/>
    <a:srgbClr val="DAA2B6"/>
    <a:srgbClr val="D597AD"/>
    <a:srgbClr val="FFCE33"/>
    <a:srgbClr val="FFD44B"/>
    <a:srgbClr val="FABE00"/>
    <a:srgbClr val="EAB200"/>
    <a:srgbClr val="F2EFF5"/>
    <a:srgbClr val="9C9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979" autoAdjust="0"/>
  </p:normalViewPr>
  <p:slideViewPr>
    <p:cSldViewPr>
      <p:cViewPr varScale="1">
        <p:scale>
          <a:sx n="87" d="100"/>
          <a:sy n="87" d="100"/>
        </p:scale>
        <p:origin x="102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4F09-6C5A-4EA1-BB9A-A12F0D52B988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0A88-42D7-47B3-9EDC-99BC3ACFC9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4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20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3441109" y="3939902"/>
            <a:ext cx="2261782" cy="45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250470" y="-989413"/>
            <a:ext cx="3243089" cy="2400978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7650111" y="4284591"/>
            <a:ext cx="3003978" cy="2175586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89144" y="2528846"/>
            <a:ext cx="2270933" cy="2634499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523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0347" y="63452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19103" y="1418311"/>
            <a:ext cx="4301369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6423330" y="45992"/>
            <a:ext cx="2261782" cy="45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879281" y="1418311"/>
            <a:ext cx="3240838" cy="29926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449834" y="1204288"/>
            <a:ext cx="2099732" cy="470704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063573" y="1620387"/>
            <a:ext cx="2880320" cy="260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085994" y="-1159289"/>
            <a:ext cx="3003978" cy="2175586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7569120" y="3773128"/>
            <a:ext cx="3003978" cy="2716850"/>
            <a:chOff x="7569120" y="3773128"/>
            <a:chExt cx="3003978" cy="2716850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36510" y="3728240"/>
              <a:ext cx="1336905" cy="1426682"/>
              <a:chOff x="7829880" y="188621"/>
              <a:chExt cx="1086240" cy="1225802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29880" y="490763"/>
                <a:ext cx="1086240" cy="923660"/>
                <a:chOff x="1273574" y="1329063"/>
                <a:chExt cx="1086240" cy="923660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54968" y="1451304"/>
                  <a:ext cx="295916" cy="4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7994741" y="132523"/>
                <a:ext cx="312922" cy="42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0204" y="4079447"/>
            <a:ext cx="1288651" cy="108459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065284" y="1620386"/>
            <a:ext cx="2878609" cy="2605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4519618" y="2296220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4513896" y="2925549"/>
            <a:ext cx="4301369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4533717" y="3750867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395536" y="411510"/>
            <a:ext cx="8044062" cy="432048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1836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2599" y="-92546"/>
            <a:ext cx="8387874" cy="1392181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66776" y="1418311"/>
            <a:ext cx="2938484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1567290" y="2296220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1561568" y="2925549"/>
            <a:ext cx="2943691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1581389" y="3750867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395536" y="411510"/>
            <a:ext cx="8044062" cy="432048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324703" y="42494"/>
            <a:ext cx="2261782" cy="45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4924490" y="1260674"/>
            <a:ext cx="3238030" cy="3072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1536299" y="3946425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144543" y="3580048"/>
            <a:ext cx="1356677" cy="132578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7477437" y="-1329528"/>
            <a:ext cx="2723101" cy="3003978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7824094" y="4043896"/>
            <a:ext cx="1288651" cy="108459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39190" y="1461394"/>
            <a:ext cx="2878609" cy="2605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10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489027"/>
            <a:ext cx="8229600" cy="85725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4910365" y="1395882"/>
            <a:ext cx="3240838" cy="29926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5480918" y="1181859"/>
            <a:ext cx="2099732" cy="470704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1110496" y="1410147"/>
            <a:ext cx="3240838" cy="2992679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681049" y="1196124"/>
            <a:ext cx="2099732" cy="470704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981504" y="-1318504"/>
            <a:ext cx="2175586" cy="3003978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8001622" y="35337"/>
            <a:ext cx="1811009" cy="1676220"/>
          </a:xfrm>
          <a:prstGeom prst="rect">
            <a:avLst/>
          </a:prstGeom>
        </p:spPr>
      </p:pic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10364" y="1779662"/>
            <a:ext cx="3240839" cy="2545556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87059" y="1779662"/>
            <a:ext cx="3264276" cy="2545556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467544" y="393938"/>
            <a:ext cx="7992888" cy="4266044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384722" y="4941399"/>
            <a:ext cx="67712" cy="6771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วงรี 92"/>
          <p:cNvSpPr/>
          <p:nvPr userDrawn="1"/>
        </p:nvSpPr>
        <p:spPr>
          <a:xfrm>
            <a:off x="496531" y="4578363"/>
            <a:ext cx="101569" cy="10156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วงรี 93"/>
          <p:cNvSpPr/>
          <p:nvPr userDrawn="1"/>
        </p:nvSpPr>
        <p:spPr>
          <a:xfrm>
            <a:off x="523721" y="4805959"/>
            <a:ext cx="115111" cy="117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347522" y="4711343"/>
            <a:ext cx="101569" cy="101569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599550" y="4456908"/>
            <a:ext cx="50785" cy="50785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981504" y="3521205"/>
            <a:ext cx="2175586" cy="3003978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0" y="3797807"/>
              <a:ext cx="605970" cy="836816"/>
            </a:xfrm>
            <a:prstGeom prst="rect">
              <a:avLst/>
            </a:prstGeom>
          </p:spPr>
        </p:pic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1" y="4695949"/>
            <a:ext cx="373985" cy="3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3 -0.00988 L 0.00763 -0.25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32 -0.10003 L 0.0066 -0.2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7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37 -0.01421 L 0.01146 -0.2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5596" y="289276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359" y="1627330"/>
            <a:ext cx="8229600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7423677" y="-976090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415995" y="94416"/>
            <a:ext cx="2261782" cy="45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15" y="2845352"/>
            <a:ext cx="1616165" cy="228034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936834" y="-2654"/>
            <a:ext cx="1088830" cy="109414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8695026" y="982966"/>
            <a:ext cx="250890" cy="269338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454211" y="3787027"/>
            <a:ext cx="104400" cy="1049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 userDrawn="1"/>
        </p:nvSpPr>
        <p:spPr>
          <a:xfrm>
            <a:off x="526219" y="3626610"/>
            <a:ext cx="104400" cy="104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 userDrawn="1"/>
        </p:nvSpPr>
        <p:spPr>
          <a:xfrm>
            <a:off x="410447" y="3459277"/>
            <a:ext cx="104400" cy="1049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773818" y="4127022"/>
            <a:ext cx="104400" cy="104933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701810" y="3966605"/>
            <a:ext cx="104400" cy="104933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817582" y="3799272"/>
            <a:ext cx="104400" cy="104933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085994" y="3939902"/>
            <a:ext cx="3003978" cy="2550076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7995395" y="62779"/>
            <a:ext cx="204517" cy="2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9680" y="658060"/>
            <a:ext cx="8229600" cy="85725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6440613" y="72194"/>
            <a:ext cx="2261782" cy="45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405164" y="4491545"/>
            <a:ext cx="9778964" cy="240668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426585" y="-1199208"/>
            <a:ext cx="3003978" cy="2538015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05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400619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7613466" y="-1221842"/>
            <a:ext cx="3003978" cy="222153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23528" y="39027"/>
            <a:ext cx="2261782" cy="45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405164" y="4549817"/>
            <a:ext cx="9778964" cy="2348417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560007" y="1302654"/>
            <a:ext cx="4041775" cy="3036888"/>
          </a:xfr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69" y="264027"/>
            <a:ext cx="1183404" cy="897097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164308" y="1418311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A2B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164307" y="1995686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5164308" y="2487630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5164308" y="3091277"/>
            <a:ext cx="3275154" cy="344569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5167905" y="3507854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5167905" y="4111501"/>
            <a:ext cx="3275154" cy="335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484307"/>
            <a:ext cx="8229600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489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104648" y="-1501991"/>
            <a:ext cx="2175586" cy="3003978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8388424" y="3573914"/>
            <a:ext cx="2175586" cy="3003978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7431403" y="-1128323"/>
            <a:ext cx="3003978" cy="2255288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553429" y="196789"/>
            <a:ext cx="4155055" cy="4136443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454211" y="1064723"/>
            <a:ext cx="3871876" cy="3739275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053502" y="-1332951"/>
            <a:ext cx="2426460" cy="3003978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6700" y="299474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825888" y="1460500"/>
            <a:ext cx="3063376" cy="2903538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164307" y="1995686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196" y="581369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02684" y="11814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21233" y="-998795"/>
            <a:ext cx="3003978" cy="2175586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0459" y="492494"/>
            <a:ext cx="7609368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15246" y="42494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232699" y="4214445"/>
            <a:ext cx="3003978" cy="2175586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8644064" y="4004295"/>
            <a:ext cx="104400" cy="1049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วงรี 66"/>
          <p:cNvSpPr/>
          <p:nvPr userDrawn="1"/>
        </p:nvSpPr>
        <p:spPr>
          <a:xfrm>
            <a:off x="8716072" y="3843878"/>
            <a:ext cx="104400" cy="104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วงรี 67"/>
          <p:cNvSpPr/>
          <p:nvPr userDrawn="1"/>
        </p:nvSpPr>
        <p:spPr>
          <a:xfrm>
            <a:off x="8600300" y="3676545"/>
            <a:ext cx="104400" cy="1049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8388424" y="4411033"/>
            <a:ext cx="104400" cy="104933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8316416" y="4250616"/>
            <a:ext cx="104400" cy="104933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8432188" y="4083283"/>
            <a:ext cx="104400" cy="104933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7698691" y="4133899"/>
            <a:ext cx="3003978" cy="2325774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7646242" y="-1173366"/>
            <a:ext cx="3003978" cy="2493879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323914" y="-1087794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3802601" y="592901"/>
            <a:ext cx="4753699" cy="3845364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4994787" y="4167034"/>
            <a:ext cx="2261782" cy="45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7725976" y="162981"/>
            <a:ext cx="1247789" cy="1215983"/>
            <a:chOff x="7725976" y="162981"/>
            <a:chExt cx="1247789" cy="1215983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25976" y="162981"/>
              <a:ext cx="1145241" cy="1215983"/>
              <a:chOff x="7725976" y="162981"/>
              <a:chExt cx="1145241" cy="121598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25976" y="410811"/>
                <a:ext cx="1145241" cy="968153"/>
                <a:chOff x="1335567" y="1329063"/>
                <a:chExt cx="1145241" cy="968153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16606" y="1640466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69101" y="8347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4168" y="141807"/>
            <a:ext cx="1132092" cy="91070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7453634" y="4082899"/>
            <a:ext cx="3003978" cy="2175586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15249"/>
            <a:ext cx="3345401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95936" y="1200151"/>
            <a:ext cx="4690864" cy="3394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059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49476" y="461804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4777848" y="1332724"/>
            <a:ext cx="3601265" cy="2667882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824334" y="1431451"/>
            <a:ext cx="3268893" cy="259404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7684981" y="4186025"/>
            <a:ext cx="3003978" cy="2175586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1501989" y="-1021241"/>
            <a:ext cx="3003978" cy="2175586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7275031" y="-1099924"/>
            <a:ext cx="3003978" cy="2428552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413486" y="645485"/>
            <a:ext cx="8314144" cy="3748057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996950" y="1573213"/>
            <a:ext cx="2924175" cy="1662112"/>
          </a:xfr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062596" y="1867622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077294" y="2972248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196" y="400619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7666851" y="-1055204"/>
            <a:ext cx="3003978" cy="2175586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397084" y="-1234496"/>
            <a:ext cx="2175586" cy="3003978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" y="4363811"/>
            <a:ext cx="1283070" cy="734201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5970201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3158323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346446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55161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464078" y="58747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292601" y="-1294507"/>
            <a:ext cx="3003978" cy="2402200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97" y="4397550"/>
            <a:ext cx="1283070" cy="734201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8846793" y="4202190"/>
            <a:ext cx="202448" cy="2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2644433" y="1406446"/>
            <a:ext cx="3855134" cy="1689053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dirty="0">
                  <a:solidFill>
                    <a:srgbClr val="8F77AD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  <a:endParaRPr lang="en-US" sz="7200" dirty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D44B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6274952" y="-3034282"/>
            <a:ext cx="854894" cy="2601174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370106" y="-3402358"/>
            <a:ext cx="854894" cy="2796953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304207" y="42494"/>
            <a:ext cx="2261782" cy="45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2" y="1800522"/>
            <a:ext cx="1318171" cy="2917135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7695741" y="3818231"/>
            <a:ext cx="1517950" cy="15253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1693873" y="2451607"/>
            <a:ext cx="2261953" cy="104998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7896532" y="-2952289"/>
            <a:ext cx="854894" cy="2601174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709440" y="-2937619"/>
            <a:ext cx="854894" cy="2601174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3160658" y="446315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5046069" y="1198035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5438196" y="651276"/>
            <a:ext cx="237304" cy="180261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3550151" y="1792774"/>
            <a:ext cx="173012" cy="14276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8" name="วงรี 137"/>
          <p:cNvSpPr/>
          <p:nvPr userDrawn="1"/>
        </p:nvSpPr>
        <p:spPr>
          <a:xfrm>
            <a:off x="2560417" y="1105157"/>
            <a:ext cx="130355" cy="1320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9" name="วงรี 138"/>
          <p:cNvSpPr/>
          <p:nvPr userDrawn="1"/>
        </p:nvSpPr>
        <p:spPr>
          <a:xfrm>
            <a:off x="4248174" y="723621"/>
            <a:ext cx="130355" cy="1320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0" name="วงรี 139"/>
          <p:cNvSpPr/>
          <p:nvPr userDrawn="1"/>
        </p:nvSpPr>
        <p:spPr>
          <a:xfrm>
            <a:off x="5744967" y="1939723"/>
            <a:ext cx="130355" cy="1320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วงรี 140"/>
          <p:cNvSpPr/>
          <p:nvPr userDrawn="1"/>
        </p:nvSpPr>
        <p:spPr>
          <a:xfrm>
            <a:off x="6676523" y="1128309"/>
            <a:ext cx="130355" cy="1320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6829165" y="1787154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7646242" y="-1173366"/>
            <a:ext cx="3003978" cy="2175586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836855" y="2655442"/>
            <a:ext cx="1689348" cy="6036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5273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6444208" y="98381"/>
            <a:ext cx="2261782" cy="45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812897"/>
            <a:ext cx="414494" cy="444971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4" y="1586343"/>
            <a:ext cx="566881" cy="603454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" y="2655551"/>
            <a:ext cx="414494" cy="444971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7300650" y="3524095"/>
            <a:ext cx="3003978" cy="2792952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250470" y="-989413"/>
            <a:ext cx="3003978" cy="242577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8077530" y="2900222"/>
            <a:ext cx="311884" cy="346626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381629" y="431208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5" y="3936083"/>
            <a:ext cx="566881" cy="60345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3900" y="461924"/>
            <a:ext cx="7772400" cy="1021556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174373" y="1041521"/>
            <a:ext cx="480553" cy="5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9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7300650" y="-100770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8285658" y="1904716"/>
            <a:ext cx="325391" cy="361638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351913" y="138257"/>
            <a:ext cx="2261782" cy="45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264420" y="2026709"/>
            <a:ext cx="6763964" cy="1841185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41" y="818280"/>
            <a:ext cx="414494" cy="444971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" y="3564391"/>
            <a:ext cx="414494" cy="444971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76" y="4280350"/>
            <a:ext cx="566881" cy="603454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0" y="1086494"/>
            <a:ext cx="646123" cy="725364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250470" y="4123168"/>
            <a:ext cx="3003978" cy="2175586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7791382" y="3775793"/>
            <a:ext cx="1456524" cy="1343170"/>
            <a:chOff x="7791382" y="3775793"/>
            <a:chExt cx="1456524" cy="1343170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51191" y="3715984"/>
              <a:ext cx="1336905" cy="1456524"/>
              <a:chOff x="7829880" y="162981"/>
              <a:chExt cx="1086240" cy="1251442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29880" y="490763"/>
                <a:ext cx="1086240" cy="923660"/>
                <a:chOff x="1273574" y="1329063"/>
                <a:chExt cx="1086240" cy="923660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54968" y="1451304"/>
                  <a:ext cx="295916" cy="4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7969101" y="8347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9150" y="548804"/>
            <a:ext cx="7772400" cy="1021556"/>
          </a:xfrm>
        </p:spPr>
        <p:txBody>
          <a:bodyPr anchor="t"/>
          <a:lstStyle>
            <a:lvl1pPr algn="ctr">
              <a:defRPr sz="4000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75655" y="2180035"/>
            <a:ext cx="627044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76" y="138257"/>
            <a:ext cx="1162356" cy="10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250470" y="-989413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" y="267107"/>
            <a:ext cx="1229027" cy="1075398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375914" y="3957148"/>
            <a:ext cx="3003978" cy="2175586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93418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293994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442007" y="1361178"/>
            <a:ext cx="1825737" cy="2966516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2573909" y="1361178"/>
            <a:ext cx="1819242" cy="2966516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4705811" y="1361178"/>
            <a:ext cx="1812747" cy="2966516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6837713" y="1361178"/>
            <a:ext cx="1806251" cy="2972054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183671" y="-1748730"/>
            <a:ext cx="9778964" cy="225974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291734" y="-245444"/>
            <a:ext cx="1171456" cy="11771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3" y="4366818"/>
            <a:ext cx="1288651" cy="79722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007" y="383088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323528" y="1020418"/>
            <a:ext cx="8409754" cy="3619896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2359681" y="2516289"/>
            <a:ext cx="161272" cy="165229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37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6464078" y="51470"/>
            <a:ext cx="2261782" cy="45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7206564" y="3029932"/>
            <a:ext cx="3003978" cy="3475185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375914" y="3804533"/>
            <a:ext cx="3003978" cy="2451668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085994" y="-1087793"/>
            <a:ext cx="3399844" cy="2175586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1560325" y="2564077"/>
            <a:ext cx="5675971" cy="1102519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5596" y="109684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12867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312765" y="42494"/>
            <a:ext cx="2261782" cy="45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7481179" y="377286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313" y="3930467"/>
            <a:ext cx="1171456" cy="11771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7642010" y="-1124178"/>
            <a:ext cx="3003978" cy="2175586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0204" y="4079447"/>
            <a:ext cx="1288651" cy="108459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58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18497"/>
            <a:ext cx="9144000" cy="5161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7474451" y="-1280294"/>
            <a:ext cx="3003978" cy="2175586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085994" y="3810406"/>
            <a:ext cx="3003978" cy="2679572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250470" y="-1172980"/>
            <a:ext cx="3003978" cy="253281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2219" y="355183"/>
            <a:ext cx="6718253" cy="1004648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1491631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91631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3598841" y="2310366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480992" y="2310366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3618196" y="3164493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500347" y="3164493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968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42DE-F0EE-4C77-B9C6-2A34B17B2D30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A63B6-125C-4CFA-AE8C-324BB751A659}"/>
              </a:ext>
            </a:extLst>
          </p:cNvPr>
          <p:cNvSpPr txBox="1"/>
          <p:nvPr userDrawn="1"/>
        </p:nvSpPr>
        <p:spPr>
          <a:xfrm>
            <a:off x="-684584" y="5213747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145990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4" r:id="rId6"/>
    <p:sldLayoutId id="2147483655" r:id="rId7"/>
    <p:sldLayoutId id="2147483653" r:id="rId8"/>
    <p:sldLayoutId id="2147483656" r:id="rId9"/>
    <p:sldLayoutId id="2147483657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51" Type="http://schemas.microsoft.com/office/2007/relationships/hdphoto" Target="../media/hdphoto17.wdp"/><Relationship Id="rId3" Type="http://schemas.microsoft.com/office/2007/relationships/hdphoto" Target="../media/hdphoto11.wdp"/><Relationship Id="rId47" Type="http://schemas.openxmlformats.org/officeDocument/2006/relationships/image" Target="NULL"/><Relationship Id="rId50" Type="http://schemas.openxmlformats.org/officeDocument/2006/relationships/image" Target="../media/image72.png"/><Relationship Id="rId7" Type="http://schemas.openxmlformats.org/officeDocument/2006/relationships/image" Target="../media/image68.png"/><Relationship Id="rId12" Type="http://schemas.microsoft.com/office/2007/relationships/hdphoto" Target="../media/hdphoto15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49" Type="http://schemas.microsoft.com/office/2007/relationships/hdphoto" Target="../media/hdphoto16.wdp"/><Relationship Id="rId10" Type="http://schemas.microsoft.com/office/2007/relationships/hdphoto" Target="../media/hdphoto14.wdp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48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1.wdp"/><Relationship Id="rId7" Type="http://schemas.openxmlformats.org/officeDocument/2006/relationships/image" Target="../media/image7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5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11.wdp"/><Relationship Id="rId7" Type="http://schemas.microsoft.com/office/2007/relationships/hdphoto" Target="../media/hdphoto18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57.png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รูปภาพ 9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84"/>
          <a:stretch/>
        </p:blipFill>
        <p:spPr>
          <a:xfrm>
            <a:off x="6739028" y="2566878"/>
            <a:ext cx="2223299" cy="2401090"/>
          </a:xfrm>
          <a:prstGeom prst="rect">
            <a:avLst/>
          </a:prstGeo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spPr>
      </p:pic>
      <p:sp>
        <p:nvSpPr>
          <p:cNvPr id="66" name="Google Shape;6424;p41"/>
          <p:cNvSpPr txBox="1">
            <a:spLocks/>
          </p:cNvSpPr>
          <p:nvPr/>
        </p:nvSpPr>
        <p:spPr>
          <a:xfrm>
            <a:off x="1691680" y="1923678"/>
            <a:ext cx="5688632" cy="48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nchers"/>
              <a:buNone/>
              <a:defRPr sz="4800" b="0" i="0" u="none" strike="noStrike" cap="none">
                <a:solidFill>
                  <a:srgbClr val="3D85C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CHÀO MỪNG CÁC EM </a:t>
            </a:r>
            <a:b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</a:b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ĐẾN VỚI TIẾT HỌC HÔM NAY!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270B6">
                  <a:lumMod val="75000"/>
                </a:srgbClr>
              </a:solidFill>
              <a:effectLst/>
              <a:uLnTx/>
              <a:uFillTx/>
              <a:latin typeface="Arial"/>
              <a:sym typeface="Ranchers"/>
            </a:endParaRPr>
          </a:p>
        </p:txBody>
      </p:sp>
    </p:spTree>
    <p:extLst>
      <p:ext uri="{BB962C8B-B14F-4D97-AF65-F5344CB8AC3E}">
        <p14:creationId xmlns:p14="http://schemas.microsoft.com/office/powerpoint/2010/main" val="13541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7"/>
          <p:cNvGrpSpPr/>
          <p:nvPr/>
        </p:nvGrpSpPr>
        <p:grpSpPr>
          <a:xfrm rot="5400000">
            <a:off x="-768840" y="4251442"/>
            <a:ext cx="1537679" cy="316683"/>
            <a:chOff x="3289945" y="3405879"/>
            <a:chExt cx="2261782" cy="450000"/>
          </a:xfrm>
        </p:grpSpPr>
        <p:sp>
          <p:nvSpPr>
            <p:cNvPr id="6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29514" y="-185291"/>
            <a:ext cx="10441160" cy="88311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81205"/>
              </p:ext>
            </p:extLst>
          </p:nvPr>
        </p:nvGraphicFramePr>
        <p:xfrm>
          <a:off x="611560" y="857479"/>
          <a:ext cx="7920880" cy="3874511"/>
        </p:xfrm>
        <a:graphic>
          <a:graphicData uri="http://schemas.openxmlformats.org/drawingml/2006/table">
            <a:tbl>
              <a:tblPr firstRow="1" firstCol="1" bandRow="1"/>
              <a:tblGrid>
                <a:gridCol w="19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Biểu thức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Đọc là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+ 18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Hai mươi mốt cộng mười tám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 – 17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× 3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: 8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 – 42 + 10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× 3 + 4</a:t>
                      </a: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0">
                        <a:effectLst/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0608" marR="60608" marT="0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4" name="รูปภาพ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0681" flipH="1">
            <a:off x="8262182" y="4567361"/>
            <a:ext cx="829339" cy="580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7904" y="1969396"/>
            <a:ext cx="3789819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 mươi lăm trừ mười bảy</a:t>
            </a:r>
            <a:endParaRPr lang="en-US" sz="2200">
              <a:solidFill>
                <a:schemeClr val="accent1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1066" y="2507363"/>
            <a:ext cx="2348720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Mười ba nhân ba</a:t>
            </a:r>
            <a:endParaRPr lang="en-US" sz="2200">
              <a:solidFill>
                <a:schemeClr val="accent1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8309" y="3019348"/>
            <a:ext cx="2929007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Sáu mươi tư chia tám</a:t>
            </a:r>
            <a:endParaRPr lang="en-US" sz="2200">
              <a:solidFill>
                <a:schemeClr val="accent1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8896" y="3549596"/>
            <a:ext cx="574238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Sáu mười lắm trừ bốn mươi hai cộng mười</a:t>
            </a:r>
            <a:endParaRPr lang="en-US" sz="2200">
              <a:solidFill>
                <a:schemeClr val="accent1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1806" y="4107154"/>
            <a:ext cx="3746538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Mười một nhân ba cộng bốn</a:t>
            </a:r>
            <a:endParaRPr lang="en-US" sz="2200">
              <a:solidFill>
                <a:schemeClr val="accent1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443958"/>
            <a:ext cx="10225136" cy="786759"/>
          </a:xfrm>
          <a:prstGeom prst="rect">
            <a:avLst/>
          </a:prstGeom>
        </p:spPr>
      </p:pic>
      <p:grpSp>
        <p:nvGrpSpPr>
          <p:cNvPr id="40" name="กลุ่ม 57"/>
          <p:cNvGrpSpPr/>
          <p:nvPr/>
        </p:nvGrpSpPr>
        <p:grpSpPr>
          <a:xfrm rot="5400000">
            <a:off x="8358650" y="2948232"/>
            <a:ext cx="1570700" cy="360040"/>
            <a:chOff x="3289945" y="3405879"/>
            <a:chExt cx="2261782" cy="450000"/>
          </a:xfrm>
        </p:grpSpPr>
        <p:sp>
          <p:nvSpPr>
            <p:cNvPr id="41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2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3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4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45" name="รูปภาพ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73114"/>
            <a:ext cx="720080" cy="948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627534"/>
            <a:ext cx="1152128" cy="4842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1253775"/>
            <a:ext cx="66967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mươi cộng hai mươi tám trừ bảy</a:t>
            </a:r>
            <a:r>
              <a:rPr lang="en-US" sz="2200" b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702963"/>
            <a:ext cx="48317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 từ cách 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sang cách viết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88679" y="1995686"/>
            <a:ext cx="288032" cy="32385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253" y="2629181"/>
            <a:ext cx="2126883" cy="5373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5397" y="2581859"/>
            <a:ext cx="498855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US" sz="2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6229" y="2581858"/>
            <a:ext cx="742511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200" b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endParaRPr lang="en-US" sz="2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650" y="2576998"/>
            <a:ext cx="577401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7</a:t>
            </a:r>
            <a:endParaRPr lang="en-US" sz="2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รูปภาพ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15">
            <a:off x="873476" y="2336735"/>
            <a:ext cx="1389213" cy="19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7"/>
          <p:cNvGrpSpPr/>
          <p:nvPr/>
        </p:nvGrpSpPr>
        <p:grpSpPr>
          <a:xfrm rot="5400000">
            <a:off x="8381863" y="4223438"/>
            <a:ext cx="1537679" cy="316683"/>
            <a:chOff x="3289945" y="3405879"/>
            <a:chExt cx="2261782" cy="450000"/>
          </a:xfrm>
        </p:grpSpPr>
        <p:sp>
          <p:nvSpPr>
            <p:cNvPr id="6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29514" y="-185291"/>
            <a:ext cx="10441160" cy="7738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5142" y="550042"/>
            <a:ext cx="590899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 cách đọc tương ứng với mỗi biểu </a:t>
            </a: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>
              <a:solidFill>
                <a:prstClr val="black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31590"/>
            <a:ext cx="7428593" cy="33836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83768" y="4386238"/>
            <a:ext cx="2432076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2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5656" y="4297329"/>
            <a:ext cx="823714" cy="705305"/>
          </a:xfrm>
          <a:prstGeom prst="rect">
            <a:avLst/>
          </a:prstGeom>
        </p:spPr>
      </p:pic>
      <p:pic>
        <p:nvPicPr>
          <p:cNvPr id="21" name="รูปภาพ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7803"/>
            <a:ext cx="928292" cy="645063"/>
          </a:xfrm>
          <a:prstGeom prst="rect">
            <a:avLst/>
          </a:prstGeom>
          <a:effectLst>
            <a:outerShdw blurRad="50800" dist="25400" dir="5400000" algn="t" rotWithShape="0">
              <a:schemeClr val="accent4">
                <a:alpha val="40000"/>
              </a:schemeClr>
            </a:outerShdw>
          </a:effectLst>
        </p:spPr>
      </p:pic>
      <p:pic>
        <p:nvPicPr>
          <p:cNvPr id="23" name="รูปภาพ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271">
            <a:off x="24943" y="3785612"/>
            <a:ext cx="847836" cy="959280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12134920" flipH="1">
            <a:off x="5430112" y="1836531"/>
            <a:ext cx="1302795" cy="138879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12557163" flipH="1">
            <a:off x="5393928" y="2564317"/>
            <a:ext cx="1334708" cy="142281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12557163" flipH="1">
            <a:off x="5391318" y="3359388"/>
            <a:ext cx="1334708" cy="142281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6956624" flipH="1" flipV="1">
            <a:off x="4838471" y="2675841"/>
            <a:ext cx="2430962" cy="198787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11758" y="519129"/>
            <a:ext cx="720080" cy="684469"/>
          </a:xfrm>
          <a:prstGeom prst="ellipse">
            <a:avLst/>
          </a:prstGeom>
          <a:solidFill>
            <a:schemeClr val="accent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b="1" kern="0" smtClean="0">
                <a:solidFill>
                  <a:srgbClr val="FFFFFF"/>
                </a:solidFill>
                <a:latin typeface="Arial"/>
                <a:sym typeface="Arial"/>
              </a:rPr>
              <a:t>02</a:t>
            </a:r>
            <a:endParaRPr lang="en-US" sz="2200" b="1" kern="0" dirty="0" smtClea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3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443958"/>
            <a:ext cx="10225136" cy="786759"/>
          </a:xfrm>
          <a:prstGeom prst="rect">
            <a:avLst/>
          </a:prstGeom>
        </p:spPr>
      </p:pic>
      <p:grpSp>
        <p:nvGrpSpPr>
          <p:cNvPr id="40" name="กลุ่ม 57"/>
          <p:cNvGrpSpPr/>
          <p:nvPr/>
        </p:nvGrpSpPr>
        <p:grpSpPr>
          <a:xfrm rot="5400000">
            <a:off x="-785350" y="2995805"/>
            <a:ext cx="1570700" cy="360040"/>
            <a:chOff x="3289945" y="3405879"/>
            <a:chExt cx="2261782" cy="450000"/>
          </a:xfrm>
        </p:grpSpPr>
        <p:sp>
          <p:nvSpPr>
            <p:cNvPr id="41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2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3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4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31640" y="195486"/>
            <a:ext cx="307327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lập các biểu </a:t>
            </a: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>
              <a:solidFill>
                <a:prstClr val="black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544" y="197026"/>
            <a:ext cx="720080" cy="68446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b="1" kern="0" smtClean="0">
                <a:solidFill>
                  <a:srgbClr val="FFFFFF"/>
                </a:solidFill>
                <a:latin typeface="Arial"/>
                <a:sym typeface="Arial"/>
              </a:rPr>
              <a:t>03</a:t>
            </a:r>
            <a:endParaRPr lang="en-US" sz="2200" b="1" kern="0" dirty="0" smtClea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987092"/>
            <a:ext cx="1443748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21 – 3 </a:t>
            </a:r>
            <a:endParaRPr lang="en-US" sz="2200">
              <a:solidFill>
                <a:schemeClr val="bg1"/>
              </a:solidFill>
              <a:effectLst/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6136" y="1865507"/>
            <a:ext cx="1419142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21 : 3</a:t>
            </a:r>
            <a:endParaRPr lang="en-US" sz="2200">
              <a:solidFill>
                <a:schemeClr val="bg1"/>
              </a:solidFill>
              <a:effectLst/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6136" y="2753703"/>
            <a:ext cx="2304256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23 + 15 + 40</a:t>
            </a:r>
            <a:endParaRPr lang="en-US" sz="2200">
              <a:solidFill>
                <a:schemeClr val="bg1"/>
              </a:solidFill>
              <a:effectLst/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6136" y="3689807"/>
            <a:ext cx="2232248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5 × 2 × 7</a:t>
            </a:r>
            <a:endParaRPr lang="en-US" sz="2200">
              <a:solidFill>
                <a:schemeClr val="bg1"/>
              </a:solidFill>
              <a:effectLst/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5186" y="1111351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a) Hiệu của 21 trừ đi 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619" y="1937454"/>
            <a:ext cx="376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b) Thương của 21 trừ đi 3.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7740" y="2846590"/>
            <a:ext cx="4209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c) Tổng của ba số 23,15 và 40.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4087" y="3809832"/>
            <a:ext cx="4209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d) Tích của ba số 5,2 và 7.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48064" y="1312475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96906" y="2135517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84068" y="3062033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199372" y="3989889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222533"/>
            <a:ext cx="1180716" cy="1441079"/>
          </a:xfrm>
          <a:prstGeom prst="rect">
            <a:avLst/>
          </a:prstGeom>
        </p:spPr>
      </p:pic>
      <p:pic>
        <p:nvPicPr>
          <p:cNvPr id="37" name="รูปภาพ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7" y="123478"/>
            <a:ext cx="313837" cy="4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1" grpId="0" animBg="1"/>
      <p:bldP spid="23" grpId="0" animBg="1"/>
      <p:bldP spid="24" grpId="0" animBg="1"/>
      <p:bldP spid="25" grpId="0" animBg="1"/>
      <p:bldP spid="13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440" y="4660750"/>
            <a:ext cx="10225136" cy="556989"/>
          </a:xfrm>
          <a:prstGeom prst="rect">
            <a:avLst/>
          </a:prstGeom>
        </p:spPr>
      </p:pic>
      <p:grpSp>
        <p:nvGrpSpPr>
          <p:cNvPr id="40" name="กลุ่ม 57"/>
          <p:cNvGrpSpPr/>
          <p:nvPr/>
        </p:nvGrpSpPr>
        <p:grpSpPr>
          <a:xfrm>
            <a:off x="6948264" y="267494"/>
            <a:ext cx="1828958" cy="352046"/>
            <a:chOff x="3289945" y="3405879"/>
            <a:chExt cx="2261782" cy="450000"/>
          </a:xfrm>
        </p:grpSpPr>
        <p:sp>
          <p:nvSpPr>
            <p:cNvPr id="41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2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3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4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กลุ่ม 45"/>
          <p:cNvGrpSpPr/>
          <p:nvPr/>
        </p:nvGrpSpPr>
        <p:grpSpPr>
          <a:xfrm>
            <a:off x="-966735" y="-812626"/>
            <a:ext cx="2946447" cy="2033853"/>
            <a:chOff x="-1250470" y="-989413"/>
            <a:chExt cx="3243089" cy="2400978"/>
          </a:xfrm>
        </p:grpSpPr>
        <p:sp>
          <p:nvSpPr>
            <p:cNvPr id="27" name="เมฆ 85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1" name="รูปภาพ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32" name="รูปภาพ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38" name="รูปภาพ 8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39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45" name="รูปภาพ 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47" name="Google Shape;7101;p48"/>
          <p:cNvSpPr txBox="1">
            <a:spLocks/>
          </p:cNvSpPr>
          <p:nvPr/>
        </p:nvSpPr>
        <p:spPr>
          <a:xfrm>
            <a:off x="691128" y="19548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VẬN DỤNG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1487884" y="1226494"/>
            <a:ext cx="6312342" cy="867609"/>
          </a:xfrm>
          <a:prstGeom prst="wedgeRoundRectCallout">
            <a:avLst>
              <a:gd name="adj1" fmla="val 54688"/>
              <a:gd name="adj2" fmla="val 4550"/>
              <a:gd name="adj3" fmla="val 16667"/>
            </a:avLst>
          </a:prstGeom>
          <a:solidFill>
            <a:srgbClr val="FFC200">
              <a:lumMod val="40000"/>
              <a:lumOff val="60000"/>
            </a:srgbClr>
          </a:solidFill>
          <a:ln w="25400" cap="flat" cmpd="sng" algn="ctr">
            <a:solidFill>
              <a:srgbClr val="FFC200">
                <a:lumMod val="40000"/>
                <a:lumOff val="60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>
              <a:lnSpc>
                <a:spcPct val="150000"/>
              </a:lnSpc>
              <a:buClr>
                <a:srgbClr val="000000"/>
              </a:buClr>
            </a:pPr>
            <a:r>
              <a:rPr lang="en-US" sz="1800" kern="0" smtClea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 Dựa vào hình vẽ trên, nếu </a:t>
            </a:r>
            <a:r>
              <a:rPr lang="vi-VN" sz="1800" kern="0" smtClea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ý </a:t>
            </a:r>
            <a:r>
              <a:rPr lang="vi-VN" sz="1800" ker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nghĩa </a:t>
            </a:r>
            <a:r>
              <a:rPr lang="vi-VN" sz="1800" kern="0" smtClea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của</a:t>
            </a:r>
            <a:r>
              <a:rPr lang="en-US" sz="1800" kern="0" smtClea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 mỗi</a:t>
            </a:r>
            <a:r>
              <a:rPr lang="vi-VN" sz="1800" kern="0" smtClea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1800" ker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biểu </a:t>
            </a:r>
            <a:r>
              <a:rPr lang="vi-VN" sz="1800" kern="0" smtClea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thức</a:t>
            </a:r>
            <a:r>
              <a:rPr lang="en-US" sz="1800" kern="0" smtClean="0">
                <a:solidFill>
                  <a:srgbClr val="434343">
                    <a:lumMod val="50000"/>
                  </a:srgbClr>
                </a:solidFill>
                <a:latin typeface="Arial" panose="020B0604020202020204" pitchFamily="34" charset="0"/>
                <a:sym typeface="Arial"/>
              </a:rPr>
              <a:t> sau: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       a) 8 +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9;                b) 8 + 6;              c) 8 + 9 +  6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6524" y="2436165"/>
            <a:ext cx="5373208" cy="20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0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56592" y="-245730"/>
            <a:ext cx="10441160" cy="5968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524" y="1058140"/>
            <a:ext cx="5373208" cy="20759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56524" y="3219822"/>
            <a:ext cx="82306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+ 9 biểu thị số cá ở cả hai bình A và B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6524" y="3853607"/>
            <a:ext cx="70412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+ 6 biểu thị số cá ở cả hai bình A và C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>
              <a:solidFill>
                <a:prstClr val="black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6856" y="4487393"/>
            <a:ext cx="67696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+ 9 + 6 biểu thị số cá ở cả ba hình A, B, C.</a:t>
            </a:r>
            <a:endParaRPr lang="en-US" sz="2200">
              <a:solidFill>
                <a:prstClr val="black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32" name="Google Shape;7101;p48"/>
          <p:cNvSpPr txBox="1">
            <a:spLocks/>
          </p:cNvSpPr>
          <p:nvPr/>
        </p:nvSpPr>
        <p:spPr>
          <a:xfrm>
            <a:off x="755576" y="4182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>
              <a:buClr>
                <a:srgbClr val="2270B6"/>
              </a:buClr>
            </a:pPr>
            <a:r>
              <a:rPr lang="en-US" sz="3200" b="1" kern="0" smtClean="0">
                <a:solidFill>
                  <a:srgbClr val="FF0000"/>
                </a:solidFill>
                <a:latin typeface="Arial"/>
              </a:rPr>
              <a:t>VẬN DỤNG</a:t>
            </a:r>
            <a:endParaRPr lang="en-US" sz="3200" b="1" kern="0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34" name="กลุ่ม 45"/>
          <p:cNvGrpSpPr/>
          <p:nvPr/>
        </p:nvGrpSpPr>
        <p:grpSpPr>
          <a:xfrm rot="17437756">
            <a:off x="-635273" y="3998127"/>
            <a:ext cx="1560069" cy="1185033"/>
            <a:chOff x="-1250470" y="-989413"/>
            <a:chExt cx="3003978" cy="2595558"/>
          </a:xfrm>
        </p:grpSpPr>
        <p:sp>
          <p:nvSpPr>
            <p:cNvPr id="35" name="เมฆ 85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pic>
          <p:nvPicPr>
            <p:cNvPr id="36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37" name="รูปภาพ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38" name="รูปภาพ 8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39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2" y="536862"/>
              <a:ext cx="999662" cy="106928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pic>
        <p:nvPicPr>
          <p:cNvPr id="41" name="รูปภาพ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119"/>
            <a:ext cx="1218910" cy="697487"/>
          </a:xfrm>
          <a:prstGeom prst="rect">
            <a:avLst/>
          </a:prstGeom>
        </p:spPr>
      </p:pic>
      <p:pic>
        <p:nvPicPr>
          <p:cNvPr id="42" name="รูปภาพ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735">
            <a:off x="277356" y="14701"/>
            <a:ext cx="592488" cy="835976"/>
          </a:xfrm>
          <a:prstGeom prst="rect">
            <a:avLst/>
          </a:prstGeom>
        </p:spPr>
      </p:pic>
      <p:pic>
        <p:nvPicPr>
          <p:cNvPr id="43" name="รูปภาพ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3297">
            <a:off x="8137298" y="2240405"/>
            <a:ext cx="802446" cy="9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3901" y="1503580"/>
            <a:ext cx="664620" cy="553998"/>
            <a:chOff x="1813798" y="1201467"/>
            <a:chExt cx="664620" cy="553998"/>
          </a:xfrm>
        </p:grpSpPr>
        <p:sp>
          <p:nvSpPr>
            <p:cNvPr id="2" name="รูปแบบอิสระ 1"/>
            <p:cNvSpPr/>
            <p:nvPr/>
          </p:nvSpPr>
          <p:spPr>
            <a:xfrm>
              <a:off x="1883418" y="1292804"/>
              <a:ext cx="525380" cy="405700"/>
            </a:xfrm>
            <a:custGeom>
              <a:avLst/>
              <a:gdLst>
                <a:gd name="connsiteX0" fmla="*/ 0 w 1333500"/>
                <a:gd name="connsiteY0" fmla="*/ 470024 h 470024"/>
                <a:gd name="connsiteX1" fmla="*/ 279400 w 1333500"/>
                <a:gd name="connsiteY1" fmla="*/ 124 h 470024"/>
                <a:gd name="connsiteX2" fmla="*/ 254000 w 1333500"/>
                <a:gd name="connsiteY2" fmla="*/ 470024 h 470024"/>
                <a:gd name="connsiteX3" fmla="*/ 533400 w 1333500"/>
                <a:gd name="connsiteY3" fmla="*/ 124 h 470024"/>
                <a:gd name="connsiteX4" fmla="*/ 508000 w 1333500"/>
                <a:gd name="connsiteY4" fmla="*/ 419224 h 470024"/>
                <a:gd name="connsiteX5" fmla="*/ 800100 w 1333500"/>
                <a:gd name="connsiteY5" fmla="*/ 12824 h 470024"/>
                <a:gd name="connsiteX6" fmla="*/ 787400 w 1333500"/>
                <a:gd name="connsiteY6" fmla="*/ 457324 h 470024"/>
                <a:gd name="connsiteX7" fmla="*/ 1092200 w 1333500"/>
                <a:gd name="connsiteY7" fmla="*/ 124 h 470024"/>
                <a:gd name="connsiteX8" fmla="*/ 1028700 w 1333500"/>
                <a:gd name="connsiteY8" fmla="*/ 457324 h 470024"/>
                <a:gd name="connsiteX9" fmla="*/ 1333500 w 1333500"/>
                <a:gd name="connsiteY9" fmla="*/ 25524 h 470024"/>
                <a:gd name="connsiteX10" fmla="*/ 1333500 w 1333500"/>
                <a:gd name="connsiteY10" fmla="*/ 25524 h 47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0" h="470024">
                  <a:moveTo>
                    <a:pt x="0" y="470024"/>
                  </a:moveTo>
                  <a:cubicBezTo>
                    <a:pt x="118533" y="235074"/>
                    <a:pt x="237067" y="124"/>
                    <a:pt x="279400" y="124"/>
                  </a:cubicBezTo>
                  <a:cubicBezTo>
                    <a:pt x="321733" y="124"/>
                    <a:pt x="211667" y="470024"/>
                    <a:pt x="254000" y="470024"/>
                  </a:cubicBezTo>
                  <a:cubicBezTo>
                    <a:pt x="296333" y="470024"/>
                    <a:pt x="491067" y="8591"/>
                    <a:pt x="533400" y="124"/>
                  </a:cubicBezTo>
                  <a:cubicBezTo>
                    <a:pt x="575733" y="-8343"/>
                    <a:pt x="463550" y="417107"/>
                    <a:pt x="508000" y="419224"/>
                  </a:cubicBezTo>
                  <a:cubicBezTo>
                    <a:pt x="552450" y="421341"/>
                    <a:pt x="753533" y="6474"/>
                    <a:pt x="800100" y="12824"/>
                  </a:cubicBezTo>
                  <a:cubicBezTo>
                    <a:pt x="846667" y="19174"/>
                    <a:pt x="738717" y="459441"/>
                    <a:pt x="787400" y="457324"/>
                  </a:cubicBezTo>
                  <a:cubicBezTo>
                    <a:pt x="836083" y="455207"/>
                    <a:pt x="1051983" y="124"/>
                    <a:pt x="1092200" y="124"/>
                  </a:cubicBezTo>
                  <a:cubicBezTo>
                    <a:pt x="1132417" y="124"/>
                    <a:pt x="988483" y="453091"/>
                    <a:pt x="1028700" y="457324"/>
                  </a:cubicBezTo>
                  <a:cubicBezTo>
                    <a:pt x="1068917" y="461557"/>
                    <a:pt x="1333500" y="25524"/>
                    <a:pt x="1333500" y="25524"/>
                  </a:cubicBezTo>
                  <a:lnTo>
                    <a:pt x="1333500" y="25524"/>
                  </a:lnTo>
                </a:path>
              </a:pathLst>
            </a:custGeom>
            <a:ln w="203200" cap="rnd">
              <a:solidFill>
                <a:schemeClr val="accent2">
                  <a:lumMod val="20000"/>
                  <a:lumOff val="80000"/>
                  <a:alpha val="70000"/>
                </a:schemeClr>
              </a:solidFill>
            </a:ln>
            <a:effectLst>
              <a:outerShdw blurRad="50800" dist="38100" dir="2700000" algn="tl" rotWithShape="0">
                <a:srgbClr val="FFD85B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8C6D2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017B8D-3891-411C-A7A8-05724E2C895B}"/>
                </a:ext>
              </a:extLst>
            </p:cNvPr>
            <p:cNvSpPr txBox="1"/>
            <p:nvPr/>
          </p:nvSpPr>
          <p:spPr>
            <a:xfrm>
              <a:off x="1813798" y="1201467"/>
              <a:ext cx="6646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กลุ่ม 50"/>
          <p:cNvGrpSpPr/>
          <p:nvPr/>
        </p:nvGrpSpPr>
        <p:grpSpPr>
          <a:xfrm>
            <a:off x="2416786" y="1304745"/>
            <a:ext cx="5253951" cy="1133325"/>
            <a:chOff x="2884840" y="1257868"/>
            <a:chExt cx="4304831" cy="703568"/>
          </a:xfrm>
          <a:effectLst>
            <a:outerShdw blurRad="50800" dist="38100" dir="2700000" algn="tl" rotWithShape="0">
              <a:srgbClr val="FFD85B">
                <a:alpha val="40000"/>
              </a:srgbClr>
            </a:outerShdw>
          </a:effectLst>
        </p:grpSpPr>
        <p:sp>
          <p:nvSpPr>
            <p:cNvPr id="79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2416648" y="2828387"/>
            <a:ext cx="5253951" cy="1687579"/>
            <a:chOff x="2884840" y="2413561"/>
            <a:chExt cx="4304831" cy="705004"/>
          </a:xfrm>
          <a:effectLst>
            <a:outerShdw blurRad="50800" dist="38100" dir="2700000" algn="tl" rotWithShape="0">
              <a:srgbClr val="FFD85B">
                <a:alpha val="40000"/>
              </a:srgbClr>
            </a:outerShdw>
          </a:effectLst>
        </p:grpSpPr>
        <p:sp>
          <p:nvSpPr>
            <p:cNvPr id="80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9" name="กลุ่ม 88"/>
          <p:cNvGrpSpPr/>
          <p:nvPr/>
        </p:nvGrpSpPr>
        <p:grpSpPr>
          <a:xfrm>
            <a:off x="1907889" y="3529776"/>
            <a:ext cx="294751" cy="245552"/>
            <a:chOff x="2549057" y="2686238"/>
            <a:chExt cx="294751" cy="245552"/>
          </a:xfrm>
          <a:effectLst>
            <a:outerShdw blurRad="50800" dist="38100" dir="2700000" algn="tl" rotWithShape="0">
              <a:srgbClr val="FFD85B">
                <a:alpha val="40000"/>
              </a:srgbClr>
            </a:outerShdw>
          </a:effectLst>
        </p:grpSpPr>
        <p:sp>
          <p:nvSpPr>
            <p:cNvPr id="84" name="ลูกศรขวา 83"/>
            <p:cNvSpPr/>
            <p:nvPr/>
          </p:nvSpPr>
          <p:spPr>
            <a:xfrm>
              <a:off x="2549058" y="2698505"/>
              <a:ext cx="294750" cy="233285"/>
            </a:xfrm>
            <a:prstGeom prst="rightArrow">
              <a:avLst>
                <a:gd name="adj1" fmla="val 54216"/>
                <a:gd name="adj2" fmla="val 5665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ลูกศรขวา 84"/>
            <p:cNvSpPr/>
            <p:nvPr/>
          </p:nvSpPr>
          <p:spPr>
            <a:xfrm>
              <a:off x="2549057" y="2686238"/>
              <a:ext cx="294749" cy="233285"/>
            </a:xfrm>
            <a:prstGeom prst="rightArrow">
              <a:avLst>
                <a:gd name="adj1" fmla="val 54216"/>
                <a:gd name="adj2" fmla="val 56653"/>
              </a:avLst>
            </a:prstGeom>
            <a:pattFill prst="wdDnDiag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6" name="กลุ่ม 75"/>
          <p:cNvGrpSpPr/>
          <p:nvPr/>
        </p:nvGrpSpPr>
        <p:grpSpPr>
          <a:xfrm>
            <a:off x="1914985" y="1674991"/>
            <a:ext cx="294751" cy="245552"/>
            <a:chOff x="2549057" y="2686238"/>
            <a:chExt cx="294751" cy="245552"/>
          </a:xfrm>
          <a:effectLst>
            <a:outerShdw blurRad="50800" dist="38100" dir="2700000" algn="tl" rotWithShape="0">
              <a:srgbClr val="FFD85B">
                <a:alpha val="40000"/>
              </a:srgbClr>
            </a:outerShdw>
          </a:effectLst>
        </p:grpSpPr>
        <p:sp>
          <p:nvSpPr>
            <p:cNvPr id="82" name="ลูกศรขวา 81"/>
            <p:cNvSpPr/>
            <p:nvPr/>
          </p:nvSpPr>
          <p:spPr>
            <a:xfrm>
              <a:off x="2549058" y="2698505"/>
              <a:ext cx="294750" cy="233285"/>
            </a:xfrm>
            <a:prstGeom prst="rightArrow">
              <a:avLst>
                <a:gd name="adj1" fmla="val 54216"/>
                <a:gd name="adj2" fmla="val 5665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ลูกศรขวา 82"/>
            <p:cNvSpPr/>
            <p:nvPr/>
          </p:nvSpPr>
          <p:spPr>
            <a:xfrm>
              <a:off x="2549057" y="2686238"/>
              <a:ext cx="294749" cy="233285"/>
            </a:xfrm>
            <a:prstGeom prst="rightArrow">
              <a:avLst>
                <a:gd name="adj1" fmla="val 54216"/>
                <a:gd name="adj2" fmla="val 56653"/>
              </a:avLst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2" name="Google Shape;7595;p55"/>
          <p:cNvSpPr txBox="1">
            <a:spLocks/>
          </p:cNvSpPr>
          <p:nvPr/>
        </p:nvSpPr>
        <p:spPr>
          <a:xfrm>
            <a:off x="827584" y="5517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2811" y="3302851"/>
            <a:ext cx="664620" cy="553998"/>
            <a:chOff x="1501849" y="2465710"/>
            <a:chExt cx="664620" cy="553998"/>
          </a:xfrm>
        </p:grpSpPr>
        <p:sp>
          <p:nvSpPr>
            <p:cNvPr id="71" name="รูปแบบอิสระ 70"/>
            <p:cNvSpPr/>
            <p:nvPr/>
          </p:nvSpPr>
          <p:spPr>
            <a:xfrm>
              <a:off x="1582939" y="2552663"/>
              <a:ext cx="535880" cy="405700"/>
            </a:xfrm>
            <a:custGeom>
              <a:avLst/>
              <a:gdLst>
                <a:gd name="connsiteX0" fmla="*/ 0 w 1333500"/>
                <a:gd name="connsiteY0" fmla="*/ 470024 h 470024"/>
                <a:gd name="connsiteX1" fmla="*/ 279400 w 1333500"/>
                <a:gd name="connsiteY1" fmla="*/ 124 h 470024"/>
                <a:gd name="connsiteX2" fmla="*/ 254000 w 1333500"/>
                <a:gd name="connsiteY2" fmla="*/ 470024 h 470024"/>
                <a:gd name="connsiteX3" fmla="*/ 533400 w 1333500"/>
                <a:gd name="connsiteY3" fmla="*/ 124 h 470024"/>
                <a:gd name="connsiteX4" fmla="*/ 508000 w 1333500"/>
                <a:gd name="connsiteY4" fmla="*/ 419224 h 470024"/>
                <a:gd name="connsiteX5" fmla="*/ 800100 w 1333500"/>
                <a:gd name="connsiteY5" fmla="*/ 12824 h 470024"/>
                <a:gd name="connsiteX6" fmla="*/ 787400 w 1333500"/>
                <a:gd name="connsiteY6" fmla="*/ 457324 h 470024"/>
                <a:gd name="connsiteX7" fmla="*/ 1092200 w 1333500"/>
                <a:gd name="connsiteY7" fmla="*/ 124 h 470024"/>
                <a:gd name="connsiteX8" fmla="*/ 1028700 w 1333500"/>
                <a:gd name="connsiteY8" fmla="*/ 457324 h 470024"/>
                <a:gd name="connsiteX9" fmla="*/ 1333500 w 1333500"/>
                <a:gd name="connsiteY9" fmla="*/ 25524 h 470024"/>
                <a:gd name="connsiteX10" fmla="*/ 1333500 w 1333500"/>
                <a:gd name="connsiteY10" fmla="*/ 25524 h 47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0" h="470024">
                  <a:moveTo>
                    <a:pt x="0" y="470024"/>
                  </a:moveTo>
                  <a:cubicBezTo>
                    <a:pt x="118533" y="235074"/>
                    <a:pt x="237067" y="124"/>
                    <a:pt x="279400" y="124"/>
                  </a:cubicBezTo>
                  <a:cubicBezTo>
                    <a:pt x="321733" y="124"/>
                    <a:pt x="211667" y="470024"/>
                    <a:pt x="254000" y="470024"/>
                  </a:cubicBezTo>
                  <a:cubicBezTo>
                    <a:pt x="296333" y="470024"/>
                    <a:pt x="491067" y="8591"/>
                    <a:pt x="533400" y="124"/>
                  </a:cubicBezTo>
                  <a:cubicBezTo>
                    <a:pt x="575733" y="-8343"/>
                    <a:pt x="463550" y="417107"/>
                    <a:pt x="508000" y="419224"/>
                  </a:cubicBezTo>
                  <a:cubicBezTo>
                    <a:pt x="552450" y="421341"/>
                    <a:pt x="753533" y="6474"/>
                    <a:pt x="800100" y="12824"/>
                  </a:cubicBezTo>
                  <a:cubicBezTo>
                    <a:pt x="846667" y="19174"/>
                    <a:pt x="738717" y="459441"/>
                    <a:pt x="787400" y="457324"/>
                  </a:cubicBezTo>
                  <a:cubicBezTo>
                    <a:pt x="836083" y="455207"/>
                    <a:pt x="1051983" y="124"/>
                    <a:pt x="1092200" y="124"/>
                  </a:cubicBezTo>
                  <a:cubicBezTo>
                    <a:pt x="1132417" y="124"/>
                    <a:pt x="988483" y="453091"/>
                    <a:pt x="1028700" y="457324"/>
                  </a:cubicBezTo>
                  <a:cubicBezTo>
                    <a:pt x="1068917" y="461557"/>
                    <a:pt x="1333500" y="25524"/>
                    <a:pt x="1333500" y="25524"/>
                  </a:cubicBezTo>
                  <a:lnTo>
                    <a:pt x="1333500" y="25524"/>
                  </a:lnTo>
                </a:path>
              </a:pathLst>
            </a:custGeom>
            <a:ln w="203200" cap="rnd">
              <a:solidFill>
                <a:schemeClr val="accent5">
                  <a:lumMod val="20000"/>
                  <a:lumOff val="80000"/>
                  <a:alpha val="70000"/>
                </a:schemeClr>
              </a:solidFill>
            </a:ln>
            <a:effectLst>
              <a:outerShdw blurRad="50800" dist="38100" dir="2700000" algn="tl" rotWithShape="0">
                <a:srgbClr val="FFD85B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8C6D2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017B8D-3891-411C-A7A8-05724E2C895B}"/>
                </a:ext>
              </a:extLst>
            </p:cNvPr>
            <p:cNvSpPr txBox="1"/>
            <p:nvPr/>
          </p:nvSpPr>
          <p:spPr>
            <a:xfrm>
              <a:off x="1501849" y="2465710"/>
              <a:ext cx="6646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450393" y="1267344"/>
            <a:ext cx="500431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lại biểu thức số, cách đọc và viết. Đọc cho mọi người nghe.</a:t>
            </a:r>
            <a:endParaRPr lang="en-US" sz="2200">
              <a:effectLst/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6094" y="2771937"/>
            <a:ext cx="492214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tình huống thực tế liên quan đến </a:t>
            </a:r>
            <a:r>
              <a:rPr lang="en-US" sz="2200" b="1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“biểu thức số”,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hôm sau chia sẻ với các bạn.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95886"/>
            <a:ext cx="982472" cy="744777"/>
          </a:xfrm>
          <a:prstGeom prst="rect">
            <a:avLst/>
          </a:prstGeom>
          <a:effectLst>
            <a:outerShdw blurRad="50800" dist="25400" dir="5400000" algn="t" rotWithShape="0">
              <a:schemeClr val="accent4">
                <a:alpha val="40000"/>
              </a:schemeClr>
            </a:outerShdw>
          </a:effectLst>
        </p:spPr>
      </p:pic>
      <p:sp>
        <p:nvSpPr>
          <p:cNvPr id="22" name="Google Shape;8596;p62"/>
          <p:cNvSpPr txBox="1">
            <a:spLocks/>
          </p:cNvSpPr>
          <p:nvPr/>
        </p:nvSpPr>
        <p:spPr>
          <a:xfrm>
            <a:off x="955191" y="1275606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LẮNG NGHE BÀI GIẢNG!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</p:spTree>
    <p:extLst>
      <p:ext uri="{BB962C8B-B14F-4D97-AF65-F5344CB8AC3E}">
        <p14:creationId xmlns:p14="http://schemas.microsoft.com/office/powerpoint/2010/main" val="33620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7"/>
          <p:cNvGrpSpPr/>
          <p:nvPr/>
        </p:nvGrpSpPr>
        <p:grpSpPr>
          <a:xfrm>
            <a:off x="7354597" y="170897"/>
            <a:ext cx="1537679" cy="316683"/>
            <a:chOff x="3289945" y="3405879"/>
            <a:chExt cx="2261782" cy="450000"/>
          </a:xfrm>
        </p:grpSpPr>
        <p:sp>
          <p:nvSpPr>
            <p:cNvPr id="6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9" name="กลุ่ม 39"/>
          <p:cNvGrpSpPr/>
          <p:nvPr/>
        </p:nvGrpSpPr>
        <p:grpSpPr>
          <a:xfrm rot="5400000" flipH="1">
            <a:off x="120318" y="30492"/>
            <a:ext cx="680065" cy="723560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30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31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42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45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49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47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33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40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38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136948" y="112445"/>
            <a:ext cx="3119269" cy="947137"/>
            <a:chOff x="3225063" y="255171"/>
            <a:chExt cx="3119269" cy="884966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063" y="255171"/>
              <a:ext cx="3119269" cy="884966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3505020" y="376837"/>
              <a:ext cx="2623288" cy="54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558944" y="1275606"/>
            <a:ext cx="2736304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nhóm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522740" y="3795886"/>
            <a:ext cx="529084" cy="57606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7544" y="1923678"/>
            <a:ext cx="8280231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em lấy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 các thẻ số và thẻ dấu rồi lập các phép tính từ những thẻ số và thẻ dấu đã có.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phép tính được thành lập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610495"/>
            <a:ext cx="10225136" cy="62555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3478848" y="3791457"/>
            <a:ext cx="529084" cy="57606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434956" y="3777261"/>
            <a:ext cx="529084" cy="57606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91064" y="3777261"/>
            <a:ext cx="529084" cy="57606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347172" y="3777261"/>
            <a:ext cx="529084" cy="57606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7"/>
          <p:cNvGrpSpPr/>
          <p:nvPr/>
        </p:nvGrpSpPr>
        <p:grpSpPr>
          <a:xfrm>
            <a:off x="7308304" y="238843"/>
            <a:ext cx="1537679" cy="316683"/>
            <a:chOff x="3289945" y="3405879"/>
            <a:chExt cx="2261782" cy="450000"/>
          </a:xfrm>
        </p:grpSpPr>
        <p:sp>
          <p:nvSpPr>
            <p:cNvPr id="6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51" name="Picture 5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4555"/>
            <a:ext cx="7696122" cy="4392488"/>
          </a:xfrm>
          <a:prstGeom prst="rect">
            <a:avLst/>
          </a:prstGeom>
        </p:spPr>
      </p:pic>
      <p:grpSp>
        <p:nvGrpSpPr>
          <p:cNvPr id="52" name="กลุ่ม 39"/>
          <p:cNvGrpSpPr/>
          <p:nvPr/>
        </p:nvGrpSpPr>
        <p:grpSpPr>
          <a:xfrm flipH="1">
            <a:off x="283833" y="3798441"/>
            <a:ext cx="1063254" cy="1152128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54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65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74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71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56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63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61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67544" y="268655"/>
            <a:ext cx="36247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sát hình minh họa:</a:t>
            </a:r>
            <a:endParaRPr lang="en-US" sz="2200"/>
          </a:p>
        </p:txBody>
      </p:sp>
      <p:pic>
        <p:nvPicPr>
          <p:cNvPr id="76" name="รูปภาพ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85" y="2427734"/>
            <a:ext cx="509047" cy="6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รูปภาพ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50" y="301632"/>
            <a:ext cx="207247" cy="222486"/>
          </a:xfrm>
          <a:prstGeom prst="rect">
            <a:avLst/>
          </a:prstGeom>
        </p:spPr>
      </p:pic>
      <p:pic>
        <p:nvPicPr>
          <p:cNvPr id="85" name="รูปภาพ 8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8115232" y="10273"/>
            <a:ext cx="166650" cy="185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1563638"/>
            <a:ext cx="849694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>
                <a:solidFill>
                  <a:srgbClr val="EE324F"/>
                </a:solidFill>
                <a:latin typeface="Arial"/>
                <a:cs typeface="Arial"/>
                <a:sym typeface="Arial"/>
              </a:rPr>
              <a:t>LÀM QUEN </a:t>
            </a:r>
            <a:r>
              <a:rPr lang="en-US" sz="4000" b="1" kern="0" smtClean="0">
                <a:solidFill>
                  <a:srgbClr val="EE324F"/>
                </a:solidFill>
                <a:latin typeface="Arial"/>
                <a:cs typeface="Arial"/>
                <a:sym typeface="Arial"/>
              </a:rPr>
              <a:t>VỚI BIỂU </a:t>
            </a:r>
            <a:r>
              <a:rPr lang="en-US" sz="4000" b="1" kern="0">
                <a:solidFill>
                  <a:srgbClr val="EE324F"/>
                </a:solidFill>
                <a:latin typeface="Arial"/>
                <a:cs typeface="Arial"/>
                <a:sym typeface="Arial"/>
              </a:rPr>
              <a:t>THỨC </a:t>
            </a:r>
            <a:r>
              <a:rPr lang="en-US" sz="4000" b="1" kern="0" smtClean="0">
                <a:solidFill>
                  <a:srgbClr val="EE324F"/>
                </a:solidFill>
                <a:latin typeface="Arial"/>
                <a:cs typeface="Arial"/>
                <a:sym typeface="Arial"/>
              </a:rPr>
              <a:t>SỐ</a:t>
            </a:r>
            <a:endParaRPr lang="en-US" sz="4000" b="1" kern="0" dirty="0">
              <a:solidFill>
                <a:srgbClr val="2270B6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" name="รูปภาพ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3779912" y="3363838"/>
            <a:ext cx="1752535" cy="14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7"/>
          <p:cNvGrpSpPr/>
          <p:nvPr/>
        </p:nvGrpSpPr>
        <p:grpSpPr>
          <a:xfrm rot="5400000">
            <a:off x="-768840" y="2231893"/>
            <a:ext cx="1537679" cy="316683"/>
            <a:chOff x="3289945" y="3405879"/>
            <a:chExt cx="2261782" cy="450000"/>
          </a:xfrm>
        </p:grpSpPr>
        <p:sp>
          <p:nvSpPr>
            <p:cNvPr id="6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กลุ่ม 39"/>
          <p:cNvGrpSpPr/>
          <p:nvPr/>
        </p:nvGrpSpPr>
        <p:grpSpPr>
          <a:xfrm flipH="1">
            <a:off x="7740352" y="221913"/>
            <a:ext cx="1063254" cy="1152128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54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65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74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71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56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63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61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995936" y="771550"/>
            <a:ext cx="1728192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381 + 135 </a:t>
            </a: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95736" y="884869"/>
            <a:ext cx="14879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số:</a:t>
            </a:r>
            <a:endParaRPr lang="en-US" sz="22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75596"/>
            <a:ext cx="10225136" cy="88311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746934" y="1629275"/>
            <a:ext cx="298204" cy="4023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5862" y="2212871"/>
            <a:ext cx="64203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en-US" sz="220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biểu thức số (hay còn gọi tắt là biểu thức).</a:t>
            </a:r>
            <a:endParaRPr lang="en-US" sz="22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93165" y="2835682"/>
            <a:ext cx="8452943" cy="600164"/>
            <a:chOff x="1043607" y="2673250"/>
            <a:chExt cx="8452943" cy="600164"/>
          </a:xfrm>
        </p:grpSpPr>
        <p:sp>
          <p:nvSpPr>
            <p:cNvPr id="37" name="รูปแบบอิสระ 342"/>
            <p:cNvSpPr/>
            <p:nvPr/>
          </p:nvSpPr>
          <p:spPr>
            <a:xfrm>
              <a:off x="1051040" y="2911425"/>
              <a:ext cx="936106" cy="215182"/>
            </a:xfrm>
            <a:custGeom>
              <a:avLst/>
              <a:gdLst>
                <a:gd name="connsiteX0" fmla="*/ 0 w 1333500"/>
                <a:gd name="connsiteY0" fmla="*/ 470024 h 470024"/>
                <a:gd name="connsiteX1" fmla="*/ 279400 w 1333500"/>
                <a:gd name="connsiteY1" fmla="*/ 124 h 470024"/>
                <a:gd name="connsiteX2" fmla="*/ 254000 w 1333500"/>
                <a:gd name="connsiteY2" fmla="*/ 470024 h 470024"/>
                <a:gd name="connsiteX3" fmla="*/ 533400 w 1333500"/>
                <a:gd name="connsiteY3" fmla="*/ 124 h 470024"/>
                <a:gd name="connsiteX4" fmla="*/ 508000 w 1333500"/>
                <a:gd name="connsiteY4" fmla="*/ 419224 h 470024"/>
                <a:gd name="connsiteX5" fmla="*/ 800100 w 1333500"/>
                <a:gd name="connsiteY5" fmla="*/ 12824 h 470024"/>
                <a:gd name="connsiteX6" fmla="*/ 787400 w 1333500"/>
                <a:gd name="connsiteY6" fmla="*/ 457324 h 470024"/>
                <a:gd name="connsiteX7" fmla="*/ 1092200 w 1333500"/>
                <a:gd name="connsiteY7" fmla="*/ 124 h 470024"/>
                <a:gd name="connsiteX8" fmla="*/ 1028700 w 1333500"/>
                <a:gd name="connsiteY8" fmla="*/ 457324 h 470024"/>
                <a:gd name="connsiteX9" fmla="*/ 1333500 w 1333500"/>
                <a:gd name="connsiteY9" fmla="*/ 25524 h 470024"/>
                <a:gd name="connsiteX10" fmla="*/ 1333500 w 1333500"/>
                <a:gd name="connsiteY10" fmla="*/ 25524 h 47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0" h="470024">
                  <a:moveTo>
                    <a:pt x="0" y="470024"/>
                  </a:moveTo>
                  <a:cubicBezTo>
                    <a:pt x="118533" y="235074"/>
                    <a:pt x="237067" y="124"/>
                    <a:pt x="279400" y="124"/>
                  </a:cubicBezTo>
                  <a:cubicBezTo>
                    <a:pt x="321733" y="124"/>
                    <a:pt x="211667" y="470024"/>
                    <a:pt x="254000" y="470024"/>
                  </a:cubicBezTo>
                  <a:cubicBezTo>
                    <a:pt x="296333" y="470024"/>
                    <a:pt x="491067" y="8591"/>
                    <a:pt x="533400" y="124"/>
                  </a:cubicBezTo>
                  <a:cubicBezTo>
                    <a:pt x="575733" y="-8343"/>
                    <a:pt x="463550" y="417107"/>
                    <a:pt x="508000" y="419224"/>
                  </a:cubicBezTo>
                  <a:cubicBezTo>
                    <a:pt x="552450" y="421341"/>
                    <a:pt x="753533" y="6474"/>
                    <a:pt x="800100" y="12824"/>
                  </a:cubicBezTo>
                  <a:cubicBezTo>
                    <a:pt x="846667" y="19174"/>
                    <a:pt x="738717" y="459441"/>
                    <a:pt x="787400" y="457324"/>
                  </a:cubicBezTo>
                  <a:cubicBezTo>
                    <a:pt x="836083" y="455207"/>
                    <a:pt x="1051983" y="124"/>
                    <a:pt x="1092200" y="124"/>
                  </a:cubicBezTo>
                  <a:cubicBezTo>
                    <a:pt x="1132417" y="124"/>
                    <a:pt x="988483" y="453091"/>
                    <a:pt x="1028700" y="457324"/>
                  </a:cubicBezTo>
                  <a:cubicBezTo>
                    <a:pt x="1068917" y="461557"/>
                    <a:pt x="1333500" y="25524"/>
                    <a:pt x="1333500" y="25524"/>
                  </a:cubicBezTo>
                  <a:lnTo>
                    <a:pt x="1333500" y="25524"/>
                  </a:lnTo>
                </a:path>
              </a:pathLst>
            </a:custGeom>
            <a:ln w="203200" cap="rnd">
              <a:gradFill>
                <a:gsLst>
                  <a:gs pos="0">
                    <a:srgbClr val="FFE89F"/>
                  </a:gs>
                  <a:gs pos="100000">
                    <a:srgbClr val="FFF8E1"/>
                  </a:gs>
                </a:gsLst>
                <a:lin ang="5400000" scaled="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b="1" dirty="0">
                <a:solidFill>
                  <a:srgbClr val="E8C6D2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3607" y="2673250"/>
              <a:ext cx="845294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2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Đọc là: </a:t>
              </a:r>
              <a:r>
                <a:rPr lang="en-US" sz="22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 trăm tám mươi mốt cộng một trăm ba mươi lăm.</a:t>
              </a:r>
              <a:endParaRPr lang="en-US" sz="2200">
                <a:effectLst/>
                <a:latin typeface="Arial" panose="020B0604020202020204" pitchFamily="34" charset="0"/>
                <a:ea typeface="等线"/>
                <a:cs typeface="Arial" panose="020B0604020202020204" pitchFamily="34" charset="0"/>
              </a:endParaRPr>
            </a:p>
          </p:txBody>
        </p:sp>
      </p:grpSp>
      <p:pic>
        <p:nvPicPr>
          <p:cNvPr id="39" name="รูปภาพ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1" y="164909"/>
            <a:ext cx="1033352" cy="6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7"/>
          <p:cNvGrpSpPr/>
          <p:nvPr/>
        </p:nvGrpSpPr>
        <p:grpSpPr>
          <a:xfrm rot="5400000">
            <a:off x="-768840" y="2231893"/>
            <a:ext cx="1537679" cy="316683"/>
            <a:chOff x="3289945" y="3405879"/>
            <a:chExt cx="2261782" cy="450000"/>
          </a:xfrm>
        </p:grpSpPr>
        <p:sp>
          <p:nvSpPr>
            <p:cNvPr id="6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กลุ่ม 39"/>
          <p:cNvGrpSpPr/>
          <p:nvPr/>
        </p:nvGrpSpPr>
        <p:grpSpPr>
          <a:xfrm flipH="1">
            <a:off x="7740352" y="221913"/>
            <a:ext cx="1063254" cy="1152128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54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65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74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71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56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63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61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211959" y="770932"/>
            <a:ext cx="1368152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95 - 17 </a:t>
            </a:r>
            <a:endParaRPr lang="en-US" sz="2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75357" y="916727"/>
            <a:ext cx="18165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 tự:</a:t>
            </a:r>
            <a:endParaRPr lang="en-US" sz="2200">
              <a:solidFill>
                <a:prstClr val="black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275596"/>
            <a:ext cx="10225136" cy="88311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746934" y="1665342"/>
            <a:ext cx="298204" cy="4023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5862" y="2256338"/>
            <a:ext cx="64203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en-US" sz="220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biểu thức </a:t>
            </a:r>
            <a:r>
              <a:rPr lang="en-US" sz="2200" smtClean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(hay còn gọi tắt là biểu thức).</a:t>
            </a:r>
            <a:endParaRPr lang="en-US" sz="220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85862" y="2907690"/>
            <a:ext cx="8452943" cy="600164"/>
            <a:chOff x="1043607" y="2673250"/>
            <a:chExt cx="8452943" cy="600164"/>
          </a:xfrm>
        </p:grpSpPr>
        <p:sp>
          <p:nvSpPr>
            <p:cNvPr id="37" name="รูปแบบอิสระ 342"/>
            <p:cNvSpPr/>
            <p:nvPr/>
          </p:nvSpPr>
          <p:spPr>
            <a:xfrm>
              <a:off x="1051040" y="2911425"/>
              <a:ext cx="936106" cy="215182"/>
            </a:xfrm>
            <a:custGeom>
              <a:avLst/>
              <a:gdLst>
                <a:gd name="connsiteX0" fmla="*/ 0 w 1333500"/>
                <a:gd name="connsiteY0" fmla="*/ 470024 h 470024"/>
                <a:gd name="connsiteX1" fmla="*/ 279400 w 1333500"/>
                <a:gd name="connsiteY1" fmla="*/ 124 h 470024"/>
                <a:gd name="connsiteX2" fmla="*/ 254000 w 1333500"/>
                <a:gd name="connsiteY2" fmla="*/ 470024 h 470024"/>
                <a:gd name="connsiteX3" fmla="*/ 533400 w 1333500"/>
                <a:gd name="connsiteY3" fmla="*/ 124 h 470024"/>
                <a:gd name="connsiteX4" fmla="*/ 508000 w 1333500"/>
                <a:gd name="connsiteY4" fmla="*/ 419224 h 470024"/>
                <a:gd name="connsiteX5" fmla="*/ 800100 w 1333500"/>
                <a:gd name="connsiteY5" fmla="*/ 12824 h 470024"/>
                <a:gd name="connsiteX6" fmla="*/ 787400 w 1333500"/>
                <a:gd name="connsiteY6" fmla="*/ 457324 h 470024"/>
                <a:gd name="connsiteX7" fmla="*/ 1092200 w 1333500"/>
                <a:gd name="connsiteY7" fmla="*/ 124 h 470024"/>
                <a:gd name="connsiteX8" fmla="*/ 1028700 w 1333500"/>
                <a:gd name="connsiteY8" fmla="*/ 457324 h 470024"/>
                <a:gd name="connsiteX9" fmla="*/ 1333500 w 1333500"/>
                <a:gd name="connsiteY9" fmla="*/ 25524 h 470024"/>
                <a:gd name="connsiteX10" fmla="*/ 1333500 w 1333500"/>
                <a:gd name="connsiteY10" fmla="*/ 25524 h 47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0" h="470024">
                  <a:moveTo>
                    <a:pt x="0" y="470024"/>
                  </a:moveTo>
                  <a:cubicBezTo>
                    <a:pt x="118533" y="235074"/>
                    <a:pt x="237067" y="124"/>
                    <a:pt x="279400" y="124"/>
                  </a:cubicBezTo>
                  <a:cubicBezTo>
                    <a:pt x="321733" y="124"/>
                    <a:pt x="211667" y="470024"/>
                    <a:pt x="254000" y="470024"/>
                  </a:cubicBezTo>
                  <a:cubicBezTo>
                    <a:pt x="296333" y="470024"/>
                    <a:pt x="491067" y="8591"/>
                    <a:pt x="533400" y="124"/>
                  </a:cubicBezTo>
                  <a:cubicBezTo>
                    <a:pt x="575733" y="-8343"/>
                    <a:pt x="463550" y="417107"/>
                    <a:pt x="508000" y="419224"/>
                  </a:cubicBezTo>
                  <a:cubicBezTo>
                    <a:pt x="552450" y="421341"/>
                    <a:pt x="753533" y="6474"/>
                    <a:pt x="800100" y="12824"/>
                  </a:cubicBezTo>
                  <a:cubicBezTo>
                    <a:pt x="846667" y="19174"/>
                    <a:pt x="738717" y="459441"/>
                    <a:pt x="787400" y="457324"/>
                  </a:cubicBezTo>
                  <a:cubicBezTo>
                    <a:pt x="836083" y="455207"/>
                    <a:pt x="1051983" y="124"/>
                    <a:pt x="1092200" y="124"/>
                  </a:cubicBezTo>
                  <a:cubicBezTo>
                    <a:pt x="1132417" y="124"/>
                    <a:pt x="988483" y="453091"/>
                    <a:pt x="1028700" y="457324"/>
                  </a:cubicBezTo>
                  <a:cubicBezTo>
                    <a:pt x="1068917" y="461557"/>
                    <a:pt x="1333500" y="25524"/>
                    <a:pt x="1333500" y="25524"/>
                  </a:cubicBezTo>
                  <a:lnTo>
                    <a:pt x="1333500" y="25524"/>
                  </a:lnTo>
                </a:path>
              </a:pathLst>
            </a:custGeom>
            <a:ln w="203200" cap="rnd">
              <a:gradFill>
                <a:gsLst>
                  <a:gs pos="0">
                    <a:srgbClr val="FFE89F"/>
                  </a:gs>
                  <a:gs pos="100000">
                    <a:srgbClr val="FFF8E1"/>
                  </a:gs>
                </a:gsLst>
                <a:lin ang="5400000" scaled="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b="1" dirty="0">
                <a:solidFill>
                  <a:srgbClr val="E8C6D2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3607" y="2673250"/>
              <a:ext cx="845294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2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Đọc là: </a:t>
              </a:r>
              <a:r>
                <a:rPr lang="en-US" sz="22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Chín mươi lăm trừ mười bảy.</a:t>
              </a:r>
              <a:endParaRPr lang="en-US" sz="2200">
                <a:solidFill>
                  <a:prstClr val="black"/>
                </a:solidFill>
                <a:latin typeface="Arial" panose="020B0604020202020204" pitchFamily="34" charset="0"/>
                <a:ea typeface="等线"/>
                <a:cs typeface="Arial" panose="020B0604020202020204" pitchFamily="34" charset="0"/>
              </a:endParaRPr>
            </a:p>
          </p:txBody>
        </p:sp>
      </p:grpSp>
      <p:pic>
        <p:nvPicPr>
          <p:cNvPr id="39" name="รูปภาพ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1" y="164909"/>
            <a:ext cx="1033352" cy="6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  <p:bldP spid="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659982"/>
            <a:ext cx="10225136" cy="570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605"/>
            <a:ext cx="9094887" cy="2459394"/>
          </a:xfrm>
          <a:prstGeom prst="rect">
            <a:avLst/>
          </a:prstGeom>
        </p:spPr>
      </p:pic>
      <p:grpSp>
        <p:nvGrpSpPr>
          <p:cNvPr id="40" name="กลุ่ม 57"/>
          <p:cNvGrpSpPr/>
          <p:nvPr/>
        </p:nvGrpSpPr>
        <p:grpSpPr>
          <a:xfrm rot="5400000">
            <a:off x="8562306" y="2648122"/>
            <a:ext cx="1163388" cy="263184"/>
            <a:chOff x="3289945" y="3405879"/>
            <a:chExt cx="2261782" cy="450000"/>
          </a:xfrm>
        </p:grpSpPr>
        <p:sp>
          <p:nvSpPr>
            <p:cNvPr id="41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2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3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4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45" name="รูปภาพ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56" y="104718"/>
            <a:ext cx="411962" cy="542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1260" y="2441454"/>
            <a:ext cx="8609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× 3 gọi là biểu thức số. Đọc là mười ba nhân 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ba.</a:t>
            </a:r>
            <a:endParaRPr lang="en-US" sz="220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8 gọi là biểu thức số. Đọc là sáu mươi tư chia 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tám.</a:t>
            </a:r>
            <a:endParaRPr lang="en-US" sz="220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265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82 + 10 gọi là biểu thức số. Đọc là hai trăm sáu mươi lăm trừ tám mươi hai cộng mười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>
              <a:solidFill>
                <a:prstClr val="black"/>
              </a:solidFill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659982"/>
            <a:ext cx="10225136" cy="570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605"/>
            <a:ext cx="9094887" cy="2459394"/>
          </a:xfrm>
          <a:prstGeom prst="rect">
            <a:avLst/>
          </a:prstGeom>
        </p:spPr>
      </p:pic>
      <p:grpSp>
        <p:nvGrpSpPr>
          <p:cNvPr id="40" name="กลุ่ม 57"/>
          <p:cNvGrpSpPr/>
          <p:nvPr/>
        </p:nvGrpSpPr>
        <p:grpSpPr>
          <a:xfrm rot="5400000">
            <a:off x="8562306" y="2648122"/>
            <a:ext cx="1163388" cy="263184"/>
            <a:chOff x="3289945" y="3405879"/>
            <a:chExt cx="2261782" cy="450000"/>
          </a:xfrm>
        </p:grpSpPr>
        <p:sp>
          <p:nvSpPr>
            <p:cNvPr id="41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2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3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4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45" name="รูปภาพ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56" y="104718"/>
            <a:ext cx="411962" cy="542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292" y="2488696"/>
            <a:ext cx="88226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 × 3 + 4 gọi là biểu thức số. Đọc là mười một nhân ba cộng bốn.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× 12 : 2 gọi là biểu thức số. Đọc là năm nhân mười hai chia hai.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 : 3 – 20 gọi là biểu thức số. Đọc là chín mươi ba chia ba </a:t>
            </a: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vi-VN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mươi.</a:t>
            </a:r>
            <a:endParaRPr lang="vi-VN" sz="220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7"/>
          <p:cNvGrpSpPr/>
          <p:nvPr/>
        </p:nvGrpSpPr>
        <p:grpSpPr>
          <a:xfrm rot="5400000">
            <a:off x="-768840" y="4340384"/>
            <a:ext cx="1537679" cy="316683"/>
            <a:chOff x="3289945" y="3405879"/>
            <a:chExt cx="2261782" cy="450000"/>
          </a:xfrm>
        </p:grpSpPr>
        <p:sp>
          <p:nvSpPr>
            <p:cNvPr id="6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29514" y="-185291"/>
            <a:ext cx="10441160" cy="773856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311758" y="519129"/>
            <a:ext cx="720080" cy="684469"/>
          </a:xfrm>
          <a:prstGeom prst="ellipse">
            <a:avLst/>
          </a:prstGeom>
          <a:solidFill>
            <a:schemeClr val="tx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846" y="556947"/>
            <a:ext cx="4519186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các biểu thức sau (theo mẫu):</a:t>
            </a:r>
            <a:endParaRPr lang="en-US" sz="2200">
              <a:effectLst/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53716"/>
            <a:ext cx="6696744" cy="3165783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6300192" y="579986"/>
            <a:ext cx="2923234" cy="540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รูปภาพ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0" y="3057001"/>
            <a:ext cx="1039209" cy="961864"/>
          </a:xfrm>
          <a:prstGeom prst="rect">
            <a:avLst/>
          </a:prstGeom>
        </p:spPr>
      </p:pic>
      <p:pic>
        <p:nvPicPr>
          <p:cNvPr id="45" name="รูปภาพ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68" y="2123129"/>
            <a:ext cx="654624" cy="11699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03846" y="4602262"/>
            <a:ext cx="6011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 cách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biểu thức từ trái sang phải.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7357525" y="4571994"/>
            <a:ext cx="519964" cy="360040"/>
          </a:xfrm>
          <a:prstGeom prst="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42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13386</TotalTime>
  <Words>586</Words>
  <Application>Microsoft Office PowerPoint</Application>
  <PresentationFormat>On-screen Show (16:9)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FC Onigiri Outline</vt:lpstr>
      <vt:lpstr>can_NongAor</vt:lpstr>
      <vt:lpstr>Calibri</vt:lpstr>
      <vt:lpstr>Cordia New</vt:lpstr>
      <vt:lpstr>Courier New</vt:lpstr>
      <vt:lpstr>Ranchers</vt:lpstr>
      <vt:lpstr>Arial</vt:lpstr>
      <vt:lpstr>milk tea Med</vt:lpstr>
      <vt:lpstr>等线</vt:lpstr>
      <vt:lpstr>Times New Roman</vt:lpstr>
      <vt:lpstr>milk tea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www.PowerPointHub.com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PowerPointHub-Science Learning</dc:title>
  <dc:creator>www.PowerPointhub.com;www.iSlidesHub.com</dc:creator>
  <cp:lastModifiedBy>Admin</cp:lastModifiedBy>
  <cp:revision>34</cp:revision>
  <dcterms:created xsi:type="dcterms:W3CDTF">2021-07-28T16:57:18Z</dcterms:created>
  <dcterms:modified xsi:type="dcterms:W3CDTF">2022-10-25T01:49:39Z</dcterms:modified>
</cp:coreProperties>
</file>