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6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7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8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9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700" r:id="rId2"/>
    <p:sldMasterId id="2147483712" r:id="rId3"/>
    <p:sldMasterId id="2147483716" r:id="rId4"/>
    <p:sldMasterId id="2147483720" r:id="rId5"/>
    <p:sldMasterId id="2147483724" r:id="rId6"/>
    <p:sldMasterId id="2147483728" r:id="rId7"/>
    <p:sldMasterId id="2147483732" r:id="rId8"/>
    <p:sldMasterId id="2147483736" r:id="rId9"/>
    <p:sldMasterId id="2147483740" r:id="rId10"/>
  </p:sldMasterIdLst>
  <p:notesMasterIdLst>
    <p:notesMasterId r:id="rId24"/>
  </p:notesMasterIdLst>
  <p:sldIdLst>
    <p:sldId id="2640" r:id="rId11"/>
    <p:sldId id="347" r:id="rId12"/>
    <p:sldId id="392" r:id="rId13"/>
    <p:sldId id="393" r:id="rId14"/>
    <p:sldId id="275" r:id="rId15"/>
    <p:sldId id="2641" r:id="rId16"/>
    <p:sldId id="293" r:id="rId17"/>
    <p:sldId id="298" r:id="rId18"/>
    <p:sldId id="274" r:id="rId19"/>
    <p:sldId id="317" r:id="rId20"/>
    <p:sldId id="305" r:id="rId21"/>
    <p:sldId id="306" r:id="rId22"/>
    <p:sldId id="39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EF4753"/>
    <a:srgbClr val="EF434F"/>
    <a:srgbClr val="EE5050"/>
    <a:srgbClr val="E6E6E6"/>
    <a:srgbClr val="EE4C4C"/>
    <a:srgbClr val="ED3F3F"/>
    <a:srgbClr val="FFCCFF"/>
    <a:srgbClr val="F48888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521B3E-E1CF-4CA3-A173-E08AD0603D6E}" v="55" dt="2022-06-18T10:22:49.6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15" autoAdjust="0"/>
    <p:restoredTop sz="86111" autoAdjust="0"/>
  </p:normalViewPr>
  <p:slideViewPr>
    <p:cSldViewPr snapToGrid="0">
      <p:cViewPr varScale="1">
        <p:scale>
          <a:sx n="71" d="100"/>
          <a:sy n="71" d="100"/>
        </p:scale>
        <p:origin x="1344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g Ha" userId="270efafb50020bd6" providerId="LiveId" clId="{78521B3E-E1CF-4CA3-A173-E08AD0603D6E}"/>
    <pc:docChg chg="custSel addSld modSld">
      <pc:chgData name="Trang Ha" userId="270efafb50020bd6" providerId="LiveId" clId="{78521B3E-E1CF-4CA3-A173-E08AD0603D6E}" dt="2022-06-18T10:22:49.615" v="126" actId="20577"/>
      <pc:docMkLst>
        <pc:docMk/>
      </pc:docMkLst>
      <pc:sldChg chg="modSp mod">
        <pc:chgData name="Trang Ha" userId="270efafb50020bd6" providerId="LiveId" clId="{78521B3E-E1CF-4CA3-A173-E08AD0603D6E}" dt="2022-06-18T10:20:41.120" v="63" actId="1037"/>
        <pc:sldMkLst>
          <pc:docMk/>
          <pc:sldMk cId="395859461" sldId="274"/>
        </pc:sldMkLst>
        <pc:picChg chg="mod">
          <ac:chgData name="Trang Ha" userId="270efafb50020bd6" providerId="LiveId" clId="{78521B3E-E1CF-4CA3-A173-E08AD0603D6E}" dt="2022-06-18T10:20:41.120" v="63" actId="1037"/>
          <ac:picMkLst>
            <pc:docMk/>
            <pc:sldMk cId="395859461" sldId="274"/>
            <ac:picMk id="511" creationId="{9323F04E-FE01-443D-85B2-5CC785DC75E8}"/>
          </ac:picMkLst>
        </pc:picChg>
      </pc:sldChg>
      <pc:sldChg chg="modSp mod">
        <pc:chgData name="Trang Ha" userId="270efafb50020bd6" providerId="LiveId" clId="{78521B3E-E1CF-4CA3-A173-E08AD0603D6E}" dt="2022-06-18T10:22:49.615" v="126" actId="20577"/>
        <pc:sldMkLst>
          <pc:docMk/>
          <pc:sldMk cId="1684608589" sldId="305"/>
        </pc:sldMkLst>
        <pc:spChg chg="mod">
          <ac:chgData name="Trang Ha" userId="270efafb50020bd6" providerId="LiveId" clId="{78521B3E-E1CF-4CA3-A173-E08AD0603D6E}" dt="2022-06-18T10:21:22.958" v="70" actId="14100"/>
          <ac:spMkLst>
            <pc:docMk/>
            <pc:sldMk cId="1684608589" sldId="305"/>
            <ac:spMk id="70" creationId="{F088F934-9452-C04E-B479-48AF41317E41}"/>
          </ac:spMkLst>
        </pc:spChg>
        <pc:spChg chg="mod">
          <ac:chgData name="Trang Ha" userId="270efafb50020bd6" providerId="LiveId" clId="{78521B3E-E1CF-4CA3-A173-E08AD0603D6E}" dt="2022-06-18T10:22:49.615" v="126" actId="20577"/>
          <ac:spMkLst>
            <pc:docMk/>
            <pc:sldMk cId="1684608589" sldId="305"/>
            <ac:spMk id="78" creationId="{F088F934-9452-C04E-B479-48AF41317E41}"/>
          </ac:spMkLst>
        </pc:spChg>
      </pc:sldChg>
      <pc:sldChg chg="modSp">
        <pc:chgData name="Trang Ha" userId="270efafb50020bd6" providerId="LiveId" clId="{78521B3E-E1CF-4CA3-A173-E08AD0603D6E}" dt="2022-06-18T10:21:02.305" v="68" actId="20577"/>
        <pc:sldMkLst>
          <pc:docMk/>
          <pc:sldMk cId="4185561702" sldId="317"/>
        </pc:sldMkLst>
        <pc:spChg chg="mod">
          <ac:chgData name="Trang Ha" userId="270efafb50020bd6" providerId="LiveId" clId="{78521B3E-E1CF-4CA3-A173-E08AD0603D6E}" dt="2022-06-18T10:21:02.305" v="68" actId="20577"/>
          <ac:spMkLst>
            <pc:docMk/>
            <pc:sldMk cId="4185561702" sldId="317"/>
            <ac:spMk id="305" creationId="{00000000-0000-0000-0000-000000000000}"/>
          </ac:spMkLst>
        </pc:spChg>
      </pc:sldChg>
      <pc:sldChg chg="modSp mod">
        <pc:chgData name="Trang Ha" userId="270efafb50020bd6" providerId="LiveId" clId="{78521B3E-E1CF-4CA3-A173-E08AD0603D6E}" dt="2022-06-17T08:20:41.413" v="0" actId="1076"/>
        <pc:sldMkLst>
          <pc:docMk/>
          <pc:sldMk cId="4193851159" sldId="393"/>
        </pc:sldMkLst>
        <pc:spChg chg="mod">
          <ac:chgData name="Trang Ha" userId="270efafb50020bd6" providerId="LiveId" clId="{78521B3E-E1CF-4CA3-A173-E08AD0603D6E}" dt="2022-06-17T08:20:41.413" v="0" actId="1076"/>
          <ac:spMkLst>
            <pc:docMk/>
            <pc:sldMk cId="4193851159" sldId="393"/>
            <ac:spMk id="10" creationId="{BA4656E0-B371-3D91-2908-135E3D6FE9A9}"/>
          </ac:spMkLst>
        </pc:spChg>
      </pc:sldChg>
      <pc:sldChg chg="addSp modSp new mod modClrScheme chgLayout">
        <pc:chgData name="Trang Ha" userId="270efafb50020bd6" providerId="LiveId" clId="{78521B3E-E1CF-4CA3-A173-E08AD0603D6E}" dt="2022-06-18T10:20:14.652" v="4" actId="26606"/>
        <pc:sldMkLst>
          <pc:docMk/>
          <pc:sldMk cId="639477162" sldId="394"/>
        </pc:sldMkLst>
        <pc:picChg chg="add mod">
          <ac:chgData name="Trang Ha" userId="270efafb50020bd6" providerId="LiveId" clId="{78521B3E-E1CF-4CA3-A173-E08AD0603D6E}" dt="2022-06-18T10:20:14.652" v="4" actId="26606"/>
          <ac:picMkLst>
            <pc:docMk/>
            <pc:sldMk cId="639477162" sldId="394"/>
            <ac:picMk id="2" creationId="{469356AE-656E-FD68-CCF0-EF636132B90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05654D-7E58-4EA8-B2A9-095EFBB33EBD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5120C-921E-4818-A7F4-45438B0C9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81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49AC03-B228-4453-B49F-7A316CE222D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3568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7282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5120C-921E-4818-A7F4-45438B0C9F7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060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14419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31921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4" Type="http://schemas.microsoft.com/office/2007/relationships/hdphoto" Target="../media/hdphoto1.wdp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40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54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177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163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6246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681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4019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5485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CC29-D4C1-43AF-92DE-EAC9F1236EA8}" type="datetime1">
              <a:rPr lang="zh-CN" altLang="en-US" smtClean="0"/>
              <a:t>2023/11/22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702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463A7DDE-BE4A-4CDF-AFA3-DD4D87AA2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98778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1" y="1122365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09" indent="0" algn="ctr">
              <a:buNone/>
              <a:defRPr sz="2000"/>
            </a:lvl2pPr>
            <a:lvl3pPr marL="914217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1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8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8726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98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39171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5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6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8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83057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2023/11/22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5335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0" y="365126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2023/11/22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3167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2023/11/22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58330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2023/11/22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7642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2023/11/22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84573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109" indent="0">
              <a:buNone/>
              <a:defRPr sz="2799"/>
            </a:lvl2pPr>
            <a:lvl3pPr marL="914217" indent="0">
              <a:buNone/>
              <a:defRPr sz="2400"/>
            </a:lvl3pPr>
            <a:lvl4pPr marL="1371326" indent="0">
              <a:buNone/>
              <a:defRPr sz="2000"/>
            </a:lvl4pPr>
            <a:lvl5pPr marL="1828434" indent="0">
              <a:buNone/>
              <a:defRPr sz="2000"/>
            </a:lvl5pPr>
            <a:lvl6pPr marL="2285543" indent="0">
              <a:buNone/>
              <a:defRPr sz="2000"/>
            </a:lvl6pPr>
            <a:lvl7pPr marL="2742651" indent="0">
              <a:buNone/>
              <a:defRPr sz="2000"/>
            </a:lvl7pPr>
            <a:lvl8pPr marL="3199760" indent="0">
              <a:buNone/>
              <a:defRPr sz="2000"/>
            </a:lvl8pPr>
            <a:lvl9pPr marL="3656868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2023/11/22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76983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76041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8196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606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22/11/2023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4136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22/11/2023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28330255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22/11/2023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440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22/11/2023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0845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22/11/2023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99624287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22/11/2023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0880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22/11/2023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107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22/11/2023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93637851"/>
      </p:ext>
    </p:extLst>
  </p:cSld>
  <p:clrMapOvr>
    <a:masterClrMapping/>
  </p:clrMapOvr>
  <p:hf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22/11/2023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993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22/11/2023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168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8436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22/11/2023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46188456"/>
      </p:ext>
    </p:extLst>
  </p:cSld>
  <p:clrMapOvr>
    <a:masterClrMapping/>
  </p:clrMapOvr>
  <p:hf hd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22/11/2023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2594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22/11/2023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1199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22/11/2023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53733456"/>
      </p:ext>
    </p:extLst>
  </p:cSld>
  <p:clrMapOvr>
    <a:masterClrMapping/>
  </p:clrMapOvr>
  <p:hf hd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22/11/2023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3098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22/11/2023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0358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22/11/2023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11683976"/>
      </p:ext>
    </p:extLst>
  </p:cSld>
  <p:clrMapOvr>
    <a:masterClrMapping/>
  </p:clrMapOvr>
  <p:hf hd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22/11/2023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4162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22/11/2023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765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22/11/2023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73805178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4253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22/11/2023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6580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22/11/2023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1444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22/11/2023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20668067"/>
      </p:ext>
    </p:extLst>
  </p:cSld>
  <p:clrMapOvr>
    <a:masterClrMapping/>
  </p:clrMapOvr>
  <p:hf hd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22/11/2023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85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458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250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1925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528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336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64" r:id="rId16"/>
    <p:sldLayoutId id="2147483744" r:id="rId17"/>
    <p:sldLayoutId id="2147483745" r:id="rId18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 advTm="0">
        <p:fade/>
      </p:transition>
    </mc:Fallback>
  </mc:AlternateContent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印品黑体" panose="00000500000000000000" pitchFamily="2" charset="-122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22/11/2023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624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2" y="6356351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4C4388EF-52D1-4258-9BE5-BCD010C7D4DE}" type="datetimeFigureOut">
              <a:rPr lang="zh-CN" altLang="en-US" smtClean="0"/>
              <a:pPr/>
              <a:t>2023/11/22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9707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228554" indent="-228554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68566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1142771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599880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2056989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2514097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22/11/2023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14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22/11/2023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22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22/11/2023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78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22/11/2023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73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22/11/2023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378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22/11/2023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154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22/11/2023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697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gif"/><Relationship Id="rId5" Type="http://schemas.openxmlformats.org/officeDocument/2006/relationships/image" Target="../media/image15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2.png"/><Relationship Id="rId4" Type="http://schemas.openxmlformats.org/officeDocument/2006/relationships/image" Target="../media/image21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16B600B1-F848-4DF9-AA7D-64C517D753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09" b="22727"/>
          <a:stretch/>
        </p:blipFill>
        <p:spPr>
          <a:xfrm>
            <a:off x="-1" y="0"/>
            <a:ext cx="12141485" cy="6858000"/>
          </a:xfrm>
          <a:prstGeom prst="rect">
            <a:avLst/>
          </a:prstGeom>
        </p:spPr>
      </p:pic>
      <p:sp>
        <p:nvSpPr>
          <p:cNvPr id="2" name="椭圆 1">
            <a:extLst>
              <a:ext uri="{FF2B5EF4-FFF2-40B4-BE49-F238E27FC236}">
                <a16:creationId xmlns:a16="http://schemas.microsoft.com/office/drawing/2014/main" id="{E7EABA11-CFA6-46EF-9215-9FB646DCBC93}"/>
              </a:ext>
            </a:extLst>
          </p:cNvPr>
          <p:cNvSpPr/>
          <p:nvPr/>
        </p:nvSpPr>
        <p:spPr>
          <a:xfrm>
            <a:off x="3616037" y="933451"/>
            <a:ext cx="4876800" cy="4703618"/>
          </a:xfrm>
          <a:prstGeom prst="ellipse">
            <a:avLst/>
          </a:prstGeom>
          <a:solidFill>
            <a:srgbClr val="EEEADF"/>
          </a:solidFill>
          <a:ln w="38100">
            <a:solidFill>
              <a:srgbClr val="FED8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latin typeface="Source Han Sans HW SC"/>
              <a:ea typeface="PangMenZhengDao" panose="02010600030101010101" pitchFamily="2" charset="-122"/>
              <a:sym typeface="Source Han Sans HW SC"/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4FFFCA27-9A71-4FFC-8DAA-BC5ED7260D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365" y="3392224"/>
            <a:ext cx="3151909" cy="30178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3255ED6-6709-E93A-44E1-B0FAE6440517}"/>
              </a:ext>
            </a:extLst>
          </p:cNvPr>
          <p:cNvSpPr txBox="1"/>
          <p:nvPr/>
        </p:nvSpPr>
        <p:spPr>
          <a:xfrm>
            <a:off x="4347567" y="1219000"/>
            <a:ext cx="3496866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5800">
              <a:defRPr/>
            </a:pPr>
            <a:r>
              <a:rPr lang="en-US" sz="3000" b="1" spc="-85" dirty="0"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LNTH-Kids  Chinese Font 1" panose="02010600030101010101" pitchFamily="2" charset="-128"/>
                <a:cs typeface="Times New Roman" pitchFamily="18" charset="0"/>
              </a:rPr>
              <a:t>TUẦN 7</a:t>
            </a:r>
          </a:p>
        </p:txBody>
      </p:sp>
      <p:sp>
        <p:nvSpPr>
          <p:cNvPr id="6" name="Hộp Văn bản 2">
            <a:extLst>
              <a:ext uri="{FF2B5EF4-FFF2-40B4-BE49-F238E27FC236}">
                <a16:creationId xmlns:a16="http://schemas.microsoft.com/office/drawing/2014/main" id="{CE80F301-90CE-90D6-A622-91BBF4FE0FF8}"/>
              </a:ext>
            </a:extLst>
          </p:cNvPr>
          <p:cNvSpPr txBox="1"/>
          <p:nvPr/>
        </p:nvSpPr>
        <p:spPr>
          <a:xfrm>
            <a:off x="2812623" y="631215"/>
            <a:ext cx="7317004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0070C0"/>
                </a:solidFill>
                <a:latin typeface="#9Slide03 AllRoundGothic" panose="020B0703020202020104" pitchFamily="34" charset="0"/>
              </a:rPr>
              <a:t>TRƯỜNG TIỂU HỌC GIANG BIÊN</a:t>
            </a: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0E72CA06-BADD-FD8C-0593-37EF92EB04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5" y="202853"/>
            <a:ext cx="1116488" cy="11120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3F32059-8E26-8349-5D9B-65CD5EBC2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7003" y="1593872"/>
            <a:ext cx="10067925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aa-ET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Toán</a:t>
            </a:r>
            <a:endParaRPr kumimoji="0" lang="en-US" altLang="aa-ET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Zilla Slab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aa-ET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Giải</a:t>
            </a:r>
            <a:r>
              <a:rPr kumimoji="0" lang="en-US" altLang="aa-ET" sz="5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</a:t>
            </a:r>
            <a:r>
              <a:rPr kumimoji="0" lang="en-US" altLang="aa-ET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bài</a:t>
            </a:r>
            <a:r>
              <a:rPr kumimoji="0" lang="en-US" altLang="aa-ET" sz="5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</a:t>
            </a:r>
            <a:r>
              <a:rPr kumimoji="0" lang="en-US" altLang="aa-ET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toán</a:t>
            </a:r>
            <a:r>
              <a:rPr kumimoji="0" lang="en-US" altLang="aa-ET" sz="5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</a:t>
            </a:r>
            <a:r>
              <a:rPr kumimoji="0" lang="en-US" altLang="aa-ET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bằng</a:t>
            </a:r>
            <a:r>
              <a:rPr kumimoji="0" lang="en-US" altLang="aa-ET" sz="5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aa-ET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hai</a:t>
            </a:r>
            <a:r>
              <a:rPr kumimoji="0" lang="en-US" altLang="aa-ET" sz="5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</a:t>
            </a:r>
            <a:r>
              <a:rPr kumimoji="0" lang="en-US" altLang="aa-ET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bước</a:t>
            </a:r>
            <a:r>
              <a:rPr kumimoji="0" lang="en-US" altLang="aa-ET" sz="5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</a:t>
            </a:r>
            <a:r>
              <a:rPr kumimoji="0" lang="en-US" altLang="aa-ET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tính</a:t>
            </a:r>
            <a:r>
              <a:rPr kumimoji="0" lang="en-US" altLang="aa-ET" sz="5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(T2)</a:t>
            </a:r>
            <a:endParaRPr kumimoji="0" lang="vi-VN" altLang="aa-ET" sz="5400" b="1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HP001 4 hàng" panose="020B0603050302020204" pitchFamily="34" charset="0"/>
              <a:ea typeface="Zilla Slab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06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extBox 197"/>
          <p:cNvSpPr txBox="1"/>
          <p:nvPr/>
        </p:nvSpPr>
        <p:spPr>
          <a:xfrm>
            <a:off x="4124269" y="2211082"/>
            <a:ext cx="184731" cy="398970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9" name="TextBox 198"/>
          <p:cNvSpPr txBox="1"/>
          <p:nvPr/>
        </p:nvSpPr>
        <p:spPr>
          <a:xfrm>
            <a:off x="392634" y="837793"/>
            <a:ext cx="1165678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 gấp khúc ABC có AB = 9cm, đoạn BC dài gấp 2 lần đoạn AB.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Hỏi đường gấp khúc ABC dài bao nhiêu xăng – ti – mét?</a:t>
            </a: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5" name="TextBox 304"/>
          <p:cNvSpPr txBox="1"/>
          <p:nvPr/>
        </p:nvSpPr>
        <p:spPr>
          <a:xfrm>
            <a:off x="-87085" y="2211082"/>
            <a:ext cx="1121953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ạ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thẳng BC dài số xăng - ti - mét là:</a:t>
            </a:r>
          </a:p>
          <a:p>
            <a:pPr algn="ctr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9 x 2 = 18 (cm)</a:t>
            </a:r>
          </a:p>
          <a:p>
            <a:pPr algn="ctr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Đường gấp khúc ABC dài số xăng -ti - mét là:</a:t>
            </a:r>
          </a:p>
          <a:p>
            <a:pPr algn="ctr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9 + 18 = 27 (cm)</a:t>
            </a:r>
          </a:p>
          <a:p>
            <a:pPr algn="ctr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Đáp số: 27cm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2" name="TextBox 211"/>
          <p:cNvSpPr txBox="1"/>
          <p:nvPr/>
        </p:nvSpPr>
        <p:spPr>
          <a:xfrm>
            <a:off x="5074716" y="5635362"/>
            <a:ext cx="18473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1" name="TextBox 320"/>
          <p:cNvSpPr txBox="1"/>
          <p:nvPr/>
        </p:nvSpPr>
        <p:spPr>
          <a:xfrm>
            <a:off x="6878430" y="5628358"/>
            <a:ext cx="18473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13" name="Straight Connector 512"/>
          <p:cNvCxnSpPr/>
          <p:nvPr/>
        </p:nvCxnSpPr>
        <p:spPr>
          <a:xfrm>
            <a:off x="649648" y="1415194"/>
            <a:ext cx="10877199" cy="112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9" name="Straight Connector 398"/>
          <p:cNvCxnSpPr/>
          <p:nvPr/>
        </p:nvCxnSpPr>
        <p:spPr>
          <a:xfrm>
            <a:off x="702320" y="1853630"/>
            <a:ext cx="8944600" cy="2192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8A5D6744-4C2A-4F69-8CC6-25FE534ED4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122" y="35144"/>
            <a:ext cx="893346" cy="111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561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/>
      <p:bldP spid="199" grpId="0"/>
      <p:bldP spid="30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1FF04942-CEBA-6749-A71C-D2DDCC19609F}"/>
              </a:ext>
            </a:extLst>
          </p:cNvPr>
          <p:cNvGrpSpPr/>
          <p:nvPr/>
        </p:nvGrpSpPr>
        <p:grpSpPr>
          <a:xfrm>
            <a:off x="2057590" y="43622"/>
            <a:ext cx="9684172" cy="946416"/>
            <a:chOff x="2010422" y="405181"/>
            <a:chExt cx="9680470" cy="946416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16A6B7B1-A84F-E34D-9CFC-A1E01024DB4F}"/>
                </a:ext>
              </a:extLst>
            </p:cNvPr>
            <p:cNvSpPr/>
            <p:nvPr/>
          </p:nvSpPr>
          <p:spPr>
            <a:xfrm>
              <a:off x="2010422" y="590384"/>
              <a:ext cx="9680470" cy="761213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EE92C59-6D24-0941-A530-46FFC1F2FEB8}"/>
                </a:ext>
              </a:extLst>
            </p:cNvPr>
            <p:cNvSpPr txBox="1"/>
            <p:nvPr/>
          </p:nvSpPr>
          <p:spPr>
            <a:xfrm>
              <a:off x="2150968" y="405181"/>
              <a:ext cx="939937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Nêu bài toán theo tóm tắt sau rồi giải bài toán đó</a:t>
              </a:r>
              <a:endParaRPr 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10FF3C8B-2673-4AFE-A48B-CF40FF53E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707" y="192622"/>
            <a:ext cx="882276" cy="1153073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F088F934-9452-C04E-B479-48AF41317E41}"/>
              </a:ext>
            </a:extLst>
          </p:cNvPr>
          <p:cNvSpPr/>
          <p:nvPr/>
        </p:nvSpPr>
        <p:spPr>
          <a:xfrm>
            <a:off x="115419" y="3017141"/>
            <a:ext cx="6602851" cy="1872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toán: </a:t>
            </a:r>
            <a:r>
              <a:rPr lang="vi-VN" sz="32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ngô nặng 30kg, bao gạo nặng hơn bao ngô 10kg. Hỏi cả hai bao nặng bao nhiêu ki – lô – gam?</a:t>
            </a:r>
            <a:endParaRPr lang="x-none" sz="3200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3" name="Straight Connector 72"/>
          <p:cNvCxnSpPr/>
          <p:nvPr/>
        </p:nvCxnSpPr>
        <p:spPr>
          <a:xfrm flipV="1">
            <a:off x="2296633" y="802050"/>
            <a:ext cx="4512187" cy="165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8299903" y="801737"/>
            <a:ext cx="2638309" cy="3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29" name="Group 26"/>
          <p:cNvGrpSpPr>
            <a:grpSpLocks/>
          </p:cNvGrpSpPr>
          <p:nvPr/>
        </p:nvGrpSpPr>
        <p:grpSpPr bwMode="auto">
          <a:xfrm>
            <a:off x="120907" y="1097127"/>
            <a:ext cx="6964364" cy="1662113"/>
            <a:chOff x="579" y="990"/>
            <a:chExt cx="4387" cy="1047"/>
          </a:xfrm>
        </p:grpSpPr>
        <p:sp>
          <p:nvSpPr>
            <p:cNvPr id="30" name="Text Box 6"/>
            <p:cNvSpPr txBox="1">
              <a:spLocks noChangeArrowheads="1"/>
            </p:cNvSpPr>
            <p:nvPr/>
          </p:nvSpPr>
          <p:spPr bwMode="auto">
            <a:xfrm>
              <a:off x="646" y="1136"/>
              <a:ext cx="1323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600" b="1" dirty="0" err="1">
                  <a:solidFill>
                    <a:srgbClr val="0000FF"/>
                  </a:solidFill>
                  <a:latin typeface="Times New Roman" panose="02020603050405020304" pitchFamily="18" charset="0"/>
                </a:rPr>
                <a:t>Bao</a:t>
              </a:r>
              <a:r>
                <a:rPr lang="en-US" alt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  <a:r>
                <a:rPr lang="vi-VN" alt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ngô</a:t>
              </a:r>
              <a:r>
                <a:rPr lang="en-US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34" name="Text Box 7"/>
            <p:cNvSpPr txBox="1">
              <a:spLocks noChangeArrowheads="1"/>
            </p:cNvSpPr>
            <p:nvPr/>
          </p:nvSpPr>
          <p:spPr bwMode="auto">
            <a:xfrm>
              <a:off x="579" y="1625"/>
              <a:ext cx="1323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vi-VN" alt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00FF"/>
                  </a:solidFill>
                  <a:latin typeface="Times New Roman" panose="02020603050405020304" pitchFamily="18" charset="0"/>
                </a:rPr>
                <a:t>Bao</a:t>
              </a:r>
              <a:r>
                <a:rPr lang="en-US" alt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  <a:r>
                <a:rPr lang="vi-VN" alt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gạo</a:t>
              </a:r>
              <a:r>
                <a:rPr lang="en-US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: </a:t>
              </a:r>
            </a:p>
          </p:txBody>
        </p:sp>
        <p:sp>
          <p:nvSpPr>
            <p:cNvPr id="35" name="Line 8"/>
            <p:cNvSpPr>
              <a:spLocks noChangeShapeType="1"/>
            </p:cNvSpPr>
            <p:nvPr/>
          </p:nvSpPr>
          <p:spPr bwMode="auto">
            <a:xfrm>
              <a:off x="2360" y="1461"/>
              <a:ext cx="10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9"/>
            <p:cNvSpPr>
              <a:spLocks noChangeShapeType="1"/>
            </p:cNvSpPr>
            <p:nvPr/>
          </p:nvSpPr>
          <p:spPr bwMode="auto">
            <a:xfrm>
              <a:off x="2352" y="139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10"/>
            <p:cNvSpPr>
              <a:spLocks noChangeShapeType="1"/>
            </p:cNvSpPr>
            <p:nvPr/>
          </p:nvSpPr>
          <p:spPr bwMode="auto">
            <a:xfrm>
              <a:off x="3408" y="139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11"/>
            <p:cNvSpPr>
              <a:spLocks noChangeShapeType="1"/>
            </p:cNvSpPr>
            <p:nvPr/>
          </p:nvSpPr>
          <p:spPr bwMode="auto">
            <a:xfrm>
              <a:off x="2352" y="187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12"/>
            <p:cNvSpPr>
              <a:spLocks noChangeShapeType="1"/>
            </p:cNvSpPr>
            <p:nvPr/>
          </p:nvSpPr>
          <p:spPr bwMode="auto">
            <a:xfrm>
              <a:off x="2352" y="1920"/>
              <a:ext cx="10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13"/>
            <p:cNvSpPr>
              <a:spLocks noChangeShapeType="1"/>
            </p:cNvSpPr>
            <p:nvPr/>
          </p:nvSpPr>
          <p:spPr bwMode="auto">
            <a:xfrm>
              <a:off x="3408" y="187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14"/>
            <p:cNvSpPr>
              <a:spLocks noChangeShapeType="1"/>
            </p:cNvSpPr>
            <p:nvPr/>
          </p:nvSpPr>
          <p:spPr bwMode="auto">
            <a:xfrm>
              <a:off x="3408" y="1920"/>
              <a:ext cx="311" cy="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15"/>
            <p:cNvSpPr>
              <a:spLocks noChangeShapeType="1"/>
            </p:cNvSpPr>
            <p:nvPr/>
          </p:nvSpPr>
          <p:spPr bwMode="auto">
            <a:xfrm flipH="1" flipV="1">
              <a:off x="3644" y="1938"/>
              <a:ext cx="9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16"/>
            <p:cNvSpPr>
              <a:spLocks noChangeShapeType="1"/>
            </p:cNvSpPr>
            <p:nvPr/>
          </p:nvSpPr>
          <p:spPr bwMode="auto">
            <a:xfrm>
              <a:off x="2352" y="1440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17"/>
            <p:cNvSpPr>
              <a:spLocks noChangeShapeType="1"/>
            </p:cNvSpPr>
            <p:nvPr/>
          </p:nvSpPr>
          <p:spPr bwMode="auto">
            <a:xfrm>
              <a:off x="3408" y="1440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Arc 18"/>
            <p:cNvSpPr>
              <a:spLocks/>
            </p:cNvSpPr>
            <p:nvPr/>
          </p:nvSpPr>
          <p:spPr bwMode="auto">
            <a:xfrm rot="3226294" flipH="1">
              <a:off x="3475" y="1808"/>
              <a:ext cx="177" cy="198"/>
            </a:xfrm>
            <a:custGeom>
              <a:avLst/>
              <a:gdLst>
                <a:gd name="T0" fmla="*/ 0 w 21600"/>
                <a:gd name="T1" fmla="*/ 0 h 21600"/>
                <a:gd name="T2" fmla="*/ 1 w 21600"/>
                <a:gd name="T3" fmla="*/ 1 h 21600"/>
                <a:gd name="T4" fmla="*/ 0 w 21600"/>
                <a:gd name="T5" fmla="*/ 1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Text Box 19"/>
            <p:cNvSpPr txBox="1">
              <a:spLocks noChangeArrowheads="1"/>
            </p:cNvSpPr>
            <p:nvPr/>
          </p:nvSpPr>
          <p:spPr bwMode="auto">
            <a:xfrm>
              <a:off x="3377" y="1242"/>
              <a:ext cx="679" cy="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vi-VN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  <a:r>
                <a:rPr lang="vi-VN" alt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10</a:t>
              </a:r>
              <a:r>
                <a:rPr lang="en-US" alt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kg</a:t>
              </a:r>
            </a:p>
          </p:txBody>
        </p:sp>
        <p:sp>
          <p:nvSpPr>
            <p:cNvPr id="50" name="Text Box 20"/>
            <p:cNvSpPr txBox="1">
              <a:spLocks noChangeArrowheads="1"/>
            </p:cNvSpPr>
            <p:nvPr/>
          </p:nvSpPr>
          <p:spPr bwMode="auto">
            <a:xfrm>
              <a:off x="2352" y="990"/>
              <a:ext cx="72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vi-VN" alt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30</a:t>
              </a:r>
              <a:r>
                <a:rPr lang="en-US" alt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kg</a:t>
              </a:r>
            </a:p>
          </p:txBody>
        </p:sp>
        <p:sp>
          <p:nvSpPr>
            <p:cNvPr id="51" name="AutoShape 21"/>
            <p:cNvSpPr>
              <a:spLocks/>
            </p:cNvSpPr>
            <p:nvPr/>
          </p:nvSpPr>
          <p:spPr bwMode="auto">
            <a:xfrm>
              <a:off x="4124" y="1461"/>
              <a:ext cx="48" cy="576"/>
            </a:xfrm>
            <a:prstGeom prst="rightBrace">
              <a:avLst>
                <a:gd name="adj1" fmla="val 100000"/>
                <a:gd name="adj2" fmla="val 50000"/>
              </a:avLst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52" name="Text Box 22"/>
            <p:cNvSpPr txBox="1">
              <a:spLocks noChangeArrowheads="1"/>
            </p:cNvSpPr>
            <p:nvPr/>
          </p:nvSpPr>
          <p:spPr bwMode="auto">
            <a:xfrm>
              <a:off x="4240" y="1476"/>
              <a:ext cx="726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? kg</a:t>
              </a:r>
            </a:p>
          </p:txBody>
        </p: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F088F934-9452-C04E-B479-48AF41317E41}"/>
              </a:ext>
            </a:extLst>
          </p:cNvPr>
          <p:cNvSpPr/>
          <p:nvPr/>
        </p:nvSpPr>
        <p:spPr>
          <a:xfrm>
            <a:off x="6718270" y="2751303"/>
            <a:ext cx="5473730" cy="3929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giải:</a:t>
            </a:r>
          </a:p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gạo nặng số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kg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là: </a:t>
            </a:r>
          </a:p>
          <a:p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+ 10 = 40( kg)</a:t>
            </a:r>
          </a:p>
          <a:p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hai bao cân nặng số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kg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+ 40 = 70( kg)</a:t>
            </a:r>
          </a:p>
          <a:p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Đáp số: 70 kg</a:t>
            </a:r>
          </a:p>
          <a:p>
            <a:endParaRPr lang="x-none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681225" y="2958404"/>
            <a:ext cx="0" cy="3453029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460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10FF3C8B-2673-4AFE-A48B-CF40FF53E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431" y="331625"/>
            <a:ext cx="898290" cy="1174002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8449C165-CF13-CD4F-BFB6-57CD463608C4}"/>
              </a:ext>
            </a:extLst>
          </p:cNvPr>
          <p:cNvSpPr/>
          <p:nvPr/>
        </p:nvSpPr>
        <p:spPr>
          <a:xfrm>
            <a:off x="2133600" y="1310640"/>
            <a:ext cx="9296400" cy="50476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031875"/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gạo cân nặng số ki – lô – gam là:</a:t>
            </a:r>
          </a:p>
          <a:p>
            <a:pPr marL="1031875"/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30 + 10 = 40 ( kg)</a:t>
            </a:r>
          </a:p>
          <a:p>
            <a:pPr marL="1031875"/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hai bao nặng số ki – lô – gam là:</a:t>
            </a:r>
          </a:p>
          <a:p>
            <a:pPr marL="1031875"/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30 + 40 = 70 ( kg)</a:t>
            </a:r>
          </a:p>
          <a:p>
            <a:pPr marL="1031875"/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Đáp số: 70 kg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247C012-DAD7-3249-B140-85DEBED59994}"/>
              </a:ext>
            </a:extLst>
          </p:cNvPr>
          <p:cNvSpPr/>
          <p:nvPr/>
        </p:nvSpPr>
        <p:spPr>
          <a:xfrm>
            <a:off x="8845949" y="4302309"/>
            <a:ext cx="257180" cy="5152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88F934-9452-C04E-B479-48AF41317E41}"/>
              </a:ext>
            </a:extLst>
          </p:cNvPr>
          <p:cNvSpPr/>
          <p:nvPr/>
        </p:nvSpPr>
        <p:spPr>
          <a:xfrm>
            <a:off x="1263219" y="97705"/>
            <a:ext cx="10790558" cy="1872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toán: </a:t>
            </a:r>
            <a:r>
              <a:rPr lang="vi-VN" sz="32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ngô nặng 30kg, bao gạo nặng hơn bao ngô 10kg. Hỏi cả hai bao nặng bao nhiêu ki – lô – gam?</a:t>
            </a:r>
            <a:endParaRPr lang="x-none" sz="3200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02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62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9356AE-656E-FD68-CCF0-EF636132B9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57" y="68263"/>
            <a:ext cx="11949285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39477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77B0E660-BA51-6D51-3CFA-4B96AB362084}"/>
              </a:ext>
            </a:extLst>
          </p:cNvPr>
          <p:cNvSpPr txBox="1"/>
          <p:nvPr/>
        </p:nvSpPr>
        <p:spPr>
          <a:xfrm>
            <a:off x="1537495" y="1725381"/>
            <a:ext cx="92825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>
                <a:solidFill>
                  <a:srgbClr val="00B050"/>
                </a:solidFill>
                <a:latin typeface="UTM Cookies" panose="02040603050506020204" pitchFamily="18" charset="0"/>
              </a:rPr>
              <a:t>KHỞI ĐỘNG</a:t>
            </a:r>
            <a:endParaRPr lang="en-US" sz="9600" b="1" dirty="0">
              <a:solidFill>
                <a:srgbClr val="00B050"/>
              </a:solidFill>
              <a:latin typeface="UTM Cookies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B59D07-A59F-C6F6-BB30-793BED011A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85489"/>
            <a:ext cx="12192000" cy="217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67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6BA9D7-1C4E-9974-6EEB-E487FD8F2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29"/>
            <a:ext cx="12192000" cy="69042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D9D2BC-5FAE-B2BD-B67D-7058B2B102C9}"/>
              </a:ext>
            </a:extLst>
          </p:cNvPr>
          <p:cNvSpPr txBox="1"/>
          <p:nvPr/>
        </p:nvSpPr>
        <p:spPr>
          <a:xfrm>
            <a:off x="1828800" y="1507331"/>
            <a:ext cx="9344025" cy="1927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5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vi-VN" sz="5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5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 c</a:t>
            </a:r>
            <a:r>
              <a:rPr lang="en-US" sz="5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</a:t>
            </a:r>
            <a:r>
              <a:rPr lang="vi-VN" sz="5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 bước giải bài toán giải bằng 2 bước tính</a:t>
            </a:r>
            <a:r>
              <a:rPr lang="en-US" sz="5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84445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6BA9D7-1C4E-9974-6EEB-E487FD8F24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4139" y="-183447"/>
            <a:ext cx="12714515" cy="71105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31D493-399A-0459-A959-A3E49938C364}"/>
              </a:ext>
            </a:extLst>
          </p:cNvPr>
          <p:cNvSpPr txBox="1"/>
          <p:nvPr/>
        </p:nvSpPr>
        <p:spPr>
          <a:xfrm>
            <a:off x="1285875" y="599490"/>
            <a:ext cx="10301288" cy="1466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nl-NL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giải và trình bày bài giải bài toán giải bằng hai bước tính</a:t>
            </a:r>
            <a:r>
              <a:rPr lang="nl-NL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 descr="Mẫu dấu tích vàng | Công cụ đồ họa PSD Tải xuống miễn phí - Pikbest">
            <a:extLst>
              <a:ext uri="{FF2B5EF4-FFF2-40B4-BE49-F238E27FC236}">
                <a16:creationId xmlns:a16="http://schemas.microsoft.com/office/drawing/2014/main" id="{67C74D01-3920-BE05-B6E4-7F5740AB7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067" y="1986760"/>
            <a:ext cx="815579" cy="894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35C713-AB00-C8EB-4771-AD5B9AB41818}"/>
              </a:ext>
            </a:extLst>
          </p:cNvPr>
          <p:cNvSpPr txBox="1"/>
          <p:nvPr/>
        </p:nvSpPr>
        <p:spPr>
          <a:xfrm>
            <a:off x="3094435" y="2062348"/>
            <a:ext cx="7271146" cy="743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600" algn="just">
              <a:lnSpc>
                <a:spcPct val="115000"/>
              </a:lnSpc>
            </a:pPr>
            <a:r>
              <a:rPr lang="nl-NL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Tìm hiểu, phân tích, tóm tắt đề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2" descr="Mẫu dấu tích vàng | Công cụ đồ họa PSD Tải xuống miễn phí - Pikbest">
            <a:extLst>
              <a:ext uri="{FF2B5EF4-FFF2-40B4-BE49-F238E27FC236}">
                <a16:creationId xmlns:a16="http://schemas.microsoft.com/office/drawing/2014/main" id="{29B41F64-4A98-36E8-1870-39C9B0DB1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069" y="3027837"/>
            <a:ext cx="815579" cy="894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Mẫu dấu tích vàng | Công cụ đồ họa PSD Tải xuống miễn phí - Pikbest">
            <a:extLst>
              <a:ext uri="{FF2B5EF4-FFF2-40B4-BE49-F238E27FC236}">
                <a16:creationId xmlns:a16="http://schemas.microsoft.com/office/drawing/2014/main" id="{B8852B85-4207-A69D-D7EE-9A1B9E7E3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068" y="4268679"/>
            <a:ext cx="815579" cy="894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E6BC339-BA98-6179-96AA-D1CF2F89AED4}"/>
              </a:ext>
            </a:extLst>
          </p:cNvPr>
          <p:cNvSpPr txBox="1"/>
          <p:nvPr/>
        </p:nvSpPr>
        <p:spPr>
          <a:xfrm>
            <a:off x="3173523" y="3213394"/>
            <a:ext cx="7556389" cy="743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600" algn="just">
              <a:lnSpc>
                <a:spcPct val="115000"/>
              </a:lnSpc>
            </a:pPr>
            <a:r>
              <a:rPr lang="nl-NL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 cách giải phù hợp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4656E0-B371-3D91-2908-135E3D6FE9A9}"/>
              </a:ext>
            </a:extLst>
          </p:cNvPr>
          <p:cNvSpPr txBox="1"/>
          <p:nvPr/>
        </p:nvSpPr>
        <p:spPr>
          <a:xfrm>
            <a:off x="3173523" y="4292415"/>
            <a:ext cx="4915498" cy="743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600" algn="just">
              <a:lnSpc>
                <a:spcPct val="115000"/>
              </a:lnSpc>
            </a:pPr>
            <a:r>
              <a:rPr lang="nl-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 bày bài giải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851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57376" y="-1"/>
            <a:ext cx="12249376" cy="2505151"/>
          </a:xfrm>
          <a:prstGeom prst="rect">
            <a:avLst/>
          </a:prstGeom>
          <a:solidFill>
            <a:srgbClr val="EF4753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1360833" y="426740"/>
            <a:ext cx="2784153" cy="1771735"/>
            <a:chOff x="1143000" y="742950"/>
            <a:chExt cx="3962400" cy="2521527"/>
          </a:xfrm>
          <a:solidFill>
            <a:srgbClr val="FFCCFF"/>
          </a:solidFill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grpFill/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grpFill/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333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1751388" y="1242878"/>
            <a:ext cx="2301631" cy="681404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4267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Chủ</a:t>
            </a:r>
            <a:r>
              <a:rPr lang="en-US" sz="4267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</a:t>
            </a:r>
            <a:r>
              <a:rPr lang="en-US" sz="4267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267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  <a:endParaRPr lang="en-US" sz="4267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97049" y="342716"/>
            <a:ext cx="79610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PHÉP NHÂN, PHÉP CHIA TRONG PHẠM VI 100</a:t>
            </a:r>
            <a:endParaRPr lang="en-US" sz="4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06400" y="2640392"/>
            <a:ext cx="11277600" cy="2163757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635472" y="2640392"/>
            <a:ext cx="286367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dirty="0" err="1">
                <a:latin typeface="Arial" pitchFamily="34" charset="0"/>
                <a:cs typeface="Arial" pitchFamily="34" charset="0"/>
              </a:rPr>
              <a:t>Bài</a:t>
            </a:r>
            <a:r>
              <a:rPr lang="en-US" sz="3733" dirty="0">
                <a:latin typeface="Arial" pitchFamily="34" charset="0"/>
                <a:cs typeface="Arial" pitchFamily="34" charset="0"/>
              </a:rPr>
              <a:t> </a:t>
            </a:r>
            <a:r>
              <a:rPr lang="vi-VN" sz="3733" dirty="0">
                <a:latin typeface="Arial" pitchFamily="34" charset="0"/>
                <a:cs typeface="Arial" pitchFamily="34" charset="0"/>
              </a:rPr>
              <a:t>28</a:t>
            </a:r>
            <a:endParaRPr lang="en-US" sz="3733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800" y="3126227"/>
            <a:ext cx="10546080" cy="1821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vi-VN" sz="54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toán giải bằng hai bước tính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vi-VN" sz="54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Tiết 2)</a:t>
            </a:r>
            <a:endParaRPr kumimoji="0" lang="en-US" sz="5400" b="1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903" y="4804149"/>
            <a:ext cx="5829355" cy="2051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ED7C2BA5-C3E9-44F6-93C0-B61F07D59E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-4886" y="71637"/>
            <a:ext cx="1347870" cy="124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891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9B4250F0-2892-C221-406D-CB2427CA90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192000" cy="67740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56773" y="387706"/>
            <a:ext cx="11313069" cy="6253988"/>
          </a:xfrm>
          <a:prstGeom prst="roundRect">
            <a:avLst/>
          </a:prstGeom>
          <a:solidFill>
            <a:schemeClr val="bg1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6" descr="https://i.pinimg.com/564x/e9/77/dc/e977dc8bcfd863e0922840921163993c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8" b="98224" l="5674" r="96986">
                        <a14:foregroundMark x1="44858" y1="57904" x2="64716" y2="54529"/>
                        <a14:foregroundMark x1="37589" y1="75488" x2="69326" y2="74956"/>
                        <a14:foregroundMark x1="41844" y1="76909" x2="60284" y2="76909"/>
                        <a14:foregroundMark x1="48582" y1="81883" x2="48227" y2="91652"/>
                        <a14:foregroundMark x1="57092" y1="79929" x2="59752" y2="893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08" t="7834" r="15776" b="5506"/>
          <a:stretch/>
        </p:blipFill>
        <p:spPr bwMode="auto">
          <a:xfrm>
            <a:off x="10342973" y="3441579"/>
            <a:ext cx="2974944" cy="354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7">
            <a:extLst>
              <a:ext uri="{FF2B5EF4-FFF2-40B4-BE49-F238E27FC236}">
                <a16:creationId xmlns:a16="http://schemas.microsoft.com/office/drawing/2014/main" id="{B86F189F-C614-45DA-85D1-54A437B588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7824" y="3377113"/>
            <a:ext cx="3344883" cy="3696305"/>
          </a:xfrm>
          <a:prstGeom prst="rect">
            <a:avLst/>
          </a:prstGeom>
        </p:spPr>
      </p:pic>
      <p:pic>
        <p:nvPicPr>
          <p:cNvPr id="8" name="Google Shape;95;p1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439985" y="186667"/>
            <a:ext cx="1229857" cy="1229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C615DEA-04B0-4348-9634-740A06BD58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32824" y="409715"/>
            <a:ext cx="8060244" cy="157098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F7EAE8A-8422-4A3E-B95E-5552AC08AAD3}"/>
              </a:ext>
            </a:extLst>
          </p:cNvPr>
          <p:cNvSpPr txBox="1"/>
          <p:nvPr/>
        </p:nvSpPr>
        <p:spPr>
          <a:xfrm>
            <a:off x="1543491" y="1668677"/>
            <a:ext cx="94293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vi-VN" sz="3600" dirty="0"/>
              <a:t>Nhớ được các bước giải bài toán bằng 2 bước tính.</a:t>
            </a:r>
            <a:endParaRPr lang="en-SG" sz="3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426685-A064-407E-826F-69F82535C27F}"/>
              </a:ext>
            </a:extLst>
          </p:cNvPr>
          <p:cNvSpPr txBox="1"/>
          <p:nvPr/>
        </p:nvSpPr>
        <p:spPr>
          <a:xfrm>
            <a:off x="1562237" y="2936544"/>
            <a:ext cx="88777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vi-VN" sz="3600" dirty="0"/>
              <a:t>Thực hiện được việc giải các bài toán bằng 2 bước tính.</a:t>
            </a:r>
            <a:endParaRPr lang="en-SG" sz="3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A0504D-ADCB-42A2-9294-C4D69A8D7B4E}"/>
              </a:ext>
            </a:extLst>
          </p:cNvPr>
          <p:cNvSpPr txBox="1"/>
          <p:nvPr/>
        </p:nvSpPr>
        <p:spPr>
          <a:xfrm>
            <a:off x="1562237" y="4353121"/>
            <a:ext cx="7438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dirty="0" err="1"/>
              <a:t>Làm</a:t>
            </a:r>
            <a:r>
              <a:rPr lang="en-US" sz="3600" dirty="0"/>
              <a:t> </a:t>
            </a:r>
            <a:r>
              <a:rPr lang="en-US" sz="3600" dirty="0" err="1"/>
              <a:t>được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bài</a:t>
            </a:r>
            <a:r>
              <a:rPr lang="en-US" sz="3600" dirty="0"/>
              <a:t> </a:t>
            </a:r>
            <a:r>
              <a:rPr lang="nl-NL" sz="3600" dirty="0"/>
              <a:t>toán </a:t>
            </a:r>
            <a:r>
              <a:rPr lang="en-US" sz="3600" dirty="0" err="1"/>
              <a:t>giải</a:t>
            </a:r>
            <a:r>
              <a:rPr lang="en-US" sz="3600" dirty="0"/>
              <a:t> </a:t>
            </a:r>
            <a:r>
              <a:rPr lang="nl-NL" sz="3600" dirty="0"/>
              <a:t>bằng hai bước tính.</a:t>
            </a:r>
            <a:endParaRPr lang="en-SG" sz="3600" dirty="0"/>
          </a:p>
        </p:txBody>
      </p:sp>
    </p:spTree>
    <p:extLst>
      <p:ext uri="{BB962C8B-B14F-4D97-AF65-F5344CB8AC3E}">
        <p14:creationId xmlns:p14="http://schemas.microsoft.com/office/powerpoint/2010/main" val="37974485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1" y="2414851"/>
            <a:ext cx="10498833" cy="369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698172" y="7409543"/>
            <a:ext cx="8432800" cy="24384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400">
                <a:latin typeface="iCiel Cadena" pitchFamily="50" charset="0"/>
                <a:cs typeface="Arial" pitchFamily="34" charset="0"/>
              </a:rPr>
              <a:t>LUYỆN TẬP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6687" y="6110551"/>
            <a:ext cx="3488569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Arial" pitchFamily="34" charset="0"/>
                <a:cs typeface="Arial" pitchFamily="34" charset="0"/>
              </a:rPr>
              <a:t>Trang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vi-VN" sz="3200" b="1" dirty="0">
                <a:latin typeface="Arial" pitchFamily="34" charset="0"/>
                <a:cs typeface="Arial" pitchFamily="34" charset="0"/>
              </a:rPr>
              <a:t>82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/SGK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232" y="-205619"/>
            <a:ext cx="9833328" cy="28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065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08" y="471495"/>
            <a:ext cx="10762488" cy="6023790"/>
          </a:xfrm>
          <a:prstGeom prst="rect">
            <a:avLst/>
          </a:prstGeom>
        </p:spPr>
      </p:pic>
      <p:sp>
        <p:nvSpPr>
          <p:cNvPr id="3" name="文本框 32"/>
          <p:cNvSpPr txBox="1"/>
          <p:nvPr/>
        </p:nvSpPr>
        <p:spPr>
          <a:xfrm>
            <a:off x="4035429" y="1444325"/>
            <a:ext cx="4693090" cy="1204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Tiết</a:t>
            </a:r>
            <a:r>
              <a:rPr kumimoji="0" lang="en-US" altLang="zh-CN" sz="66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vi-VN" altLang="zh-CN" sz="66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2</a:t>
            </a:r>
            <a:endParaRPr kumimoji="0" lang="en-US" altLang="zh-CN" sz="6600" b="1" i="0" u="none" strike="noStrike" kern="1200" cap="none" spc="0" normalizeH="0" baseline="0" noProof="0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5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471" y="770910"/>
            <a:ext cx="1636627" cy="1896686"/>
          </a:xfrm>
          <a:prstGeom prst="rect">
            <a:avLst/>
          </a:prstGeom>
        </p:spPr>
      </p:pic>
      <p:pic>
        <p:nvPicPr>
          <p:cNvPr id="6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6485" y="770910"/>
            <a:ext cx="1166463" cy="15467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DCA50D-18EE-4CC1-A42A-828963CAA49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370" y="2363663"/>
            <a:ext cx="6660026" cy="333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882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extBox 197"/>
          <p:cNvSpPr txBox="1"/>
          <p:nvPr/>
        </p:nvSpPr>
        <p:spPr>
          <a:xfrm>
            <a:off x="4124269" y="2211082"/>
            <a:ext cx="184731" cy="398970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9" name="TextBox 198"/>
          <p:cNvSpPr txBox="1"/>
          <p:nvPr/>
        </p:nvSpPr>
        <p:spPr>
          <a:xfrm>
            <a:off x="313622" y="616660"/>
            <a:ext cx="1133355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Buổi sáng cửa hàng bán được 10 máy tính, buổi chiều cửa hàng bán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được ít hơn buổi sáng 4 máy tính. Hỏi cả hai buổi cửa hàng bán 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được bao nhiêu máy tính?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5" name="TextBox 304"/>
          <p:cNvSpPr txBox="1"/>
          <p:nvPr/>
        </p:nvSpPr>
        <p:spPr>
          <a:xfrm>
            <a:off x="2965339" y="1944540"/>
            <a:ext cx="8031366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  <a:r>
              <a:rPr lang="vi-VN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Buổi chiều cửa hàng bán được số máy tính là: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10 – 4 = 6( máy tính)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Cả hai buổi cửa hàng bán được số máy tính là: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10 + 6 = 16( máy tính)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Đáp số: 16 máy tính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2" name="TextBox 211"/>
          <p:cNvSpPr txBox="1"/>
          <p:nvPr/>
        </p:nvSpPr>
        <p:spPr>
          <a:xfrm>
            <a:off x="5074716" y="5635362"/>
            <a:ext cx="18473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1" name="TextBox 320"/>
          <p:cNvSpPr txBox="1"/>
          <p:nvPr/>
        </p:nvSpPr>
        <p:spPr>
          <a:xfrm>
            <a:off x="6878430" y="5628358"/>
            <a:ext cx="18473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1" name="Picture 510">
            <a:extLst>
              <a:ext uri="{FF2B5EF4-FFF2-40B4-BE49-F238E27FC236}">
                <a16:creationId xmlns:a16="http://schemas.microsoft.com/office/drawing/2014/main" id="{9323F04E-FE01-443D-85B2-5CC785DC7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005" y="-217326"/>
            <a:ext cx="894889" cy="1182693"/>
          </a:xfrm>
          <a:prstGeom prst="rect">
            <a:avLst/>
          </a:prstGeom>
        </p:spPr>
      </p:pic>
      <p:cxnSp>
        <p:nvCxnSpPr>
          <p:cNvPr id="513" name="Straight Connector 512"/>
          <p:cNvCxnSpPr/>
          <p:nvPr/>
        </p:nvCxnSpPr>
        <p:spPr>
          <a:xfrm>
            <a:off x="491841" y="1139887"/>
            <a:ext cx="10877199" cy="112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14" name="Straight Connector 513"/>
          <p:cNvCxnSpPr/>
          <p:nvPr/>
        </p:nvCxnSpPr>
        <p:spPr>
          <a:xfrm>
            <a:off x="6263883" y="1595127"/>
            <a:ext cx="4526037" cy="196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3" name="Straight Connector 302"/>
          <p:cNvCxnSpPr/>
          <p:nvPr/>
        </p:nvCxnSpPr>
        <p:spPr>
          <a:xfrm flipV="1">
            <a:off x="527728" y="1595127"/>
            <a:ext cx="5330148" cy="196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4" name="Straight Connector 303"/>
          <p:cNvCxnSpPr/>
          <p:nvPr/>
        </p:nvCxnSpPr>
        <p:spPr>
          <a:xfrm flipV="1">
            <a:off x="313622" y="2066694"/>
            <a:ext cx="4105978" cy="250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85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/>
      <p:bldP spid="199" grpId="0"/>
      <p:bldP spid="305" grpId="0"/>
    </p:bldLst>
  </p:timing>
</p:sld>
</file>

<file path=ppt/theme/theme1.xml><?xml version="1.0" encoding="utf-8"?>
<a:theme xmlns:a="http://schemas.openxmlformats.org/drawingml/2006/main" name="020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020</Template>
  <TotalTime>1968</TotalTime>
  <Words>503</Words>
  <Application>Microsoft Office PowerPoint</Application>
  <PresentationFormat>Widescreen</PresentationFormat>
  <Paragraphs>1694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13</vt:i4>
      </vt:variant>
    </vt:vector>
  </HeadingPairs>
  <TitlesOfParts>
    <vt:vector size="34" baseType="lpstr">
      <vt:lpstr>等线</vt:lpstr>
      <vt:lpstr>#9Slide03 AllRoundGothic</vt:lpstr>
      <vt:lpstr>Arial</vt:lpstr>
      <vt:lpstr>Arial-Rounded</vt:lpstr>
      <vt:lpstr>Calibri</vt:lpstr>
      <vt:lpstr>HP001 4 hàng</vt:lpstr>
      <vt:lpstr>iCiel Cadena</vt:lpstr>
      <vt:lpstr>Source Han Sans HW SC</vt:lpstr>
      <vt:lpstr>Times New Roman</vt:lpstr>
      <vt:lpstr>UTM Cookies</vt:lpstr>
      <vt:lpstr>印品黑体</vt:lpstr>
      <vt:lpstr>020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Chủ đề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o00o</dc:creator>
  <cp:lastModifiedBy>DELL</cp:lastModifiedBy>
  <cp:revision>73</cp:revision>
  <dcterms:created xsi:type="dcterms:W3CDTF">2021-07-11T03:43:43Z</dcterms:created>
  <dcterms:modified xsi:type="dcterms:W3CDTF">2023-11-22T16:24:58Z</dcterms:modified>
</cp:coreProperties>
</file>