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407" r:id="rId4"/>
    <p:sldId id="460" r:id="rId5"/>
    <p:sldId id="427" r:id="rId6"/>
    <p:sldId id="461" r:id="rId7"/>
    <p:sldId id="454" r:id="rId8"/>
    <p:sldId id="462" r:id="rId9"/>
    <p:sldId id="463" r:id="rId10"/>
    <p:sldId id="457" r:id="rId11"/>
    <p:sldId id="458" r:id="rId12"/>
    <p:sldId id="456"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FFFF00"/>
    <a:srgbClr val="0000FF"/>
    <a:srgbClr val="00FF00"/>
    <a:srgbClr val="FF0000"/>
    <a:srgbClr val="FF0066"/>
    <a:srgbClr val="FFFFFF"/>
    <a:srgbClr val="3333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47" d="100"/>
          <a:sy n="47" d="100"/>
        </p:scale>
        <p:origin x="36" y="42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369972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214048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60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20230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161076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530529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563C2333-AD35-3C8F-F610-034180CFACA3}"/>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9">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0">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2868767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5119026" y="3749154"/>
            <a:ext cx="10586567" cy="192880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rPr>
              <a:t>Góc sáng tạo: Đố vui về cảnh đẹp quê hương</a:t>
            </a:r>
            <a:endParaRPr kumimoji="0" sz="5867" b="1" i="0" u="none" strike="noStrike" kern="0" cap="none" spc="0" normalizeH="0" baseline="0" noProof="0" dirty="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10664613" y="5198053"/>
            <a:ext cx="3321428" cy="3705665"/>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6081015" y="5198052"/>
            <a:ext cx="3598523" cy="3284483"/>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3201142" y="6044112"/>
            <a:ext cx="3033251" cy="2859605"/>
          </a:xfrm>
          <a:prstGeom prst="rect">
            <a:avLst/>
          </a:prstGeom>
          <a:noFill/>
          <a:ln>
            <a:noFill/>
          </a:ln>
        </p:spPr>
      </p:pic>
      <p:pic>
        <p:nvPicPr>
          <p:cNvPr id="50" name="Google Shape;50;p1"/>
          <p:cNvPicPr preferRelativeResize="0"/>
          <p:nvPr/>
        </p:nvPicPr>
        <p:blipFill rotWithShape="1">
          <a:blip r:embed="rId6">
            <a:alphaModFix/>
          </a:blip>
          <a:srcRect/>
          <a:stretch/>
        </p:blipFill>
        <p:spPr>
          <a:xfrm>
            <a:off x="10319" y="-20046"/>
            <a:ext cx="1882189" cy="3909139"/>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159413" y="3750354"/>
            <a:ext cx="2221653" cy="18978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733" b="1" i="0" u="none" strike="noStrike" kern="0" cap="none" spc="0" normalizeH="0" baseline="0" noProof="0" dirty="0">
                <a:ln w="76200">
                  <a:solidFill>
                    <a:srgbClr val="FFFFFF"/>
                  </a:solid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20</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70365" y="746987"/>
            <a:ext cx="14735908" cy="769441"/>
          </a:xfrm>
          <a:prstGeom prst="rect">
            <a:avLst/>
          </a:prstGeom>
        </p:spPr>
        <p:txBody>
          <a:bodyPr wrap="square">
            <a:spAutoFit/>
          </a:bodyPr>
          <a:lstStyle/>
          <a:p>
            <a:pPr algn="ctr"/>
            <a:r>
              <a:rPr lang="en-US" sz="4400" b="1">
                <a:solidFill>
                  <a:srgbClr val="FF0066"/>
                </a:solidFill>
                <a:latin typeface="AvantGarde" panose="00000400000000000000" pitchFamily="2" charset="0"/>
                <a:ea typeface="AvantGarde" panose="00000400000000000000" pitchFamily="2" charset="0"/>
                <a:cs typeface="AvantGarde" panose="00000400000000000000" pitchFamily="2" charset="0"/>
              </a:rPr>
              <a:t>3. </a:t>
            </a:r>
            <a:r>
              <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Viết đoạn văn giới thiệu về cảnh đẹp đã chọn.</a:t>
            </a:r>
          </a:p>
        </p:txBody>
      </p:sp>
      <p:sp>
        <p:nvSpPr>
          <p:cNvPr id="22" name="TextBox 21"/>
          <p:cNvSpPr txBox="1"/>
          <p:nvPr/>
        </p:nvSpPr>
        <p:spPr>
          <a:xfrm>
            <a:off x="213519" y="1720775"/>
            <a:ext cx="15849600" cy="1077218"/>
          </a:xfrm>
          <a:prstGeom prst="rect">
            <a:avLst/>
          </a:prstGeom>
          <a:noFill/>
        </p:spPr>
        <p:txBody>
          <a:bodyPr wrap="square" rtlCol="0">
            <a:spAutoFit/>
          </a:bodyPr>
          <a:lstStyle/>
          <a:p>
            <a:pPr algn="just">
              <a:spcBef>
                <a:spcPts val="1200"/>
              </a:spcBef>
              <a:spcAft>
                <a:spcPts val="1200"/>
              </a:spcAft>
            </a:pPr>
            <a:r>
              <a:rPr lang="en-US" sz="3200" b="1">
                <a:solidFill>
                  <a:srgbClr val="00B050"/>
                </a:solidFill>
                <a:latin typeface="AvantGarde" panose="00000400000000000000" pitchFamily="2" charset="0"/>
                <a:ea typeface="AvantGarde" panose="00000400000000000000" pitchFamily="2" charset="0"/>
                <a:cs typeface="AvantGarde" panose="00000400000000000000" pitchFamily="2" charset="0"/>
              </a:rPr>
              <a:t>        Em hãy viết một đoạn văn giới thiệu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về một cảnh đẹp trong ảnh (tranh) hoặc được giới thiệu qua câu đố.</a:t>
            </a:r>
          </a:p>
        </p:txBody>
      </p:sp>
      <p:sp>
        <p:nvSpPr>
          <p:cNvPr id="5" name="Rectangle 4">
            <a:extLst>
              <a:ext uri="{FF2B5EF4-FFF2-40B4-BE49-F238E27FC236}">
                <a16:creationId xmlns:a16="http://schemas.microsoft.com/office/drawing/2014/main" id="{943420C4-B5DB-41B3-AD63-6A0B415B9CC6}"/>
              </a:ext>
            </a:extLst>
          </p:cNvPr>
          <p:cNvSpPr/>
          <p:nvPr/>
        </p:nvSpPr>
        <p:spPr>
          <a:xfrm>
            <a:off x="213519" y="3002340"/>
            <a:ext cx="11854527" cy="1569660"/>
          </a:xfrm>
          <a:prstGeom prst="rect">
            <a:avLst/>
          </a:prstGeom>
        </p:spPr>
        <p:txBody>
          <a:bodyPr wrap="none">
            <a:spAutoFit/>
          </a:bodyPr>
          <a:lstStyle/>
          <a:p>
            <a:pPr lvl="0" algn="just">
              <a:spcBef>
                <a:spcPts val="0"/>
              </a:spcBef>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Gợi ý: </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Đây là cảnh đẹp gì? Ở đâu?</a:t>
            </a:r>
          </a:p>
          <a:p>
            <a:pPr lvl="0" algn="just">
              <a:spcBef>
                <a:spcPts val="0"/>
              </a:spcBef>
            </a:pP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 Miêu tả về những gì em thấy ở cảnh đẹp đã chọn.</a:t>
            </a:r>
          </a:p>
          <a:p>
            <a:pPr lvl="0" algn="just">
              <a:spcBef>
                <a:spcPts val="0"/>
              </a:spcBef>
            </a:pP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 Cảm nhận của em về cảnh đẹp đó. </a:t>
            </a:r>
          </a:p>
        </p:txBody>
      </p:sp>
      <p:pic>
        <p:nvPicPr>
          <p:cNvPr id="2" name="Picture 2">
            <a:extLst>
              <a:ext uri="{FF2B5EF4-FFF2-40B4-BE49-F238E27FC236}">
                <a16:creationId xmlns:a16="http://schemas.microsoft.com/office/drawing/2014/main" id="{092B721A-01BA-3925-C017-550CB391A7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82" b="89800" l="9929" r="89894">
                        <a14:foregroundMark x1="49113" y1="7982" x2="49113" y2="7982"/>
                        <a14:foregroundMark x1="52660" y1="53215" x2="49468" y2="63193"/>
                        <a14:foregroundMark x1="73050" y1="23725" x2="82624" y2="31486"/>
                        <a14:foregroundMark x1="55142" y1="51663" x2="54787" y2="55432"/>
                        <a14:foregroundMark x1="71277" y1="25499" x2="87943" y2="22838"/>
                        <a14:foregroundMark x1="87943" y1="22838" x2="89894" y2="34590"/>
                        <a14:foregroundMark x1="89894" y1="34590" x2="87589" y2="36364"/>
                        <a14:foregroundMark x1="56028" y1="86031" x2="56028" y2="89357"/>
                        <a14:foregroundMark x1="24645" y1="67406" x2="23404" y2="66297"/>
                        <a14:foregroundMark x1="25887" y1="79379" x2="26418" y2="78936"/>
                        <a14:foregroundMark x1="17730" y1="74501" x2="16844" y2="74501"/>
                        <a14:backgroundMark x1="64362" y1="5765" x2="66135" y2="12860"/>
                        <a14:backgroundMark x1="83511" y1="60976" x2="80142" y2="76718"/>
                        <a14:backgroundMark x1="32979" y1="67406" x2="29965" y2="651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37838" y="4560277"/>
            <a:ext cx="5638800" cy="450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926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147719" y="227224"/>
            <a:ext cx="4267200" cy="646331"/>
          </a:xfrm>
          <a:prstGeom prst="rect">
            <a:avLst/>
          </a:prstGeom>
        </p:spPr>
        <p:txBody>
          <a:bodyPr wrap="square">
            <a:spAutoFit/>
          </a:bodyPr>
          <a:lstStyle/>
          <a:p>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Bài tham khảo 1:</a:t>
            </a:r>
          </a:p>
        </p:txBody>
      </p:sp>
      <p:sp>
        <p:nvSpPr>
          <p:cNvPr id="2" name="Rectangle 1">
            <a:extLst>
              <a:ext uri="{FF2B5EF4-FFF2-40B4-BE49-F238E27FC236}">
                <a16:creationId xmlns:a16="http://schemas.microsoft.com/office/drawing/2014/main" id="{920F113A-225C-40A9-B25E-8F405786FD5F}"/>
              </a:ext>
            </a:extLst>
          </p:cNvPr>
          <p:cNvSpPr/>
          <p:nvPr/>
        </p:nvSpPr>
        <p:spPr>
          <a:xfrm>
            <a:off x="213519" y="999932"/>
            <a:ext cx="7833519" cy="7144135"/>
          </a:xfrm>
          <a:prstGeom prst="rect">
            <a:avLst/>
          </a:prstGeom>
        </p:spPr>
        <p:txBody>
          <a:bodyPr wrap="square">
            <a:spAutoFit/>
          </a:bodyPr>
          <a:lstStyle/>
          <a:p>
            <a:pPr lvl="0" algn="just">
              <a:lnSpc>
                <a:spcPct val="111000"/>
              </a:lnSpc>
              <a:spcBef>
                <a:spcPts val="0"/>
              </a:spcBef>
            </a:pPr>
            <a:r>
              <a:rPr lang="vi-VN" sz="32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Bức tranh vẽ cảnh biển Phan Thiết. Cảnh nơi đây rất đẹp. Những hàng dừa xanh ngắt nằm dọc bờ biển. Giữa biển có một bãi cát trắng rọng dẫn vào các tòa nhà nghỉ của khách du lịch, sau tòa nhà là những dãy núi tim tím. Trên mặt biển, có những chiếc thuyền chở khách du lịch đi thăm quan đang trôi bồng bềnh trên mặt nước. Cảnh vật ở biển Phan Thiết thật yên bình. Em yêu cảnh biển nơi đây, và cũng yêu đất nước Việt Nam của mình.</a:t>
            </a:r>
          </a:p>
        </p:txBody>
      </p:sp>
      <p:pic>
        <p:nvPicPr>
          <p:cNvPr id="9" name="Picture 8">
            <a:extLst>
              <a:ext uri="{FF2B5EF4-FFF2-40B4-BE49-F238E27FC236}">
                <a16:creationId xmlns:a16="http://schemas.microsoft.com/office/drawing/2014/main" id="{B3936548-E1E6-4E7E-9A92-72CF0E305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7669" y="849742"/>
            <a:ext cx="8157975" cy="7144135"/>
          </a:xfrm>
          <a:prstGeom prst="roundRect">
            <a:avLst/>
          </a:prstGeom>
          <a:effectLst>
            <a:softEdge rad="317500"/>
          </a:effectLst>
        </p:spPr>
      </p:pic>
    </p:spTree>
    <p:extLst>
      <p:ext uri="{BB962C8B-B14F-4D97-AF65-F5344CB8AC3E}">
        <p14:creationId xmlns:p14="http://schemas.microsoft.com/office/powerpoint/2010/main" val="2274912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861719" y="38100"/>
            <a:ext cx="10515600" cy="769441"/>
          </a:xfrm>
          <a:prstGeom prst="rect">
            <a:avLst/>
          </a:prstGeom>
        </p:spPr>
        <p:txBody>
          <a:bodyPr wrap="square">
            <a:spAutoFit/>
          </a:bodyPr>
          <a:lstStyle/>
          <a:p>
            <a:pPr algn="ctr"/>
            <a:r>
              <a:rPr lang="en-US" sz="4400" b="1">
                <a:solidFill>
                  <a:srgbClr val="FF0066"/>
                </a:solidFill>
                <a:latin typeface="AvantGarde" panose="00000400000000000000" pitchFamily="2" charset="0"/>
                <a:ea typeface="AvantGarde" panose="00000400000000000000" pitchFamily="2" charset="0"/>
                <a:cs typeface="AvantGarde" panose="00000400000000000000" pitchFamily="2" charset="0"/>
              </a:rPr>
              <a:t>3. </a:t>
            </a:r>
            <a:r>
              <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Hỏi đáp về đoạn văn em đã chọn.</a:t>
            </a:r>
          </a:p>
        </p:txBody>
      </p:sp>
      <p:sp>
        <p:nvSpPr>
          <p:cNvPr id="12" name="Rectangle 11">
            <a:extLst>
              <a:ext uri="{FF2B5EF4-FFF2-40B4-BE49-F238E27FC236}">
                <a16:creationId xmlns:a16="http://schemas.microsoft.com/office/drawing/2014/main" id="{29A5865C-0B29-4278-8CE2-F303BD3B487F}"/>
              </a:ext>
            </a:extLst>
          </p:cNvPr>
          <p:cNvSpPr/>
          <p:nvPr/>
        </p:nvSpPr>
        <p:spPr>
          <a:xfrm>
            <a:off x="302408" y="1235284"/>
            <a:ext cx="9817111" cy="677108"/>
          </a:xfrm>
          <a:prstGeom prst="rect">
            <a:avLst/>
          </a:prstGeom>
        </p:spPr>
        <p:txBody>
          <a:bodyPr wrap="none">
            <a:spAutoFit/>
          </a:bodyPr>
          <a:lstStyle/>
          <a:p>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Đọc</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đoạn</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viết</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và</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trao</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đổi</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trong</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nhóm</a:t>
            </a:r>
            <a:r>
              <a:rPr lang="en-US" sz="3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19" name="Rectangle 18">
            <a:extLst>
              <a:ext uri="{FF2B5EF4-FFF2-40B4-BE49-F238E27FC236}">
                <a16:creationId xmlns:a16="http://schemas.microsoft.com/office/drawing/2014/main" id="{46B9F0E3-6042-49BC-BBBE-22280BAA1A3E}"/>
              </a:ext>
            </a:extLst>
          </p:cNvPr>
          <p:cNvSpPr/>
          <p:nvPr/>
        </p:nvSpPr>
        <p:spPr>
          <a:xfrm>
            <a:off x="302408" y="2400496"/>
            <a:ext cx="11562892" cy="1222386"/>
          </a:xfrm>
          <a:prstGeom prst="rect">
            <a:avLst/>
          </a:prstGeom>
        </p:spPr>
        <p:txBody>
          <a:bodyPr wrap="square">
            <a:spAutoFit/>
          </a:bodyPr>
          <a:lstStyle/>
          <a:p>
            <a:pPr>
              <a:lnSpc>
                <a:spcPct val="107000"/>
              </a:lnSpc>
              <a:spcAft>
                <a:spcPts val="0"/>
              </a:spcAft>
            </a:pP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Bình</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chọn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1, 2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sản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phẩm</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tốt</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viết</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hay,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trình</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bày</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trước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600" b="1" dirty="0">
              <a:solidFill>
                <a:schemeClr val="tx1">
                  <a:lumMod val="65000"/>
                  <a:lumOff val="35000"/>
                </a:schemeClr>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22">
            <a:extLst>
              <a:ext uri="{FF2B5EF4-FFF2-40B4-BE49-F238E27FC236}">
                <a16:creationId xmlns:a16="http://schemas.microsoft.com/office/drawing/2014/main" id="{50DF0C87-375C-4F5C-8050-889FCA35A85D}"/>
              </a:ext>
            </a:extLst>
          </p:cNvPr>
          <p:cNvSpPr/>
          <p:nvPr/>
        </p:nvSpPr>
        <p:spPr>
          <a:xfrm>
            <a:off x="302408" y="4110986"/>
            <a:ext cx="9688871" cy="646331"/>
          </a:xfrm>
          <a:prstGeom prst="rect">
            <a:avLst/>
          </a:prstGeom>
        </p:spPr>
        <p:txBody>
          <a:bodyPr wrap="none">
            <a:spAutoFit/>
          </a:bodyPr>
          <a:lstStyle/>
          <a:p>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Từng</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nhóm</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tiếp</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nối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nhau</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đoạn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24" name="Rectangle 23">
            <a:extLst>
              <a:ext uri="{FF2B5EF4-FFF2-40B4-BE49-F238E27FC236}">
                <a16:creationId xmlns:a16="http://schemas.microsoft.com/office/drawing/2014/main" id="{27BE1021-CC91-44BE-9FDA-1AD5EBB80782}"/>
              </a:ext>
            </a:extLst>
          </p:cNvPr>
          <p:cNvSpPr/>
          <p:nvPr/>
        </p:nvSpPr>
        <p:spPr>
          <a:xfrm>
            <a:off x="302408" y="5245420"/>
            <a:ext cx="11825673" cy="646331"/>
          </a:xfrm>
          <a:prstGeom prst="rect">
            <a:avLst/>
          </a:prstGeom>
        </p:spPr>
        <p:txBody>
          <a:bodyPr wrap="none">
            <a:spAutoFit/>
          </a:bodyPr>
          <a:lstStyle/>
          <a:p>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Cả</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nghe</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bình</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chọn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những</a:t>
            </a:r>
            <a:r>
              <a:rPr lang="en-US" sz="3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đoạn văn hay.</a:t>
            </a:r>
            <a:endPar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5124" name="Picture 4">
            <a:extLst>
              <a:ext uri="{FF2B5EF4-FFF2-40B4-BE49-F238E27FC236}">
                <a16:creationId xmlns:a16="http://schemas.microsoft.com/office/drawing/2014/main" id="{97D3BD98-7C52-A072-88E2-EC2A4A75F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000" l="9000" r="91800">
                        <a14:foregroundMark x1="10600" y1="49750" x2="14800" y2="57500"/>
                        <a14:foregroundMark x1="22200" y1="61000" x2="25600" y2="69500"/>
                        <a14:foregroundMark x1="37000" y1="70000" x2="26400" y2="76250"/>
                        <a14:foregroundMark x1="38400" y1="67500" x2="38400" y2="67500"/>
                        <a14:foregroundMark x1="22200" y1="74750" x2="29600" y2="74500"/>
                        <a14:foregroundMark x1="24000" y1="79500" x2="26800" y2="75750"/>
                        <a14:foregroundMark x1="9000" y1="69250" x2="18400" y2="72250"/>
                        <a14:foregroundMark x1="22200" y1="92000" x2="22800" y2="90750"/>
                        <a14:foregroundMark x1="59684" y1="58247" x2="60200" y2="59000"/>
                        <a14:foregroundMark x1="58314" y1="56250" x2="58732" y2="56859"/>
                        <a14:foregroundMark x1="57800" y1="55500" x2="58314" y2="56250"/>
                        <a14:foregroundMark x1="70800" y1="61250" x2="70400" y2="65000"/>
                        <a14:foregroundMark x1="91800" y1="46750" x2="89000" y2="53750"/>
                        <a14:foregroundMark x1="58800" y1="69250" x2="67200" y2="73000"/>
                        <a14:foregroundMark x1="87400" y1="67250" x2="73200" y2="74250"/>
                        <a14:foregroundMark x1="67000" y1="71000" x2="72600" y2="75250"/>
                        <a14:foregroundMark x1="68200" y1="91750" x2="68200" y2="91750"/>
                        <a14:backgroundMark x1="58200" y1="57250" x2="59000" y2="58750"/>
                        <a14:backgroundMark x1="58600" y1="57000" x2="58600" y2="57000"/>
                        <a14:backgroundMark x1="57600" y1="57250" x2="57600" y2="57250"/>
                        <a14:backgroundMark x1="58800" y1="56750" x2="58800" y2="56750"/>
                        <a14:backgroundMark x1="58600" y1="56750" x2="58600" y2="56750"/>
                        <a14:backgroundMark x1="58400" y1="56250" x2="58400" y2="56250"/>
                        <a14:backgroundMark x1="54200" y1="25000" x2="54800" y2="28750"/>
                        <a14:backgroundMark x1="52400" y1="36500" x2="36800" y2="16750"/>
                        <a14:backgroundMark x1="39000" y1="24500" x2="72400" y2="20000"/>
                        <a14:backgroundMark x1="72400" y1="20000" x2="73000" y2="18250"/>
                        <a14:backgroundMark x1="67600" y1="16250" x2="38600" y2="17750"/>
                        <a14:backgroundMark x1="38600" y1="17750" x2="46400" y2="34750"/>
                        <a14:backgroundMark x1="46400" y1="34750" x2="54600" y2="44250"/>
                        <a14:backgroundMark x1="54600" y1="44250" x2="54800" y2="45000"/>
                        <a14:backgroundMark x1="55000" y1="49250" x2="45400" y2="78500"/>
                        <a14:backgroundMark x1="45400" y1="78500" x2="57400" y2="81750"/>
                        <a14:backgroundMark x1="57400" y1="81750" x2="44000" y2="79000"/>
                        <a14:backgroundMark x1="44000" y1="79000" x2="53800" y2="78250"/>
                        <a14:backgroundMark x1="58200" y1="75500" x2="49400" y2="86250"/>
                        <a14:backgroundMark x1="49400" y1="86250" x2="40400" y2="77000"/>
                        <a14:backgroundMark x1="40400" y1="77000" x2="40800" y2="74250"/>
                      </a14:backgroundRemoval>
                    </a14:imgEffect>
                  </a14:imgLayer>
                </a14:imgProps>
              </a:ext>
              <a:ext uri="{28A0092B-C50C-407E-A947-70E740481C1C}">
                <a14:useLocalDpi xmlns:a14="http://schemas.microsoft.com/office/drawing/2010/main" val="0"/>
              </a:ext>
            </a:extLst>
          </a:blip>
          <a:srcRect/>
          <a:stretch>
            <a:fillRect/>
          </a:stretch>
        </p:blipFill>
        <p:spPr bwMode="auto">
          <a:xfrm>
            <a:off x="10500519" y="4595812"/>
            <a:ext cx="6020257" cy="481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005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6255332" y="4420091"/>
            <a:ext cx="3532992" cy="468036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4855401" y="2591056"/>
            <a:ext cx="7316053" cy="1980944"/>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905" y="244188"/>
            <a:ext cx="6553201" cy="8467619"/>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439555"/>
            <a:ext cx="6746911" cy="8241772"/>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718" y="424314"/>
            <a:ext cx="5553557" cy="8273455"/>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719" y="454795"/>
            <a:ext cx="5486400" cy="8263467"/>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6331" y="244188"/>
            <a:ext cx="6553201" cy="8240573"/>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5719" y="440754"/>
            <a:ext cx="5486400" cy="8240573"/>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1"/>
                                        </p:tgtEl>
                                      </p:cBhvr>
                                    </p:animEffect>
                                    <p:set>
                                      <p:cBhvr>
                                        <p:cTn id="15" dur="1" fill="hold">
                                          <p:stCondLst>
                                            <p:cond delay="499"/>
                                          </p:stCondLst>
                                        </p:cTn>
                                        <p:tgtEl>
                                          <p:spTgt spid="4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4AC172-2FD0-CF61-195E-DB3AF063F9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3111" l="9059" r="91119">
                        <a14:foregroundMark x1="27531" y1="74222" x2="27531" y2="74222"/>
                        <a14:foregroundMark x1="33037" y1="74222" x2="33748" y2="76222"/>
                        <a14:foregroundMark x1="23979" y1="72667" x2="27353" y2="74222"/>
                        <a14:foregroundMark x1="29485" y1="72222" x2="26288" y2="75333"/>
                        <a14:foregroundMark x1="23268" y1="73778" x2="24156" y2="76222"/>
                        <a14:foregroundMark x1="16238" y1="73556" x2="20604" y2="74222"/>
                        <a14:foregroundMark x1="13321" y1="73111" x2="16238" y2="73556"/>
                        <a14:foregroundMark x1="9236" y1="46889" x2="9591" y2="48222"/>
                        <a14:foregroundMark x1="29307" y1="74000" x2="30018" y2="75333"/>
                        <a14:foregroundMark x1="68028" y1="66667" x2="68028" y2="68444"/>
                        <a14:foregroundMark x1="57371" y1="75778" x2="62522" y2="74444"/>
                        <a14:foregroundMark x1="64831" y1="74667" x2="70337" y2="74667"/>
                        <a14:foregroundMark x1="73426" y1="77233" x2="73890" y2="79556"/>
                        <a14:foregroundMark x1="73002" y1="75111" x2="73412" y2="77163"/>
                        <a14:foregroundMark x1="65542" y1="92667" x2="64476" y2="89333"/>
                        <a14:foregroundMark x1="68739" y1="93333" x2="68739" y2="93333"/>
                        <a14:foregroundMark x1="30906" y1="92889" x2="30906" y2="92889"/>
                        <a14:foregroundMark x1="90409" y1="55333" x2="91119" y2="57333"/>
                        <a14:backgroundMark x1="40853" y1="20889" x2="51155" y2="24444"/>
                        <a14:backgroundMark x1="54707" y1="19556" x2="51510" y2="35333"/>
                        <a14:backgroundMark x1="44050" y1="65333" x2="49911" y2="85778"/>
                        <a14:backgroundMark x1="49911" y1="85778" x2="50089" y2="85778"/>
                        <a14:backgroundMark x1="72647" y1="23556" x2="61634" y2="26444"/>
                        <a14:backgroundMark x1="61634" y1="26444" x2="43694" y2="21556"/>
                        <a14:backgroundMark x1="43694" y1="21556" x2="41563" y2="18222"/>
                        <a14:backgroundMark x1="71581" y1="19778" x2="40142" y2="13778"/>
                        <a14:backgroundMark x1="40142" y1="13778" x2="34636" y2="14667"/>
                        <a14:backgroundMark x1="32327" y1="20889" x2="41385" y2="24667"/>
                        <a14:backgroundMark x1="41385" y1="24667" x2="60924" y2="26000"/>
                        <a14:backgroundMark x1="60924" y1="26000" x2="65897" y2="24000"/>
                        <a14:backgroundMark x1="49023" y1="40222" x2="71936" y2="26000"/>
                        <a14:backgroundMark x1="51687" y1="66222" x2="54352" y2="84000"/>
                        <a14:backgroundMark x1="56306" y1="84889" x2="57904" y2="85333"/>
                        <a14:backgroundMark x1="57904" y1="72222" x2="58259" y2="72444"/>
                        <a14:backgroundMark x1="76021" y1="72000" x2="76021" y2="72000"/>
                        <a14:backgroundMark x1="75133" y1="72889" x2="76909" y2="71778"/>
                        <a14:backgroundMark x1="77798" y1="70444" x2="77798" y2="70444"/>
                        <a14:backgroundMark x1="78153" y1="69333" x2="78153" y2="69333"/>
                        <a14:backgroundMark x1="78686" y1="68667" x2="78686" y2="68667"/>
                        <a14:backgroundMark x1="42451" y1="62444" x2="43694" y2="69111"/>
                        <a14:backgroundMark x1="43872" y1="54000" x2="43872" y2="54000"/>
                        <a14:backgroundMark x1="43517" y1="54889" x2="43517" y2="54889"/>
                        <a14:backgroundMark x1="51510" y1="59556" x2="51510" y2="59556"/>
                        <a14:backgroundMark x1="42274" y1="68667" x2="42096" y2="80000"/>
                        <a14:backgroundMark x1="17052" y1="72222" x2="17052" y2="72222"/>
                        <a14:backgroundMark x1="17407" y1="73556" x2="17407" y2="73556"/>
                      </a14:backgroundRemoval>
                    </a14:imgEffect>
                  </a14:imgLayer>
                </a14:imgProps>
              </a:ext>
              <a:ext uri="{28A0092B-C50C-407E-A947-70E740481C1C}">
                <a14:useLocalDpi xmlns:a14="http://schemas.microsoft.com/office/drawing/2010/main" val="0"/>
              </a:ext>
            </a:extLst>
          </a:blip>
          <a:srcRect/>
          <a:stretch>
            <a:fillRect/>
          </a:stretch>
        </p:blipFill>
        <p:spPr bwMode="auto">
          <a:xfrm>
            <a:off x="5124255" y="3657599"/>
            <a:ext cx="7200000" cy="575488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D2CF940B-D7CF-D14B-1E63-F10EFBE6F121}"/>
              </a:ext>
            </a:extLst>
          </p:cNvPr>
          <p:cNvPicPr>
            <a:picLocks noChangeAspect="1"/>
          </p:cNvPicPr>
          <p:nvPr/>
        </p:nvPicPr>
        <p:blipFill>
          <a:blip r:embed="rId4"/>
          <a:stretch>
            <a:fillRect/>
          </a:stretch>
        </p:blipFill>
        <p:spPr>
          <a:xfrm>
            <a:off x="4861719" y="3048000"/>
            <a:ext cx="7626757" cy="2219136"/>
          </a:xfrm>
          <a:prstGeom prst="rect">
            <a:avLst/>
          </a:prstGeom>
        </p:spPr>
      </p:pic>
    </p:spTree>
    <p:extLst>
      <p:ext uri="{BB962C8B-B14F-4D97-AF65-F5344CB8AC3E}">
        <p14:creationId xmlns:p14="http://schemas.microsoft.com/office/powerpoint/2010/main" val="212224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89168" y="822543"/>
            <a:ext cx="15698302" cy="830997"/>
          </a:xfrm>
          <a:prstGeom prst="rect">
            <a:avLst/>
          </a:prstGeom>
        </p:spPr>
        <p:txBody>
          <a:bodyPr wrap="square">
            <a:spAutoFit/>
          </a:bodyPr>
          <a:lstStyle/>
          <a:p>
            <a:pPr algn="ctr"/>
            <a:r>
              <a:rPr lang="en-US" sz="4800" b="1">
                <a:solidFill>
                  <a:srgbClr val="FF0066"/>
                </a:solidFill>
                <a:latin typeface="AvantGarde" panose="00000400000000000000" pitchFamily="2" charset="0"/>
                <a:ea typeface="AvantGarde" panose="00000400000000000000" pitchFamily="2" charset="0"/>
                <a:cs typeface="AvantGarde" panose="00000400000000000000" pitchFamily="2" charset="0"/>
              </a:rPr>
              <a:t>1. </a:t>
            </a:r>
            <a:r>
              <a:rPr lang="en-US" sz="4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Chuẩn bị câu hỏi bí mật theo một trong ba cách:</a:t>
            </a:r>
          </a:p>
        </p:txBody>
      </p:sp>
      <p:pic>
        <p:nvPicPr>
          <p:cNvPr id="4" name="Hình ảnh 3">
            <a:extLst>
              <a:ext uri="{FF2B5EF4-FFF2-40B4-BE49-F238E27FC236}">
                <a16:creationId xmlns:a16="http://schemas.microsoft.com/office/drawing/2014/main" id="{5A5C3B10-A40F-6A60-FD6C-55D476899FDD}"/>
              </a:ext>
            </a:extLst>
          </p:cNvPr>
          <p:cNvPicPr>
            <a:picLocks noChangeAspect="1"/>
          </p:cNvPicPr>
          <p:nvPr/>
        </p:nvPicPr>
        <p:blipFill>
          <a:blip r:embed="rId2"/>
          <a:stretch>
            <a:fillRect/>
          </a:stretch>
        </p:blipFill>
        <p:spPr>
          <a:xfrm>
            <a:off x="289168" y="1905000"/>
            <a:ext cx="15698303" cy="5867400"/>
          </a:xfrm>
          <a:prstGeom prst="rect">
            <a:avLst/>
          </a:prstGeom>
        </p:spPr>
      </p:pic>
      <p:grpSp>
        <p:nvGrpSpPr>
          <p:cNvPr id="8" name="Nhóm 7">
            <a:extLst>
              <a:ext uri="{FF2B5EF4-FFF2-40B4-BE49-F238E27FC236}">
                <a16:creationId xmlns:a16="http://schemas.microsoft.com/office/drawing/2014/main" id="{D699AE03-88A3-E9EA-741D-9FE88F75A961}"/>
              </a:ext>
            </a:extLst>
          </p:cNvPr>
          <p:cNvGrpSpPr/>
          <p:nvPr/>
        </p:nvGrpSpPr>
        <p:grpSpPr>
          <a:xfrm>
            <a:off x="4168091" y="6915279"/>
            <a:ext cx="7940457" cy="1714242"/>
            <a:chOff x="3642519" y="6629400"/>
            <a:chExt cx="7940457" cy="1714242"/>
          </a:xfrm>
        </p:grpSpPr>
        <p:sp>
          <p:nvSpPr>
            <p:cNvPr id="5" name="Hình chữ nhật: Góc Tròn 4">
              <a:extLst>
                <a:ext uri="{FF2B5EF4-FFF2-40B4-BE49-F238E27FC236}">
                  <a16:creationId xmlns:a16="http://schemas.microsoft.com/office/drawing/2014/main" id="{808BE097-2EAB-5A15-9D5E-62204FBC6DED}"/>
                </a:ext>
              </a:extLst>
            </p:cNvPr>
            <p:cNvSpPr/>
            <p:nvPr/>
          </p:nvSpPr>
          <p:spPr>
            <a:xfrm>
              <a:off x="3642519" y="6629400"/>
              <a:ext cx="7467600" cy="1692057"/>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a:solidFill>
                    <a:srgbClr val="3333FF"/>
                  </a:solidFill>
                  <a:latin typeface="#9Slide03 AllRoundGothic" panose="020B0703020202020104" pitchFamily="34" charset="0"/>
                </a:rPr>
                <a:t>Thảo luận nhóm</a:t>
              </a:r>
            </a:p>
          </p:txBody>
        </p:sp>
        <p:sp>
          <p:nvSpPr>
            <p:cNvPr id="6" name="Hình Bầu dục 5">
              <a:extLst>
                <a:ext uri="{FF2B5EF4-FFF2-40B4-BE49-F238E27FC236}">
                  <a16:creationId xmlns:a16="http://schemas.microsoft.com/office/drawing/2014/main" id="{09FBB286-BD0F-73B1-938B-BF0E0D440EF3}"/>
                </a:ext>
              </a:extLst>
            </p:cNvPr>
            <p:cNvSpPr/>
            <p:nvPr/>
          </p:nvSpPr>
          <p:spPr>
            <a:xfrm>
              <a:off x="9890919" y="6651585"/>
              <a:ext cx="1692057" cy="1692057"/>
            </a:xfrm>
            <a:prstGeom prst="ellipse">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ình Bầu dục 6">
              <a:extLst>
                <a:ext uri="{FF2B5EF4-FFF2-40B4-BE49-F238E27FC236}">
                  <a16:creationId xmlns:a16="http://schemas.microsoft.com/office/drawing/2014/main" id="{079DE358-C0D7-19D5-905B-9E81555F1BDA}"/>
                </a:ext>
              </a:extLst>
            </p:cNvPr>
            <p:cNvSpPr/>
            <p:nvPr/>
          </p:nvSpPr>
          <p:spPr>
            <a:xfrm>
              <a:off x="10043320" y="6803986"/>
              <a:ext cx="1371600" cy="1371600"/>
            </a:xfrm>
            <a:prstGeom prst="ellipse">
              <a:avLst/>
            </a:prstGeom>
            <a:solidFill>
              <a:srgbClr val="00B0F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t>4</a:t>
              </a:r>
            </a:p>
          </p:txBody>
        </p: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13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9B684931-9785-168D-B029-F0DF2E3BF73B}"/>
              </a:ext>
            </a:extLst>
          </p:cNvPr>
          <p:cNvPicPr>
            <a:picLocks noChangeAspect="1"/>
          </p:cNvPicPr>
          <p:nvPr/>
        </p:nvPicPr>
        <p:blipFill rotWithShape="1">
          <a:blip r:embed="rId2">
            <a:extLst>
              <a:ext uri="{28A0092B-C50C-407E-A947-70E740481C1C}">
                <a14:useLocalDpi xmlns:a14="http://schemas.microsoft.com/office/drawing/2010/main" val="0"/>
              </a:ext>
            </a:extLst>
          </a:blip>
          <a:srcRect l="12357" t="38333" r="9220" b="1355"/>
          <a:stretch/>
        </p:blipFill>
        <p:spPr>
          <a:xfrm>
            <a:off x="6645038" y="1822321"/>
            <a:ext cx="9661986" cy="6992766"/>
          </a:xfrm>
          <a:prstGeom prst="roundRect">
            <a:avLst>
              <a:gd name="adj" fmla="val 6608"/>
            </a:avLst>
          </a:prstGeom>
          <a:effectLst>
            <a:softEdge rad="63500"/>
          </a:effectLst>
        </p:spPr>
      </p:pic>
      <p:sp>
        <p:nvSpPr>
          <p:cNvPr id="20" name="Rectangle 19"/>
          <p:cNvSpPr/>
          <p:nvPr/>
        </p:nvSpPr>
        <p:spPr>
          <a:xfrm>
            <a:off x="5369928" y="123901"/>
            <a:ext cx="10668001" cy="769441"/>
          </a:xfrm>
          <a:prstGeom prst="rect">
            <a:avLst/>
          </a:prstGeom>
        </p:spPr>
        <p:txBody>
          <a:bodyPr wrap="square">
            <a:spAutoFit/>
          </a:bodyPr>
          <a:lstStyle/>
          <a:p>
            <a:r>
              <a:rPr lang="en-US" sz="4400" b="1">
                <a:solidFill>
                  <a:srgbClr val="FF0066"/>
                </a:solidFill>
                <a:latin typeface="AvantGarde" panose="00000400000000000000" pitchFamily="2" charset="0"/>
                <a:ea typeface="AvantGarde" panose="00000400000000000000" pitchFamily="2" charset="0"/>
                <a:cs typeface="AvantGarde" panose="00000400000000000000" pitchFamily="2" charset="0"/>
              </a:rPr>
              <a:t>2. </a:t>
            </a:r>
            <a:r>
              <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Giới thiệu về cảnh đẹp.</a:t>
            </a:r>
          </a:p>
        </p:txBody>
      </p:sp>
      <p:sp>
        <p:nvSpPr>
          <p:cNvPr id="22" name="TextBox 21"/>
          <p:cNvSpPr txBox="1"/>
          <p:nvPr/>
        </p:nvSpPr>
        <p:spPr>
          <a:xfrm>
            <a:off x="206043" y="893342"/>
            <a:ext cx="15864552" cy="1200329"/>
          </a:xfrm>
          <a:prstGeom prst="rect">
            <a:avLst/>
          </a:prstGeom>
          <a:noFill/>
        </p:spPr>
        <p:txBody>
          <a:bodyPr wrap="square" rtlCol="0">
            <a:spAutoFit/>
          </a:bodyPr>
          <a:lstStyle/>
          <a:p>
            <a:pPr indent="625475" algn="just">
              <a:spcBef>
                <a:spcPts val="1200"/>
              </a:spcBef>
              <a:spcAft>
                <a:spcPts val="1200"/>
              </a:spcAft>
            </a:pPr>
            <a:r>
              <a:rPr lang="en-US" sz="3600" b="1">
                <a:solidFill>
                  <a:schemeClr val="tx2">
                    <a:lumMod val="50000"/>
                  </a:schemeClr>
                </a:solidFill>
                <a:latin typeface="AvantGarde" panose="00000400000000000000" pitchFamily="2" charset="0"/>
                <a:ea typeface="AvantGarde" panose="00000400000000000000" pitchFamily="2" charset="0"/>
                <a:cs typeface="AvantGarde" panose="00000400000000000000" pitchFamily="2" charset="0"/>
              </a:rPr>
              <a:t>Em hãy giới thiệu về cảnh đẹp ở địa phương mình trước lớp theo mẫu bên bằng một trong ba cách sau:</a:t>
            </a:r>
          </a:p>
        </p:txBody>
      </p:sp>
      <p:sp>
        <p:nvSpPr>
          <p:cNvPr id="24" name="Rectangle: Rounded Corners 23">
            <a:extLst>
              <a:ext uri="{FF2B5EF4-FFF2-40B4-BE49-F238E27FC236}">
                <a16:creationId xmlns:a16="http://schemas.microsoft.com/office/drawing/2014/main" id="{9DA3EE0C-F9EF-4DA8-8837-31F38DC8944D}"/>
              </a:ext>
            </a:extLst>
          </p:cNvPr>
          <p:cNvSpPr/>
          <p:nvPr/>
        </p:nvSpPr>
        <p:spPr>
          <a:xfrm>
            <a:off x="472649" y="2194847"/>
            <a:ext cx="6142003" cy="4754306"/>
          </a:xfrm>
          <a:prstGeom prst="roundRect">
            <a:avLst>
              <a:gd name="adj" fmla="val 7107"/>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3000"/>
              </a:lnSpc>
            </a:pPr>
            <a:r>
              <a:rPr lang="vi-VN" sz="3600" b="1" spc="120">
                <a:solidFill>
                  <a:srgbClr val="3333FF"/>
                </a:solidFill>
                <a:latin typeface="AvantGarde" panose="00000400000000000000" pitchFamily="2" charset="0"/>
                <a:ea typeface="AvantGarde" panose="00000400000000000000" pitchFamily="2" charset="0"/>
                <a:cs typeface="AvantGarde" panose="00000400000000000000" pitchFamily="2" charset="0"/>
              </a:rPr>
              <a:t>a) Chép lại một câu đố đã học ở Bài 11.</a:t>
            </a:r>
          </a:p>
          <a:p>
            <a:pPr lvl="0">
              <a:lnSpc>
                <a:spcPct val="103000"/>
              </a:lnSpc>
            </a:pPr>
            <a:r>
              <a:rPr lang="vi-VN" sz="3600" b="1" spc="120">
                <a:solidFill>
                  <a:srgbClr val="3333FF"/>
                </a:solidFill>
                <a:latin typeface="AvantGarde" panose="00000400000000000000" pitchFamily="2" charset="0"/>
                <a:ea typeface="AvantGarde" panose="00000400000000000000" pitchFamily="2" charset="0"/>
                <a:cs typeface="AvantGarde" panose="00000400000000000000" pitchFamily="2" charset="0"/>
              </a:rPr>
              <a:t>b) Chọn sẵn một hình ảnh ở Bài 11.</a:t>
            </a:r>
          </a:p>
          <a:p>
            <a:pPr lvl="0">
              <a:lnSpc>
                <a:spcPct val="103000"/>
              </a:lnSpc>
            </a:pPr>
            <a:r>
              <a:rPr lang="vi-VN" sz="3600" b="1" spc="120">
                <a:solidFill>
                  <a:srgbClr val="3333FF"/>
                </a:solidFill>
                <a:latin typeface="AvantGarde" panose="00000400000000000000" pitchFamily="2" charset="0"/>
                <a:ea typeface="AvantGarde" panose="00000400000000000000" pitchFamily="2" charset="0"/>
                <a:cs typeface="AvantGarde" panose="00000400000000000000" pitchFamily="2" charset="0"/>
              </a:rPr>
              <a:t>c) Mang đến lớp ảnh (hoặc tranh) một cảnh đẹp nổi tiếng ở địa phương.</a:t>
            </a:r>
          </a:p>
        </p:txBody>
      </p:sp>
      <p:grpSp>
        <p:nvGrpSpPr>
          <p:cNvPr id="3" name="Group 1">
            <a:extLst>
              <a:ext uri="{FF2B5EF4-FFF2-40B4-BE49-F238E27FC236}">
                <a16:creationId xmlns:a16="http://schemas.microsoft.com/office/drawing/2014/main" id="{802898F1-8C6A-114D-FBFB-06195D5A4AAF}"/>
              </a:ext>
            </a:extLst>
          </p:cNvPr>
          <p:cNvGrpSpPr/>
          <p:nvPr/>
        </p:nvGrpSpPr>
        <p:grpSpPr>
          <a:xfrm>
            <a:off x="6856695" y="9677400"/>
            <a:ext cx="13404955" cy="5058597"/>
            <a:chOff x="2535905" y="2425200"/>
            <a:chExt cx="9653598" cy="3825984"/>
          </a:xfrm>
        </p:grpSpPr>
        <p:sp>
          <p:nvSpPr>
            <p:cNvPr id="5" name="Rectangle: Rounded Corners 2">
              <a:extLst>
                <a:ext uri="{FF2B5EF4-FFF2-40B4-BE49-F238E27FC236}">
                  <a16:creationId xmlns:a16="http://schemas.microsoft.com/office/drawing/2014/main" id="{8C5399AB-9BFE-F45B-4A0C-27EEA2472580}"/>
                </a:ext>
              </a:extLst>
            </p:cNvPr>
            <p:cNvSpPr/>
            <p:nvPr/>
          </p:nvSpPr>
          <p:spPr>
            <a:xfrm>
              <a:off x="2535905" y="2680853"/>
              <a:ext cx="7039837" cy="2571239"/>
            </a:xfrm>
            <a:prstGeom prst="roundRect">
              <a:avLst>
                <a:gd name="adj" fmla="val 7107"/>
              </a:avLst>
            </a:prstGeom>
            <a:solidFill>
              <a:schemeClr val="bg1">
                <a:alpha val="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a) Chép lại một câu đố đã học ở Bài 11.</a:t>
              </a:r>
            </a:p>
            <a:p>
              <a:pPr lvl="0" algn="just">
                <a:lnSpc>
                  <a:spcPct val="150000"/>
                </a:lnSpc>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b) Chọn sẵn một hình ảnh ở Bài 11.</a:t>
              </a:r>
            </a:p>
            <a:p>
              <a:pPr lvl="0" algn="just">
                <a:lnSpc>
                  <a:spcPct val="150000"/>
                </a:lnSpc>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c) Mang đến lớp ảnh (hoặc tranh) một cảnh đẹp nổi tiếng ở địa phương.</a:t>
              </a:r>
            </a:p>
          </p:txBody>
        </p:sp>
        <p:pic>
          <p:nvPicPr>
            <p:cNvPr id="6" name="Picture 2">
              <a:extLst>
                <a:ext uri="{FF2B5EF4-FFF2-40B4-BE49-F238E27FC236}">
                  <a16:creationId xmlns:a16="http://schemas.microsoft.com/office/drawing/2014/main" id="{F88744BA-773E-19B7-2C5A-D362D5EB68A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093" b="83519" l="60000" r="70625">
                          <a14:foregroundMark x1="65833" y1="56852" x2="65313" y2="65278"/>
                          <a14:foregroundMark x1="64427" y1="63611" x2="65990" y2="66111"/>
                          <a14:foregroundMark x1="70417" y1="70556" x2="70469" y2="70648"/>
                          <a14:foregroundMark x1="70781" y1="71204" x2="70781" y2="71204"/>
                          <a14:foregroundMark x1="64635" y1="63426" x2="64635" y2="63426"/>
                          <a14:foregroundMark x1="64323" y1="62963" x2="63333" y2="66204"/>
                          <a14:foregroundMark x1="60000" y1="62870" x2="60000" y2="62870"/>
                          <a14:foregroundMark x1="64688" y1="64074" x2="65000" y2="67593"/>
                          <a14:foregroundMark x1="66354" y1="63981" x2="66563" y2="67037"/>
                          <a14:foregroundMark x1="66927" y1="63241" x2="67656" y2="64630"/>
                          <a14:foregroundMark x1="66979" y1="65648" x2="66458" y2="68241"/>
                          <a14:foregroundMark x1="67865" y1="64907" x2="67760" y2="66389"/>
                          <a14:foregroundMark x1="66615" y1="64352" x2="66875" y2="65185"/>
                          <a14:foregroundMark x1="66510" y1="55833" x2="66510" y2="55833"/>
                          <a14:foregroundMark x1="64583" y1="66667" x2="66302" y2="67500"/>
                          <a14:foregroundMark x1="63802" y1="83241" x2="64792" y2="81481"/>
                          <a14:foregroundMark x1="66823" y1="83611" x2="66823" y2="83611"/>
                          <a14:foregroundMark x1="67552" y1="56019" x2="67604" y2="57222"/>
                          <a14:foregroundMark x1="66667" y1="55093" x2="66667" y2="55093"/>
                        </a14:backgroundRemoval>
                      </a14:imgEffect>
                    </a14:imgLayer>
                  </a14:imgProps>
                </a:ext>
                <a:ext uri="{28A0092B-C50C-407E-A947-70E740481C1C}">
                  <a14:useLocalDpi xmlns:a14="http://schemas.microsoft.com/office/drawing/2010/main" val="0"/>
                </a:ext>
              </a:extLst>
            </a:blip>
            <a:srcRect l="59714" t="54303" r="28609" b="14222"/>
            <a:stretch/>
          </p:blipFill>
          <p:spPr bwMode="auto">
            <a:xfrm>
              <a:off x="9666075" y="2425200"/>
              <a:ext cx="2523428" cy="382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Hình ảnh 27">
            <a:extLst>
              <a:ext uri="{FF2B5EF4-FFF2-40B4-BE49-F238E27FC236}">
                <a16:creationId xmlns:a16="http://schemas.microsoft.com/office/drawing/2014/main" id="{6985E040-12F1-AA89-99CE-4C4442669784}"/>
              </a:ext>
            </a:extLst>
          </p:cNvPr>
          <p:cNvPicPr>
            <a:picLocks noChangeAspect="1"/>
          </p:cNvPicPr>
          <p:nvPr/>
        </p:nvPicPr>
        <p:blipFill>
          <a:blip r:embed="rId5"/>
          <a:stretch>
            <a:fillRect/>
          </a:stretch>
        </p:blipFill>
        <p:spPr>
          <a:xfrm>
            <a:off x="800449" y="7526701"/>
            <a:ext cx="5486402" cy="1447914"/>
          </a:xfrm>
          <a:prstGeom prst="rect">
            <a:avLst/>
          </a:prstGeom>
        </p:spPr>
      </p:pic>
    </p:spTree>
    <p:extLst>
      <p:ext uri="{BB962C8B-B14F-4D97-AF65-F5344CB8AC3E}">
        <p14:creationId xmlns:p14="http://schemas.microsoft.com/office/powerpoint/2010/main" val="3718865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2"/>
          <a:stretch>
            <a:fillRect/>
          </a:stretch>
        </p:blipFill>
        <p:spPr>
          <a:xfrm>
            <a:off x="5019944" y="3142364"/>
            <a:ext cx="6236749" cy="2859272"/>
          </a:xfrm>
          <a:prstGeom prst="rect">
            <a:avLst/>
          </a:prstGeom>
        </p:spPr>
      </p:pic>
      <p:pic>
        <p:nvPicPr>
          <p:cNvPr id="3074" name="Picture 2">
            <a:extLst>
              <a:ext uri="{FF2B5EF4-FFF2-40B4-BE49-F238E27FC236}">
                <a16:creationId xmlns:a16="http://schemas.microsoft.com/office/drawing/2014/main" id="{D57125D9-2047-0323-1CE7-31B14A3F5F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333" l="9947" r="89876">
                        <a14:foregroundMark x1="34458" y1="63778" x2="46004" y2="70000"/>
                        <a14:foregroundMark x1="46004" y1="70000" x2="57904" y2="71778"/>
                        <a14:foregroundMark x1="57904" y1="71778" x2="48135" y2="77778"/>
                        <a14:foregroundMark x1="48135" y1="77778" x2="48135" y2="77778"/>
                        <a14:foregroundMark x1="44760" y1="91333" x2="44760" y2="91333"/>
                        <a14:foregroundMark x1="54885" y1="91333" x2="54885" y2="91333"/>
                        <a14:backgroundMark x1="35346" y1="14444" x2="14387" y2="43556"/>
                        <a14:backgroundMark x1="14387" y1="43556" x2="18650" y2="62000"/>
                        <a14:backgroundMark x1="18650" y1="62000" x2="34458" y2="81111"/>
                        <a14:backgroundMark x1="68028" y1="13111" x2="74778" y2="28667"/>
                        <a14:backgroundMark x1="74778" y1="28667" x2="77442" y2="50444"/>
                        <a14:backgroundMark x1="77442" y1="50444" x2="67673" y2="68000"/>
                        <a14:backgroundMark x1="67673" y1="68000" x2="67318" y2="71556"/>
                      </a14:backgroundRemoval>
                    </a14:imgEffect>
                  </a14:imgLayer>
                </a14:imgProps>
              </a:ext>
              <a:ext uri="{28A0092B-C50C-407E-A947-70E740481C1C}">
                <a14:useLocalDpi xmlns:a14="http://schemas.microsoft.com/office/drawing/2010/main" val="0"/>
              </a:ext>
            </a:extLst>
          </a:blip>
          <a:srcRect/>
          <a:stretch>
            <a:fillRect/>
          </a:stretch>
        </p:blipFill>
        <p:spPr bwMode="auto">
          <a:xfrm>
            <a:off x="362633" y="4030285"/>
            <a:ext cx="6781800" cy="54206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C64EF9E-42FA-F82F-BBEF-EC22819BE6A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05F031-3767-4D2F-8E9B-F680BDDEBC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82" b="89800" l="9929" r="89894">
                        <a14:foregroundMark x1="49113" y1="7982" x2="49113" y2="7982"/>
                        <a14:foregroundMark x1="52660" y1="53215" x2="49468" y2="63193"/>
                        <a14:foregroundMark x1="73050" y1="23725" x2="82624" y2="31486"/>
                        <a14:foregroundMark x1="55142" y1="51663" x2="54787" y2="55432"/>
                        <a14:foregroundMark x1="71277" y1="25499" x2="87943" y2="22838"/>
                        <a14:foregroundMark x1="87943" y1="22838" x2="89894" y2="34590"/>
                        <a14:foregroundMark x1="89894" y1="34590" x2="87589" y2="36364"/>
                        <a14:foregroundMark x1="56028" y1="86031" x2="56028" y2="89357"/>
                        <a14:foregroundMark x1="24645" y1="67406" x2="23404" y2="66297"/>
                        <a14:foregroundMark x1="25887" y1="79379" x2="26418" y2="78936"/>
                        <a14:foregroundMark x1="17730" y1="74501" x2="16844" y2="74501"/>
                        <a14:backgroundMark x1="64362" y1="5765" x2="66135" y2="12860"/>
                        <a14:backgroundMark x1="83511" y1="60976" x2="80142" y2="76718"/>
                        <a14:backgroundMark x1="32979" y1="67406" x2="29965" y2="65188"/>
                      </a14:backgroundRemoval>
                    </a14:imgEffect>
                  </a14:imgLayer>
                </a14:imgProps>
              </a:ext>
              <a:ext uri="{28A0092B-C50C-407E-A947-70E740481C1C}">
                <a14:useLocalDpi xmlns:a14="http://schemas.microsoft.com/office/drawing/2010/main" val="0"/>
              </a:ext>
            </a:extLst>
          </a:blip>
          <a:srcRect/>
          <a:stretch>
            <a:fillRect/>
          </a:stretch>
        </p:blipFill>
        <p:spPr bwMode="auto">
          <a:xfrm>
            <a:off x="5318919" y="4876800"/>
            <a:ext cx="5638800" cy="4509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ìm hiểu cách trộn màu CMYK và màu RGB chi tiết nhất">
            <a:extLst>
              <a:ext uri="{FF2B5EF4-FFF2-40B4-BE49-F238E27FC236}">
                <a16:creationId xmlns:a16="http://schemas.microsoft.com/office/drawing/2014/main" id="{8B1C934F-C7BC-0523-D535-C51659010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CE95623F-5387-B6FB-1A9C-B1AD12E6A390}"/>
              </a:ext>
            </a:extLst>
          </p:cNvPr>
          <p:cNvPicPr>
            <a:picLocks noChangeAspect="1"/>
          </p:cNvPicPr>
          <p:nvPr/>
        </p:nvPicPr>
        <p:blipFill>
          <a:blip r:embed="rId5"/>
          <a:stretch>
            <a:fillRect/>
          </a:stretch>
        </p:blipFill>
        <p:spPr>
          <a:xfrm>
            <a:off x="4785519" y="2346297"/>
            <a:ext cx="7955970" cy="2237426"/>
          </a:xfrm>
          <a:prstGeom prst="rect">
            <a:avLst/>
          </a:prstGeom>
        </p:spPr>
      </p:pic>
    </p:spTree>
    <p:extLst>
      <p:ext uri="{BB962C8B-B14F-4D97-AF65-F5344CB8AC3E}">
        <p14:creationId xmlns:p14="http://schemas.microsoft.com/office/powerpoint/2010/main" val="202646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10546</TotalTime>
  <Words>401</Words>
  <Application>Microsoft Office PowerPoint</Application>
  <PresentationFormat>Custom</PresentationFormat>
  <Paragraphs>25</Paragraphs>
  <Slides>12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#9Slide03 AllRoundGothic</vt:lpstr>
      <vt:lpstr>Arial</vt:lpstr>
      <vt:lpstr>Arial-Rounded</vt:lpstr>
      <vt:lpstr>AvantGarde</vt:lpstr>
      <vt:lpstr>Calibri</vt:lpstr>
      <vt:lpstr>SVN-Anastasia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M0</cp:lastModifiedBy>
  <cp:revision>1218</cp:revision>
  <dcterms:created xsi:type="dcterms:W3CDTF">2008-09-09T22:52:10Z</dcterms:created>
  <dcterms:modified xsi:type="dcterms:W3CDTF">2023-01-31T01:55:56Z</dcterms:modified>
  <cp:category>9Slide.vn</cp:category>
</cp:coreProperties>
</file>