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264" r:id="rId9"/>
    <p:sldId id="260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7" r:id="rId19"/>
    <p:sldId id="274" r:id="rId20"/>
    <p:sldId id="278" r:id="rId21"/>
    <p:sldId id="272" r:id="rId22"/>
    <p:sldId id="275" r:id="rId23"/>
    <p:sldId id="276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7D1"/>
    <a:srgbClr val="1F7FA5"/>
    <a:srgbClr val="A8C1FA"/>
    <a:srgbClr val="ADDFEA"/>
    <a:srgbClr val="FBE619"/>
    <a:srgbClr val="FA5A64"/>
    <a:srgbClr val="6ED9D9"/>
    <a:srgbClr val="FEE0E8"/>
    <a:srgbClr val="B5F3F0"/>
    <a:srgbClr val="FB8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5" d="100"/>
          <a:sy n="65" d="100"/>
        </p:scale>
        <p:origin x="6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0" y="0"/>
            <a:ext cx="12188825" cy="2444115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609600" y="-533400"/>
            <a:ext cx="13258800" cy="79248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0" y="0"/>
            <a:ext cx="12188825" cy="2444115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3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3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image" Target="../media/image3.jpg"/><Relationship Id="rId5" Type="http://schemas.openxmlformats.org/officeDocument/2006/relationships/theme" Target="../theme/theme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13B0CFA-1C98-45BB-C4DD-4FC104BBD55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0"/>
            <a:ext cx="1752600" cy="1752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1752600"/>
            <a:ext cx="1752600" cy="17526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3505200"/>
            <a:ext cx="1778876" cy="1778876"/>
          </a:xfrm>
          <a:prstGeom prst="rect">
            <a:avLst/>
          </a:prstGeom>
          <a:ln>
            <a:solidFill>
              <a:srgbClr val="CDB5FF"/>
            </a:solidFill>
          </a:ln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5D5510EB-DFC2-9EDD-9511-D72A062759C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471857" cy="1461683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Giai%20nghia%20tu/quan%20dao.pptx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106480D7-916B-1E97-2F2C-3B96B48E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3E09ECD-1E9C-3D5E-38F0-CDA31BC7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74" y="1037272"/>
            <a:ext cx="10095851" cy="225571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A073B67-0E65-FA45-9A3F-4043A5A6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" y="3611351"/>
            <a:ext cx="3276538" cy="299059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427E310-07AB-7F81-1B72-5A1A2908D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952" y="3429000"/>
            <a:ext cx="7206097" cy="365791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892979F-F9B3-2483-DAE8-5A99C5FE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76" y="3098158"/>
            <a:ext cx="3140485" cy="3503790"/>
          </a:xfrm>
          <a:prstGeom prst="rect">
            <a:avLst/>
          </a:prstGeom>
        </p:spPr>
      </p:pic>
      <p:pic>
        <p:nvPicPr>
          <p:cNvPr id="9" name="图片 15" descr="组 13">
            <a:extLst>
              <a:ext uri="{FF2B5EF4-FFF2-40B4-BE49-F238E27FC236}">
                <a16:creationId xmlns:a16="http://schemas.microsoft.com/office/drawing/2014/main" id="{BED2DCFB-B8BB-CB83-EC6C-90F62AEC9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7493D1F3-6F20-EEB2-906C-5155852AB005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CCC32F5E-79C9-22B6-EA91-D2276C89932B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89330EFC-5E83-6115-2CF7-2884AABE5A05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3ACA9E73-9D6B-21E8-457F-5C02F30E92F2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00A777C6-A2B6-2CE8-345A-2533D4611664}"/>
                </a:ext>
              </a:extLst>
            </p:cNvPr>
            <p:cNvSpPr txBox="1"/>
            <p:nvPr/>
          </p:nvSpPr>
          <p:spPr>
            <a:xfrm>
              <a:off x="1371600" y="603254"/>
              <a:ext cx="2123978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mẫu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A4A06664-50F1-8B06-84EA-E0B608109E27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CE1A166-3E69-322B-F387-1FBAC326C6CD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6769BBE-EBBB-D74A-FC09-8FE4E92BA874}"/>
                  </a:ext>
                </a:extLst>
              </p:cNvPr>
              <p:cNvSpPr txBox="1"/>
              <p:nvPr/>
            </p:nvSpPr>
            <p:spPr>
              <a:xfrm>
                <a:off x="1765652" y="-484635"/>
                <a:ext cx="442430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27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8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82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4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3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5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9" y="1901013"/>
            <a:ext cx="4610582" cy="442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ộn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ã,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ắt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ẻo,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ẻo,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ặng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oi bóng.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3184950" y="535008"/>
            <a:ext cx="582210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từ khó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F32127-4D3C-AF5A-7884-08C218040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91" y="2057400"/>
            <a:ext cx="3593016" cy="43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hoa!/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3578A-28E2-793D-ADD4-4C3F51450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0F12D87-3318-7067-DE96-8A1E3962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3E69368-6A62-E6C5-E294-F677D0F1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/>
          <a:stretch/>
        </p:blipFill>
        <p:spPr>
          <a:xfrm>
            <a:off x="3810000" y="1220464"/>
            <a:ext cx="4126141" cy="3391756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CA39DFA-CC9D-7D37-C0F6-2D99CE6D3AC0}"/>
              </a:ext>
            </a:extLst>
          </p:cNvPr>
          <p:cNvSpPr/>
          <p:nvPr/>
        </p:nvSpPr>
        <p:spPr>
          <a:xfrm>
            <a:off x="457200" y="3607126"/>
            <a:ext cx="11277600" cy="2554445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9F99ABD-5AD8-7864-6DE5-512CA78A2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57" y="3429000"/>
            <a:ext cx="10034886" cy="2554445"/>
          </a:xfrm>
          <a:prstGeom prst="rect">
            <a:avLst/>
          </a:prstGeom>
        </p:spPr>
      </p:pic>
      <p:pic>
        <p:nvPicPr>
          <p:cNvPr id="13" name="图片 9" descr="图片2">
            <a:extLst>
              <a:ext uri="{FF2B5EF4-FFF2-40B4-BE49-F238E27FC236}">
                <a16:creationId xmlns:a16="http://schemas.microsoft.com/office/drawing/2014/main" id="{3E697EED-4BF7-BCF9-46B5-264CEE0921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11509" y="-328887"/>
            <a:ext cx="12215018" cy="2074545"/>
          </a:xfrm>
          <a:prstGeom prst="rect">
            <a:avLst/>
          </a:prstGeom>
        </p:spPr>
      </p:pic>
      <p:pic>
        <p:nvPicPr>
          <p:cNvPr id="14" name="图片 15" descr="组 13">
            <a:extLst>
              <a:ext uri="{FF2B5EF4-FFF2-40B4-BE49-F238E27FC236}">
                <a16:creationId xmlns:a16="http://schemas.microsoft.com/office/drawing/2014/main" id="{42FF1715-E2E2-B848-79E2-8B17D12E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DBC22F3-45B2-2AF6-98F4-0842D3442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1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CB2301-9521-38E5-6927-E993B28589D6}"/>
              </a:ext>
            </a:extLst>
          </p:cNvPr>
          <p:cNvSpPr txBox="1"/>
          <p:nvPr/>
        </p:nvSpPr>
        <p:spPr>
          <a:xfrm>
            <a:off x="4205258" y="389692"/>
            <a:ext cx="342882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FA5A6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9709B60-C0D8-5A2D-D0C8-A8319F3599DA}"/>
              </a:ext>
            </a:extLst>
          </p:cNvPr>
          <p:cNvSpPr>
            <a:spLocks noChangeAspect="1"/>
          </p:cNvSpPr>
          <p:nvPr/>
        </p:nvSpPr>
        <p:spPr>
          <a:xfrm>
            <a:off x="838200" y="1447800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Xào xạc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94F0F2B-BB76-E0F6-1B67-B6169B89848D}"/>
              </a:ext>
            </a:extLst>
          </p:cNvPr>
          <p:cNvSpPr>
            <a:spLocks noChangeAspect="1"/>
          </p:cNvSpPr>
          <p:nvPr/>
        </p:nvSpPr>
        <p:spPr>
          <a:xfrm>
            <a:off x="832413" y="2470841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Nhả nhạc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9538FE0-C1E3-1DC2-EDE6-6715AE9E97F9}"/>
              </a:ext>
            </a:extLst>
          </p:cNvPr>
          <p:cNvSpPr>
            <a:spLocks noChangeAspect="1"/>
          </p:cNvSpPr>
          <p:nvPr/>
        </p:nvSpPr>
        <p:spPr>
          <a:xfrm>
            <a:off x="826626" y="3493882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Lắt lẻo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9EBF801-559A-9885-DEA8-36AF2DDA1B8D}"/>
              </a:ext>
            </a:extLst>
          </p:cNvPr>
          <p:cNvSpPr>
            <a:spLocks noChangeAspect="1"/>
          </p:cNvSpPr>
          <p:nvPr/>
        </p:nvSpPr>
        <p:spPr>
          <a:xfrm>
            <a:off x="820839" y="4516923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BFD0DB-5B50-7FE5-EBFF-997B92D7F6C7}"/>
              </a:ext>
            </a:extLst>
          </p:cNvPr>
          <p:cNvSpPr txBox="1"/>
          <p:nvPr/>
        </p:nvSpPr>
        <p:spPr>
          <a:xfrm>
            <a:off x="3941507" y="1447800"/>
            <a:ext cx="77932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 gợi tả tiếng lá cây lay động va chạm vào nhau.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DF1709-5D52-50E2-B42A-623EC10E81AA}"/>
              </a:ext>
            </a:extLst>
          </p:cNvPr>
          <p:cNvSpPr txBox="1"/>
          <p:nvPr/>
        </p:nvSpPr>
        <p:spPr>
          <a:xfrm>
            <a:off x="3941506" y="2593952"/>
            <a:ext cx="77932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hót (nghĩa trong bài).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AEA02E8-9353-CE11-D8EF-56D4160F1644}"/>
              </a:ext>
            </a:extLst>
          </p:cNvPr>
          <p:cNvSpPr txBox="1"/>
          <p:nvPr/>
        </p:nvSpPr>
        <p:spPr>
          <a:xfrm>
            <a:off x="3941505" y="3616993"/>
            <a:ext cx="77932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đung đưa trên cao.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34EFEB8-FA32-E23F-B22C-7F507200A8D9}"/>
              </a:ext>
            </a:extLst>
          </p:cNvPr>
          <p:cNvSpPr txBox="1"/>
          <p:nvPr/>
        </p:nvSpPr>
        <p:spPr>
          <a:xfrm>
            <a:off x="3941504" y="4516923"/>
            <a:ext cx="77932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 toàn yên lặng, không tạo ra tiếng động.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E8ED633-4E69-9696-04AE-C4E2EBA3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231417"/>
            <a:ext cx="3621032" cy="36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 đọc nhóm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9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9BD7B2F-21B3-34ED-CB7C-F877DCF8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"/>
            <a:ext cx="3848103" cy="4622388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149F1D9-6978-3329-671C-0244DE62689E}"/>
              </a:ext>
            </a:extLst>
          </p:cNvPr>
          <p:cNvSpPr/>
          <p:nvPr/>
        </p:nvSpPr>
        <p:spPr>
          <a:xfrm>
            <a:off x="102213" y="3429000"/>
            <a:ext cx="11277600" cy="3657600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15" descr="组 13">
            <a:extLst>
              <a:ext uri="{FF2B5EF4-FFF2-40B4-BE49-F238E27FC236}">
                <a16:creationId xmlns:a16="http://schemas.microsoft.com/office/drawing/2014/main" id="{08CBF312-E205-3CDE-8CD0-0E52E7CC8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E40EF4-EF98-EADE-658F-59F95DEAD32A}"/>
              </a:ext>
            </a:extLst>
          </p:cNvPr>
          <p:cNvSpPr txBox="1"/>
          <p:nvPr/>
        </p:nvSpPr>
        <p:spPr>
          <a:xfrm>
            <a:off x="2752136" y="3693855"/>
            <a:ext cx="6687728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h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i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SVN-Poky's" panose="020B0606040200020203" pitchFamily="34" charset="0"/>
              </a:rPr>
              <a:t>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đ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EE0E8"/>
                </a:solidFill>
                <a:latin typeface="SVN-Poky's" panose="020B0606040200020203" pitchFamily="34" charset="0"/>
              </a:rPr>
              <a:t>ọ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6ED9D9"/>
                </a:solidFill>
                <a:latin typeface="SVN-Poky's" panose="020B0606040200020203" pitchFamily="34" charset="0"/>
              </a:rPr>
              <a:t>c</a:t>
            </a:r>
          </a:p>
        </p:txBody>
      </p:sp>
      <p:pic>
        <p:nvPicPr>
          <p:cNvPr id="7" name="图片 9" descr="图片2">
            <a:extLst>
              <a:ext uri="{FF2B5EF4-FFF2-40B4-BE49-F238E27FC236}">
                <a16:creationId xmlns:a16="http://schemas.microsoft.com/office/drawing/2014/main" id="{F6AA1F8F-4B50-2677-1A53-8F5AE3B733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toàn bài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37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84E797A-A629-AE7E-C568-C94007BB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38171"/>
            <a:ext cx="5181600" cy="4484660"/>
          </a:xfrm>
          <a:prstGeom prst="rect">
            <a:avLst/>
          </a:prstGeom>
        </p:spPr>
      </p:pic>
      <p:pic>
        <p:nvPicPr>
          <p:cNvPr id="4" name="图片 9" descr="图片2">
            <a:extLst>
              <a:ext uri="{FF2B5EF4-FFF2-40B4-BE49-F238E27FC236}">
                <a16:creationId xmlns:a16="http://schemas.microsoft.com/office/drawing/2014/main" id="{13AF76B4-EF87-223A-AD2C-D75FB56F0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02A37B-940B-3E31-64FA-E35198711214}"/>
              </a:ext>
            </a:extLst>
          </p:cNvPr>
          <p:cNvSpPr txBox="1"/>
          <p:nvPr/>
        </p:nvSpPr>
        <p:spPr>
          <a:xfrm>
            <a:off x="4370767" y="2524542"/>
            <a:ext cx="6937797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3800">
                <a:ln w="444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Đọc hiểu</a:t>
            </a:r>
            <a:endParaRPr lang="en-US" sz="13800">
              <a:ln w="44450">
                <a:solidFill>
                  <a:srgbClr val="FFFFFF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E8FC265E-3FA9-BF59-274A-9BA1600F69BA}"/>
              </a:ext>
            </a:extLst>
          </p:cNvPr>
          <p:cNvSpPr/>
          <p:nvPr/>
        </p:nvSpPr>
        <p:spPr>
          <a:xfrm>
            <a:off x="419100" y="83820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1: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từ ngữ, hình ảnh nào cho biết bài thơ tả cảnh một vùng quê? </a:t>
            </a:r>
            <a:endParaRPr lang="en-US" sz="36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52BA785-D6FE-A715-6FF0-DF6240002964}"/>
              </a:ext>
            </a:extLst>
          </p:cNvPr>
          <p:cNvSpPr/>
          <p:nvPr/>
        </p:nvSpPr>
        <p:spPr>
          <a:xfrm>
            <a:off x="3429000" y="2685871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vi-VN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từ ngữ: bờ tre, bầy sẻ, khúc sông quê, cầu tre lắt lẻo, bờ sông, câu hò, tình quê.</a:t>
            </a:r>
          </a:p>
        </p:txBody>
      </p:sp>
    </p:spTree>
    <p:extLst>
      <p:ext uri="{BB962C8B-B14F-4D97-AF65-F5344CB8AC3E}">
        <p14:creationId xmlns:p14="http://schemas.microsoft.com/office/powerpoint/2010/main" val="3795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E8FC265E-3FA9-BF59-274A-9BA1600F69BA}"/>
              </a:ext>
            </a:extLst>
          </p:cNvPr>
          <p:cNvSpPr/>
          <p:nvPr/>
        </p:nvSpPr>
        <p:spPr>
          <a:xfrm>
            <a:off x="419100" y="83820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2: Tìm những hình ảnh yên bình của dòng sông quê hương.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52BA785-D6FE-A715-6FF0-DF6240002964}"/>
              </a:ext>
            </a:extLst>
          </p:cNvPr>
          <p:cNvSpPr/>
          <p:nvPr/>
        </p:nvSpPr>
        <p:spPr>
          <a:xfrm>
            <a:off x="3429000" y="2685871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hình ảnh trong bài thơ đều rất đẹp và yên bình: Bờ tre, bầy sẻ, cầu tre lắt lẻo, thuyền nan nghèo lặng lờ trôi, em cùng bè bạn soi bóng mình tuổi hoa, ...</a:t>
            </a:r>
            <a:endParaRPr lang="vi-VN" sz="3600" b="1">
              <a:solidFill>
                <a:srgbClr val="9C67D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5" name="Rectangle 41">
            <a:extLst>
              <a:ext uri="{FF2B5EF4-FFF2-40B4-BE49-F238E27FC236}">
                <a16:creationId xmlns:a16="http://schemas.microsoft.com/office/drawing/2014/main" id="{C25B4D34-E5D7-39A4-1AD9-27B99EE3EABA}"/>
              </a:ext>
            </a:extLst>
          </p:cNvPr>
          <p:cNvSpPr/>
          <p:nvPr/>
        </p:nvSpPr>
        <p:spPr>
          <a:xfrm>
            <a:off x="533400" y="562451"/>
            <a:ext cx="1104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3: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âm thanh nào đem lại không khí vui tươi, ấm áp cho dòng sông?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DE9A98E-4C2C-DE20-544E-CA99F5C98391}"/>
              </a:ext>
            </a:extLst>
          </p:cNvPr>
          <p:cNvSpPr/>
          <p:nvPr/>
        </p:nvSpPr>
        <p:spPr>
          <a:xfrm>
            <a:off x="3176945" y="2325231"/>
            <a:ext cx="8405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vi-VN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bờ tre xào xạc trong gió, tiếng bầy sẻ “nhả nhạc” rộn rã cả một khúc sông; tiếng cười của các bạn nhỏ trong trẻo, vang vọng hai bờ sông; tiếng hò mênh mông tha thiết cất lên từ những chiếc thuyền nan trên sông.</a:t>
            </a:r>
          </a:p>
        </p:txBody>
      </p:sp>
    </p:spTree>
    <p:extLst>
      <p:ext uri="{BB962C8B-B14F-4D97-AF65-F5344CB8AC3E}">
        <p14:creationId xmlns:p14="http://schemas.microsoft.com/office/powerpoint/2010/main" val="23688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18F8110-B5C8-4FCA-BE0E-0E829F62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2F51E95-7094-0231-2E22-1A829F76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E83FFC7-41F5-8029-42FE-47BED1E47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7990" r="47892" b="30899"/>
          <a:stretch/>
        </p:blipFill>
        <p:spPr>
          <a:xfrm>
            <a:off x="3429000" y="3657600"/>
            <a:ext cx="4264968" cy="26537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FCC719B-46EC-AC60-94FF-0B07E77217C6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01F7759-199C-C54D-FEB7-BDB1003945FE}"/>
              </a:ext>
            </a:extLst>
          </p:cNvPr>
          <p:cNvSpPr txBox="1"/>
          <p:nvPr/>
        </p:nvSpPr>
        <p:spPr>
          <a:xfrm>
            <a:off x="2802644" y="1246653"/>
            <a:ext cx="8398133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</a:t>
            </a: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Cánh gì cánh chẳng biết bay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 hay sà xuống nơi đây kiếm mồi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Đổi ngàn vạn giọt mồ hôi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Bát cơm trắng dẻo, đĩa xôi thơm bùi?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(Là gì?)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65A619-D975-3EF3-2F3A-B700A65971D0}"/>
              </a:ext>
            </a:extLst>
          </p:cNvPr>
          <p:cNvSpPr txBox="1"/>
          <p:nvPr/>
        </p:nvSpPr>
        <p:spPr>
          <a:xfrm>
            <a:off x="7783099" y="4830693"/>
            <a:ext cx="25968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 đồng</a:t>
            </a:r>
          </a:p>
        </p:txBody>
      </p:sp>
    </p:spTree>
    <p:extLst>
      <p:ext uri="{BB962C8B-B14F-4D97-AF65-F5344CB8AC3E}">
        <p14:creationId xmlns:p14="http://schemas.microsoft.com/office/powerpoint/2010/main" val="13729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39">
            <a:extLst>
              <a:ext uri="{FF2B5EF4-FFF2-40B4-BE49-F238E27FC236}">
                <a16:creationId xmlns:a16="http://schemas.microsoft.com/office/drawing/2014/main" id="{9E1FA517-2B71-84FE-219B-9170385C7049}"/>
              </a:ext>
            </a:extLst>
          </p:cNvPr>
          <p:cNvSpPr/>
          <p:nvPr/>
        </p:nvSpPr>
        <p:spPr>
          <a:xfrm>
            <a:off x="345830" y="876379"/>
            <a:ext cx="11236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4: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thể hiện tình cảm của bạn nhỏ với dòng sông quê hương như thế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6461E-C2F1-989F-8A11-B102396B36EA}"/>
              </a:ext>
            </a:extLst>
          </p:cNvPr>
          <p:cNvSpPr/>
          <p:nvPr/>
        </p:nvSpPr>
        <p:spPr>
          <a:xfrm>
            <a:off x="3185978" y="2770928"/>
            <a:ext cx="8109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VD: Bạn nhỏ rất yêu mến dòng sông quê hương thơ mộng, yên bình. </a:t>
            </a:r>
          </a:p>
        </p:txBody>
      </p:sp>
    </p:spTree>
    <p:extLst>
      <p:ext uri="{BB962C8B-B14F-4D97-AF65-F5344CB8AC3E}">
        <p14:creationId xmlns:p14="http://schemas.microsoft.com/office/powerpoint/2010/main" val="19509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A0543A-D1CA-9328-950F-00A4326E7931}"/>
              </a:ext>
            </a:extLst>
          </p:cNvPr>
          <p:cNvSpPr/>
          <p:nvPr/>
        </p:nvSpPr>
        <p:spPr>
          <a:xfrm>
            <a:off x="4191000" y="2590800"/>
            <a:ext cx="6858000" cy="2743200"/>
          </a:xfrm>
          <a:prstGeom prst="roundRect">
            <a:avLst>
              <a:gd name="adj" fmla="val 2435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75AAE7-210F-9D5F-BA39-FC54627D4B65}"/>
              </a:ext>
            </a:extLst>
          </p:cNvPr>
          <p:cNvSpPr txBox="1"/>
          <p:nvPr/>
        </p:nvSpPr>
        <p:spPr>
          <a:xfrm>
            <a:off x="3876642" y="762000"/>
            <a:ext cx="443871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7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Nội dung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10683D-539D-E7E9-B39D-B64D7C23E8DF}"/>
              </a:ext>
            </a:extLst>
          </p:cNvPr>
          <p:cNvSpPr txBox="1"/>
          <p:nvPr/>
        </p:nvSpPr>
        <p:spPr>
          <a:xfrm>
            <a:off x="4648200" y="2766279"/>
            <a:ext cx="6400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000">
                <a:solidFill>
                  <a:srgbClr val="FA5A64"/>
                </a:solidFill>
                <a:latin typeface="+mj-lt"/>
                <a:cs typeface="Times New Roman" pitchFamily="18" charset="0"/>
              </a:rPr>
              <a:t> Dòng sông yên bình, tươi đẹp; tình cảm tha thiết của bạn nhỏ với dòng sông quê hương.</a:t>
            </a:r>
            <a:endParaRPr lang="en-US" sz="4000">
              <a:solidFill>
                <a:srgbClr val="FA5A64"/>
              </a:solidFill>
              <a:latin typeface="+mj-lt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3C5C57F-7CA7-F6F6-F43F-9CB42DD4B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915734"/>
            <a:ext cx="4953000" cy="3475919"/>
          </a:xfrm>
          <a:prstGeom prst="rect">
            <a:avLst/>
          </a:prstGeom>
        </p:spPr>
      </p:pic>
      <p:pic>
        <p:nvPicPr>
          <p:cNvPr id="7" name="图片 9" descr="图片2">
            <a:extLst>
              <a:ext uri="{FF2B5EF4-FFF2-40B4-BE49-F238E27FC236}">
                <a16:creationId xmlns:a16="http://schemas.microsoft.com/office/drawing/2014/main" id="{E56AEBDE-CE41-4F55-128C-09AD718B3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3897077-09C5-20B4-CAB0-82ACD9DB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13" y="609600"/>
            <a:ext cx="3753374" cy="3982006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152400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1436871" y="3693855"/>
            <a:ext cx="9318257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L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u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y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ệ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n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SVN-Poky's" panose="020B0606040200020203" pitchFamily="34" charset="0"/>
              </a:rPr>
              <a:t>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8C1FA"/>
                </a:solidFill>
                <a:latin typeface="SVN-Poky's" panose="020B0606040200020203" pitchFamily="34" charset="0"/>
              </a:rPr>
              <a:t>t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EE0E8"/>
                </a:solidFill>
                <a:latin typeface="SVN-Poky's" panose="020B0606040200020203" pitchFamily="34" charset="0"/>
              </a:rPr>
              <a:t>ậ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6ED9D9"/>
                </a:solidFill>
                <a:latin typeface="SVN-Poky's" panose="020B0606040200020203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366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2890ED6A-F03B-694B-8E4E-71A0F4EE51E6}"/>
              </a:ext>
            </a:extLst>
          </p:cNvPr>
          <p:cNvSpPr txBox="1"/>
          <p:nvPr/>
        </p:nvSpPr>
        <p:spPr>
          <a:xfrm>
            <a:off x="457200" y="302409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1) Tìm từ ngữ có nghĩa gần giống </a:t>
            </a:r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 những từ ngữ sau:</a:t>
            </a:r>
            <a:endParaRPr lang="vi-VN" sz="36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CA7D25A6-B0E7-0353-6F40-DCA53AC67DA5}"/>
              </a:ext>
            </a:extLst>
          </p:cNvPr>
          <p:cNvGrpSpPr/>
          <p:nvPr/>
        </p:nvGrpSpPr>
        <p:grpSpPr>
          <a:xfrm>
            <a:off x="370832" y="2667000"/>
            <a:ext cx="2342394" cy="3120760"/>
            <a:chOff x="1380034" y="5922216"/>
            <a:chExt cx="2342394" cy="3120760"/>
          </a:xfrm>
        </p:grpSpPr>
        <p:sp>
          <p:nvSpPr>
            <p:cNvPr id="4" name="Rectangle 18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E7D1F83B-4A3A-9774-975B-44E3FAB09EBD}"/>
                </a:ext>
              </a:extLst>
            </p:cNvPr>
            <p:cNvSpPr/>
            <p:nvPr/>
          </p:nvSpPr>
          <p:spPr>
            <a:xfrm>
              <a:off x="1380034" y="7781092"/>
              <a:ext cx="2339488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trong veo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A51DB08-42D7-E3D8-9653-68137B3FD0DD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 flipH="1">
              <a:off x="2549778" y="5922216"/>
              <a:ext cx="1172650" cy="185887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7">
            <a:extLst>
              <a:ext uri="{FF2B5EF4-FFF2-40B4-BE49-F238E27FC236}">
                <a16:creationId xmlns:a16="http://schemas.microsoft.com/office/drawing/2014/main" id="{4A062FD9-48AB-B02A-A2EE-DBBC1631BB1F}"/>
              </a:ext>
            </a:extLst>
          </p:cNvPr>
          <p:cNvGrpSpPr/>
          <p:nvPr/>
        </p:nvGrpSpPr>
        <p:grpSpPr>
          <a:xfrm>
            <a:off x="3084058" y="2667000"/>
            <a:ext cx="2627832" cy="3147479"/>
            <a:chOff x="4519888" y="5895497"/>
            <a:chExt cx="2627832" cy="3147479"/>
          </a:xfrm>
        </p:grpSpPr>
        <p:sp>
          <p:nvSpPr>
            <p:cNvPr id="7" name="Rectangle 19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3D3A25DE-10DB-8025-41E9-26835BB300BC}"/>
                </a:ext>
              </a:extLst>
            </p:cNvPr>
            <p:cNvSpPr/>
            <p:nvPr/>
          </p:nvSpPr>
          <p:spPr>
            <a:xfrm>
              <a:off x="4519888" y="7781092"/>
              <a:ext cx="2627832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trong sáng</a:t>
              </a:r>
            </a:p>
          </p:txBody>
        </p:sp>
        <p:cxnSp>
          <p:nvCxnSpPr>
            <p:cNvPr id="8" name="Straight Arrow Connector 25">
              <a:extLst>
                <a:ext uri="{FF2B5EF4-FFF2-40B4-BE49-F238E27FC236}">
                  <a16:creationId xmlns:a16="http://schemas.microsoft.com/office/drawing/2014/main" id="{11E40778-5890-340F-2EC5-336FFFB020A1}"/>
                </a:ext>
              </a:extLst>
            </p:cNvPr>
            <p:cNvCxnSpPr>
              <a:cxnSpLocks/>
            </p:cNvCxnSpPr>
            <p:nvPr/>
          </p:nvCxnSpPr>
          <p:spPr>
            <a:xfrm>
              <a:off x="4892172" y="5895497"/>
              <a:ext cx="1128414" cy="185887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624C50DA-50BB-12E2-7223-37B40AA09548}"/>
              </a:ext>
            </a:extLst>
          </p:cNvPr>
          <p:cNvGrpSpPr/>
          <p:nvPr/>
        </p:nvGrpSpPr>
        <p:grpSpPr>
          <a:xfrm>
            <a:off x="8696966" y="2667000"/>
            <a:ext cx="3124200" cy="3468313"/>
            <a:chOff x="11567319" y="5594455"/>
            <a:chExt cx="3124200" cy="3468313"/>
          </a:xfrm>
        </p:grpSpPr>
        <p:sp>
          <p:nvSpPr>
            <p:cNvPr id="10" name="Rectangle 22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D45964F9-DC98-51EB-C075-1A6B7831A795}"/>
                </a:ext>
              </a:extLst>
            </p:cNvPr>
            <p:cNvSpPr/>
            <p:nvPr/>
          </p:nvSpPr>
          <p:spPr>
            <a:xfrm>
              <a:off x="11567319" y="7800884"/>
              <a:ext cx="3124200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tuổi thiếu nhi</a:t>
              </a:r>
            </a:p>
          </p:txBody>
        </p:sp>
        <p:cxnSp>
          <p:nvCxnSpPr>
            <p:cNvPr id="11" name="Straight Arrow Connector 26">
              <a:extLst>
                <a:ext uri="{FF2B5EF4-FFF2-40B4-BE49-F238E27FC236}">
                  <a16:creationId xmlns:a16="http://schemas.microsoft.com/office/drawing/2014/main" id="{0511B180-FEB2-3A3B-83B1-4C0255C67A1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2629" y="5594455"/>
              <a:ext cx="1444072" cy="2206429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38">
            <a:extLst>
              <a:ext uri="{FF2B5EF4-FFF2-40B4-BE49-F238E27FC236}">
                <a16:creationId xmlns:a16="http://schemas.microsoft.com/office/drawing/2014/main" id="{46E5E304-0D50-EA25-2FEA-5E417B06CBD2}"/>
              </a:ext>
            </a:extLst>
          </p:cNvPr>
          <p:cNvGrpSpPr/>
          <p:nvPr/>
        </p:nvGrpSpPr>
        <p:grpSpPr>
          <a:xfrm>
            <a:off x="6082722" y="2667000"/>
            <a:ext cx="2243412" cy="2805760"/>
            <a:chOff x="8671719" y="5652440"/>
            <a:chExt cx="2243412" cy="2805760"/>
          </a:xfrm>
        </p:grpSpPr>
        <p:sp>
          <p:nvSpPr>
            <p:cNvPr id="13" name="Rectangle 20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F7314A90-AB02-D35A-CAF2-FE5ED343B670}"/>
                </a:ext>
              </a:extLst>
            </p:cNvPr>
            <p:cNvSpPr/>
            <p:nvPr/>
          </p:nvSpPr>
          <p:spPr>
            <a:xfrm>
              <a:off x="8671719" y="7781092"/>
              <a:ext cx="2133600" cy="677108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tuổi thơ</a:t>
              </a:r>
            </a:p>
          </p:txBody>
        </p:sp>
        <p:cxnSp>
          <p:nvCxnSpPr>
            <p:cNvPr id="14" name="Straight Arrow Connector 28">
              <a:extLst>
                <a:ext uri="{FF2B5EF4-FFF2-40B4-BE49-F238E27FC236}">
                  <a16:creationId xmlns:a16="http://schemas.microsoft.com/office/drawing/2014/main" id="{7A4AE9C6-10C8-F37B-5C9C-9EAFAE9F38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9102" y="5652440"/>
              <a:ext cx="1216029" cy="2148444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7EEEFF3-FF9B-C46D-4A47-DA32CB6E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8043" r="52630" b="12224"/>
          <a:stretch/>
        </p:blipFill>
        <p:spPr>
          <a:xfrm>
            <a:off x="1828800" y="1502738"/>
            <a:ext cx="2318945" cy="190162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75FA6F4-90B0-A3B8-BD46-F1CEBC2C5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8043" r="52630" b="12224"/>
          <a:stretch/>
        </p:blipFill>
        <p:spPr>
          <a:xfrm>
            <a:off x="7355019" y="1502738"/>
            <a:ext cx="2318945" cy="1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1B2C086B-71A1-C90E-6945-2969FE8FA3E5}"/>
              </a:ext>
            </a:extLst>
          </p:cNvPr>
          <p:cNvSpPr txBox="1">
            <a:spLocks noChangeAspect="1"/>
          </p:cNvSpPr>
          <p:nvPr/>
        </p:nvSpPr>
        <p:spPr>
          <a:xfrm>
            <a:off x="575254" y="1423469"/>
            <a:ext cx="111888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92000"/>
              </a:lnSpc>
              <a:spcBef>
                <a:spcPts val="0"/>
              </a:spcBef>
              <a:buAutoNum type="alphaLcParenR"/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xúc của em về cảnh đẹp của dòng sông.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0FA034-23CF-8C73-1C91-0FA832A64D7C}"/>
              </a:ext>
            </a:extLst>
          </p:cNvPr>
          <p:cNvSpPr>
            <a:spLocks noChangeAspect="1"/>
          </p:cNvSpPr>
          <p:nvPr/>
        </p:nvSpPr>
        <p:spPr>
          <a:xfrm>
            <a:off x="575255" y="3852857"/>
            <a:ext cx="111888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hò trên sống mới tha thiết làm sao! / Tiếng hò ngọt ngào, thân thương quát /Ối, giọng hò sao mà da diết thế! / ...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633C5F76-6E67-17CB-A102-8A1D253DC805}"/>
              </a:ext>
            </a:extLst>
          </p:cNvPr>
          <p:cNvSpPr>
            <a:spLocks noChangeAspect="1"/>
          </p:cNvSpPr>
          <p:nvPr/>
        </p:nvSpPr>
        <p:spPr>
          <a:xfrm>
            <a:off x="575254" y="2091688"/>
            <a:ext cx="11188800" cy="9417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 sông quê em đẹp quá! / Dòng sông quê em thật thanh bình! / Ôi dòng sông quê hương yên bình quá ...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E7AF31-CA1F-FD35-C349-85DFDD58D91C}"/>
              </a:ext>
            </a:extLst>
          </p:cNvPr>
          <p:cNvSpPr>
            <a:spLocks noChangeAspect="1"/>
          </p:cNvSpPr>
          <p:nvPr/>
        </p:nvSpPr>
        <p:spPr>
          <a:xfrm>
            <a:off x="575253" y="330519"/>
            <a:ext cx="111888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  <a:spcBef>
                <a:spcPts val="600"/>
              </a:spcBef>
            </a:pPr>
            <a:r>
              <a:rPr lang="en-US" sz="30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2) </a:t>
            </a:r>
            <a:r>
              <a:rPr lang="vi-VN" sz="30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Đóng vai bạn nhỏ trong bài thơ, đặt câu cảm để bày tỏ.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3CAE6F-C403-F1F3-6310-B07310DF88AD}"/>
              </a:ext>
            </a:extLst>
          </p:cNvPr>
          <p:cNvSpPr>
            <a:spLocks noChangeAspect="1"/>
          </p:cNvSpPr>
          <p:nvPr/>
        </p:nvSpPr>
        <p:spPr>
          <a:xfrm>
            <a:off x="575253" y="5370539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c) Tình cảm của em với dòng sông quê hương.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146D13E-3213-0E43-6DBD-6333AAC4A0AE}"/>
              </a:ext>
            </a:extLst>
          </p:cNvPr>
          <p:cNvSpPr>
            <a:spLocks noChangeAspect="1"/>
          </p:cNvSpPr>
          <p:nvPr/>
        </p:nvSpPr>
        <p:spPr>
          <a:xfrm>
            <a:off x="575254" y="3184638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  <a:spcBef>
                <a:spcPts val="0"/>
              </a:spcBef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Tình cảm của em với dòng sông quê hương.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A8820F40-74C5-CAF4-0085-478DE97C14C3}"/>
              </a:ext>
            </a:extLst>
          </p:cNvPr>
          <p:cNvSpPr>
            <a:spLocks noChangeAspect="1"/>
          </p:cNvSpPr>
          <p:nvPr/>
        </p:nvSpPr>
        <p:spPr>
          <a:xfrm>
            <a:off x="575255" y="6038757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lắm, sông ơi! / Ơi dòng sông thương yêu của em! /...</a:t>
            </a:r>
          </a:p>
        </p:txBody>
      </p:sp>
    </p:spTree>
    <p:extLst>
      <p:ext uri="{BB962C8B-B14F-4D97-AF65-F5344CB8AC3E}">
        <p14:creationId xmlns:p14="http://schemas.microsoft.com/office/powerpoint/2010/main" val="142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3E1CB27-E735-064A-1139-2889902A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4" y="268678"/>
            <a:ext cx="6215083" cy="4966189"/>
          </a:xfrm>
          <a:prstGeom prst="rect">
            <a:avLst/>
          </a:prstGeom>
        </p:spPr>
      </p:pic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152400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2603056" y="3693855"/>
            <a:ext cx="6985887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ặ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n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d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ò</a:t>
            </a:r>
            <a:endParaRPr lang="en-US" sz="16600">
              <a:ln w="41275">
                <a:solidFill>
                  <a:schemeClr val="tx1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ABA47BBC-A3EF-ACCD-92F0-5F7235B7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90C0373-47E7-31D7-090C-91380A6BBEE3}"/>
              </a:ext>
            </a:extLst>
          </p:cNvPr>
          <p:cNvSpPr/>
          <p:nvPr/>
        </p:nvSpPr>
        <p:spPr>
          <a:xfrm>
            <a:off x="-571500" y="4783455"/>
            <a:ext cx="13335000" cy="25146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F5F13A2-7739-A41B-9403-26DBA1078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1952054"/>
            <a:ext cx="7629525" cy="5662803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1B0F49B-5358-B899-4220-6035D664DFB6}"/>
              </a:ext>
            </a:extLst>
          </p:cNvPr>
          <p:cNvSpPr/>
          <p:nvPr/>
        </p:nvSpPr>
        <p:spPr>
          <a:xfrm>
            <a:off x="-571500" y="5410200"/>
            <a:ext cx="13335000" cy="25146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3F40198-B41F-0BBF-AF62-11574B1CC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05990"/>
            <a:ext cx="9296400" cy="30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E249E2E-FE00-9225-FBFA-DCD98F3A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C34FEF4-78EF-A673-48A2-BD197D7C7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18A783E-B3DC-43EA-298A-B53F99443819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C4C876-59D0-C892-30B0-01FEB372FF6B}"/>
              </a:ext>
            </a:extLst>
          </p:cNvPr>
          <p:cNvSpPr txBox="1"/>
          <p:nvPr/>
        </p:nvSpPr>
        <p:spPr>
          <a:xfrm>
            <a:off x="2963422" y="1767007"/>
            <a:ext cx="626515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</a:t>
            </a: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Thân thì bé nhỏ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Bụng có ngọn đèn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Tỏa sáng về đêm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Những hôm tối mịt.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(Là con gì?)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BBDCB0-9DD2-9EAA-9671-AD05434B37A8}"/>
              </a:ext>
            </a:extLst>
          </p:cNvPr>
          <p:cNvSpPr txBox="1"/>
          <p:nvPr/>
        </p:nvSpPr>
        <p:spPr>
          <a:xfrm>
            <a:off x="5016271" y="5369005"/>
            <a:ext cx="332302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đom đóm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D82BFA7-FA6F-BF29-5EFF-8DC0DD7CE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6" t="7980" r="12833" b="74242"/>
          <a:stretch/>
        </p:blipFill>
        <p:spPr>
          <a:xfrm>
            <a:off x="8256447" y="1657724"/>
            <a:ext cx="3558894" cy="24757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101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B97939-984B-F560-1A4D-359913BB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71CF4C9-7F66-DCB3-8982-604CB9DB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371C603-6D4F-7322-E7D0-8AA390E43211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84389B-0ABA-9784-F05F-2FB4FC5C520E}"/>
              </a:ext>
            </a:extLst>
          </p:cNvPr>
          <p:cNvSpPr txBox="1"/>
          <p:nvPr/>
        </p:nvSpPr>
        <p:spPr>
          <a:xfrm>
            <a:off x="2802644" y="1246653"/>
            <a:ext cx="4770537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898525" indent="-742950" algn="l">
              <a:buAutoNum type="alphaLcParenR" startAt="3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 cái vung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Vùng xuống ao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Đào không thấy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Lấy chẳng được.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(Là gì?)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7C752DB-56A9-916D-9CE3-C88492E1E2D8}"/>
              </a:ext>
            </a:extLst>
          </p:cNvPr>
          <p:cNvSpPr txBox="1"/>
          <p:nvPr/>
        </p:nvSpPr>
        <p:spPr>
          <a:xfrm>
            <a:off x="4515139" y="4830693"/>
            <a:ext cx="223138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 trăng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E2DD4F0-9093-A7DF-1CCF-8F56B0B4F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1" t="60288" r="13748" b="6211"/>
          <a:stretch/>
        </p:blipFill>
        <p:spPr>
          <a:xfrm>
            <a:off x="8061960" y="1126543"/>
            <a:ext cx="2953851" cy="34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96B03B7-EBAE-C4CE-70D3-6B440952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9ACA1E-ADB9-1953-022E-BF651A47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E13C45-6C71-EE6B-F265-A85D5E64CF5E}"/>
              </a:ext>
            </a:extLst>
          </p:cNvPr>
          <p:cNvSpPr txBox="1"/>
          <p:nvPr/>
        </p:nvSpPr>
        <p:spPr>
          <a:xfrm>
            <a:off x="511507" y="381000"/>
            <a:ext cx="1114709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Các câu đố trên nói về cảnh vật, con vật ở đâu? Chọn ý đúng: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61FD2E-E7C1-561E-1B97-117FF09865F4}"/>
              </a:ext>
            </a:extLst>
          </p:cNvPr>
          <p:cNvSpPr txBox="1"/>
          <p:nvPr/>
        </p:nvSpPr>
        <p:spPr>
          <a:xfrm>
            <a:off x="4181212" y="2209800"/>
            <a:ext cx="3829575" cy="21342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thành phố.</a:t>
            </a:r>
          </a:p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nông thôn.</a:t>
            </a:r>
          </a:p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ngoài biển.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8AC982F-9054-ED29-134F-FA7A1B7FD362}"/>
              </a:ext>
            </a:extLst>
          </p:cNvPr>
          <p:cNvSpPr/>
          <p:nvPr/>
        </p:nvSpPr>
        <p:spPr>
          <a:xfrm>
            <a:off x="4038600" y="2895600"/>
            <a:ext cx="8382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9D98980A-81B7-144C-2261-2DE50B12A42D}"/>
              </a:ext>
            </a:extLst>
          </p:cNvPr>
          <p:cNvGrpSpPr/>
          <p:nvPr/>
        </p:nvGrpSpPr>
        <p:grpSpPr>
          <a:xfrm>
            <a:off x="248264" y="1524000"/>
            <a:ext cx="11695471" cy="4960620"/>
            <a:chOff x="248264" y="2133600"/>
            <a:chExt cx="11695471" cy="4960620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32F8C129-A372-B21B-CE89-F8ED88741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8" t="8889" r="10278" b="56667"/>
            <a:stretch/>
          </p:blipFill>
          <p:spPr>
            <a:xfrm>
              <a:off x="248264" y="2446020"/>
              <a:ext cx="11695471" cy="4648200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29C0D174-2EE4-C4F7-F822-9448CA437FB0}"/>
                </a:ext>
              </a:extLst>
            </p:cNvPr>
            <p:cNvSpPr/>
            <p:nvPr/>
          </p:nvSpPr>
          <p:spPr>
            <a:xfrm>
              <a:off x="4419599" y="2133600"/>
              <a:ext cx="3352800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图片 15" descr="组 13">
            <a:extLst>
              <a:ext uri="{FF2B5EF4-FFF2-40B4-BE49-F238E27FC236}">
                <a16:creationId xmlns:a16="http://schemas.microsoft.com/office/drawing/2014/main" id="{C7865666-1C70-CC66-0993-DC1A07B3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组 13">
            <a:extLst>
              <a:ext uri="{FF2B5EF4-FFF2-40B4-BE49-F238E27FC236}">
                <a16:creationId xmlns:a16="http://schemas.microsoft.com/office/drawing/2014/main" id="{C6E4A1A7-500D-0550-26DF-47301B38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ACD685C-46D4-26AF-0C69-C5FB2009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74" y="1037272"/>
            <a:ext cx="10095851" cy="22557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F01D2D1-C212-6033-B557-E0A399E6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2" y="3429000"/>
            <a:ext cx="7206097" cy="3657917"/>
          </a:xfrm>
          <a:prstGeom prst="rect">
            <a:avLst/>
          </a:prstGeom>
        </p:spPr>
      </p:pic>
      <p:pic>
        <p:nvPicPr>
          <p:cNvPr id="5" name="图片 9" descr="图片2">
            <a:extLst>
              <a:ext uri="{FF2B5EF4-FFF2-40B4-BE49-F238E27FC236}">
                <a16:creationId xmlns:a16="http://schemas.microsoft.com/office/drawing/2014/main" id="{39872F7C-018A-7AEF-3B7F-9DB58D46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图片2">
            <a:extLst>
              <a:ext uri="{FF2B5EF4-FFF2-40B4-BE49-F238E27FC236}">
                <a16:creationId xmlns:a16="http://schemas.microsoft.com/office/drawing/2014/main" id="{95C2FB44-322B-F21D-D35C-A2954B71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-328887"/>
            <a:ext cx="12215018" cy="20745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C0BF7A6-471E-457F-869B-6C7592B3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631">
            <a:off x="3402987" y="211273"/>
            <a:ext cx="5386027" cy="537332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57B97DF-2198-C5A9-7C11-E203DB53B98A}"/>
              </a:ext>
            </a:extLst>
          </p:cNvPr>
          <p:cNvSpPr/>
          <p:nvPr/>
        </p:nvSpPr>
        <p:spPr>
          <a:xfrm>
            <a:off x="102213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EE353E1-37EA-F108-4E8E-10311A7AE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374" y="3759890"/>
            <a:ext cx="8163252" cy="2152075"/>
          </a:xfrm>
          <a:prstGeom prst="rect">
            <a:avLst/>
          </a:prstGeom>
        </p:spPr>
      </p:pic>
      <p:pic>
        <p:nvPicPr>
          <p:cNvPr id="7" name="图片 15" descr="组 13">
            <a:extLst>
              <a:ext uri="{FF2B5EF4-FFF2-40B4-BE49-F238E27FC236}">
                <a16:creationId xmlns:a16="http://schemas.microsoft.com/office/drawing/2014/main" id="{F73838C4-07D5-B849-0411-FCE9E9A31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369</TotalTime>
  <Words>1653</Words>
  <Application>Microsoft Office PowerPoint</Application>
  <PresentationFormat>Widescreen</PresentationFormat>
  <Paragraphs>305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#9Slide02 Noi dung dai</vt:lpstr>
      <vt:lpstr>#9Slide02 Tieu de dai</vt:lpstr>
      <vt:lpstr>#9Slide03 AllRoundGothic</vt:lpstr>
      <vt:lpstr>Arial</vt:lpstr>
      <vt:lpstr>Arial-Rounded</vt:lpstr>
      <vt:lpstr>AvantGarde</vt:lpstr>
      <vt:lpstr>SVN-Poky's</vt:lpstr>
      <vt:lpstr>SVN-Ziclets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M0</cp:lastModifiedBy>
  <cp:revision>8</cp:revision>
  <dcterms:created xsi:type="dcterms:W3CDTF">2023-01-14T02:53:33Z</dcterms:created>
  <dcterms:modified xsi:type="dcterms:W3CDTF">2023-02-01T04:58:01Z</dcterms:modified>
  <cp:category>9Slide.vn</cp:category>
  <cp:contentStatus>9Slide</cp:contentStatus>
</cp:coreProperties>
</file>