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83" r:id="rId5"/>
    <p:sldId id="257" r:id="rId6"/>
    <p:sldId id="260" r:id="rId7"/>
    <p:sldId id="261" r:id="rId8"/>
    <p:sldId id="262" r:id="rId9"/>
    <p:sldId id="263" r:id="rId10"/>
    <p:sldId id="284" r:id="rId11"/>
    <p:sldId id="285" r:id="rId12"/>
    <p:sldId id="265" r:id="rId13"/>
    <p:sldId id="266" r:id="rId14"/>
    <p:sldId id="264" r:id="rId15"/>
    <p:sldId id="267" r:id="rId16"/>
    <p:sldId id="271" r:id="rId17"/>
    <p:sldId id="268" r:id="rId18"/>
    <p:sldId id="273" r:id="rId19"/>
    <p:sldId id="272" r:id="rId20"/>
    <p:sldId id="269" r:id="rId21"/>
    <p:sldId id="286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EB9"/>
    <a:srgbClr val="EA5686"/>
    <a:srgbClr val="A6D8F6"/>
    <a:srgbClr val="3B9FA7"/>
    <a:srgbClr val="73C6CD"/>
    <a:srgbClr val="414141"/>
    <a:srgbClr val="AFE0B7"/>
    <a:srgbClr val="E5F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716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6D33E-756B-446D-88CB-390D5ADAB22A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9AC6D-DF86-4B55-ADA1-511B9F791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73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49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00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98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42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89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33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262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75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75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8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24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43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64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9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4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9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9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50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1C794745-5EB1-19E6-9B08-272E4D301891}"/>
              </a:ext>
            </a:extLst>
          </p:cNvPr>
          <p:cNvSpPr/>
          <p:nvPr userDrawn="1"/>
        </p:nvSpPr>
        <p:spPr>
          <a:xfrm>
            <a:off x="721092" y="499731"/>
            <a:ext cx="10749816" cy="585853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73C6C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71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8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34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0BD617D-D5A3-9AFA-F84F-A94BEFB272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55C686D-BB22-BB14-0DC3-7D3FF53CF5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805926" cy="17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1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142D0FF-A39E-71C4-D84F-61DAB2FF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" y="3486150"/>
            <a:ext cx="12192000" cy="337185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F38E0E0-F3E8-8AFD-1E39-63A4EF899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260" y="2867135"/>
            <a:ext cx="7888908" cy="2017951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98AD93B-5A7D-89DE-0305-CE452520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025" y="543967"/>
            <a:ext cx="7413379" cy="106079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C9197CD-F4F3-B0EC-B154-0F7B7AA0E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18" y="1434255"/>
            <a:ext cx="3700593" cy="160338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F100DB1-3378-3D4D-1D46-1C43B1B7F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8724">
            <a:off x="9428090" y="-815902"/>
            <a:ext cx="4420217" cy="31246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663238C-1BA9-FD2C-8ACC-AA9A24899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30" y="3309257"/>
            <a:ext cx="4597273" cy="3676174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93C5543-D01D-D4B2-1BDA-1976DDA6E2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0" y="311629"/>
            <a:ext cx="2591162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7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236BA-1118-985C-9332-DCD295885BE1}"/>
              </a:ext>
            </a:extLst>
          </p:cNvPr>
          <p:cNvSpPr txBox="1"/>
          <p:nvPr/>
        </p:nvSpPr>
        <p:spPr>
          <a:xfrm>
            <a:off x="1074057" y="1720840"/>
            <a:ext cx="4354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Những đồ ăn, đồ uống được thể hiện từ hình 13 đến 18 đặc biệt tốt cho cơ quan thần kinh.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A8D647-072A-52AD-759B-46D1060FC437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236BA-1118-985C-9332-DCD295885BE1}"/>
              </a:ext>
            </a:extLst>
          </p:cNvPr>
          <p:cNvSpPr txBox="1"/>
          <p:nvPr/>
        </p:nvSpPr>
        <p:spPr>
          <a:xfrm>
            <a:off x="1074057" y="1720840"/>
            <a:ext cx="4354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Những thức ăn, đồ uống được thể hiện từ hình 19 đến 23 đặc biệt tốt cho cơ quan tiêu hóa.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A8D647-072A-52AD-759B-46D1060FC437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CC9A120A-56A0-3BC4-A726-8957A82E48BF}"/>
              </a:ext>
            </a:extLst>
          </p:cNvPr>
          <p:cNvGrpSpPr/>
          <p:nvPr/>
        </p:nvGrpSpPr>
        <p:grpSpPr>
          <a:xfrm>
            <a:off x="913795" y="625297"/>
            <a:ext cx="2081873" cy="584775"/>
            <a:chOff x="913795" y="625297"/>
            <a:chExt cx="2081873" cy="584775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3522C10E-4B87-CF89-EE3A-38D0B3542B1F}"/>
                </a:ext>
              </a:extLst>
            </p:cNvPr>
            <p:cNvGrpSpPr/>
            <p:nvPr/>
          </p:nvGrpSpPr>
          <p:grpSpPr>
            <a:xfrm>
              <a:off x="913795" y="672403"/>
              <a:ext cx="490562" cy="490562"/>
              <a:chOff x="5390707" y="5003055"/>
              <a:chExt cx="490562" cy="490562"/>
            </a:xfrm>
          </p:grpSpPr>
          <p:sp>
            <p:nvSpPr>
              <p:cNvPr id="5" name="椭圆 8">
                <a:extLst>
                  <a:ext uri="{FF2B5EF4-FFF2-40B4-BE49-F238E27FC236}">
                    <a16:creationId xmlns:a16="http://schemas.microsoft.com/office/drawing/2014/main" id="{223F184B-C200-9C7F-C334-686BD32D7915}"/>
                  </a:ext>
                </a:extLst>
              </p:cNvPr>
              <p:cNvSpPr/>
              <p:nvPr/>
            </p:nvSpPr>
            <p:spPr>
              <a:xfrm>
                <a:off x="5390707" y="5003055"/>
                <a:ext cx="490562" cy="490562"/>
              </a:xfrm>
              <a:prstGeom prst="ellipse">
                <a:avLst/>
              </a:prstGeom>
              <a:solidFill>
                <a:srgbClr val="E98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martini-alcoholic-drink-glass_39932">
                <a:extLst>
                  <a:ext uri="{FF2B5EF4-FFF2-40B4-BE49-F238E27FC236}">
                    <a16:creationId xmlns:a16="http://schemas.microsoft.com/office/drawing/2014/main" id="{AB47309E-BF12-51D0-F425-2DBFA88F6A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06792" y="5124546"/>
                <a:ext cx="258392" cy="247581"/>
              </a:xfrm>
              <a:custGeom>
                <a:avLst/>
                <a:gdLst>
                  <a:gd name="T0" fmla="*/ 191 w 349"/>
                  <a:gd name="T1" fmla="*/ 289 h 335"/>
                  <a:gd name="T2" fmla="*/ 191 w 349"/>
                  <a:gd name="T3" fmla="*/ 190 h 335"/>
                  <a:gd name="T4" fmla="*/ 349 w 349"/>
                  <a:gd name="T5" fmla="*/ 0 h 335"/>
                  <a:gd name="T6" fmla="*/ 0 w 349"/>
                  <a:gd name="T7" fmla="*/ 0 h 335"/>
                  <a:gd name="T8" fmla="*/ 158 w 349"/>
                  <a:gd name="T9" fmla="*/ 190 h 335"/>
                  <a:gd name="T10" fmla="*/ 158 w 349"/>
                  <a:gd name="T11" fmla="*/ 289 h 335"/>
                  <a:gd name="T12" fmla="*/ 77 w 349"/>
                  <a:gd name="T13" fmla="*/ 335 h 335"/>
                  <a:gd name="T14" fmla="*/ 272 w 349"/>
                  <a:gd name="T15" fmla="*/ 335 h 335"/>
                  <a:gd name="T16" fmla="*/ 191 w 349"/>
                  <a:gd name="T17" fmla="*/ 289 h 335"/>
                  <a:gd name="T18" fmla="*/ 181 w 349"/>
                  <a:gd name="T19" fmla="*/ 111 h 335"/>
                  <a:gd name="T20" fmla="*/ 164 w 349"/>
                  <a:gd name="T21" fmla="*/ 94 h 335"/>
                  <a:gd name="T22" fmla="*/ 181 w 349"/>
                  <a:gd name="T23" fmla="*/ 78 h 335"/>
                  <a:gd name="T24" fmla="*/ 197 w 349"/>
                  <a:gd name="T25" fmla="*/ 94 h 335"/>
                  <a:gd name="T26" fmla="*/ 181 w 349"/>
                  <a:gd name="T27" fmla="*/ 111 h 335"/>
                  <a:gd name="T28" fmla="*/ 288 w 349"/>
                  <a:gd name="T29" fmla="*/ 29 h 335"/>
                  <a:gd name="T30" fmla="*/ 273 w 349"/>
                  <a:gd name="T31" fmla="*/ 46 h 335"/>
                  <a:gd name="T32" fmla="*/ 100 w 349"/>
                  <a:gd name="T33" fmla="*/ 75 h 335"/>
                  <a:gd name="T34" fmla="*/ 61 w 349"/>
                  <a:gd name="T35" fmla="*/ 29 h 335"/>
                  <a:gd name="T36" fmla="*/ 288 w 349"/>
                  <a:gd name="T37" fmla="*/ 29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9" h="335">
                    <a:moveTo>
                      <a:pt x="191" y="289"/>
                    </a:moveTo>
                    <a:lnTo>
                      <a:pt x="191" y="190"/>
                    </a:lnTo>
                    <a:lnTo>
                      <a:pt x="349" y="0"/>
                    </a:lnTo>
                    <a:lnTo>
                      <a:pt x="0" y="0"/>
                    </a:lnTo>
                    <a:lnTo>
                      <a:pt x="158" y="190"/>
                    </a:lnTo>
                    <a:lnTo>
                      <a:pt x="158" y="289"/>
                    </a:lnTo>
                    <a:cubicBezTo>
                      <a:pt x="112" y="293"/>
                      <a:pt x="77" y="312"/>
                      <a:pt x="77" y="335"/>
                    </a:cubicBezTo>
                    <a:lnTo>
                      <a:pt x="272" y="335"/>
                    </a:lnTo>
                    <a:cubicBezTo>
                      <a:pt x="272" y="312"/>
                      <a:pt x="237" y="293"/>
                      <a:pt x="191" y="289"/>
                    </a:cubicBezTo>
                    <a:close/>
                    <a:moveTo>
                      <a:pt x="181" y="111"/>
                    </a:moveTo>
                    <a:cubicBezTo>
                      <a:pt x="172" y="111"/>
                      <a:pt x="164" y="103"/>
                      <a:pt x="164" y="94"/>
                    </a:cubicBezTo>
                    <a:cubicBezTo>
                      <a:pt x="164" y="85"/>
                      <a:pt x="172" y="78"/>
                      <a:pt x="181" y="78"/>
                    </a:cubicBezTo>
                    <a:cubicBezTo>
                      <a:pt x="190" y="78"/>
                      <a:pt x="197" y="85"/>
                      <a:pt x="197" y="94"/>
                    </a:cubicBezTo>
                    <a:cubicBezTo>
                      <a:pt x="197" y="103"/>
                      <a:pt x="190" y="111"/>
                      <a:pt x="181" y="111"/>
                    </a:cubicBezTo>
                    <a:close/>
                    <a:moveTo>
                      <a:pt x="288" y="29"/>
                    </a:moveTo>
                    <a:lnTo>
                      <a:pt x="273" y="46"/>
                    </a:lnTo>
                    <a:lnTo>
                      <a:pt x="100" y="75"/>
                    </a:lnTo>
                    <a:lnTo>
                      <a:pt x="61" y="29"/>
                    </a:lnTo>
                    <a:lnTo>
                      <a:pt x="288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AD581563-868E-EA6D-4AA4-43485C6B09AC}"/>
                </a:ext>
              </a:extLst>
            </p:cNvPr>
            <p:cNvSpPr txBox="1"/>
            <p:nvPr/>
          </p:nvSpPr>
          <p:spPr>
            <a:xfrm>
              <a:off x="1389138" y="625297"/>
              <a:ext cx="16065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3200" b="1">
                  <a:solidFill>
                    <a:srgbClr val="41414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Liên hệ</a:t>
              </a:r>
              <a:endParaRPr lang="zh-CN" altLang="en-US" sz="3200" b="1" dirty="0">
                <a:solidFill>
                  <a:srgbClr val="41414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E6E3F14-BC85-615B-3449-CF846AE98A12}"/>
              </a:ext>
            </a:extLst>
          </p:cNvPr>
          <p:cNvSpPr txBox="1"/>
          <p:nvPr/>
        </p:nvSpPr>
        <p:spPr>
          <a:xfrm>
            <a:off x="1059543" y="1430556"/>
            <a:ext cx="1007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 thêm tên thức ăn, đồ uống có lợi cho các cơ quan tiêu hóa, tuần hoàn, thần kinh.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18F52D-E482-0CDD-75D4-F3213B71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5333" l="9947" r="89876">
                        <a14:foregroundMark x1="40320" y1="6667" x2="49734" y2="7333"/>
                        <a14:foregroundMark x1="41563" y1="88889" x2="48668" y2="89778"/>
                        <a14:foregroundMark x1="25400" y1="83333" x2="26643" y2="84222"/>
                        <a14:foregroundMark x1="29663" y1="88222" x2="29663" y2="88222"/>
                        <a14:foregroundMark x1="44938" y1="94222" x2="51687" y2="92889"/>
                        <a14:foregroundMark x1="41918" y1="94222" x2="53464" y2="95333"/>
                        <a14:foregroundMark x1="60568" y1="93333" x2="60568" y2="93333"/>
                        <a14:foregroundMark x1="62700" y1="92667" x2="62700" y2="92667"/>
                        <a14:foregroundMark x1="37478" y1="92667" x2="37478" y2="92667"/>
                        <a14:foregroundMark x1="36234" y1="92222" x2="36234" y2="92222"/>
                        <a14:foregroundMark x1="63588" y1="92667" x2="63588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07" y="2490325"/>
            <a:ext cx="4954587" cy="39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7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1078EA6-DE68-32BB-BA9A-A747C112E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5" b="89739" l="9903" r="91945">
                        <a14:foregroundMark x1="91153" y1="37313" x2="90493" y2="44403"/>
                        <a14:foregroundMark x1="91769" y1="70336" x2="89789" y2="66978"/>
                        <a14:foregroundMark x1="91945" y1="37313" x2="91945" y2="3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1089" r="6993" b="19147"/>
          <a:stretch/>
        </p:blipFill>
        <p:spPr>
          <a:xfrm>
            <a:off x="761999" y="609599"/>
            <a:ext cx="10972639" cy="215900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C4F3573-1557-119F-E988-E8F7BDDF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689099"/>
            <a:ext cx="53625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ống gì để lưu thông máu &amp; khí huyết?">
            <a:extLst>
              <a:ext uri="{FF2B5EF4-FFF2-40B4-BE49-F238E27FC236}">
                <a16:creationId xmlns:a16="http://schemas.microsoft.com/office/drawing/2014/main" id="{95629CB6-6859-D551-C54B-6C254394A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 bwMode="auto">
          <a:xfrm>
            <a:off x="876300" y="2768600"/>
            <a:ext cx="3620448" cy="2425700"/>
          </a:xfrm>
          <a:prstGeom prst="roundRect">
            <a:avLst>
              <a:gd name="adj" fmla="val 48010"/>
            </a:avLst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ối loạn tuần hoàn não: nguyên nhân, biến chứng và điều trị | Medlatec">
            <a:extLst>
              <a:ext uri="{FF2B5EF4-FFF2-40B4-BE49-F238E27FC236}">
                <a16:creationId xmlns:a16="http://schemas.microsoft.com/office/drawing/2014/main" id="{6A417F82-BB2F-B00B-4701-C65B501F8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66" y="3848100"/>
            <a:ext cx="3052762" cy="2182725"/>
          </a:xfrm>
          <a:prstGeom prst="roundRect">
            <a:avLst>
              <a:gd name="adj" fmla="val 43707"/>
            </a:avLst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49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7BA0F94-E3B0-F3B2-FEB9-94C7B7291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610" y="-272988"/>
            <a:ext cx="5127180" cy="443217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78E50B7-0D2A-8CD1-F795-7E07CA380BA1}"/>
              </a:ext>
            </a:extLst>
          </p:cNvPr>
          <p:cNvSpPr txBox="1"/>
          <p:nvPr/>
        </p:nvSpPr>
        <p:spPr>
          <a:xfrm>
            <a:off x="1612900" y="2590800"/>
            <a:ext cx="66399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A6D8F6"/>
                </a:solidFill>
                <a:latin typeface="SVN-Poky's" panose="020B0606040200020203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6802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CAD09C68-FA37-16D7-33F1-2A8540159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24908" r="13716" b="2592"/>
          <a:stretch/>
        </p:blipFill>
        <p:spPr>
          <a:xfrm>
            <a:off x="5238750" y="571770"/>
            <a:ext cx="6153150" cy="577687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CF4F339-EA0A-6E00-82EF-C648E99EC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2107" r="11466" b="1811"/>
          <a:stretch/>
        </p:blipFill>
        <p:spPr bwMode="auto">
          <a:xfrm>
            <a:off x="800100" y="3489962"/>
            <a:ext cx="2702373" cy="2677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3CB05C0-2051-D1DD-5086-B01CAE46015B}"/>
              </a:ext>
            </a:extLst>
          </p:cNvPr>
          <p:cNvSpPr txBox="1"/>
          <p:nvPr/>
        </p:nvSpPr>
        <p:spPr>
          <a:xfrm>
            <a:off x="850901" y="690382"/>
            <a:ext cx="4387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 tên thức ăn, đồ uống không có lợi nếu thường xuyên sử dụng nhiều đối với các cơ quan tiêu hóa, tuần hoàn, thần kinh.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7E17F0B-2997-BA5F-0AFE-BEE3D0E9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514" y="3254238"/>
            <a:ext cx="317019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467B03A-27E1-0A80-F20E-EF55025D8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" y="-1331685"/>
            <a:ext cx="8390165" cy="83901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786B675-BC4E-F444-8431-C35264DE3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57" y="1920990"/>
            <a:ext cx="5341349" cy="301602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6B3212B-4F23-9214-35C5-029AB47EA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89800" l="9929" r="89894">
                        <a14:foregroundMark x1="48582" y1="47450" x2="50355" y2="69180"/>
                        <a14:foregroundMark x1="49291" y1="9756" x2="49291" y2="9756"/>
                        <a14:foregroundMark x1="55319" y1="89135" x2="55319" y2="89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99620"/>
            <a:ext cx="7826444" cy="62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3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AD449D-1C8A-660D-9551-D2BD47274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24908" r="13716" b="2592"/>
          <a:stretch/>
        </p:blipFill>
        <p:spPr>
          <a:xfrm>
            <a:off x="800100" y="571770"/>
            <a:ext cx="10591800" cy="57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D7CD8454-F2E4-83FA-D147-DD05B87483D4}"/>
              </a:ext>
            </a:extLst>
          </p:cNvPr>
          <p:cNvGrpSpPr/>
          <p:nvPr/>
        </p:nvGrpSpPr>
        <p:grpSpPr>
          <a:xfrm>
            <a:off x="913795" y="625297"/>
            <a:ext cx="2081873" cy="584775"/>
            <a:chOff x="913795" y="625297"/>
            <a:chExt cx="2081873" cy="584775"/>
          </a:xfrm>
        </p:grpSpPr>
        <p:grpSp>
          <p:nvGrpSpPr>
            <p:cNvPr id="34" name="组合 7">
              <a:extLst>
                <a:ext uri="{FF2B5EF4-FFF2-40B4-BE49-F238E27FC236}">
                  <a16:creationId xmlns:a16="http://schemas.microsoft.com/office/drawing/2014/main" id="{6EE916A4-23D3-12C3-A539-30D151C17742}"/>
                </a:ext>
              </a:extLst>
            </p:cNvPr>
            <p:cNvGrpSpPr/>
            <p:nvPr/>
          </p:nvGrpSpPr>
          <p:grpSpPr>
            <a:xfrm>
              <a:off x="913795" y="672403"/>
              <a:ext cx="490562" cy="490562"/>
              <a:chOff x="5390707" y="5003055"/>
              <a:chExt cx="490562" cy="490562"/>
            </a:xfrm>
          </p:grpSpPr>
          <p:sp>
            <p:nvSpPr>
              <p:cNvPr id="36" name="椭圆 8">
                <a:extLst>
                  <a:ext uri="{FF2B5EF4-FFF2-40B4-BE49-F238E27FC236}">
                    <a16:creationId xmlns:a16="http://schemas.microsoft.com/office/drawing/2014/main" id="{03836E81-F47B-E58D-4953-A17B5DDE53A7}"/>
                  </a:ext>
                </a:extLst>
              </p:cNvPr>
              <p:cNvSpPr/>
              <p:nvPr/>
            </p:nvSpPr>
            <p:spPr>
              <a:xfrm>
                <a:off x="5390707" y="5003055"/>
                <a:ext cx="490562" cy="490562"/>
              </a:xfrm>
              <a:prstGeom prst="ellipse">
                <a:avLst/>
              </a:prstGeom>
              <a:solidFill>
                <a:srgbClr val="E98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martini-alcoholic-drink-glass_39932">
                <a:extLst>
                  <a:ext uri="{FF2B5EF4-FFF2-40B4-BE49-F238E27FC236}">
                    <a16:creationId xmlns:a16="http://schemas.microsoft.com/office/drawing/2014/main" id="{09F6F1B9-D319-7D84-B365-46E7F330CB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06792" y="5124546"/>
                <a:ext cx="258392" cy="247581"/>
              </a:xfrm>
              <a:custGeom>
                <a:avLst/>
                <a:gdLst>
                  <a:gd name="T0" fmla="*/ 191 w 349"/>
                  <a:gd name="T1" fmla="*/ 289 h 335"/>
                  <a:gd name="T2" fmla="*/ 191 w 349"/>
                  <a:gd name="T3" fmla="*/ 190 h 335"/>
                  <a:gd name="T4" fmla="*/ 349 w 349"/>
                  <a:gd name="T5" fmla="*/ 0 h 335"/>
                  <a:gd name="T6" fmla="*/ 0 w 349"/>
                  <a:gd name="T7" fmla="*/ 0 h 335"/>
                  <a:gd name="T8" fmla="*/ 158 w 349"/>
                  <a:gd name="T9" fmla="*/ 190 h 335"/>
                  <a:gd name="T10" fmla="*/ 158 w 349"/>
                  <a:gd name="T11" fmla="*/ 289 h 335"/>
                  <a:gd name="T12" fmla="*/ 77 w 349"/>
                  <a:gd name="T13" fmla="*/ 335 h 335"/>
                  <a:gd name="T14" fmla="*/ 272 w 349"/>
                  <a:gd name="T15" fmla="*/ 335 h 335"/>
                  <a:gd name="T16" fmla="*/ 191 w 349"/>
                  <a:gd name="T17" fmla="*/ 289 h 335"/>
                  <a:gd name="T18" fmla="*/ 181 w 349"/>
                  <a:gd name="T19" fmla="*/ 111 h 335"/>
                  <a:gd name="T20" fmla="*/ 164 w 349"/>
                  <a:gd name="T21" fmla="*/ 94 h 335"/>
                  <a:gd name="T22" fmla="*/ 181 w 349"/>
                  <a:gd name="T23" fmla="*/ 78 h 335"/>
                  <a:gd name="T24" fmla="*/ 197 w 349"/>
                  <a:gd name="T25" fmla="*/ 94 h 335"/>
                  <a:gd name="T26" fmla="*/ 181 w 349"/>
                  <a:gd name="T27" fmla="*/ 111 h 335"/>
                  <a:gd name="T28" fmla="*/ 288 w 349"/>
                  <a:gd name="T29" fmla="*/ 29 h 335"/>
                  <a:gd name="T30" fmla="*/ 273 w 349"/>
                  <a:gd name="T31" fmla="*/ 46 h 335"/>
                  <a:gd name="T32" fmla="*/ 100 w 349"/>
                  <a:gd name="T33" fmla="*/ 75 h 335"/>
                  <a:gd name="T34" fmla="*/ 61 w 349"/>
                  <a:gd name="T35" fmla="*/ 29 h 335"/>
                  <a:gd name="T36" fmla="*/ 288 w 349"/>
                  <a:gd name="T37" fmla="*/ 29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9" h="335">
                    <a:moveTo>
                      <a:pt x="191" y="289"/>
                    </a:moveTo>
                    <a:lnTo>
                      <a:pt x="191" y="190"/>
                    </a:lnTo>
                    <a:lnTo>
                      <a:pt x="349" y="0"/>
                    </a:lnTo>
                    <a:lnTo>
                      <a:pt x="0" y="0"/>
                    </a:lnTo>
                    <a:lnTo>
                      <a:pt x="158" y="190"/>
                    </a:lnTo>
                    <a:lnTo>
                      <a:pt x="158" y="289"/>
                    </a:lnTo>
                    <a:cubicBezTo>
                      <a:pt x="112" y="293"/>
                      <a:pt x="77" y="312"/>
                      <a:pt x="77" y="335"/>
                    </a:cubicBezTo>
                    <a:lnTo>
                      <a:pt x="272" y="335"/>
                    </a:lnTo>
                    <a:cubicBezTo>
                      <a:pt x="272" y="312"/>
                      <a:pt x="237" y="293"/>
                      <a:pt x="191" y="289"/>
                    </a:cubicBezTo>
                    <a:close/>
                    <a:moveTo>
                      <a:pt x="181" y="111"/>
                    </a:moveTo>
                    <a:cubicBezTo>
                      <a:pt x="172" y="111"/>
                      <a:pt x="164" y="103"/>
                      <a:pt x="164" y="94"/>
                    </a:cubicBezTo>
                    <a:cubicBezTo>
                      <a:pt x="164" y="85"/>
                      <a:pt x="172" y="78"/>
                      <a:pt x="181" y="78"/>
                    </a:cubicBezTo>
                    <a:cubicBezTo>
                      <a:pt x="190" y="78"/>
                      <a:pt x="197" y="85"/>
                      <a:pt x="197" y="94"/>
                    </a:cubicBezTo>
                    <a:cubicBezTo>
                      <a:pt x="197" y="103"/>
                      <a:pt x="190" y="111"/>
                      <a:pt x="181" y="111"/>
                    </a:cubicBezTo>
                    <a:close/>
                    <a:moveTo>
                      <a:pt x="288" y="29"/>
                    </a:moveTo>
                    <a:lnTo>
                      <a:pt x="273" y="46"/>
                    </a:lnTo>
                    <a:lnTo>
                      <a:pt x="100" y="75"/>
                    </a:lnTo>
                    <a:lnTo>
                      <a:pt x="61" y="29"/>
                    </a:lnTo>
                    <a:lnTo>
                      <a:pt x="288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35" name="文本框 6">
              <a:extLst>
                <a:ext uri="{FF2B5EF4-FFF2-40B4-BE49-F238E27FC236}">
                  <a16:creationId xmlns:a16="http://schemas.microsoft.com/office/drawing/2014/main" id="{3920B45D-7E16-8C27-B4E3-B9B7396EA416}"/>
                </a:ext>
              </a:extLst>
            </p:cNvPr>
            <p:cNvSpPr txBox="1"/>
            <p:nvPr/>
          </p:nvSpPr>
          <p:spPr>
            <a:xfrm>
              <a:off x="1389138" y="625297"/>
              <a:ext cx="16065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3200" b="1">
                  <a:solidFill>
                    <a:srgbClr val="41414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Liên hệ</a:t>
              </a:r>
              <a:endParaRPr lang="zh-CN" altLang="en-US" sz="3200" b="1" dirty="0">
                <a:solidFill>
                  <a:srgbClr val="41414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DDE7194-C508-E70A-9D59-1E9D6FFE91F3}"/>
              </a:ext>
            </a:extLst>
          </p:cNvPr>
          <p:cNvSpPr txBox="1"/>
          <p:nvPr/>
        </p:nvSpPr>
        <p:spPr>
          <a:xfrm>
            <a:off x="1059543" y="1430556"/>
            <a:ext cx="1007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 thêm tên thức ăn, đồ uống không có lợi cho các cơ quan tiêu hóa, tuần hoàn, thần kinh.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16E177D-FB49-0C90-23BB-69F38299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4" b="94235" l="9752" r="89894">
                        <a14:foregroundMark x1="56738" y1="8204" x2="56738" y2="8204"/>
                        <a14:foregroundMark x1="41489" y1="65854" x2="43262" y2="72949"/>
                        <a14:foregroundMark x1="48582" y1="94235" x2="50709" y2="84479"/>
                        <a14:foregroundMark x1="21277" y1="60532" x2="28369" y2="70288"/>
                        <a14:foregroundMark x1="18440" y1="49446" x2="19858" y2="58315"/>
                        <a14:foregroundMark x1="22340" y1="68958" x2="27305" y2="78714"/>
                        <a14:foregroundMark x1="18440" y1="62306" x2="21277" y2="68514"/>
                        <a14:foregroundMark x1="79078" y1="36585" x2="80496" y2="41020"/>
                        <a14:foregroundMark x1="79787" y1="34368" x2="81560" y2="45011"/>
                        <a14:foregroundMark x1="81560" y1="44568" x2="81206" y2="54324"/>
                        <a14:foregroundMark x1="80851" y1="40133" x2="82624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2609851"/>
            <a:ext cx="5663933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9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1F893-1919-A888-5058-7F302E92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3587" y="1708149"/>
            <a:ext cx="53625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693A91-033D-42D4-2652-3E3AC8282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3" b="89950" l="9965" r="89903">
                        <a14:foregroundMark x1="12831" y1="9045" x2="23040" y2="20352"/>
                        <a14:foregroundMark x1="20855" y1="8417" x2="20855" y2="8417"/>
                        <a14:foregroundMark x1="14065" y1="7663" x2="14065" y2="7663"/>
                        <a14:backgroundMark x1="17504" y1="24874" x2="76323" y2="64070"/>
                        <a14:backgroundMark x1="76323" y1="64070" x2="83113" y2="74749"/>
                        <a14:backgroundMark x1="24074" y1="21482" x2="29321" y2="63568"/>
                        <a14:backgroundMark x1="29321" y1="63568" x2="30247" y2="68090"/>
                        <a14:backgroundMark x1="23677" y1="21231" x2="23677" y2="21231"/>
                        <a14:backgroundMark x1="23104" y1="20352" x2="23104" y2="20352"/>
                        <a14:backgroundMark x1="23677" y1="20854" x2="23677" y2="20854"/>
                        <a14:backgroundMark x1="29938" y1="43970" x2="63404" y2="78392"/>
                        <a14:backgroundMark x1="63404" y1="78392" x2="64374" y2="78015"/>
                        <a14:backgroundMark x1="56349" y1="27261" x2="79145" y2="6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6" t="6148" r="72734" b="73595"/>
          <a:stretch/>
        </p:blipFill>
        <p:spPr>
          <a:xfrm>
            <a:off x="812800" y="1162049"/>
            <a:ext cx="3681042" cy="149542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71D137-B869-9C63-EED0-347C2F21BC1B}"/>
              </a:ext>
            </a:extLst>
          </p:cNvPr>
          <p:cNvSpPr txBox="1"/>
          <p:nvPr/>
        </p:nvSpPr>
        <p:spPr>
          <a:xfrm>
            <a:off x="4674817" y="694020"/>
            <a:ext cx="6574971" cy="546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1000"/>
              </a:lnSpc>
            </a:pPr>
            <a:r>
              <a:rPr lang="en-US" sz="32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Thường xuyên ăn các thức ăn chứa nhiều dầu, mỡ sẽ gây đầy bụng, khó tiêu hóa; làm tăng huyết áp; ...</a:t>
            </a:r>
          </a:p>
          <a:p>
            <a:pPr algn="just">
              <a:lnSpc>
                <a:spcPct val="91000"/>
              </a:lnSpc>
            </a:pPr>
            <a:r>
              <a:rPr lang="en-US" sz="32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Thường xuyên ăn mặn sẽ có thể bị viêm loét dạ dày, gây suy tim và đột quỵ.</a:t>
            </a:r>
          </a:p>
          <a:p>
            <a:pPr algn="just">
              <a:lnSpc>
                <a:spcPct val="91000"/>
              </a:lnSpc>
            </a:pPr>
            <a:r>
              <a:rPr lang="en-US" sz="32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Uống nước ngọt nhiều sẽ dẫn tới đầy hơi, khó tiêu hóa, tăng lượng mỡ thừa và có nguy cơ mắc bệnh béo phì, các bệnh về tim mạch, ...</a:t>
            </a:r>
          </a:p>
        </p:txBody>
      </p:sp>
    </p:spTree>
    <p:extLst>
      <p:ext uri="{BB962C8B-B14F-4D97-AF65-F5344CB8AC3E}">
        <p14:creationId xmlns:p14="http://schemas.microsoft.com/office/powerpoint/2010/main" val="205850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860337A0-E38A-41DA-AAEC-C2C9FB9DC19C}"/>
              </a:ext>
            </a:extLst>
          </p:cNvPr>
          <p:cNvSpPr/>
          <p:nvPr/>
        </p:nvSpPr>
        <p:spPr>
          <a:xfrm>
            <a:off x="3657300" y="1467293"/>
            <a:ext cx="7209173" cy="39234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3C6C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E22F40-9C41-45E2-813F-D959B38DE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157" y="1200442"/>
            <a:ext cx="4457116" cy="44571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7094A18-B05D-87F7-3CB3-7B7309F6E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60" y="2613753"/>
            <a:ext cx="6021768" cy="16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2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AACA93D-F6E6-976E-5B3B-955207F36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473" y="-369145"/>
            <a:ext cx="5072312" cy="443217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7F305C7-4DE8-BF29-3797-B64D05740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26" y="2538339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142D0FF-A39E-71C4-D84F-61DAB2FF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" y="3486150"/>
            <a:ext cx="12192000" cy="3371850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F100DB1-3378-3D4D-1D46-1C43B1B7F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8724">
            <a:off x="9428090" y="-815902"/>
            <a:ext cx="4420217" cy="3124636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93C5543-D01D-D4B2-1BDA-1976DDA6E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0" y="311629"/>
            <a:ext cx="2591162" cy="1924319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ADC8894-3139-BB68-AC9C-836B8338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5122" l="9752" r="89894">
                        <a14:foregroundMark x1="50000" y1="95122" x2="51418" y2="78271"/>
                        <a14:foregroundMark x1="57801" y1="93570" x2="57801" y2="93570"/>
                        <a14:foregroundMark x1="56028" y1="93792" x2="58156" y2="93570"/>
                        <a14:foregroundMark x1="48936" y1="9313" x2="48936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1" y="2467429"/>
            <a:ext cx="5866997" cy="469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24B0AC4-D2E1-905E-9319-67565680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8" b="92683" l="9929" r="89894">
                        <a14:foregroundMark x1="42908" y1="92461" x2="53369" y2="92683"/>
                        <a14:foregroundMark x1="53369" y1="92683" x2="56738" y2="89800"/>
                        <a14:backgroundMark x1="59929" y1="9756" x2="74823" y2="43237"/>
                        <a14:backgroundMark x1="67553" y1="10421" x2="77837" y2="44568"/>
                        <a14:backgroundMark x1="78369" y1="22173" x2="76773" y2="51663"/>
                        <a14:backgroundMark x1="76773" y1="51663" x2="76773" y2="51663"/>
                        <a14:backgroundMark x1="67553" y1="50554" x2="82624" y2="43902"/>
                        <a14:backgroundMark x1="38298" y1="11752" x2="39184" y2="15521"/>
                        <a14:backgroundMark x1="32092" y1="14191" x2="20745" y2="29712"/>
                        <a14:backgroundMark x1="19681" y1="69401" x2="34397" y2="86696"/>
                        <a14:backgroundMark x1="36170" y1="77384" x2="37766" y2="85809"/>
                        <a14:backgroundMark x1="64362" y1="87361" x2="70567" y2="85366"/>
                        <a14:backgroundMark x1="82624" y1="46563" x2="83688" y2="54324"/>
                        <a14:backgroundMark x1="65071" y1="52993" x2="63830" y2="53880"/>
                        <a14:backgroundMark x1="65426" y1="80710" x2="71809" y2="82040"/>
                        <a14:backgroundMark x1="58865" y1="73171" x2="59397" y2="71619"/>
                        <a14:backgroundMark x1="63298" y1="67849" x2="63298" y2="67849"/>
                        <a14:backgroundMark x1="62943" y1="61419" x2="62411" y2="67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113" y="1789114"/>
            <a:ext cx="6851650" cy="54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A7EFD11-1C76-FCA7-8EF8-AC3C3CB19EF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861574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9DE2932-4FD2-45A4-BF2A-C797E7D6A025}"/>
              </a:ext>
            </a:extLst>
          </p:cNvPr>
          <p:cNvSpPr/>
          <p:nvPr/>
        </p:nvSpPr>
        <p:spPr>
          <a:xfrm>
            <a:off x="721092" y="499730"/>
            <a:ext cx="10749816" cy="585853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73C6C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20151A-7356-45C8-8C0D-66F49BD04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0" y="712381"/>
            <a:ext cx="913219" cy="9132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9D19641-0E31-4037-8A01-F0A128D3795B}"/>
              </a:ext>
            </a:extLst>
          </p:cNvPr>
          <p:cNvSpPr txBox="1"/>
          <p:nvPr/>
        </p:nvSpPr>
        <p:spPr>
          <a:xfrm>
            <a:off x="1541469" y="784270"/>
            <a:ext cx="2985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b="1">
                <a:solidFill>
                  <a:srgbClr val="41414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lang="zh-CN" altLang="en-US" sz="4400" b="1" dirty="0">
              <a:solidFill>
                <a:srgbClr val="41414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92C16B-DA33-48BE-B878-1552F7522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662" y="3823518"/>
            <a:ext cx="5458856" cy="327531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6CA10D8-9AEC-4670-AB30-1A9723FC7EB6}"/>
              </a:ext>
            </a:extLst>
          </p:cNvPr>
          <p:cNvGrpSpPr/>
          <p:nvPr/>
        </p:nvGrpSpPr>
        <p:grpSpPr>
          <a:xfrm>
            <a:off x="1229046" y="2639266"/>
            <a:ext cx="490562" cy="490562"/>
            <a:chOff x="5390707" y="5003055"/>
            <a:chExt cx="490562" cy="49056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DC5A873-8BD5-4984-82E2-5750C6EA3EBA}"/>
                </a:ext>
              </a:extLst>
            </p:cNvPr>
            <p:cNvSpPr/>
            <p:nvPr/>
          </p:nvSpPr>
          <p:spPr>
            <a:xfrm>
              <a:off x="5390707" y="5003055"/>
              <a:ext cx="490562" cy="490562"/>
            </a:xfrm>
            <a:prstGeom prst="ellipse">
              <a:avLst/>
            </a:prstGeom>
            <a:solidFill>
              <a:srgbClr val="E98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martini-alcoholic-drink-glass_39932">
              <a:extLst>
                <a:ext uri="{FF2B5EF4-FFF2-40B4-BE49-F238E27FC236}">
                  <a16:creationId xmlns:a16="http://schemas.microsoft.com/office/drawing/2014/main" id="{943379B8-E7BB-4C04-85A1-E8E3D22AA5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06792" y="5124546"/>
              <a:ext cx="258392" cy="247581"/>
            </a:xfrm>
            <a:custGeom>
              <a:avLst/>
              <a:gdLst>
                <a:gd name="T0" fmla="*/ 191 w 349"/>
                <a:gd name="T1" fmla="*/ 289 h 335"/>
                <a:gd name="T2" fmla="*/ 191 w 349"/>
                <a:gd name="T3" fmla="*/ 190 h 335"/>
                <a:gd name="T4" fmla="*/ 349 w 349"/>
                <a:gd name="T5" fmla="*/ 0 h 335"/>
                <a:gd name="T6" fmla="*/ 0 w 349"/>
                <a:gd name="T7" fmla="*/ 0 h 335"/>
                <a:gd name="T8" fmla="*/ 158 w 349"/>
                <a:gd name="T9" fmla="*/ 190 h 335"/>
                <a:gd name="T10" fmla="*/ 158 w 349"/>
                <a:gd name="T11" fmla="*/ 289 h 335"/>
                <a:gd name="T12" fmla="*/ 77 w 349"/>
                <a:gd name="T13" fmla="*/ 335 h 335"/>
                <a:gd name="T14" fmla="*/ 272 w 349"/>
                <a:gd name="T15" fmla="*/ 335 h 335"/>
                <a:gd name="T16" fmla="*/ 191 w 349"/>
                <a:gd name="T17" fmla="*/ 289 h 335"/>
                <a:gd name="T18" fmla="*/ 181 w 349"/>
                <a:gd name="T19" fmla="*/ 111 h 335"/>
                <a:gd name="T20" fmla="*/ 164 w 349"/>
                <a:gd name="T21" fmla="*/ 94 h 335"/>
                <a:gd name="T22" fmla="*/ 181 w 349"/>
                <a:gd name="T23" fmla="*/ 78 h 335"/>
                <a:gd name="T24" fmla="*/ 197 w 349"/>
                <a:gd name="T25" fmla="*/ 94 h 335"/>
                <a:gd name="T26" fmla="*/ 181 w 349"/>
                <a:gd name="T27" fmla="*/ 111 h 335"/>
                <a:gd name="T28" fmla="*/ 288 w 349"/>
                <a:gd name="T29" fmla="*/ 29 h 335"/>
                <a:gd name="T30" fmla="*/ 273 w 349"/>
                <a:gd name="T31" fmla="*/ 46 h 335"/>
                <a:gd name="T32" fmla="*/ 100 w 349"/>
                <a:gd name="T33" fmla="*/ 75 h 335"/>
                <a:gd name="T34" fmla="*/ 61 w 349"/>
                <a:gd name="T35" fmla="*/ 29 h 335"/>
                <a:gd name="T36" fmla="*/ 288 w 349"/>
                <a:gd name="T37" fmla="*/ 2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9" h="335">
                  <a:moveTo>
                    <a:pt x="191" y="289"/>
                  </a:moveTo>
                  <a:lnTo>
                    <a:pt x="191" y="190"/>
                  </a:lnTo>
                  <a:lnTo>
                    <a:pt x="349" y="0"/>
                  </a:lnTo>
                  <a:lnTo>
                    <a:pt x="0" y="0"/>
                  </a:lnTo>
                  <a:lnTo>
                    <a:pt x="158" y="190"/>
                  </a:lnTo>
                  <a:lnTo>
                    <a:pt x="158" y="289"/>
                  </a:lnTo>
                  <a:cubicBezTo>
                    <a:pt x="112" y="293"/>
                    <a:pt x="77" y="312"/>
                    <a:pt x="77" y="335"/>
                  </a:cubicBezTo>
                  <a:lnTo>
                    <a:pt x="272" y="335"/>
                  </a:lnTo>
                  <a:cubicBezTo>
                    <a:pt x="272" y="312"/>
                    <a:pt x="237" y="293"/>
                    <a:pt x="191" y="289"/>
                  </a:cubicBezTo>
                  <a:close/>
                  <a:moveTo>
                    <a:pt x="181" y="111"/>
                  </a:moveTo>
                  <a:cubicBezTo>
                    <a:pt x="172" y="111"/>
                    <a:pt x="164" y="103"/>
                    <a:pt x="164" y="94"/>
                  </a:cubicBezTo>
                  <a:cubicBezTo>
                    <a:pt x="164" y="85"/>
                    <a:pt x="172" y="78"/>
                    <a:pt x="181" y="78"/>
                  </a:cubicBezTo>
                  <a:cubicBezTo>
                    <a:pt x="190" y="78"/>
                    <a:pt x="197" y="85"/>
                    <a:pt x="197" y="94"/>
                  </a:cubicBezTo>
                  <a:cubicBezTo>
                    <a:pt x="197" y="103"/>
                    <a:pt x="190" y="111"/>
                    <a:pt x="181" y="111"/>
                  </a:cubicBezTo>
                  <a:close/>
                  <a:moveTo>
                    <a:pt x="288" y="29"/>
                  </a:moveTo>
                  <a:lnTo>
                    <a:pt x="273" y="46"/>
                  </a:lnTo>
                  <a:lnTo>
                    <a:pt x="100" y="75"/>
                  </a:lnTo>
                  <a:lnTo>
                    <a:pt x="61" y="29"/>
                  </a:lnTo>
                  <a:lnTo>
                    <a:pt x="288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" name="文本框 6">
            <a:extLst>
              <a:ext uri="{FF2B5EF4-FFF2-40B4-BE49-F238E27FC236}">
                <a16:creationId xmlns:a16="http://schemas.microsoft.com/office/drawing/2014/main" id="{49529987-01AD-B40B-E9DB-A7F339EE1CE3}"/>
              </a:ext>
            </a:extLst>
          </p:cNvPr>
          <p:cNvSpPr txBox="1"/>
          <p:nvPr/>
        </p:nvSpPr>
        <p:spPr>
          <a:xfrm>
            <a:off x="1791760" y="2161272"/>
            <a:ext cx="9332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3B9FA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kể tên một số loại thức ăn, đồ uống mà em thích.</a:t>
            </a:r>
            <a:endParaRPr lang="zh-CN" altLang="en-US" sz="4400" b="1" dirty="0">
              <a:solidFill>
                <a:srgbClr val="3B9FA7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CD7BC55-BB9E-A900-05E9-6CA4D576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1600" l="10000" r="90000">
                        <a14:foregroundMark x1="47600" y1="7000" x2="49800" y2="10600"/>
                        <a14:foregroundMark x1="49000" y1="76600" x2="51800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6055" y="2884547"/>
            <a:ext cx="4242807" cy="42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374C13-30FC-776A-960B-A9B09FDA8860}"/>
              </a:ext>
            </a:extLst>
          </p:cNvPr>
          <p:cNvSpPr txBox="1"/>
          <p:nvPr/>
        </p:nvSpPr>
        <p:spPr>
          <a:xfrm>
            <a:off x="2145239" y="725717"/>
            <a:ext cx="7901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SVN-Anastasia" panose="020B0606040200020203" pitchFamily="34" charset="0"/>
              </a:rPr>
              <a:t>Thứ ... ngày ... tháng ... năm 20 ...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FF6FED2-825B-FD50-28B7-3343B6DAB584}"/>
              </a:ext>
            </a:extLst>
          </p:cNvPr>
          <p:cNvSpPr txBox="1"/>
          <p:nvPr/>
        </p:nvSpPr>
        <p:spPr>
          <a:xfrm>
            <a:off x="4067240" y="1622068"/>
            <a:ext cx="4057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SVN-Anastasia" panose="020B0606040200020203" pitchFamily="34" charset="0"/>
              </a:rPr>
              <a:t>Tự nhiên và xã hội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4AA482D-FA61-D342-A5BD-B4027AF5DBC3}"/>
              </a:ext>
            </a:extLst>
          </p:cNvPr>
          <p:cNvSpPr txBox="1"/>
          <p:nvPr/>
        </p:nvSpPr>
        <p:spPr>
          <a:xfrm>
            <a:off x="1311678" y="2518419"/>
            <a:ext cx="9568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3B9FA7"/>
                </a:solidFill>
                <a:latin typeface="SVN-Anastasia" panose="020B0606040200020203" pitchFamily="34" charset="0"/>
              </a:rPr>
              <a:t>Bài 18: Thức ăn, đồ uống có lợi cho sức khỏe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75417C-85A2-060E-3F58-A32D41BB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333" l="9947" r="89876">
                        <a14:foregroundMark x1="29130" y1="77556" x2="34103" y2="83556"/>
                        <a14:foregroundMark x1="37833" y1="77111" x2="37833" y2="77111"/>
                        <a14:foregroundMark x1="40497" y1="77111" x2="40497" y2="77111"/>
                        <a14:foregroundMark x1="63588" y1="78222" x2="68739" y2="84222"/>
                        <a14:foregroundMark x1="67851" y1="93333" x2="67851" y2="93333"/>
                        <a14:foregroundMark x1="47602" y1="79778" x2="46004" y2="86000"/>
                        <a14:backgroundMark x1="61279" y1="10000" x2="74067" y2="40222"/>
                        <a14:backgroundMark x1="57016" y1="64889" x2="57016" y2="64889"/>
                        <a14:backgroundMark x1="56483" y1="82889" x2="56483" y2="82889"/>
                        <a14:backgroundMark x1="58082" y1="83556" x2="52753" y2="88667"/>
                        <a14:backgroundMark x1="18117" y1="71333" x2="18117" y2="71333"/>
                        <a14:backgroundMark x1="57016" y1="62222" x2="57904" y2="6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232336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7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E1EEAB9-F1B6-ECF6-8A25-F25D2CA2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01" y="493485"/>
            <a:ext cx="3444539" cy="307874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1008A4C-3F2F-140E-ED24-4F84D239BCA7}"/>
              </a:ext>
            </a:extLst>
          </p:cNvPr>
          <p:cNvSpPr txBox="1"/>
          <p:nvPr/>
        </p:nvSpPr>
        <p:spPr>
          <a:xfrm>
            <a:off x="1654629" y="2497976"/>
            <a:ext cx="69172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3B9FA7"/>
                </a:solidFill>
                <a:latin typeface="SVN-Poky's" panose="020B0606040200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8693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305216B1-8E7C-566B-25F5-0B5BB6887379}"/>
              </a:ext>
            </a:extLst>
          </p:cNvPr>
          <p:cNvGrpSpPr/>
          <p:nvPr/>
        </p:nvGrpSpPr>
        <p:grpSpPr>
          <a:xfrm>
            <a:off x="735740" y="625297"/>
            <a:ext cx="2590947" cy="584775"/>
            <a:chOff x="880880" y="712381"/>
            <a:chExt cx="2590947" cy="5847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520151A-7356-45C8-8C0D-66F49BD0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" y="712381"/>
              <a:ext cx="584775" cy="58477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D19641-0E31-4037-8A01-F0A128D3795B}"/>
                </a:ext>
              </a:extLst>
            </p:cNvPr>
            <p:cNvSpPr txBox="1"/>
            <p:nvPr/>
          </p:nvSpPr>
          <p:spPr>
            <a:xfrm>
              <a:off x="1203257" y="712381"/>
              <a:ext cx="2268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3200" b="1">
                  <a:solidFill>
                    <a:srgbClr val="41414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Khám phá</a:t>
              </a:r>
              <a:endParaRPr lang="zh-CN" altLang="en-US" sz="3200" b="1" dirty="0">
                <a:solidFill>
                  <a:srgbClr val="41414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24B4EB3E-8B33-5739-5B36-02666AE99759}"/>
              </a:ext>
            </a:extLst>
          </p:cNvPr>
          <p:cNvSpPr txBox="1"/>
          <p:nvPr/>
        </p:nvSpPr>
        <p:spPr>
          <a:xfrm>
            <a:off x="1058117" y="1369729"/>
            <a:ext cx="4326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3B9FA7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 tên thức ăn, đồ uống có lợi cho các cơ quan tiêu hóa, tuần hoàn, thần kinh trong hình dưới dây.</a:t>
            </a:r>
            <a:endParaRPr lang="zh-CN" altLang="en-US" sz="3200" b="1" dirty="0">
              <a:solidFill>
                <a:srgbClr val="3B9FA7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6BF0803-8470-2A7A-039C-0E4DEBB394E9}"/>
              </a:ext>
            </a:extLst>
          </p:cNvPr>
          <p:cNvSpPr/>
          <p:nvPr/>
        </p:nvSpPr>
        <p:spPr>
          <a:xfrm>
            <a:off x="5602514" y="625296"/>
            <a:ext cx="5718629" cy="571862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1E6437-FF40-360D-84AA-FFF082482EBB}"/>
              </a:ext>
            </a:extLst>
          </p:cNvPr>
          <p:cNvGrpSpPr/>
          <p:nvPr/>
        </p:nvGrpSpPr>
        <p:grpSpPr>
          <a:xfrm>
            <a:off x="1502086" y="3924274"/>
            <a:ext cx="2975714" cy="3080740"/>
            <a:chOff x="1502086" y="3924274"/>
            <a:chExt cx="2975714" cy="3080740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4AA27439-93B8-FE5C-50B3-4A0A41311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086" y="4625508"/>
              <a:ext cx="2975714" cy="2379506"/>
            </a:xfrm>
            <a:prstGeom prst="rect">
              <a:avLst/>
            </a:prstGeom>
          </p:spPr>
        </p:pic>
        <p:sp>
          <p:nvSpPr>
            <p:cNvPr id="20" name="Bong bóng Lời nói: Hình chữ nhật với Góc Tròn 19">
              <a:extLst>
                <a:ext uri="{FF2B5EF4-FFF2-40B4-BE49-F238E27FC236}">
                  <a16:creationId xmlns:a16="http://schemas.microsoft.com/office/drawing/2014/main" id="{1B908FD1-B4C1-3869-1B06-2368D8788505}"/>
                </a:ext>
              </a:extLst>
            </p:cNvPr>
            <p:cNvSpPr/>
            <p:nvPr/>
          </p:nvSpPr>
          <p:spPr>
            <a:xfrm>
              <a:off x="1930400" y="3924274"/>
              <a:ext cx="2512572" cy="1001486"/>
            </a:xfrm>
            <a:prstGeom prst="wedgeRoundRectCallout">
              <a:avLst>
                <a:gd name="adj1" fmla="val 3394"/>
                <a:gd name="adj2" fmla="val 929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E98E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Thảo luận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0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72B9762-60F3-B0C3-F879-6F824497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" y="-1331685"/>
            <a:ext cx="8390165" cy="83901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C2F2A1-9F09-AD58-B9B7-F7D4840A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1574" l="9752" r="90780">
                        <a14:foregroundMark x1="57801" y1="56098" x2="57624" y2="63858"/>
                        <a14:foregroundMark x1="47340" y1="56319" x2="46454" y2="60089"/>
                        <a14:foregroundMark x1="39539" y1="91574" x2="56560" y2="91796"/>
                        <a14:foregroundMark x1="57624" y1="91131" x2="59752" y2="91574"/>
                        <a14:foregroundMark x1="60993" y1="91131" x2="61348" y2="90687"/>
                        <a14:foregroundMark x1="37766" y1="90687" x2="39539" y2="91574"/>
                        <a14:foregroundMark x1="37057" y1="90466" x2="40071" y2="90687"/>
                        <a14:foregroundMark x1="36170" y1="90687" x2="39716" y2="91131"/>
                        <a14:foregroundMark x1="90780" y1="59424" x2="78369" y2="67184"/>
                        <a14:foregroundMark x1="78369" y1="67184" x2="77482" y2="67184"/>
                        <a14:foregroundMark x1="62943" y1="73614" x2="62943" y2="73614"/>
                        <a14:foregroundMark x1="62766" y1="71619" x2="62766" y2="75610"/>
                        <a14:foregroundMark x1="64362" y1="74279" x2="62943" y2="73836"/>
                        <a14:foregroundMark x1="83511" y1="44789" x2="83511" y2="44789"/>
                        <a14:foregroundMark x1="72340" y1="41463" x2="72695" y2="41907"/>
                        <a14:foregroundMark x1="75887" y1="32594" x2="76241" y2="35033"/>
                        <a14:foregroundMark x1="75179" y1="34369" x2="79255" y2="35477"/>
                        <a14:foregroundMark x1="74291" y1="34812" x2="75489" y2="35477"/>
                        <a14:foregroundMark x1="75887" y1="36807" x2="75887" y2="36807"/>
                        <a14:foregroundMark x1="82447" y1="44568" x2="83511" y2="44568"/>
                        <a14:foregroundMark x1="82979" y1="43237" x2="82979" y2="43237"/>
                        <a14:foregroundMark x1="83511" y1="44789" x2="83511" y2="44789"/>
                        <a14:foregroundMark x1="83156" y1="45898" x2="83156" y2="45898"/>
                        <a14:foregroundMark x1="83688" y1="46120" x2="83688" y2="46120"/>
                        <a14:foregroundMark x1="83688" y1="44568" x2="83688" y2="44568"/>
                        <a14:foregroundMark x1="73582" y1="43902" x2="73227" y2="42794"/>
                        <a14:foregroundMark x1="73050" y1="43237" x2="73227" y2="43902"/>
                        <a14:foregroundMark x1="72163" y1="43237" x2="72163" y2="43237"/>
                        <a14:foregroundMark x1="72163" y1="43237" x2="72163" y2="43902"/>
                        <a14:backgroundMark x1="26418" y1="17073" x2="20567" y2="23282"/>
                        <a14:backgroundMark x1="65957" y1="14412" x2="71099" y2="20843"/>
                        <a14:backgroundMark x1="78014" y1="26829" x2="83511" y2="32594"/>
                        <a14:backgroundMark x1="82092" y1="37472" x2="84574" y2="33259"/>
                        <a14:backgroundMark x1="19504" y1="45455" x2="21986" y2="57650"/>
                        <a14:backgroundMark x1="68085" y1="74945" x2="62766" y2="85366"/>
                        <a14:backgroundMark x1="19504" y1="61419" x2="25709" y2="74945"/>
                        <a14:backgroundMark x1="35106" y1="66741" x2="37057" y2="67184"/>
                        <a14:backgroundMark x1="31560" y1="63858" x2="31560" y2="63858"/>
                        <a14:backgroundMark x1="58865" y1="82705" x2="61348" y2="83592"/>
                        <a14:backgroundMark x1="60993" y1="70953" x2="60993" y2="70953"/>
                        <a14:backgroundMark x1="57092" y1="86475" x2="57092" y2="86475"/>
                        <a14:backgroundMark x1="55142" y1="85809" x2="55142" y2="85809"/>
                        <a14:backgroundMark x1="73582" y1="38137" x2="73582" y2="38137"/>
                        <a14:backgroundMark x1="72163" y1="32594" x2="72163" y2="34368"/>
                        <a14:backgroundMark x1="72340" y1="35477" x2="72340" y2="36142"/>
                        <a14:backgroundMark x1="79433" y1="42572" x2="82624" y2="36142"/>
                        <a14:backgroundMark x1="77482" y1="40133" x2="79433" y2="40133"/>
                        <a14:backgroundMark x1="70567" y1="44568" x2="70567" y2="44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4758" y="703943"/>
            <a:ext cx="6815664" cy="54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A5E79517-C741-37D3-B849-0F4361AAA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57" y="1920990"/>
            <a:ext cx="5341349" cy="301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4E31A2C-CE94-42C3-D8E1-51C241C2A941}"/>
              </a:ext>
            </a:extLst>
          </p:cNvPr>
          <p:cNvSpPr txBox="1"/>
          <p:nvPr/>
        </p:nvSpPr>
        <p:spPr>
          <a:xfrm>
            <a:off x="1074057" y="1413064"/>
            <a:ext cx="43542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Những đồ ăn, đồ uống được thể hiện từ hình 1 đến 8 được đặt trên nền màu vàng là có lợi cho cả ba cơ quan tiêu hóa, tuần hoàn, thần kinh.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BC43C17-6B5D-82A5-EAFD-C2317A614F36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3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236BA-1118-985C-9332-DCD295885BE1}"/>
              </a:ext>
            </a:extLst>
          </p:cNvPr>
          <p:cNvSpPr txBox="1"/>
          <p:nvPr/>
        </p:nvSpPr>
        <p:spPr>
          <a:xfrm>
            <a:off x="1074057" y="1997839"/>
            <a:ext cx="4354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A568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Những thức ăn được thể hiện từ hình 9 đến 12 đặc biệt tốt cho cơ quan tuần hoàn.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A8D647-072A-52AD-759B-46D1060FC437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229</TotalTime>
  <Words>368</Words>
  <Application>Microsoft Office PowerPoint</Application>
  <PresentationFormat>Màn hình rộng</PresentationFormat>
  <Paragraphs>42</Paragraphs>
  <Slides>21</Slides>
  <Notes>20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7" baseType="lpstr">
      <vt:lpstr>等线</vt:lpstr>
      <vt:lpstr>Arial</vt:lpstr>
      <vt:lpstr>AvantGarde</vt:lpstr>
      <vt:lpstr>SVN-Anastasia</vt:lpstr>
      <vt:lpstr>SVN-Poky's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Nga Nguyễn</cp:lastModifiedBy>
  <cp:revision>32</cp:revision>
  <dcterms:created xsi:type="dcterms:W3CDTF">2019-06-19T00:57:34Z</dcterms:created>
  <dcterms:modified xsi:type="dcterms:W3CDTF">2023-02-08T16:50:58Z</dcterms:modified>
  <cp:category>9Slide.vn</cp:category>
</cp:coreProperties>
</file>