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22"/>
  </p:notesMasterIdLst>
  <p:sldIdLst>
    <p:sldId id="278" r:id="rId3"/>
    <p:sldId id="260" r:id="rId4"/>
    <p:sldId id="257" r:id="rId5"/>
    <p:sldId id="277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embeddedFontLst>
    <p:embeddedFont>
      <p:font typeface="HP001 4 hàng" panose="020B0604020202020204" charset="0"/>
      <p:regular r:id="rId23"/>
      <p:bold r:id="rId24"/>
    </p:embeddedFont>
    <p:embeddedFont>
      <p:font typeface="Algerian" panose="04020705040A02060702" pitchFamily="82" charset="0"/>
      <p:regular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33"/>
    <a:srgbClr val="00CCFF"/>
    <a:srgbClr val="6600CC"/>
    <a:srgbClr val="CC0000"/>
    <a:srgbClr val="FFFF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65325-D118-40AA-9361-732A6397985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7442-F6DE-4BBC-B9FC-0C66C9C7A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0C672D-C394-4D19-9E84-E48BA44BF435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32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507B-290E-448D-8986-42EF51286F02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1A32-C277-4B36-9CF4-2B52C624A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431398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85F1-DC57-4170-A297-59487751CCD5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40D4-8339-4750-9448-931F44AAE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886548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E53A0-4063-491E-8451-DF3BFF3B3D34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80FA-335F-476F-987E-93E250EFA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508208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9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19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4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9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2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5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2826-FD82-4C21-A03D-CD4D7D43E2D9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5BFB-775B-4A3A-98C0-2EE4DDD40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636935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1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78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86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4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611C-392D-4DBC-B609-B67310766E4B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21C9-B42E-45F2-A84E-67162A86A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40440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919B-37E1-4F1F-8BF9-13B0E0158DA8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CEBB6-4927-4826-B950-E282E538C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6742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7EE8C-5917-4073-8CD0-73D8E8AFE963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6CDC-A1C6-4640-AC77-A6748685F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548875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533A-4018-430F-8585-A80FB2592169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B418-7F4A-4BD0-B0F1-C270739BE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143582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19E6-F948-4404-A2C6-5F71D4F329D8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3EE8-DF0D-412B-BC2D-037A18729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542270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C2DD-3DAA-4BA5-BFC2-21213109E708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7B06-5F4A-4C45-9F55-07116A865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541512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0A73-A41C-412D-974D-2CD8F733D11A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6675-7E54-4FD5-8D06-5AB24BC71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9403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A152DB-936B-446C-B440-B30BF1E50641}" type="datetimeFigureOut">
              <a:rPr lang="en-US"/>
              <a:pPr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567DC-637A-45DA-BEC5-3E4CB2670AC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58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37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7" r:id="rId8"/>
    <p:sldLayoutId id="2147483686" r:id="rId9"/>
    <p:sldLayoutId id="2147483685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7.wav"/><Relationship Id="rId11" Type="http://schemas.openxmlformats.org/officeDocument/2006/relationships/image" Target="../media/image18.gif"/><Relationship Id="rId5" Type="http://schemas.openxmlformats.org/officeDocument/2006/relationships/audio" Target="../media/audio6.wav"/><Relationship Id="rId10" Type="http://schemas.openxmlformats.org/officeDocument/2006/relationships/image" Target="../media/image17.gif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1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7.wav"/><Relationship Id="rId11" Type="http://schemas.openxmlformats.org/officeDocument/2006/relationships/image" Target="../media/image18.gif"/><Relationship Id="rId5" Type="http://schemas.openxmlformats.org/officeDocument/2006/relationships/audio" Target="../media/audio6.wav"/><Relationship Id="rId10" Type="http://schemas.openxmlformats.org/officeDocument/2006/relationships/image" Target="../media/image17.gif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9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audio" Target="../media/audio6.wav"/><Relationship Id="rId11" Type="http://schemas.openxmlformats.org/officeDocument/2006/relationships/image" Target="../media/image17.gif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4.wav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2"/>
          <p:cNvSpPr txBox="1">
            <a:spLocks noChangeArrowheads="1"/>
          </p:cNvSpPr>
          <p:nvPr/>
        </p:nvSpPr>
        <p:spPr bwMode="auto">
          <a:xfrm>
            <a:off x="5791200" y="5211764"/>
            <a:ext cx="487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b="1">
              <a:solidFill>
                <a:srgbClr val="FF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1" name="Rectangle 1"/>
          <p:cNvSpPr>
            <a:spLocks noChangeArrowheads="1"/>
          </p:cNvSpPr>
          <p:nvPr/>
        </p:nvSpPr>
        <p:spPr bwMode="auto">
          <a:xfrm>
            <a:off x="3147812" y="3733303"/>
            <a:ext cx="62484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KỂ</a:t>
            </a:r>
            <a:endParaRPr lang="en-US" alt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43200" y="1863664"/>
            <a:ext cx="731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60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cs typeface="Arial" panose="020B0604020202020204" pitchFamily="34" charset="0"/>
              </a:rPr>
              <a:t>LUYỆN TỪ VÀ CÂU</a:t>
            </a:r>
            <a:endParaRPr lang="en-US" altLang="en-US" sz="6000" b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9779" y="466613"/>
            <a:ext cx="592204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+mj-lt"/>
              </a:rPr>
              <a:t>TRƯỜNG TIỂU </a:t>
            </a:r>
            <a:r>
              <a:rPr lang="vi-VN" sz="2400" b="1" smtClean="0">
                <a:latin typeface="+mj-lt"/>
              </a:rPr>
              <a:t>HỌC </a:t>
            </a:r>
            <a:r>
              <a:rPr lang="vi-VN" sz="2400" b="1" smtClean="0">
                <a:latin typeface="+mj-lt"/>
              </a:rPr>
              <a:t>GIANG BIÊN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09071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768664" y="811835"/>
            <a:ext cx="243808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6666"/>
                </a:solidFill>
              </a:rPr>
              <a:t>I.Nhận xét</a:t>
            </a:r>
            <a:r>
              <a:rPr lang="en-US" altLang="en-US" sz="2800" b="1">
                <a:solidFill>
                  <a:srgbClr val="006666"/>
                </a:solidFill>
              </a:rPr>
              <a:t>:</a:t>
            </a: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768664" y="1909764"/>
            <a:ext cx="284389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6666"/>
                </a:solidFill>
                <a:cs typeface="Times New Roman" pitchFamily="18" charset="0"/>
              </a:rPr>
              <a:t>II. Ghi nhớ</a:t>
            </a:r>
          </a:p>
        </p:txBody>
      </p:sp>
      <p:sp>
        <p:nvSpPr>
          <p:cNvPr id="156684" name="AutoShape 12"/>
          <p:cNvSpPr>
            <a:spLocks noChangeArrowheads="1"/>
          </p:cNvSpPr>
          <p:nvPr/>
        </p:nvSpPr>
        <p:spPr bwMode="auto">
          <a:xfrm>
            <a:off x="768664" y="2322444"/>
            <a:ext cx="11005174" cy="3276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4EFAA"/>
              </a:gs>
              <a:gs pos="100000">
                <a:srgbClr val="CCFFCC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1.Câu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  <p:bldP spid="1566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15009" y="795131"/>
            <a:ext cx="107442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6666"/>
                </a:solidFill>
              </a:rPr>
              <a:t>III. </a:t>
            </a:r>
            <a:r>
              <a:rPr lang="en-US" altLang="en-US" sz="2800" b="1" u="sng" dirty="0" err="1">
                <a:solidFill>
                  <a:srgbClr val="006666"/>
                </a:solidFill>
              </a:rPr>
              <a:t>Luyện</a:t>
            </a:r>
            <a:r>
              <a:rPr lang="en-US" altLang="en-US" sz="2800" b="1" u="sng" dirty="0">
                <a:solidFill>
                  <a:srgbClr val="006666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6666"/>
                </a:solidFill>
              </a:rPr>
              <a:t>tập</a:t>
            </a:r>
            <a:r>
              <a:rPr lang="en-US" altLang="en-US" sz="2800" b="1" dirty="0">
                <a:solidFill>
                  <a:srgbClr val="006666"/>
                </a:solidFill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1/ </a:t>
            </a:r>
            <a:r>
              <a:rPr lang="en-US" altLang="en-US" sz="2800" b="1" dirty="0" err="1">
                <a:solidFill>
                  <a:srgbClr val="0000FF"/>
                </a:solidFill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</a:rPr>
              <a:t>. Cho </a:t>
            </a:r>
            <a:r>
              <a:rPr lang="en-US" altLang="en-US" sz="2800" b="1" dirty="0" err="1">
                <a:solidFill>
                  <a:srgbClr val="0000FF"/>
                </a:solidFill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/>
              <a:t>      </a:t>
            </a:r>
            <a:r>
              <a:rPr lang="en-US" altLang="en-US" sz="2800" dirty="0" err="1"/>
              <a:t>Chiều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chiều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trên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bãi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thả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đám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trẻ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mục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đồng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hò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hét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diều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thi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Cánh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diều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mềm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bướm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Chúng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sướng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phát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nhìn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trời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Tiếng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diều</a:t>
            </a:r>
            <a:r>
              <a:rPr lang="en-US" altLang="en-US" sz="2800" dirty="0"/>
              <a:t> vi vu </a:t>
            </a:r>
            <a:r>
              <a:rPr lang="en-US" altLang="en-US" sz="2800" dirty="0" err="1"/>
              <a:t>trầm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bổng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Sáo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rồi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kép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bè</a:t>
            </a:r>
            <a:r>
              <a:rPr lang="en-US" altLang="en-US" sz="2800" dirty="0"/>
              <a:t>,…</a:t>
            </a:r>
            <a:r>
              <a:rPr lang="en-US" altLang="en-US" sz="2800" dirty="0" err="1"/>
              <a:t>như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gọi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thấp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xuống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vì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sớm</a:t>
            </a:r>
            <a:r>
              <a:rPr lang="en-US" altLang="en-US" sz="2800" dirty="0"/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/>
              <a:t>                                                                Theo </a:t>
            </a:r>
            <a:r>
              <a:rPr lang="en-US" altLang="en-US" sz="2800" dirty="0" err="1"/>
              <a:t>Tạ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Duy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Anh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643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62910"/>
              </p:ext>
            </p:extLst>
          </p:nvPr>
        </p:nvGraphicFramePr>
        <p:xfrm>
          <a:off x="172517" y="1100138"/>
          <a:ext cx="11772726" cy="5665786"/>
        </p:xfrm>
        <a:graphic>
          <a:graphicData uri="http://schemas.openxmlformats.org/drawingml/2006/table">
            <a:tbl>
              <a:tblPr/>
              <a:tblGrid>
                <a:gridCol w="616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3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080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1 .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hét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diều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485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diều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bướm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410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sướng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dại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687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diều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vu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bổng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8687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kumimoji="0" lang="en-US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96" name="Rectangle 2"/>
          <p:cNvSpPr>
            <a:spLocks noChangeArrowheads="1"/>
          </p:cNvSpPr>
          <p:nvPr/>
        </p:nvSpPr>
        <p:spPr bwMode="auto">
          <a:xfrm>
            <a:off x="167424" y="287339"/>
            <a:ext cx="12024575" cy="43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/>
          <a:p>
            <a:pPr defTabSz="815975"/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ở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275309" y="1922463"/>
            <a:ext cx="24477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Kể sự việc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42734" y="3049588"/>
            <a:ext cx="270779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b="1">
                <a:cs typeface="Times New Roman" panose="02020603050405020304" pitchFamily="18" charset="0"/>
              </a:rPr>
              <a:t>Tả cánh diều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226278" y="3702050"/>
            <a:ext cx="361313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Kể sự việc và nói lên tình cảm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8238163" y="4873625"/>
            <a:ext cx="302548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Tả tiếng sáo diều    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8124926" y="6002338"/>
            <a:ext cx="358844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Nêu ý kiến, nhận định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711114" y="2074863"/>
            <a:ext cx="943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46093" y="3881438"/>
            <a:ext cx="9448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746093" y="3067050"/>
            <a:ext cx="9448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746093" y="4873625"/>
            <a:ext cx="9448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832969" y="5865813"/>
            <a:ext cx="81974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31276913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7942" y="619539"/>
            <a:ext cx="10134271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000000"/>
                </a:solidFill>
              </a:rPr>
              <a:t>        </a:t>
            </a:r>
            <a:r>
              <a:rPr lang="en-US" altLang="en-US" sz="3300" b="1" u="sng">
                <a:solidFill>
                  <a:srgbClr val="FF0000"/>
                </a:solidFill>
              </a:rPr>
              <a:t>Bài 2</a:t>
            </a:r>
            <a:r>
              <a:rPr lang="en-US" altLang="en-US" sz="3300" b="1">
                <a:solidFill>
                  <a:srgbClr val="FF0000"/>
                </a:solidFill>
              </a:rPr>
              <a:t>:</a:t>
            </a:r>
            <a:r>
              <a:rPr lang="en-US" altLang="en-US" sz="3300" b="1">
                <a:solidFill>
                  <a:srgbClr val="0000FF"/>
                </a:solidFill>
              </a:rPr>
              <a:t> </a:t>
            </a:r>
            <a:r>
              <a:rPr lang="en-US" altLang="en-US" sz="3300" b="1"/>
              <a:t>Đặt một vài câu kể để: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00"/>
                </a:solidFill>
              </a:rPr>
              <a:t>           </a:t>
            </a:r>
            <a:r>
              <a:rPr lang="en-US" altLang="en-US" sz="3200" b="1">
                <a:solidFill>
                  <a:srgbClr val="000000"/>
                </a:solidFill>
              </a:rPr>
              <a:t>a. Kể các việc em làm hằng ngày sau khi đi học về.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       b. Tả chiếc bút em đang dùng.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       c. Trình bày ý kiến của em về tình bạn.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       d. Nói lên niềm vui của em khi nhận điểm tốt</a:t>
            </a:r>
            <a:r>
              <a:rPr lang="en-US" altLang="en-US" sz="2100" b="1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6493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3157" y="914400"/>
            <a:ext cx="976944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a.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48588" y="1451590"/>
            <a:ext cx="1051272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 err="1" smtClean="0">
                <a:cs typeface="Times New Roman" panose="02020603050405020304" pitchFamily="18" charset="0"/>
              </a:rPr>
              <a:t>Hằng</a:t>
            </a:r>
            <a:r>
              <a:rPr lang="en-US" altLang="en-US" sz="27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ngày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sau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đi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học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về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giúp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mẹ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nấu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cơm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50238" y="304800"/>
            <a:ext cx="5036154" cy="48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/>
          <a:p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alt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79169" y="1991970"/>
            <a:ext cx="6454689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b.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Tả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chiếc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bút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đang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48588" y="2568388"/>
            <a:ext cx="1146404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một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chiếc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cs typeface="Times New Roman" panose="02020603050405020304" pitchFamily="18" charset="0"/>
              </a:rPr>
              <a:t> bi </a:t>
            </a:r>
            <a:r>
              <a:rPr lang="en-US" altLang="en-US" sz="2700" dirty="0" err="1">
                <a:cs typeface="Times New Roman" panose="02020603050405020304" pitchFamily="18" charset="0"/>
              </a:rPr>
              <a:t>rất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đẹp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Chiếc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dài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màu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xanh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biếc</a:t>
            </a:r>
            <a:r>
              <a:rPr lang="en-US" altLang="en-US" sz="27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48588" y="3129588"/>
            <a:ext cx="825660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c.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bày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ý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kiến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tình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bạn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31776" y="3661687"/>
            <a:ext cx="10652965" cy="131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nghĩ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rằng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tình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rất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cần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thiết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với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mỗi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người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Nhờ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thấy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cuộc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sống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vui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hơn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cùng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vui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chơi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học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hành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giúp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đỡ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gặp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khó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khăn</a:t>
            </a:r>
            <a:r>
              <a:rPr lang="en-US" altLang="en-US" sz="27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31776" y="4974713"/>
            <a:ext cx="1061934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d.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Nói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lên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niềm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vui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khen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848588" y="5585879"/>
            <a:ext cx="10512721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700" dirty="0" err="1">
                <a:cs typeface="Times New Roman" panose="02020603050405020304" pitchFamily="18" charset="0"/>
              </a:rPr>
              <a:t>Hôm</a:t>
            </a:r>
            <a:r>
              <a:rPr lang="en-US" altLang="en-US" sz="2700" dirty="0">
                <a:cs typeface="Times New Roman" panose="02020603050405020304" pitchFamily="18" charset="0"/>
              </a:rPr>
              <a:t> nay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rất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vui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vì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cô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giáo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khen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viết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văn</a:t>
            </a:r>
            <a:r>
              <a:rPr lang="en-US" altLang="en-US" sz="2700" dirty="0">
                <a:cs typeface="Times New Roman" panose="02020603050405020304" pitchFamily="18" charset="0"/>
              </a:rPr>
              <a:t> hay. </a:t>
            </a:r>
            <a:r>
              <a:rPr lang="en-US" altLang="en-US" sz="2700" dirty="0" err="1">
                <a:cs typeface="Times New Roman" panose="02020603050405020304" pitchFamily="18" charset="0"/>
              </a:rPr>
              <a:t>Về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nhà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cs typeface="Times New Roman" panose="02020603050405020304" pitchFamily="18" charset="0"/>
              </a:rPr>
              <a:t>sẽ</a:t>
            </a:r>
            <a:r>
              <a:rPr lang="en-US" altLang="en-US" sz="27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cs typeface="Times New Roman" panose="02020603050405020304" pitchFamily="18" charset="0"/>
              </a:rPr>
              <a:t>khoe</a:t>
            </a:r>
            <a:r>
              <a:rPr lang="en-US" altLang="en-US" sz="27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cs typeface="Times New Roman" panose="02020603050405020304" pitchFamily="18" charset="0"/>
              </a:rPr>
              <a:t>ngay</a:t>
            </a:r>
            <a:r>
              <a:rPr lang="en-US" altLang="en-US" sz="27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với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bố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mẹ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 smtClean="0">
                <a:cs typeface="Times New Roman" panose="02020603050405020304" pitchFamily="18" charset="0"/>
              </a:rPr>
              <a:t>Chắc</a:t>
            </a:r>
            <a:r>
              <a:rPr lang="en-US" altLang="en-US" sz="27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cs typeface="Times New Roman" panose="02020603050405020304" pitchFamily="18" charset="0"/>
              </a:rPr>
              <a:t>chắn</a:t>
            </a:r>
            <a:r>
              <a:rPr lang="en-US" altLang="en-US" sz="27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cs typeface="Times New Roman" panose="02020603050405020304" pitchFamily="18" charset="0"/>
              </a:rPr>
              <a:t>bố</a:t>
            </a:r>
            <a:r>
              <a:rPr lang="en-US" altLang="en-US" sz="27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cs typeface="Times New Roman" panose="02020603050405020304" pitchFamily="18" charset="0"/>
              </a:rPr>
              <a:t>mẹ</a:t>
            </a:r>
            <a:r>
              <a:rPr lang="en-US" altLang="en-US" sz="27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cs typeface="Times New Roman" panose="02020603050405020304" pitchFamily="18" charset="0"/>
              </a:rPr>
              <a:t>em</a:t>
            </a:r>
            <a:r>
              <a:rPr lang="en-US" altLang="en-US" sz="27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cs typeface="Times New Roman" panose="02020603050405020304" pitchFamily="18" charset="0"/>
              </a:rPr>
              <a:t>sẽ</a:t>
            </a:r>
            <a:r>
              <a:rPr lang="en-US" altLang="en-US" sz="27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 smtClean="0">
                <a:cs typeface="Times New Roman" panose="02020603050405020304" pitchFamily="18" charset="0"/>
              </a:rPr>
              <a:t>rất</a:t>
            </a:r>
            <a:r>
              <a:rPr lang="en-US" altLang="en-US" sz="27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vui</a:t>
            </a:r>
            <a:r>
              <a:rPr lang="en-US" altLang="en-US" sz="27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4439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0"/>
          <p:cNvSpPr>
            <a:spLocks noChangeArrowheads="1" noChangeShapeType="1" noTextEdit="1"/>
          </p:cNvSpPr>
          <p:nvPr/>
        </p:nvSpPr>
        <p:spPr bwMode="auto">
          <a:xfrm>
            <a:off x="1790367" y="1006475"/>
            <a:ext cx="927330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 NĂNG NHÍ</a:t>
            </a:r>
          </a:p>
        </p:txBody>
      </p:sp>
      <p:pic>
        <p:nvPicPr>
          <p:cNvPr id="14339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18" y="2457450"/>
            <a:ext cx="1104298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Nhạc luật chơi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671" y="5332413"/>
            <a:ext cx="60952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850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utoShape 51"/>
          <p:cNvSpPr>
            <a:spLocks noChangeArrowheads="1"/>
          </p:cNvSpPr>
          <p:nvPr/>
        </p:nvSpPr>
        <p:spPr bwMode="auto">
          <a:xfrm>
            <a:off x="3152637" y="968375"/>
            <a:ext cx="7848968" cy="1143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521414" y="-4763"/>
            <a:ext cx="319879" cy="6858001"/>
            <a:chOff x="202295" y="-322943"/>
            <a:chExt cx="319314" cy="7180943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24620" y="-307982"/>
              <a:ext cx="74665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3200381" y="2209800"/>
            <a:ext cx="6324371" cy="11001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ảo thuật</a:t>
            </a:r>
          </a:p>
          <a:p>
            <a:pPr algn="ctr"/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31" y="29384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84" y="2490789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19273" y="2789239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WordArt 226"/>
          <p:cNvSpPr>
            <a:spLocks noChangeArrowheads="1" noChangeShapeType="1" noTextEdit="1"/>
          </p:cNvSpPr>
          <p:nvPr/>
        </p:nvSpPr>
        <p:spPr bwMode="auto">
          <a:xfrm>
            <a:off x="2126160" y="2676525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3152637" y="3419476"/>
            <a:ext cx="6372114" cy="11525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ca</a:t>
            </a:r>
          </a:p>
        </p:txBody>
      </p:sp>
      <p:pic>
        <p:nvPicPr>
          <p:cNvPr id="12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4" y="39290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87" y="3598864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176" y="3617913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WordArt 226"/>
          <p:cNvSpPr>
            <a:spLocks noChangeArrowheads="1" noChangeShapeType="1" noTextEdit="1"/>
          </p:cNvSpPr>
          <p:nvPr/>
        </p:nvSpPr>
        <p:spPr bwMode="auto">
          <a:xfrm>
            <a:off x="2107063" y="3784600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5" name="AutoShape 51"/>
          <p:cNvSpPr>
            <a:spLocks noChangeArrowheads="1"/>
          </p:cNvSpPr>
          <p:nvPr/>
        </p:nvSpPr>
        <p:spPr bwMode="auto">
          <a:xfrm>
            <a:off x="3152637" y="4648200"/>
            <a:ext cx="6372114" cy="1143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tự thuật</a:t>
            </a: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4" y="49196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87" y="4697414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176" y="4770439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WordArt 226"/>
          <p:cNvSpPr>
            <a:spLocks noChangeArrowheads="1" noChangeShapeType="1" noTextEdit="1"/>
          </p:cNvSpPr>
          <p:nvPr/>
        </p:nvSpPr>
        <p:spPr bwMode="auto">
          <a:xfrm>
            <a:off x="2107063" y="4883150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0" name="AutoShape 51"/>
          <p:cNvSpPr>
            <a:spLocks noChangeArrowheads="1"/>
          </p:cNvSpPr>
          <p:nvPr/>
        </p:nvSpPr>
        <p:spPr bwMode="auto">
          <a:xfrm>
            <a:off x="3152637" y="5895975"/>
            <a:ext cx="6372114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trần thuật</a:t>
            </a:r>
          </a:p>
        </p:txBody>
      </p:sp>
      <p:pic>
        <p:nvPicPr>
          <p:cNvPr id="13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4" y="59102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87" y="5827714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176" y="5761039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WordArt 226"/>
          <p:cNvSpPr>
            <a:spLocks noChangeArrowheads="1" noChangeShapeType="1" noTextEdit="1"/>
          </p:cNvSpPr>
          <p:nvPr/>
        </p:nvSpPr>
        <p:spPr bwMode="auto">
          <a:xfrm>
            <a:off x="2107063" y="6013450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5" name="AutoShape 27"/>
          <p:cNvSpPr>
            <a:spLocks noChangeArrowheads="1"/>
          </p:cNvSpPr>
          <p:nvPr/>
        </p:nvSpPr>
        <p:spPr bwMode="auto">
          <a:xfrm>
            <a:off x="1524597" y="993775"/>
            <a:ext cx="1542103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WordArt 28"/>
          <p:cNvSpPr>
            <a:spLocks noChangeArrowheads="1" noChangeShapeType="1" noTextEdit="1"/>
          </p:cNvSpPr>
          <p:nvPr/>
        </p:nvSpPr>
        <p:spPr bwMode="auto">
          <a:xfrm>
            <a:off x="1890628" y="1389063"/>
            <a:ext cx="781396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5386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23" y="741363"/>
            <a:ext cx="9142806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7" name="WordArt 30"/>
          <p:cNvSpPr>
            <a:spLocks noChangeArrowheads="1" noChangeShapeType="1" noTextEdit="1"/>
          </p:cNvSpPr>
          <p:nvPr/>
        </p:nvSpPr>
        <p:spPr bwMode="auto">
          <a:xfrm>
            <a:off x="3561637" y="26988"/>
            <a:ext cx="597425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NHÍ</a:t>
            </a:r>
          </a:p>
        </p:txBody>
      </p:sp>
      <p:pic>
        <p:nvPicPr>
          <p:cNvPr id="15388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20" y="-142875"/>
            <a:ext cx="16519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5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661" y="6319838"/>
            <a:ext cx="45674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90" name="Group 109"/>
          <p:cNvGrpSpPr>
            <a:grpSpLocks/>
          </p:cNvGrpSpPr>
          <p:nvPr/>
        </p:nvGrpSpPr>
        <p:grpSpPr bwMode="auto">
          <a:xfrm>
            <a:off x="10072206" y="2946401"/>
            <a:ext cx="1620083" cy="2195513"/>
            <a:chOff x="-192" y="2484"/>
            <a:chExt cx="1020" cy="1383"/>
          </a:xfrm>
        </p:grpSpPr>
        <p:grpSp>
          <p:nvGrpSpPr>
            <p:cNvPr id="15402" name="Group 110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5413" name="Freeform 111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5D4B00"/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414" name="Group 112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5415" name="Group 113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5419" name="Freeform 114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20" name="Freeform 115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8 w 96"/>
                      <a:gd name="T1" fmla="*/ 1 h 169"/>
                      <a:gd name="T2" fmla="*/ 1 w 96"/>
                      <a:gd name="T3" fmla="*/ 15 h 169"/>
                      <a:gd name="T4" fmla="*/ 7 w 96"/>
                      <a:gd name="T5" fmla="*/ 20 h 169"/>
                      <a:gd name="T6" fmla="*/ 12 w 96"/>
                      <a:gd name="T7" fmla="*/ 9 h 169"/>
                      <a:gd name="T8" fmla="*/ 8 w 96"/>
                      <a:gd name="T9" fmla="*/ 1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5416" name="Group 116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5417" name="Freeform 117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18" name="Freeform 118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90 w 281"/>
                      <a:gd name="T1" fmla="*/ 3 h 182"/>
                      <a:gd name="T2" fmla="*/ 54 w 281"/>
                      <a:gd name="T3" fmla="*/ 4 h 182"/>
                      <a:gd name="T4" fmla="*/ 5 w 281"/>
                      <a:gd name="T5" fmla="*/ 10 h 182"/>
                      <a:gd name="T6" fmla="*/ 22 w 281"/>
                      <a:gd name="T7" fmla="*/ 23 h 182"/>
                      <a:gd name="T8" fmla="*/ 76 w 281"/>
                      <a:gd name="T9" fmla="*/ 17 h 182"/>
                      <a:gd name="T10" fmla="*/ 90 w 281"/>
                      <a:gd name="T11" fmla="*/ 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15403" name="Group 119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5404" name="Oval 120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51A2CA"/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5" name="Rectangle 121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6" name="Rectangle 122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7" name="Rectangle 123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8" name="Rectangle 124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09" name="Rectangle 125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0" name="Rectangle 126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1" name="Rectangle 127"/>
              <p:cNvSpPr>
                <a:spLocks noChangeArrowheads="1"/>
              </p:cNvSpPr>
              <p:nvPr/>
            </p:nvSpPr>
            <p:spPr bwMode="auto">
              <a:xfrm rot="-30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2" name="Rectangle 128"/>
              <p:cNvSpPr>
                <a:spLocks noChangeArrowheads="1"/>
              </p:cNvSpPr>
              <p:nvPr/>
            </p:nvSpPr>
            <p:spPr bwMode="auto">
              <a:xfrm rot="-30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3" name="Text Box 149"/>
          <p:cNvSpPr txBox="1">
            <a:spLocks noChangeArrowheads="1"/>
          </p:cNvSpPr>
          <p:nvPr/>
        </p:nvSpPr>
        <p:spPr bwMode="auto">
          <a:xfrm>
            <a:off x="10352299" y="320198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150"/>
          <p:cNvSpPr txBox="1">
            <a:spLocks noChangeArrowheads="1"/>
          </p:cNvSpPr>
          <p:nvPr/>
        </p:nvSpPr>
        <p:spPr bwMode="auto">
          <a:xfrm>
            <a:off x="10546454" y="320833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51"/>
          <p:cNvSpPr txBox="1">
            <a:spLocks noChangeArrowheads="1"/>
          </p:cNvSpPr>
          <p:nvPr/>
        </p:nvSpPr>
        <p:spPr bwMode="auto">
          <a:xfrm>
            <a:off x="10337975" y="3201989"/>
            <a:ext cx="137022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152"/>
          <p:cNvSpPr txBox="1">
            <a:spLocks noChangeArrowheads="1"/>
          </p:cNvSpPr>
          <p:nvPr/>
        </p:nvSpPr>
        <p:spPr bwMode="auto">
          <a:xfrm>
            <a:off x="10337975" y="3205164"/>
            <a:ext cx="137022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153"/>
          <p:cNvSpPr txBox="1">
            <a:spLocks noChangeArrowheads="1"/>
          </p:cNvSpPr>
          <p:nvPr/>
        </p:nvSpPr>
        <p:spPr bwMode="auto">
          <a:xfrm>
            <a:off x="10366622" y="320833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154"/>
          <p:cNvSpPr txBox="1">
            <a:spLocks noChangeArrowheads="1"/>
          </p:cNvSpPr>
          <p:nvPr/>
        </p:nvSpPr>
        <p:spPr bwMode="auto">
          <a:xfrm>
            <a:off x="10333202" y="320198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155"/>
          <p:cNvSpPr txBox="1">
            <a:spLocks noChangeArrowheads="1"/>
          </p:cNvSpPr>
          <p:nvPr/>
        </p:nvSpPr>
        <p:spPr bwMode="auto">
          <a:xfrm>
            <a:off x="10331610" y="3225801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156"/>
          <p:cNvSpPr txBox="1">
            <a:spLocks noChangeArrowheads="1"/>
          </p:cNvSpPr>
          <p:nvPr/>
        </p:nvSpPr>
        <p:spPr bwMode="auto">
          <a:xfrm>
            <a:off x="10344341" y="3198814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157"/>
          <p:cNvSpPr txBox="1">
            <a:spLocks noChangeArrowheads="1"/>
          </p:cNvSpPr>
          <p:nvPr/>
        </p:nvSpPr>
        <p:spPr bwMode="auto">
          <a:xfrm>
            <a:off x="10372987" y="318293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 Box 158"/>
          <p:cNvSpPr txBox="1">
            <a:spLocks noChangeArrowheads="1"/>
          </p:cNvSpPr>
          <p:nvPr/>
        </p:nvSpPr>
        <p:spPr bwMode="auto">
          <a:xfrm>
            <a:off x="10393676" y="3217864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 Box 159"/>
          <p:cNvSpPr txBox="1">
            <a:spLocks noChangeArrowheads="1"/>
          </p:cNvSpPr>
          <p:nvPr/>
        </p:nvSpPr>
        <p:spPr bwMode="auto">
          <a:xfrm>
            <a:off x="10735835" y="3332163"/>
            <a:ext cx="685910" cy="592137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cs typeface="Times New Roman" panose="02020603050405020304" pitchFamily="18" charset="0"/>
              </a:rPr>
              <a:t>Hết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cs typeface="Times New Roman" panose="02020603050405020304" pitchFamily="18" charset="0"/>
              </a:rPr>
              <a:t>Giờ</a:t>
            </a:r>
            <a:endParaRPr lang="vi-VN" sz="13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55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mph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8" grpId="0" animBg="1"/>
      <p:bldP spid="129" grpId="0" animBg="1"/>
      <p:bldP spid="130" grpId="0" animBg="1"/>
      <p:bldP spid="130" grpId="1" animBg="1"/>
      <p:bldP spid="133" grpId="0" animBg="1"/>
      <p:bldP spid="134" grpId="0" animBg="1"/>
      <p:bldP spid="135" grpId="0" animBg="1"/>
      <p:bldP spid="135" grpId="1" animBg="1"/>
      <p:bldP spid="136" grpId="0" animBg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utoShape 51"/>
          <p:cNvSpPr>
            <a:spLocks noChangeArrowheads="1"/>
          </p:cNvSpPr>
          <p:nvPr/>
        </p:nvSpPr>
        <p:spPr bwMode="auto">
          <a:xfrm>
            <a:off x="3152637" y="968375"/>
            <a:ext cx="7848968" cy="1143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7" name="Group 51"/>
          <p:cNvGrpSpPr>
            <a:grpSpLocks/>
          </p:cNvGrpSpPr>
          <p:nvPr/>
        </p:nvGrpSpPr>
        <p:grpSpPr bwMode="auto">
          <a:xfrm>
            <a:off x="1521414" y="-4763"/>
            <a:ext cx="319879" cy="6858001"/>
            <a:chOff x="202295" y="-322943"/>
            <a:chExt cx="319314" cy="7180943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24620" y="-307982"/>
              <a:ext cx="74665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3200381" y="2209800"/>
            <a:ext cx="6324371" cy="11001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Kể, tả về sự vật, sự việc</a:t>
            </a:r>
          </a:p>
          <a:p>
            <a:pPr algn="ctr"/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31" y="29384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84" y="2490789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19273" y="2789239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WordArt 226"/>
          <p:cNvSpPr>
            <a:spLocks noChangeArrowheads="1" noChangeShapeType="1" noTextEdit="1"/>
          </p:cNvSpPr>
          <p:nvPr/>
        </p:nvSpPr>
        <p:spPr bwMode="auto">
          <a:xfrm>
            <a:off x="2126160" y="2676525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3152637" y="3419476"/>
            <a:ext cx="6372114" cy="11525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E7E6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sự vật, sự việc</a:t>
            </a:r>
          </a:p>
        </p:txBody>
      </p:sp>
      <p:pic>
        <p:nvPicPr>
          <p:cNvPr id="12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4" y="39290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87" y="3598864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176" y="3617913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WordArt 226"/>
          <p:cNvSpPr>
            <a:spLocks noChangeArrowheads="1" noChangeShapeType="1" noTextEdit="1"/>
          </p:cNvSpPr>
          <p:nvPr/>
        </p:nvSpPr>
        <p:spPr bwMode="auto">
          <a:xfrm>
            <a:off x="2107063" y="3784600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5" name="AutoShape 51"/>
          <p:cNvSpPr>
            <a:spLocks noChangeArrowheads="1"/>
          </p:cNvSpPr>
          <p:nvPr/>
        </p:nvSpPr>
        <p:spPr bwMode="auto">
          <a:xfrm>
            <a:off x="3152637" y="4648200"/>
            <a:ext cx="6372114" cy="1143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lên ý kiến, tâm tư, tình cảm</a:t>
            </a:r>
          </a:p>
        </p:txBody>
      </p:sp>
      <p:pic>
        <p:nvPicPr>
          <p:cNvPr id="12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4" y="49196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65" y="4697414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176" y="4770439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WordArt 226"/>
          <p:cNvSpPr>
            <a:spLocks noChangeArrowheads="1" noChangeShapeType="1" noTextEdit="1"/>
          </p:cNvSpPr>
          <p:nvPr/>
        </p:nvSpPr>
        <p:spPr bwMode="auto">
          <a:xfrm>
            <a:off x="2107063" y="4883150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0" name="AutoShape 51"/>
          <p:cNvSpPr>
            <a:spLocks noChangeArrowheads="1"/>
          </p:cNvSpPr>
          <p:nvPr/>
        </p:nvSpPr>
        <p:spPr bwMode="auto">
          <a:xfrm>
            <a:off x="3152637" y="5895975"/>
            <a:ext cx="6372114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đáp án trên.</a:t>
            </a:r>
          </a:p>
        </p:txBody>
      </p:sp>
      <p:pic>
        <p:nvPicPr>
          <p:cNvPr id="13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4" y="5910264"/>
            <a:ext cx="59360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87" y="5827714"/>
            <a:ext cx="1500726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176" y="5761039"/>
            <a:ext cx="81799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WordArt 226"/>
          <p:cNvSpPr>
            <a:spLocks noChangeArrowheads="1" noChangeShapeType="1" noTextEdit="1"/>
          </p:cNvSpPr>
          <p:nvPr/>
        </p:nvSpPr>
        <p:spPr bwMode="auto">
          <a:xfrm>
            <a:off x="2107063" y="6013450"/>
            <a:ext cx="459926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5" name="AutoShape 27"/>
          <p:cNvSpPr>
            <a:spLocks noChangeArrowheads="1"/>
          </p:cNvSpPr>
          <p:nvPr/>
        </p:nvSpPr>
        <p:spPr bwMode="auto">
          <a:xfrm>
            <a:off x="1524597" y="993775"/>
            <a:ext cx="1542103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WordArt 28"/>
          <p:cNvSpPr>
            <a:spLocks noChangeArrowheads="1" noChangeShapeType="1" noTextEdit="1"/>
          </p:cNvSpPr>
          <p:nvPr/>
        </p:nvSpPr>
        <p:spPr bwMode="auto">
          <a:xfrm>
            <a:off x="1890628" y="1389063"/>
            <a:ext cx="781396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6410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23" y="741363"/>
            <a:ext cx="9142806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1" name="WordArt 30"/>
          <p:cNvSpPr>
            <a:spLocks noChangeArrowheads="1" noChangeShapeType="1" noTextEdit="1"/>
          </p:cNvSpPr>
          <p:nvPr/>
        </p:nvSpPr>
        <p:spPr bwMode="auto">
          <a:xfrm>
            <a:off x="3561637" y="26988"/>
            <a:ext cx="597425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NHÍ</a:t>
            </a:r>
          </a:p>
        </p:txBody>
      </p:sp>
      <p:pic>
        <p:nvPicPr>
          <p:cNvPr id="16412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20" y="-142875"/>
            <a:ext cx="16519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5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661" y="6319838"/>
            <a:ext cx="45674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14" name="Group 109"/>
          <p:cNvGrpSpPr>
            <a:grpSpLocks/>
          </p:cNvGrpSpPr>
          <p:nvPr/>
        </p:nvGrpSpPr>
        <p:grpSpPr bwMode="auto">
          <a:xfrm>
            <a:off x="10072206" y="2946401"/>
            <a:ext cx="1620083" cy="2195513"/>
            <a:chOff x="-192" y="2484"/>
            <a:chExt cx="1020" cy="1383"/>
          </a:xfrm>
        </p:grpSpPr>
        <p:grpSp>
          <p:nvGrpSpPr>
            <p:cNvPr id="16426" name="Group 110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6437" name="Freeform 111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5D4B00"/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438" name="Group 112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6439" name="Group 113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6443" name="Freeform 114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44" name="Freeform 115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8 w 96"/>
                      <a:gd name="T1" fmla="*/ 1 h 169"/>
                      <a:gd name="T2" fmla="*/ 1 w 96"/>
                      <a:gd name="T3" fmla="*/ 15 h 169"/>
                      <a:gd name="T4" fmla="*/ 7 w 96"/>
                      <a:gd name="T5" fmla="*/ 20 h 169"/>
                      <a:gd name="T6" fmla="*/ 12 w 96"/>
                      <a:gd name="T7" fmla="*/ 9 h 169"/>
                      <a:gd name="T8" fmla="*/ 8 w 96"/>
                      <a:gd name="T9" fmla="*/ 1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440" name="Group 116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6441" name="Freeform 117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42" name="Freeform 118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90 w 281"/>
                      <a:gd name="T1" fmla="*/ 3 h 182"/>
                      <a:gd name="T2" fmla="*/ 54 w 281"/>
                      <a:gd name="T3" fmla="*/ 4 h 182"/>
                      <a:gd name="T4" fmla="*/ 5 w 281"/>
                      <a:gd name="T5" fmla="*/ 10 h 182"/>
                      <a:gd name="T6" fmla="*/ 22 w 281"/>
                      <a:gd name="T7" fmla="*/ 23 h 182"/>
                      <a:gd name="T8" fmla="*/ 76 w 281"/>
                      <a:gd name="T9" fmla="*/ 17 h 182"/>
                      <a:gd name="T10" fmla="*/ 90 w 281"/>
                      <a:gd name="T11" fmla="*/ 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16427" name="Group 119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6428" name="Oval 120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51A2CA"/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29" name="Rectangle 121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0" name="Rectangle 122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1" name="Rectangle 123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2" name="Rectangle 124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3" name="Rectangle 125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4" name="Rectangle 126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5" name="Rectangle 127"/>
              <p:cNvSpPr>
                <a:spLocks noChangeArrowheads="1"/>
              </p:cNvSpPr>
              <p:nvPr/>
            </p:nvSpPr>
            <p:spPr bwMode="auto">
              <a:xfrm rot="-30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36" name="Rectangle 128"/>
              <p:cNvSpPr>
                <a:spLocks noChangeArrowheads="1"/>
              </p:cNvSpPr>
              <p:nvPr/>
            </p:nvSpPr>
            <p:spPr bwMode="auto">
              <a:xfrm rot="-30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3" name="Text Box 149"/>
          <p:cNvSpPr txBox="1">
            <a:spLocks noChangeArrowheads="1"/>
          </p:cNvSpPr>
          <p:nvPr/>
        </p:nvSpPr>
        <p:spPr bwMode="auto">
          <a:xfrm>
            <a:off x="10352299" y="320198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150"/>
          <p:cNvSpPr txBox="1">
            <a:spLocks noChangeArrowheads="1"/>
          </p:cNvSpPr>
          <p:nvPr/>
        </p:nvSpPr>
        <p:spPr bwMode="auto">
          <a:xfrm>
            <a:off x="10546454" y="320833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51"/>
          <p:cNvSpPr txBox="1">
            <a:spLocks noChangeArrowheads="1"/>
          </p:cNvSpPr>
          <p:nvPr/>
        </p:nvSpPr>
        <p:spPr bwMode="auto">
          <a:xfrm>
            <a:off x="10337975" y="3201989"/>
            <a:ext cx="137022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152"/>
          <p:cNvSpPr txBox="1">
            <a:spLocks noChangeArrowheads="1"/>
          </p:cNvSpPr>
          <p:nvPr/>
        </p:nvSpPr>
        <p:spPr bwMode="auto">
          <a:xfrm>
            <a:off x="10337975" y="3205164"/>
            <a:ext cx="1370228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153"/>
          <p:cNvSpPr txBox="1">
            <a:spLocks noChangeArrowheads="1"/>
          </p:cNvSpPr>
          <p:nvPr/>
        </p:nvSpPr>
        <p:spPr bwMode="auto">
          <a:xfrm>
            <a:off x="10366622" y="320833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154"/>
          <p:cNvSpPr txBox="1">
            <a:spLocks noChangeArrowheads="1"/>
          </p:cNvSpPr>
          <p:nvPr/>
        </p:nvSpPr>
        <p:spPr bwMode="auto">
          <a:xfrm>
            <a:off x="10333202" y="320198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155"/>
          <p:cNvSpPr txBox="1">
            <a:spLocks noChangeArrowheads="1"/>
          </p:cNvSpPr>
          <p:nvPr/>
        </p:nvSpPr>
        <p:spPr bwMode="auto">
          <a:xfrm>
            <a:off x="10331610" y="3225801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156"/>
          <p:cNvSpPr txBox="1">
            <a:spLocks noChangeArrowheads="1"/>
          </p:cNvSpPr>
          <p:nvPr/>
        </p:nvSpPr>
        <p:spPr bwMode="auto">
          <a:xfrm>
            <a:off x="10344341" y="3198814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157"/>
          <p:cNvSpPr txBox="1">
            <a:spLocks noChangeArrowheads="1"/>
          </p:cNvSpPr>
          <p:nvPr/>
        </p:nvSpPr>
        <p:spPr bwMode="auto">
          <a:xfrm>
            <a:off x="10372987" y="3182939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 Box 158"/>
          <p:cNvSpPr txBox="1">
            <a:spLocks noChangeArrowheads="1"/>
          </p:cNvSpPr>
          <p:nvPr/>
        </p:nvSpPr>
        <p:spPr bwMode="auto">
          <a:xfrm>
            <a:off x="10393676" y="3217864"/>
            <a:ext cx="1371819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5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 Box 159"/>
          <p:cNvSpPr txBox="1">
            <a:spLocks noChangeArrowheads="1"/>
          </p:cNvSpPr>
          <p:nvPr/>
        </p:nvSpPr>
        <p:spPr bwMode="auto">
          <a:xfrm>
            <a:off x="10735835" y="3332163"/>
            <a:ext cx="685910" cy="592137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cs typeface="Times New Roman" panose="02020603050405020304" pitchFamily="18" charset="0"/>
              </a:rPr>
              <a:t>Hết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cs typeface="Times New Roman" panose="02020603050405020304" pitchFamily="18" charset="0"/>
              </a:rPr>
              <a:t>Giờ</a:t>
            </a:r>
            <a:endParaRPr lang="vi-VN" sz="13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0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mph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8" grpId="0" animBg="1"/>
      <p:bldP spid="129" grpId="0" animBg="1"/>
      <p:bldP spid="130" grpId="0" animBg="1"/>
      <p:bldP spid="130" grpId="1" animBg="1"/>
      <p:bldP spid="133" grpId="0" animBg="1"/>
      <p:bldP spid="134" grpId="0" animBg="1"/>
      <p:bldP spid="135" grpId="0" animBg="1"/>
      <p:bldP spid="135" grpId="1" animBg="1"/>
      <p:bldP spid="136" grpId="0" animBg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968031" y="1182688"/>
            <a:ext cx="7772579" cy="1066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11" name="Group 51"/>
          <p:cNvGrpSpPr>
            <a:grpSpLocks/>
          </p:cNvGrpSpPr>
          <p:nvPr/>
        </p:nvGrpSpPr>
        <p:grpSpPr bwMode="auto">
          <a:xfrm>
            <a:off x="1720345" y="14288"/>
            <a:ext cx="321470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4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7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3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4400">
                <a:solidFill>
                  <a:prstClr val="black"/>
                </a:solidFill>
                <a:effectLst>
                  <a:glow rad="1016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1995" y="2679700"/>
            <a:ext cx="8522146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06" y="2938464"/>
            <a:ext cx="593607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51" y="2716214"/>
            <a:ext cx="149913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8440" y="2789239"/>
            <a:ext cx="816408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3736" y="2901950"/>
            <a:ext cx="46151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897" y="3725863"/>
            <a:ext cx="8633547" cy="7223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  <a:endParaRPr lang="en-US" sz="4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09" y="3929064"/>
            <a:ext cx="593607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4" y="3706814"/>
            <a:ext cx="149913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9343" y="3779839"/>
            <a:ext cx="816408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34639" y="3892550"/>
            <a:ext cx="46151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71994" y="4759325"/>
            <a:ext cx="863354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hai chấm</a:t>
            </a:r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09" y="4919664"/>
            <a:ext cx="593607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4" y="4697414"/>
            <a:ext cx="149913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9343" y="4770439"/>
            <a:ext cx="816408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34639" y="4883150"/>
            <a:ext cx="46151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252897" y="5651500"/>
            <a:ext cx="8633547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009" y="5910264"/>
            <a:ext cx="593607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54" y="5688014"/>
            <a:ext cx="1499134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9343" y="5761039"/>
            <a:ext cx="816408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34639" y="5873750"/>
            <a:ext cx="46151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1524597" y="1033463"/>
            <a:ext cx="1542103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1992480" y="1395413"/>
            <a:ext cx="68591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pic>
        <p:nvPicPr>
          <p:cNvPr id="1743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23" y="755651"/>
            <a:ext cx="9142806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5" name="WordArt 30"/>
          <p:cNvSpPr>
            <a:spLocks noChangeArrowheads="1" noChangeShapeType="1" noTextEdit="1"/>
          </p:cNvSpPr>
          <p:nvPr/>
        </p:nvSpPr>
        <p:spPr bwMode="auto">
          <a:xfrm>
            <a:off x="3162186" y="26988"/>
            <a:ext cx="597425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NHÍ</a:t>
            </a:r>
          </a:p>
        </p:txBody>
      </p:sp>
      <p:pic>
        <p:nvPicPr>
          <p:cNvPr id="17436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224" y="5734050"/>
            <a:ext cx="9707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80" y="-185738"/>
            <a:ext cx="1651912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8" name="Group 109"/>
          <p:cNvGrpSpPr>
            <a:grpSpLocks/>
          </p:cNvGrpSpPr>
          <p:nvPr/>
        </p:nvGrpSpPr>
        <p:grpSpPr bwMode="auto">
          <a:xfrm>
            <a:off x="10514626" y="298451"/>
            <a:ext cx="1618491" cy="2195513"/>
            <a:chOff x="-192" y="2484"/>
            <a:chExt cx="1020" cy="1383"/>
          </a:xfrm>
        </p:grpSpPr>
        <p:grpSp>
          <p:nvGrpSpPr>
            <p:cNvPr id="17450" name="Group 110"/>
            <p:cNvGrpSpPr>
              <a:grpSpLocks/>
            </p:cNvGrpSpPr>
            <p:nvPr/>
          </p:nvGrpSpPr>
          <p:grpSpPr bwMode="auto">
            <a:xfrm>
              <a:off x="-192" y="3072"/>
              <a:ext cx="844" cy="795"/>
              <a:chOff x="432" y="2544"/>
              <a:chExt cx="844" cy="795"/>
            </a:xfrm>
          </p:grpSpPr>
          <p:sp>
            <p:nvSpPr>
              <p:cNvPr id="17461" name="Freeform 111"/>
              <p:cNvSpPr>
                <a:spLocks/>
              </p:cNvSpPr>
              <p:nvPr/>
            </p:nvSpPr>
            <p:spPr bwMode="auto">
              <a:xfrm>
                <a:off x="432" y="2544"/>
                <a:ext cx="844" cy="795"/>
              </a:xfrm>
              <a:custGeom>
                <a:avLst/>
                <a:gdLst>
                  <a:gd name="T0" fmla="*/ 325 w 844"/>
                  <a:gd name="T1" fmla="*/ 102 h 795"/>
                  <a:gd name="T2" fmla="*/ 236 w 844"/>
                  <a:gd name="T3" fmla="*/ 506 h 795"/>
                  <a:gd name="T4" fmla="*/ 22 w 844"/>
                  <a:gd name="T5" fmla="*/ 669 h 795"/>
                  <a:gd name="T6" fmla="*/ 50 w 844"/>
                  <a:gd name="T7" fmla="*/ 751 h 795"/>
                  <a:gd name="T8" fmla="*/ 313 w 844"/>
                  <a:gd name="T9" fmla="*/ 792 h 795"/>
                  <a:gd name="T10" fmla="*/ 603 w 844"/>
                  <a:gd name="T11" fmla="*/ 767 h 795"/>
                  <a:gd name="T12" fmla="*/ 829 w 844"/>
                  <a:gd name="T13" fmla="*/ 669 h 795"/>
                  <a:gd name="T14" fmla="*/ 697 w 844"/>
                  <a:gd name="T15" fmla="*/ 516 h 795"/>
                  <a:gd name="T16" fmla="*/ 458 w 844"/>
                  <a:gd name="T17" fmla="*/ 424 h 795"/>
                  <a:gd name="T18" fmla="*/ 561 w 844"/>
                  <a:gd name="T19" fmla="*/ 227 h 795"/>
                  <a:gd name="T20" fmla="*/ 606 w 844"/>
                  <a:gd name="T21" fmla="*/ 43 h 795"/>
                  <a:gd name="T22" fmla="*/ 478 w 844"/>
                  <a:gd name="T23" fmla="*/ 0 h 795"/>
                  <a:gd name="T24" fmla="*/ 325 w 844"/>
                  <a:gd name="T25" fmla="*/ 102 h 7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4" h="795">
                    <a:moveTo>
                      <a:pt x="325" y="102"/>
                    </a:moveTo>
                    <a:cubicBezTo>
                      <a:pt x="285" y="186"/>
                      <a:pt x="292" y="401"/>
                      <a:pt x="236" y="506"/>
                    </a:cubicBezTo>
                    <a:cubicBezTo>
                      <a:pt x="180" y="611"/>
                      <a:pt x="22" y="669"/>
                      <a:pt x="22" y="669"/>
                    </a:cubicBezTo>
                    <a:cubicBezTo>
                      <a:pt x="22" y="669"/>
                      <a:pt x="0" y="731"/>
                      <a:pt x="50" y="751"/>
                    </a:cubicBezTo>
                    <a:cubicBezTo>
                      <a:pt x="100" y="771"/>
                      <a:pt x="221" y="789"/>
                      <a:pt x="313" y="792"/>
                    </a:cubicBezTo>
                    <a:cubicBezTo>
                      <a:pt x="405" y="795"/>
                      <a:pt x="603" y="767"/>
                      <a:pt x="603" y="767"/>
                    </a:cubicBezTo>
                    <a:cubicBezTo>
                      <a:pt x="603" y="767"/>
                      <a:pt x="814" y="713"/>
                      <a:pt x="829" y="669"/>
                    </a:cubicBezTo>
                    <a:cubicBezTo>
                      <a:pt x="844" y="625"/>
                      <a:pt x="759" y="557"/>
                      <a:pt x="697" y="516"/>
                    </a:cubicBezTo>
                    <a:cubicBezTo>
                      <a:pt x="635" y="475"/>
                      <a:pt x="483" y="471"/>
                      <a:pt x="458" y="424"/>
                    </a:cubicBezTo>
                    <a:lnTo>
                      <a:pt x="561" y="227"/>
                    </a:lnTo>
                    <a:cubicBezTo>
                      <a:pt x="586" y="164"/>
                      <a:pt x="620" y="81"/>
                      <a:pt x="606" y="43"/>
                    </a:cubicBezTo>
                    <a:cubicBezTo>
                      <a:pt x="592" y="3"/>
                      <a:pt x="519" y="1"/>
                      <a:pt x="478" y="0"/>
                    </a:cubicBezTo>
                    <a:cubicBezTo>
                      <a:pt x="431" y="10"/>
                      <a:pt x="365" y="18"/>
                      <a:pt x="325" y="1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8A200"/>
                  </a:gs>
                  <a:gs pos="50000">
                    <a:srgbClr val="5D4B00"/>
                  </a:gs>
                  <a:gs pos="100000">
                    <a:srgbClr val="C8A200"/>
                  </a:gs>
                </a:gsLst>
                <a:lin ang="0" scaled="1"/>
              </a:gradFill>
              <a:ln>
                <a:noFill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462" name="Group 112"/>
              <p:cNvGrpSpPr>
                <a:grpSpLocks/>
              </p:cNvGrpSpPr>
              <p:nvPr/>
            </p:nvGrpSpPr>
            <p:grpSpPr bwMode="auto">
              <a:xfrm>
                <a:off x="675" y="2756"/>
                <a:ext cx="281" cy="512"/>
                <a:chOff x="675" y="2756"/>
                <a:chExt cx="281" cy="512"/>
              </a:xfrm>
            </p:grpSpPr>
            <p:grpSp>
              <p:nvGrpSpPr>
                <p:cNvPr id="17463" name="Group 113"/>
                <p:cNvGrpSpPr>
                  <a:grpSpLocks/>
                </p:cNvGrpSpPr>
                <p:nvPr/>
              </p:nvGrpSpPr>
              <p:grpSpPr bwMode="auto">
                <a:xfrm>
                  <a:off x="832" y="2756"/>
                  <a:ext cx="48" cy="121"/>
                  <a:chOff x="768" y="2784"/>
                  <a:chExt cx="96" cy="169"/>
                </a:xfrm>
              </p:grpSpPr>
              <p:sp>
                <p:nvSpPr>
                  <p:cNvPr id="17467" name="Freeform 114"/>
                  <p:cNvSpPr>
                    <a:spLocks/>
                  </p:cNvSpPr>
                  <p:nvPr/>
                </p:nvSpPr>
                <p:spPr bwMode="auto">
                  <a:xfrm>
                    <a:off x="768" y="2784"/>
                    <a:ext cx="96" cy="169"/>
                  </a:xfrm>
                  <a:custGeom>
                    <a:avLst/>
                    <a:gdLst>
                      <a:gd name="T0" fmla="*/ 62 w 96"/>
                      <a:gd name="T1" fmla="*/ 8 h 169"/>
                      <a:gd name="T2" fmla="*/ 1 w 96"/>
                      <a:gd name="T3" fmla="*/ 120 h 169"/>
                      <a:gd name="T4" fmla="*/ 54 w 96"/>
                      <a:gd name="T5" fmla="*/ 160 h 169"/>
                      <a:gd name="T6" fmla="*/ 95 w 96"/>
                      <a:gd name="T7" fmla="*/ 68 h 169"/>
                      <a:gd name="T8" fmla="*/ 62 w 96"/>
                      <a:gd name="T9" fmla="*/ 8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8" name="Freeform 115"/>
                  <p:cNvSpPr>
                    <a:spLocks/>
                  </p:cNvSpPr>
                  <p:nvPr/>
                </p:nvSpPr>
                <p:spPr bwMode="auto">
                  <a:xfrm>
                    <a:off x="796" y="2832"/>
                    <a:ext cx="48" cy="85"/>
                  </a:xfrm>
                  <a:custGeom>
                    <a:avLst/>
                    <a:gdLst>
                      <a:gd name="T0" fmla="*/ 8 w 96"/>
                      <a:gd name="T1" fmla="*/ 1 h 169"/>
                      <a:gd name="T2" fmla="*/ 1 w 96"/>
                      <a:gd name="T3" fmla="*/ 15 h 169"/>
                      <a:gd name="T4" fmla="*/ 7 w 96"/>
                      <a:gd name="T5" fmla="*/ 20 h 169"/>
                      <a:gd name="T6" fmla="*/ 12 w 96"/>
                      <a:gd name="T7" fmla="*/ 9 h 169"/>
                      <a:gd name="T8" fmla="*/ 8 w 96"/>
                      <a:gd name="T9" fmla="*/ 1 h 1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6" h="169">
                        <a:moveTo>
                          <a:pt x="62" y="8"/>
                        </a:moveTo>
                        <a:cubicBezTo>
                          <a:pt x="46" y="17"/>
                          <a:pt x="2" y="95"/>
                          <a:pt x="1" y="120"/>
                        </a:cubicBezTo>
                        <a:cubicBezTo>
                          <a:pt x="0" y="145"/>
                          <a:pt x="38" y="169"/>
                          <a:pt x="54" y="160"/>
                        </a:cubicBezTo>
                        <a:cubicBezTo>
                          <a:pt x="70" y="151"/>
                          <a:pt x="94" y="93"/>
                          <a:pt x="95" y="68"/>
                        </a:cubicBezTo>
                        <a:cubicBezTo>
                          <a:pt x="96" y="43"/>
                          <a:pt x="84" y="0"/>
                          <a:pt x="62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7464" name="Group 116"/>
                <p:cNvGrpSpPr>
                  <a:grpSpLocks/>
                </p:cNvGrpSpPr>
                <p:nvPr/>
              </p:nvGrpSpPr>
              <p:grpSpPr bwMode="auto">
                <a:xfrm>
                  <a:off x="675" y="3086"/>
                  <a:ext cx="281" cy="182"/>
                  <a:chOff x="675" y="3086"/>
                  <a:chExt cx="281" cy="182"/>
                </a:xfrm>
              </p:grpSpPr>
              <p:sp>
                <p:nvSpPr>
                  <p:cNvPr id="17465" name="Freeform 117"/>
                  <p:cNvSpPr>
                    <a:spLocks/>
                  </p:cNvSpPr>
                  <p:nvPr/>
                </p:nvSpPr>
                <p:spPr bwMode="auto">
                  <a:xfrm>
                    <a:off x="675" y="3086"/>
                    <a:ext cx="281" cy="182"/>
                  </a:xfrm>
                  <a:custGeom>
                    <a:avLst/>
                    <a:gdLst>
                      <a:gd name="T0" fmla="*/ 281 w 281"/>
                      <a:gd name="T1" fmla="*/ 23 h 182"/>
                      <a:gd name="T2" fmla="*/ 169 w 281"/>
                      <a:gd name="T3" fmla="*/ 26 h 182"/>
                      <a:gd name="T4" fmla="*/ 17 w 281"/>
                      <a:gd name="T5" fmla="*/ 78 h 182"/>
                      <a:gd name="T6" fmla="*/ 69 w 281"/>
                      <a:gd name="T7" fmla="*/ 173 h 182"/>
                      <a:gd name="T8" fmla="*/ 237 w 281"/>
                      <a:gd name="T9" fmla="*/ 130 h 182"/>
                      <a:gd name="T10" fmla="*/ 281 w 281"/>
                      <a:gd name="T11" fmla="*/ 2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66" name="Freeform 118"/>
                  <p:cNvSpPr>
                    <a:spLocks/>
                  </p:cNvSpPr>
                  <p:nvPr/>
                </p:nvSpPr>
                <p:spPr bwMode="auto">
                  <a:xfrm>
                    <a:off x="720" y="3128"/>
                    <a:ext cx="192" cy="93"/>
                  </a:xfrm>
                  <a:custGeom>
                    <a:avLst/>
                    <a:gdLst>
                      <a:gd name="T0" fmla="*/ 90 w 281"/>
                      <a:gd name="T1" fmla="*/ 3 h 182"/>
                      <a:gd name="T2" fmla="*/ 54 w 281"/>
                      <a:gd name="T3" fmla="*/ 4 h 182"/>
                      <a:gd name="T4" fmla="*/ 5 w 281"/>
                      <a:gd name="T5" fmla="*/ 10 h 182"/>
                      <a:gd name="T6" fmla="*/ 22 w 281"/>
                      <a:gd name="T7" fmla="*/ 23 h 182"/>
                      <a:gd name="T8" fmla="*/ 76 w 281"/>
                      <a:gd name="T9" fmla="*/ 17 h 182"/>
                      <a:gd name="T10" fmla="*/ 90 w 281"/>
                      <a:gd name="T11" fmla="*/ 3 h 1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81" h="182">
                        <a:moveTo>
                          <a:pt x="281" y="23"/>
                        </a:moveTo>
                        <a:cubicBezTo>
                          <a:pt x="264" y="0"/>
                          <a:pt x="213" y="17"/>
                          <a:pt x="169" y="26"/>
                        </a:cubicBezTo>
                        <a:cubicBezTo>
                          <a:pt x="125" y="35"/>
                          <a:pt x="34" y="53"/>
                          <a:pt x="17" y="78"/>
                        </a:cubicBezTo>
                        <a:cubicBezTo>
                          <a:pt x="0" y="103"/>
                          <a:pt x="32" y="164"/>
                          <a:pt x="69" y="173"/>
                        </a:cubicBezTo>
                        <a:cubicBezTo>
                          <a:pt x="106" y="182"/>
                          <a:pt x="202" y="155"/>
                          <a:pt x="237" y="130"/>
                        </a:cubicBezTo>
                        <a:cubicBezTo>
                          <a:pt x="272" y="105"/>
                          <a:pt x="272" y="45"/>
                          <a:pt x="281" y="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4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17451" name="Group 119"/>
            <p:cNvGrpSpPr>
              <a:grpSpLocks/>
            </p:cNvGrpSpPr>
            <p:nvPr/>
          </p:nvGrpSpPr>
          <p:grpSpPr bwMode="auto">
            <a:xfrm>
              <a:off x="12" y="2484"/>
              <a:ext cx="816" cy="816"/>
              <a:chOff x="1008" y="1104"/>
              <a:chExt cx="816" cy="816"/>
            </a:xfrm>
          </p:grpSpPr>
          <p:sp>
            <p:nvSpPr>
              <p:cNvPr id="17452" name="Oval 120"/>
              <p:cNvSpPr>
                <a:spLocks noChangeArrowheads="1"/>
              </p:cNvSpPr>
              <p:nvPr/>
            </p:nvSpPr>
            <p:spPr bwMode="auto">
              <a:xfrm>
                <a:off x="1008" y="1104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51A2CA"/>
                  </a:gs>
                </a:gsLst>
                <a:path path="rect">
                  <a:fillToRect t="100000" r="100000"/>
                </a:path>
              </a:gradFill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3" name="Rectangle 121"/>
              <p:cNvSpPr>
                <a:spLocks noChangeArrowheads="1"/>
              </p:cNvSpPr>
              <p:nvPr/>
            </p:nvSpPr>
            <p:spPr bwMode="auto">
              <a:xfrm>
                <a:off x="1391" y="1149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4" name="Rectangle 122"/>
              <p:cNvSpPr>
                <a:spLocks noChangeArrowheads="1"/>
              </p:cNvSpPr>
              <p:nvPr/>
            </p:nvSpPr>
            <p:spPr bwMode="auto">
              <a:xfrm rot="5400000">
                <a:off x="1709" y="144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5" name="Rectangle 123"/>
              <p:cNvSpPr>
                <a:spLocks noChangeArrowheads="1"/>
              </p:cNvSpPr>
              <p:nvPr/>
            </p:nvSpPr>
            <p:spPr bwMode="auto">
              <a:xfrm>
                <a:off x="1392" y="1793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6" name="Rectangle 124"/>
              <p:cNvSpPr>
                <a:spLocks noChangeArrowheads="1"/>
              </p:cNvSpPr>
              <p:nvPr/>
            </p:nvSpPr>
            <p:spPr bwMode="auto">
              <a:xfrm rot="5400000">
                <a:off x="1072" y="1450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7" name="Rectangle 125"/>
              <p:cNvSpPr>
                <a:spLocks noChangeArrowheads="1"/>
              </p:cNvSpPr>
              <p:nvPr/>
            </p:nvSpPr>
            <p:spPr bwMode="auto">
              <a:xfrm rot="3000000">
                <a:off x="1139" y="166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8" name="Rectangle 126"/>
              <p:cNvSpPr>
                <a:spLocks noChangeArrowheads="1"/>
              </p:cNvSpPr>
              <p:nvPr/>
            </p:nvSpPr>
            <p:spPr bwMode="auto">
              <a:xfrm rot="3000000">
                <a:off x="1629" y="1257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59" name="Rectangle 127"/>
              <p:cNvSpPr>
                <a:spLocks noChangeArrowheads="1"/>
              </p:cNvSpPr>
              <p:nvPr/>
            </p:nvSpPr>
            <p:spPr bwMode="auto">
              <a:xfrm rot="-3000000">
                <a:off x="1155" y="1254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60" name="Rectangle 128"/>
              <p:cNvSpPr>
                <a:spLocks noChangeArrowheads="1"/>
              </p:cNvSpPr>
              <p:nvPr/>
            </p:nvSpPr>
            <p:spPr bwMode="auto">
              <a:xfrm rot="-3000000">
                <a:off x="1641" y="1661"/>
                <a:ext cx="46" cy="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6" name="Text Box 149"/>
          <p:cNvSpPr txBox="1">
            <a:spLocks noChangeArrowheads="1"/>
          </p:cNvSpPr>
          <p:nvPr/>
        </p:nvSpPr>
        <p:spPr bwMode="auto">
          <a:xfrm>
            <a:off x="10793127" y="552450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 Box 150"/>
          <p:cNvSpPr txBox="1">
            <a:spLocks noChangeArrowheads="1"/>
          </p:cNvSpPr>
          <p:nvPr/>
        </p:nvSpPr>
        <p:spPr bwMode="auto">
          <a:xfrm>
            <a:off x="10988874" y="558801"/>
            <a:ext cx="13702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 Box 151"/>
          <p:cNvSpPr txBox="1">
            <a:spLocks noChangeArrowheads="1"/>
          </p:cNvSpPr>
          <p:nvPr/>
        </p:nvSpPr>
        <p:spPr bwMode="auto">
          <a:xfrm>
            <a:off x="10778804" y="552450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 Box 152"/>
          <p:cNvSpPr txBox="1">
            <a:spLocks noChangeArrowheads="1"/>
          </p:cNvSpPr>
          <p:nvPr/>
        </p:nvSpPr>
        <p:spPr bwMode="auto">
          <a:xfrm>
            <a:off x="10778804" y="555626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 Box 153"/>
          <p:cNvSpPr txBox="1">
            <a:spLocks noChangeArrowheads="1"/>
          </p:cNvSpPr>
          <p:nvPr/>
        </p:nvSpPr>
        <p:spPr bwMode="auto">
          <a:xfrm>
            <a:off x="10807450" y="558801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 Box 154"/>
          <p:cNvSpPr txBox="1">
            <a:spLocks noChangeArrowheads="1"/>
          </p:cNvSpPr>
          <p:nvPr/>
        </p:nvSpPr>
        <p:spPr bwMode="auto">
          <a:xfrm>
            <a:off x="10775621" y="552450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 Box 155"/>
          <p:cNvSpPr txBox="1">
            <a:spLocks noChangeArrowheads="1"/>
          </p:cNvSpPr>
          <p:nvPr/>
        </p:nvSpPr>
        <p:spPr bwMode="auto">
          <a:xfrm>
            <a:off x="10772439" y="576264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 Box 156"/>
          <p:cNvSpPr txBox="1">
            <a:spLocks noChangeArrowheads="1"/>
          </p:cNvSpPr>
          <p:nvPr/>
        </p:nvSpPr>
        <p:spPr bwMode="auto">
          <a:xfrm>
            <a:off x="10786761" y="549276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 Box 157"/>
          <p:cNvSpPr txBox="1">
            <a:spLocks noChangeArrowheads="1"/>
          </p:cNvSpPr>
          <p:nvPr/>
        </p:nvSpPr>
        <p:spPr bwMode="auto">
          <a:xfrm>
            <a:off x="10813816" y="533401"/>
            <a:ext cx="13718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 Box 158"/>
          <p:cNvSpPr txBox="1">
            <a:spLocks noChangeArrowheads="1"/>
          </p:cNvSpPr>
          <p:nvPr/>
        </p:nvSpPr>
        <p:spPr bwMode="auto">
          <a:xfrm>
            <a:off x="10836096" y="568326"/>
            <a:ext cx="13702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 Box 159"/>
          <p:cNvSpPr txBox="1">
            <a:spLocks noChangeArrowheads="1"/>
          </p:cNvSpPr>
          <p:nvPr/>
        </p:nvSpPr>
        <p:spPr bwMode="auto">
          <a:xfrm>
            <a:off x="11178255" y="682626"/>
            <a:ext cx="685910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cs typeface="Times New Roman" panose="02020603050405020304" pitchFamily="18" charset="0"/>
              </a:rPr>
              <a:t>giờ</a:t>
            </a:r>
            <a:endParaRPr lang="vi-VN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0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4.81481E-6 L -3.33333E-6 -0.07222 " pathEditMode="relative" rAng="0" ptsTypes="AA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7195" grpId="0" animBg="1"/>
      <p:bldP spid="7195" grpId="1" animBg="1"/>
      <p:bldP spid="7196" grpId="0" animBg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196" descr="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5" y="-103188"/>
            <a:ext cx="12075825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79290" y="2201864"/>
            <a:ext cx="52803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6600">
                <a:latin typeface="Algerian" pitchFamily="82" charset="0"/>
                <a:cs typeface="Times New Roman" pitchFamily="18" charset="0"/>
              </a:rPr>
              <a:t>TRÂN TRỌNG CẢM ƠN</a:t>
            </a:r>
          </a:p>
        </p:txBody>
      </p:sp>
    </p:spTree>
    <p:extLst>
      <p:ext uri="{BB962C8B-B14F-4D97-AF65-F5344CB8AC3E}">
        <p14:creationId xmlns:p14="http://schemas.microsoft.com/office/powerpoint/2010/main" val="21400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78" y="6019800"/>
            <a:ext cx="365712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26" y="6359526"/>
            <a:ext cx="492708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93183" y="3276601"/>
            <a:ext cx="549245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Khởi động</a:t>
            </a:r>
            <a:endParaRPr lang="vi-VN" sz="72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409228" y="616011"/>
            <a:ext cx="2895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DA00DA"/>
                </a:solidFill>
              </a:rPr>
              <a:t>HÁI HOA</a:t>
            </a:r>
          </a:p>
          <a:p>
            <a:pPr algn="ctr"/>
            <a:r>
              <a:rPr lang="en-US" sz="5400" b="1">
                <a:solidFill>
                  <a:srgbClr val="DA00DA"/>
                </a:solidFill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274819"/>
            <a:ext cx="682398" cy="663291"/>
          </a:xfrm>
          <a:prstGeom prst="rect">
            <a:avLst/>
          </a:prstGeom>
        </p:spPr>
      </p:pic>
      <p:sp>
        <p:nvSpPr>
          <p:cNvPr id="30" name="Câu hỏi 1"/>
          <p:cNvSpPr/>
          <p:nvPr/>
        </p:nvSpPr>
        <p:spPr>
          <a:xfrm>
            <a:off x="99709" y="257961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âu hỏi 2"/>
          <p:cNvSpPr/>
          <p:nvPr/>
        </p:nvSpPr>
        <p:spPr>
          <a:xfrm>
            <a:off x="99712" y="265690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âu hỏi 3"/>
          <p:cNvSpPr/>
          <p:nvPr/>
        </p:nvSpPr>
        <p:spPr>
          <a:xfrm>
            <a:off x="99710" y="2606464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37" y="3574134"/>
            <a:ext cx="865484" cy="8654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76" y="2274819"/>
            <a:ext cx="859974" cy="8599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63" y="3574134"/>
            <a:ext cx="865484" cy="8654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  <p:sp>
        <p:nvSpPr>
          <p:cNvPr id="32" name="Đáp án 1">
            <a:extLst>
              <a:ext uri="{FF2B5EF4-FFF2-40B4-BE49-F238E27FC236}">
                <a16:creationId xmlns:a16="http://schemas.microsoft.com/office/drawing/2014/main" id="{D6C7CC64-456F-410B-82D2-2D13660C5DB5}"/>
              </a:ext>
            </a:extLst>
          </p:cNvPr>
          <p:cNvSpPr/>
          <p:nvPr/>
        </p:nvSpPr>
        <p:spPr>
          <a:xfrm>
            <a:off x="209823" y="4894617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8" name="Đáp án 2">
            <a:extLst>
              <a:ext uri="{FF2B5EF4-FFF2-40B4-BE49-F238E27FC236}">
                <a16:creationId xmlns:a16="http://schemas.microsoft.com/office/drawing/2014/main" id="{276445A5-92E9-47D6-88F9-EB82ECEDEE67}"/>
              </a:ext>
            </a:extLst>
          </p:cNvPr>
          <p:cNvSpPr/>
          <p:nvPr/>
        </p:nvSpPr>
        <p:spPr>
          <a:xfrm>
            <a:off x="209823" y="492327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hơp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Đáp án 3">
            <a:extLst>
              <a:ext uri="{FF2B5EF4-FFF2-40B4-BE49-F238E27FC236}">
                <a16:creationId xmlns:a16="http://schemas.microsoft.com/office/drawing/2014/main" id="{8747B36C-BD5D-491D-A1A1-A267D3EB73D8}"/>
              </a:ext>
            </a:extLst>
          </p:cNvPr>
          <p:cNvSpPr/>
          <p:nvPr/>
        </p:nvSpPr>
        <p:spPr>
          <a:xfrm>
            <a:off x="209823" y="4878207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Đáp án 4">
            <a:extLst>
              <a:ext uri="{FF2B5EF4-FFF2-40B4-BE49-F238E27FC236}">
                <a16:creationId xmlns:a16="http://schemas.microsoft.com/office/drawing/2014/main" id="{11D4A05D-BEAA-491D-AF21-86B19C94D94D}"/>
              </a:ext>
            </a:extLst>
          </p:cNvPr>
          <p:cNvSpPr/>
          <p:nvPr/>
        </p:nvSpPr>
        <p:spPr>
          <a:xfrm>
            <a:off x="209823" y="48913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4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8"/>
    </mc:Choice>
    <mc:Fallback xmlns="">
      <p:transition spd="slow" advTm="22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29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69 C 4.58333E-6 0.05116 0.07096 -0.29629 0.09557 -0.2375 C 0.10377 -0.20416 0.13906 -0.25231 0.14036 -0.19236 C 0.14205 -0.1324 0.0746 -0.06111 0.08099 -0.1206 C 0.08281 -0.14143 0.10377 -0.02569 0.13085 -0.04467 C 0.15325 -0.04629 0.15638 -0.10162 0.19635 -0.10185 C 0.20898 -0.11713 0.2302 -0.07963 0.2332 -0.13194 C 0.20273 -0.17847 0.26002 0.00185 0.24817 -0.02824 C 0.24635 -0.05972 0.25429 -0.04699 0.28033 -0.10185 C 0.29895 -0.15046 0.27291 -0.15532 0.31393 -0.19166 C 0.32304 -0.23055 0.38099 -0.12963 0.39349 -0.19282 C 0.39987 -0.21643 0.48841 -0.25578 0.49778 -0.25347 " pathEditMode="relative" rAng="0" ptsTypes="AAAAAAAAAAAA">
                                      <p:cBhvr>
                                        <p:cTn id="31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68515 -0.16736 " pathEditMode="relative" rAng="0" ptsTypes="AA">
                                      <p:cBhvr>
                                        <p:cTn id="4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8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53541 -0.16736 " pathEditMode="relative" rAng="0" ptsTypes="AA">
                                      <p:cBhvr>
                                        <p:cTn id="6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64974 0.02245 " pathEditMode="relative" rAng="0" ptsTypes="AA">
                                      <p:cBhvr>
                                        <p:cTn id="9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3" y="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515 -0.16736 L -0.36341 -0.8037 " pathEditMode="relative" rAng="0" ptsTypes="AA">
                                      <p:cBhvr>
                                        <p:cTn id="12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-0.16736 L -0.21367 -0.8037 " pathEditMode="relative" rAng="0" ptsTypes="AA">
                                      <p:cBhvr>
                                        <p:cTn id="13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3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612 0.07963 L -0.18438 -0.55671 " pathEditMode="relative" rAng="0" ptsTypes="AA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1" grpId="0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2" grpId="0" animBg="1"/>
      <p:bldP spid="32" grpId="1" animBg="1"/>
      <p:bldP spid="58" grpId="0" animBg="1"/>
      <p:bldP spid="58" grpId="1" animBg="1"/>
      <p:bldP spid="59" grpId="0" animBg="1"/>
      <p:bldP spid="59" grpId="1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132" y="404844"/>
            <a:ext cx="12028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smtClean="0">
                <a:latin typeface="HP001 4 hàng" panose="020B0603050302020204" pitchFamily="34" charset="0"/>
              </a:rPr>
              <a:t>Thứ năm ngày 23 tháng 12 </a:t>
            </a:r>
            <a:r>
              <a:rPr lang="vi-VN" sz="3600" b="1" dirty="0" smtClean="0">
                <a:latin typeface="HP001 4 hàng" panose="020B0603050302020204" pitchFamily="34" charset="0"/>
              </a:rPr>
              <a:t>năm 2021</a:t>
            </a:r>
          </a:p>
          <a:p>
            <a:pPr algn="ctr">
              <a:lnSpc>
                <a:spcPct val="150000"/>
              </a:lnSpc>
            </a:pPr>
            <a:r>
              <a:rPr lang="vi-VN" sz="3600" b="1" dirty="0" smtClean="0">
                <a:latin typeface="HP001 4 hàng" panose="020B0603050302020204" pitchFamily="34" charset="0"/>
              </a:rPr>
              <a:t>Luyện từ và câu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14386"/>
            <a:ext cx="1202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Câu kể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813225" y="402716"/>
            <a:ext cx="243808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006666"/>
                </a:solidFill>
              </a:rPr>
              <a:t>I.Nhận xét</a:t>
            </a:r>
            <a:r>
              <a:rPr lang="en-US" altLang="en-US" sz="2600" b="1">
                <a:solidFill>
                  <a:srgbClr val="006666"/>
                </a:solidFill>
              </a:rPr>
              <a:t>: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813225" y="987473"/>
            <a:ext cx="1064659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1/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in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đậm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? </a:t>
            </a:r>
            <a:r>
              <a:rPr lang="en-US" altLang="en-US" sz="2800" b="1" dirty="0" err="1">
                <a:solidFill>
                  <a:srgbClr val="0000FF"/>
                </a:solidFill>
              </a:rPr>
              <a:t>Cuối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ấy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dấu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/>
              <a:t>      Bu-</a:t>
            </a:r>
            <a:r>
              <a:rPr lang="en-US" altLang="en-US" sz="2800" dirty="0" err="1"/>
              <a:t>ra</a:t>
            </a:r>
            <a:r>
              <a:rPr lang="en-US" altLang="en-US" sz="2800" dirty="0"/>
              <a:t>-ti-</a:t>
            </a:r>
            <a:r>
              <a:rPr lang="en-US" altLang="en-US" sz="2800" dirty="0" err="1"/>
              <a:t>nô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chú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bằng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gỗ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Chú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mũi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dài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Chú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gỗ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được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rùa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tốt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bụng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Toóc</a:t>
            </a:r>
            <a:r>
              <a:rPr lang="en-US" altLang="en-US" sz="2800" dirty="0"/>
              <a:t>-ti-la </a:t>
            </a:r>
            <a:r>
              <a:rPr lang="en-US" altLang="en-US" sz="2800" dirty="0" err="1"/>
              <a:t>tặng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chiếc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chìa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khoá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mở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báu</a:t>
            </a:r>
            <a:r>
              <a:rPr lang="en-US" altLang="en-US" sz="2800" dirty="0"/>
              <a:t>. </a:t>
            </a:r>
            <a:r>
              <a:rPr lang="en-US" altLang="en-US" sz="2800" b="1" dirty="0" err="1"/>
              <a:t>Nhưng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báu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ấy</a:t>
            </a:r>
            <a:r>
              <a:rPr lang="en-US" altLang="en-US" sz="2800" b="1" dirty="0"/>
              <a:t> ở </a:t>
            </a:r>
            <a:r>
              <a:rPr lang="en-US" altLang="en-US" sz="2800" b="1" dirty="0" err="1"/>
              <a:t>đâu</a:t>
            </a:r>
            <a:r>
              <a:rPr lang="en-US" altLang="en-US" sz="2800" b="1" dirty="0"/>
              <a:t>?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1081583" y="3830547"/>
            <a:ext cx="10288784" cy="14779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CCFFCC"/>
              </a:gs>
            </a:gsLst>
            <a:lin ang="18900000" scaled="1"/>
          </a:gradFill>
          <a:ln w="38100" cmpd="dbl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</a:rPr>
              <a:t>  Câu in đậm trong đoạn văn trên là câu hỏi về một điều chưa biết. Dấu hiệu để nhận biết: cuối câu có dấu chấm hỏi và có cụm từ nghi vấn: ở đâu</a:t>
            </a:r>
          </a:p>
        </p:txBody>
      </p:sp>
    </p:spTree>
    <p:extLst>
      <p:ext uri="{BB962C8B-B14F-4D97-AF65-F5344CB8AC3E}">
        <p14:creationId xmlns:p14="http://schemas.microsoft.com/office/powerpoint/2010/main" val="27960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/>
      <p:bldP spid="60426" grpId="0"/>
      <p:bldP spid="604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78734" y="574788"/>
            <a:ext cx="243808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6666"/>
                </a:solidFill>
                <a:cs typeface="Times New Roman" panose="02020603050405020304" pitchFamily="18" charset="0"/>
              </a:rPr>
              <a:t>I.Nhận xét</a:t>
            </a:r>
            <a:r>
              <a:rPr lang="en-US" altLang="en-US" sz="2800" b="1">
                <a:solidFill>
                  <a:srgbClr val="006666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978734" y="1247338"/>
            <a:ext cx="1028171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2/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978734" y="2473926"/>
            <a:ext cx="1015309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Bu-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ti-nô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Toóc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92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634100" y="412731"/>
            <a:ext cx="1064441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6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2 :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còn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Cuối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dấu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2600" b="1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130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80434"/>
              </p:ext>
            </p:extLst>
          </p:nvPr>
        </p:nvGraphicFramePr>
        <p:xfrm>
          <a:off x="634100" y="1702158"/>
          <a:ext cx="11175071" cy="3763965"/>
        </p:xfrm>
        <a:graphic>
          <a:graphicData uri="http://schemas.openxmlformats.org/drawingml/2006/table">
            <a:tbl>
              <a:tblPr/>
              <a:tblGrid>
                <a:gridCol w="405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9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1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vi-V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âu 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dụng của câu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Cuối câu có dấu gì?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Bu-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ti-nô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667" marR="9166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rùa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bụng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Toóc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-la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tặng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chìa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khoá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báu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667" marR="9166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70" name="Text Box 92"/>
          <p:cNvSpPr txBox="1">
            <a:spLocks noChangeArrowheads="1"/>
          </p:cNvSpPr>
          <p:nvPr/>
        </p:nvSpPr>
        <p:spPr bwMode="auto">
          <a:xfrm>
            <a:off x="1547585" y="4750158"/>
            <a:ext cx="558912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3726" name="Rectangle 126"/>
          <p:cNvSpPr>
            <a:spLocks noChangeArrowheads="1"/>
          </p:cNvSpPr>
          <p:nvPr/>
        </p:nvSpPr>
        <p:spPr bwMode="auto">
          <a:xfrm>
            <a:off x="5024875" y="2613382"/>
            <a:ext cx="237760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giới thiệu.</a:t>
            </a:r>
          </a:p>
        </p:txBody>
      </p:sp>
      <p:sp>
        <p:nvSpPr>
          <p:cNvPr id="153729" name="Rectangle 129"/>
          <p:cNvSpPr>
            <a:spLocks noChangeArrowheads="1"/>
          </p:cNvSpPr>
          <p:nvPr/>
        </p:nvSpPr>
        <p:spPr bwMode="auto">
          <a:xfrm>
            <a:off x="5023283" y="3440470"/>
            <a:ext cx="2132526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miêu tả.</a:t>
            </a:r>
          </a:p>
        </p:txBody>
      </p:sp>
      <p:sp>
        <p:nvSpPr>
          <p:cNvPr id="153730" name="Rectangle 130"/>
          <p:cNvSpPr>
            <a:spLocks noChangeArrowheads="1"/>
          </p:cNvSpPr>
          <p:nvPr/>
        </p:nvSpPr>
        <p:spPr bwMode="auto">
          <a:xfrm>
            <a:off x="5045564" y="4599345"/>
            <a:ext cx="3556861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kể về một sự việc.</a:t>
            </a:r>
          </a:p>
        </p:txBody>
      </p:sp>
      <p:sp>
        <p:nvSpPr>
          <p:cNvPr id="153731" name="Rectangle 131"/>
          <p:cNvSpPr>
            <a:spLocks noChangeArrowheads="1"/>
          </p:cNvSpPr>
          <p:nvPr/>
        </p:nvSpPr>
        <p:spPr bwMode="auto">
          <a:xfrm>
            <a:off x="9269238" y="2613382"/>
            <a:ext cx="133839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</a:p>
        </p:txBody>
      </p:sp>
      <p:sp>
        <p:nvSpPr>
          <p:cNvPr id="153732" name="Rectangle 132"/>
          <p:cNvSpPr>
            <a:spLocks noChangeArrowheads="1"/>
          </p:cNvSpPr>
          <p:nvPr/>
        </p:nvSpPr>
        <p:spPr bwMode="auto">
          <a:xfrm>
            <a:off x="9234226" y="3653195"/>
            <a:ext cx="133839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</a:p>
        </p:txBody>
      </p:sp>
      <p:sp>
        <p:nvSpPr>
          <p:cNvPr id="153733" name="Rectangle 133"/>
          <p:cNvSpPr>
            <a:spLocks noChangeArrowheads="1"/>
          </p:cNvSpPr>
          <p:nvPr/>
        </p:nvSpPr>
        <p:spPr bwMode="auto">
          <a:xfrm>
            <a:off x="9203988" y="4608870"/>
            <a:ext cx="13383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</a:p>
        </p:txBody>
      </p:sp>
      <p:sp>
        <p:nvSpPr>
          <p:cNvPr id="6178" name="TextBox 1"/>
          <p:cNvSpPr txBox="1">
            <a:spLocks noChangeArrowheads="1"/>
          </p:cNvSpPr>
          <p:nvPr/>
        </p:nvSpPr>
        <p:spPr bwMode="auto">
          <a:xfrm>
            <a:off x="735953" y="2465746"/>
            <a:ext cx="360619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6" grpId="0"/>
      <p:bldP spid="153729" grpId="0"/>
      <p:bldP spid="153730" grpId="0"/>
      <p:bldP spid="153731" grpId="0"/>
      <p:bldP spid="153732" grpId="0"/>
      <p:bldP spid="1537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86" name="Text Box 38"/>
          <p:cNvSpPr txBox="1">
            <a:spLocks noChangeArrowheads="1"/>
          </p:cNvSpPr>
          <p:nvPr/>
        </p:nvSpPr>
        <p:spPr bwMode="auto">
          <a:xfrm>
            <a:off x="700582" y="803897"/>
            <a:ext cx="111468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 b="1" smtClean="0"/>
              <a:t>3</a:t>
            </a:r>
            <a:r>
              <a:rPr lang="vi-VN" altLang="en-US" b="1" dirty="0"/>
              <a:t>/</a:t>
            </a:r>
            <a:r>
              <a:rPr lang="en-US" altLang="en-US" b="1" dirty="0" smtClean="0"/>
              <a:t>  </a:t>
            </a:r>
            <a:r>
              <a:rPr lang="en-US" altLang="en-US" b="1" dirty="0"/>
              <a:t>Ba </a:t>
            </a:r>
            <a:r>
              <a:rPr lang="en-US" altLang="en-US" b="1" dirty="0" err="1"/>
              <a:t>câu</a:t>
            </a:r>
            <a:r>
              <a:rPr lang="en-US" altLang="en-US" b="1" dirty="0"/>
              <a:t> </a:t>
            </a:r>
            <a:r>
              <a:rPr lang="en-US" altLang="en-US" b="1" dirty="0" err="1"/>
              <a:t>sau</a:t>
            </a:r>
            <a:r>
              <a:rPr lang="en-US" altLang="en-US" b="1" dirty="0"/>
              <a:t> </a:t>
            </a:r>
            <a:r>
              <a:rPr lang="en-US" altLang="en-US" b="1" dirty="0" err="1"/>
              <a:t>đây</a:t>
            </a:r>
            <a:r>
              <a:rPr lang="en-US" altLang="en-US" b="1" dirty="0"/>
              <a:t> </a:t>
            </a:r>
            <a:r>
              <a:rPr lang="en-US" altLang="en-US" b="1" dirty="0" err="1"/>
              <a:t>cũng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câu</a:t>
            </a:r>
            <a:r>
              <a:rPr lang="en-US" altLang="en-US" b="1" dirty="0"/>
              <a:t> </a:t>
            </a:r>
            <a:r>
              <a:rPr lang="en-US" altLang="en-US" b="1" dirty="0" err="1"/>
              <a:t>kể</a:t>
            </a:r>
            <a:r>
              <a:rPr lang="en-US" altLang="en-US" b="1" dirty="0"/>
              <a:t>. Theo </a:t>
            </a:r>
            <a:r>
              <a:rPr lang="en-US" altLang="en-US" b="1" dirty="0" err="1"/>
              <a:t>em</a:t>
            </a:r>
            <a:r>
              <a:rPr lang="en-US" altLang="en-US" b="1" dirty="0"/>
              <a:t>, </a:t>
            </a:r>
            <a:r>
              <a:rPr lang="en-US" altLang="en-US" b="1" dirty="0" err="1"/>
              <a:t>chúng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b="1" dirty="0"/>
              <a:t> </a:t>
            </a:r>
            <a:r>
              <a:rPr lang="en-US" altLang="en-US" b="1" dirty="0" err="1"/>
              <a:t>dùng</a:t>
            </a:r>
            <a:r>
              <a:rPr lang="en-US" altLang="en-US" b="1" dirty="0"/>
              <a:t> </a:t>
            </a:r>
            <a:r>
              <a:rPr lang="en-US" altLang="en-US" b="1" dirty="0" err="1"/>
              <a:t>làm</a:t>
            </a:r>
            <a:r>
              <a:rPr lang="en-US" altLang="en-US" b="1" dirty="0"/>
              <a:t> </a:t>
            </a:r>
            <a:r>
              <a:rPr lang="en-US" altLang="en-US" b="1" dirty="0" err="1"/>
              <a:t>gì</a:t>
            </a:r>
            <a:r>
              <a:rPr lang="en-US" altLang="en-US" b="1" dirty="0"/>
              <a:t>?</a:t>
            </a:r>
          </a:p>
        </p:txBody>
      </p:sp>
      <p:sp>
        <p:nvSpPr>
          <p:cNvPr id="155687" name="Rectangle 39"/>
          <p:cNvSpPr>
            <a:spLocks noChangeArrowheads="1"/>
          </p:cNvSpPr>
          <p:nvPr/>
        </p:nvSpPr>
        <p:spPr bwMode="auto">
          <a:xfrm>
            <a:off x="990442" y="2090531"/>
            <a:ext cx="105671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15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86" grpId="0"/>
      <p:bldP spid="1556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8"/>
          <p:cNvSpPr txBox="1">
            <a:spLocks noChangeArrowheads="1"/>
          </p:cNvSpPr>
          <p:nvPr/>
        </p:nvSpPr>
        <p:spPr bwMode="auto">
          <a:xfrm>
            <a:off x="781267" y="701260"/>
            <a:ext cx="1066447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 b="1" dirty="0" err="1"/>
              <a:t>Bài</a:t>
            </a:r>
            <a:r>
              <a:rPr lang="en-US" altLang="en-US" b="1" dirty="0"/>
              <a:t> 3:  Ba </a:t>
            </a:r>
            <a:r>
              <a:rPr lang="en-US" altLang="en-US" b="1" dirty="0" err="1"/>
              <a:t>câu</a:t>
            </a:r>
            <a:r>
              <a:rPr lang="en-US" altLang="en-US" b="1" dirty="0"/>
              <a:t> </a:t>
            </a:r>
            <a:r>
              <a:rPr lang="en-US" altLang="en-US" b="1" dirty="0" err="1"/>
              <a:t>sau</a:t>
            </a:r>
            <a:r>
              <a:rPr lang="en-US" altLang="en-US" b="1" dirty="0"/>
              <a:t> </a:t>
            </a:r>
            <a:r>
              <a:rPr lang="en-US" altLang="en-US" b="1" dirty="0" err="1"/>
              <a:t>đây</a:t>
            </a:r>
            <a:r>
              <a:rPr lang="en-US" altLang="en-US" b="1" dirty="0"/>
              <a:t> </a:t>
            </a:r>
            <a:r>
              <a:rPr lang="en-US" altLang="en-US" b="1" dirty="0" err="1"/>
              <a:t>cũng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câu</a:t>
            </a:r>
            <a:r>
              <a:rPr lang="en-US" altLang="en-US" b="1" dirty="0"/>
              <a:t> </a:t>
            </a:r>
            <a:r>
              <a:rPr lang="en-US" altLang="en-US" b="1" dirty="0" err="1"/>
              <a:t>kể</a:t>
            </a:r>
            <a:r>
              <a:rPr lang="en-US" altLang="en-US" b="1" dirty="0"/>
              <a:t>. Theo </a:t>
            </a:r>
            <a:r>
              <a:rPr lang="en-US" altLang="en-US" b="1" dirty="0" err="1"/>
              <a:t>em</a:t>
            </a:r>
            <a:r>
              <a:rPr lang="en-US" altLang="en-US" b="1" dirty="0"/>
              <a:t>, </a:t>
            </a:r>
            <a:r>
              <a:rPr lang="en-US" altLang="en-US" b="1" dirty="0" err="1"/>
              <a:t>chúng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b="1" dirty="0"/>
              <a:t> </a:t>
            </a:r>
            <a:r>
              <a:rPr lang="en-US" altLang="en-US" b="1" dirty="0" err="1"/>
              <a:t>dùng</a:t>
            </a:r>
            <a:r>
              <a:rPr lang="en-US" altLang="en-US" b="1" dirty="0"/>
              <a:t> </a:t>
            </a:r>
            <a:r>
              <a:rPr lang="en-US" altLang="en-US" b="1" dirty="0" err="1"/>
              <a:t>làm</a:t>
            </a:r>
            <a:r>
              <a:rPr lang="en-US" altLang="en-US" b="1" dirty="0"/>
              <a:t> </a:t>
            </a:r>
            <a:r>
              <a:rPr lang="en-US" altLang="en-US" b="1" dirty="0" err="1"/>
              <a:t>gì</a:t>
            </a:r>
            <a:r>
              <a:rPr lang="en-US" altLang="en-US" b="1" dirty="0"/>
              <a:t>?</a:t>
            </a:r>
          </a:p>
        </p:txBody>
      </p:sp>
      <p:sp>
        <p:nvSpPr>
          <p:cNvPr id="8196" name="Rectangle 39"/>
          <p:cNvSpPr>
            <a:spLocks noChangeArrowheads="1"/>
          </p:cNvSpPr>
          <p:nvPr/>
        </p:nvSpPr>
        <p:spPr bwMode="auto">
          <a:xfrm>
            <a:off x="1179444" y="1296573"/>
            <a:ext cx="111054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Ba-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5713" name="Text Box 65"/>
          <p:cNvSpPr txBox="1">
            <a:spLocks noChangeArrowheads="1"/>
          </p:cNvSpPr>
          <p:nvPr/>
        </p:nvSpPr>
        <p:spPr bwMode="auto">
          <a:xfrm>
            <a:off x="6400760" y="3266660"/>
            <a:ext cx="426664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cs typeface="Times New Roman" panose="02020603050405020304" pitchFamily="18" charset="0"/>
              </a:rPr>
              <a:t> Kể về Ba-ra-ba</a:t>
            </a:r>
          </a:p>
        </p:txBody>
      </p:sp>
      <p:sp>
        <p:nvSpPr>
          <p:cNvPr id="155714" name="Text Box 66"/>
          <p:cNvSpPr txBox="1">
            <a:spLocks noChangeArrowheads="1"/>
          </p:cNvSpPr>
          <p:nvPr/>
        </p:nvSpPr>
        <p:spPr bwMode="auto">
          <a:xfrm>
            <a:off x="6400760" y="4028660"/>
            <a:ext cx="426664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cs typeface="Times New Roman" panose="02020603050405020304" pitchFamily="18" charset="0"/>
              </a:rPr>
              <a:t> Kể về Ba-ra-ba</a:t>
            </a:r>
          </a:p>
        </p:txBody>
      </p:sp>
      <p:sp>
        <p:nvSpPr>
          <p:cNvPr id="155715" name="Text Box 67"/>
          <p:cNvSpPr txBox="1">
            <a:spLocks noChangeArrowheads="1"/>
          </p:cNvSpPr>
          <p:nvPr/>
        </p:nvSpPr>
        <p:spPr bwMode="auto">
          <a:xfrm>
            <a:off x="6502612" y="5019260"/>
            <a:ext cx="599494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cs typeface="Times New Roman" panose="02020603050405020304" pitchFamily="18" charset="0"/>
              </a:rPr>
              <a:t>Nêu suy nghĩ của Ba-ra-ba</a:t>
            </a:r>
          </a:p>
        </p:txBody>
      </p:sp>
      <p:graphicFrame>
        <p:nvGraphicFramePr>
          <p:cNvPr id="1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4949"/>
              </p:ext>
            </p:extLst>
          </p:nvPr>
        </p:nvGraphicFramePr>
        <p:xfrm>
          <a:off x="677953" y="2579274"/>
          <a:ext cx="10871107" cy="3524249"/>
        </p:xfrm>
        <a:graphic>
          <a:graphicData uri="http://schemas.openxmlformats.org/drawingml/2006/table">
            <a:tbl>
              <a:tblPr/>
              <a:tblGrid>
                <a:gridCol w="549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8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vi-V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âu 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vi-V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dụng của câu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Ba-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rượu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say.</a:t>
                      </a:r>
                    </a:p>
                  </a:txBody>
                  <a:tcPr marL="91667" marR="9166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91667" marR="9166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râu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lão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91667" marR="9166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thằng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ta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sưởi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67" marR="9166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13" grpId="0"/>
      <p:bldP spid="155714" grpId="0"/>
      <p:bldP spid="1557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743244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1208</Words>
  <Application>Microsoft Office PowerPoint</Application>
  <PresentationFormat>Widescreen</PresentationFormat>
  <Paragraphs>172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HP001 4 hàng</vt:lpstr>
      <vt:lpstr>Wingdings</vt:lpstr>
      <vt:lpstr>Algerian</vt:lpstr>
      <vt:lpstr>Times New Roman</vt:lpstr>
      <vt:lpstr>Calibri Light</vt:lpstr>
      <vt:lpstr>Calibri</vt:lpstr>
      <vt:lpstr>1_Office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LE THI THU GIANG</cp:lastModifiedBy>
  <cp:revision>65</cp:revision>
  <dcterms:created xsi:type="dcterms:W3CDTF">2018-10-07T02:14:13Z</dcterms:created>
  <dcterms:modified xsi:type="dcterms:W3CDTF">2021-12-19T10:13:44Z</dcterms:modified>
</cp:coreProperties>
</file>