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 id="2147483728" r:id="rId2"/>
    <p:sldMasterId id="2147483740" r:id="rId3"/>
  </p:sldMasterIdLst>
  <p:notesMasterIdLst>
    <p:notesMasterId r:id="rId35"/>
  </p:notesMasterIdLst>
  <p:sldIdLst>
    <p:sldId id="425" r:id="rId4"/>
    <p:sldId id="422" r:id="rId5"/>
    <p:sldId id="423" r:id="rId6"/>
    <p:sldId id="420" r:id="rId7"/>
    <p:sldId id="388" r:id="rId8"/>
    <p:sldId id="389" r:id="rId9"/>
    <p:sldId id="390" r:id="rId10"/>
    <p:sldId id="391" r:id="rId11"/>
    <p:sldId id="421" r:id="rId12"/>
    <p:sldId id="393" r:id="rId13"/>
    <p:sldId id="394" r:id="rId14"/>
    <p:sldId id="396" r:id="rId15"/>
    <p:sldId id="397" r:id="rId16"/>
    <p:sldId id="398" r:id="rId17"/>
    <p:sldId id="399" r:id="rId18"/>
    <p:sldId id="400" r:id="rId19"/>
    <p:sldId id="401" r:id="rId20"/>
    <p:sldId id="402" r:id="rId21"/>
    <p:sldId id="403" r:id="rId22"/>
    <p:sldId id="404" r:id="rId23"/>
    <p:sldId id="405" r:id="rId24"/>
    <p:sldId id="406" r:id="rId25"/>
    <p:sldId id="407" r:id="rId26"/>
    <p:sldId id="408" r:id="rId27"/>
    <p:sldId id="409" r:id="rId28"/>
    <p:sldId id="410" r:id="rId29"/>
    <p:sldId id="411" r:id="rId30"/>
    <p:sldId id="412" r:id="rId31"/>
    <p:sldId id="413" r:id="rId32"/>
    <p:sldId id="424" r:id="rId33"/>
    <p:sldId id="41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0000"/>
    <a:srgbClr val="FF3399"/>
    <a:srgbClr val="FF0000"/>
    <a:srgbClr val="0066FF"/>
    <a:srgbClr val="E5FDFF"/>
    <a:srgbClr val="3333CC"/>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94786" autoAdjust="0"/>
  </p:normalViewPr>
  <p:slideViewPr>
    <p:cSldViewPr>
      <p:cViewPr varScale="1">
        <p:scale>
          <a:sx n="58" d="100"/>
          <a:sy n="58" d="100"/>
        </p:scale>
        <p:origin x="68" y="72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C8BC54-1308-49AE-A1E7-060701712336}"/>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3" name="Date Placeholder 2">
            <a:extLst>
              <a:ext uri="{FF2B5EF4-FFF2-40B4-BE49-F238E27FC236}">
                <a16:creationId xmlns:a16="http://schemas.microsoft.com/office/drawing/2014/main" id="{FC6B6281-5913-4089-80CB-8C2D3F9C366D}"/>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FAC299E9-5664-40D2-AD07-DC277B67C61B}" type="datetimeFigureOut">
              <a:rPr lang="en-US"/>
              <a:pPr>
                <a:defRPr/>
              </a:pPr>
              <a:t>12/29/2021</a:t>
            </a:fld>
            <a:endParaRPr lang="en-US"/>
          </a:p>
        </p:txBody>
      </p:sp>
      <p:sp>
        <p:nvSpPr>
          <p:cNvPr id="4" name="Slide Image Placeholder 3">
            <a:extLst>
              <a:ext uri="{FF2B5EF4-FFF2-40B4-BE49-F238E27FC236}">
                <a16:creationId xmlns:a16="http://schemas.microsoft.com/office/drawing/2014/main" id="{AEFB2AAA-BBD2-425B-A003-35969DD26EFE}"/>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7D30F901-7F94-427E-8720-5FBE42B1B04B}"/>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139A63F-899B-4DE8-B62E-66DC4DC48947}"/>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id="{29E641A6-0499-4E7D-A650-1509A7D300A0}"/>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BD24730E-CB5E-4189-BA77-0FF55EE8054F}" type="slidenum">
              <a:rPr lang="en-US" altLang="en-US"/>
              <a:pPr/>
              <a:t>‹#›</a:t>
            </a:fld>
            <a:endParaRPr lang="en-US" altLang="en-US"/>
          </a:p>
        </p:txBody>
      </p:sp>
    </p:spTree>
    <p:extLst>
      <p:ext uri="{BB962C8B-B14F-4D97-AF65-F5344CB8AC3E}">
        <p14:creationId xmlns:p14="http://schemas.microsoft.com/office/powerpoint/2010/main" val="8787023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F43F9-0EE7-4A01-843A-E135DFD31E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FF1D16B-70C1-40D1-B81B-5C7B7693FB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D657C01-0D6A-4A15-967F-48A6919D3B0D}"/>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25056739-358E-4601-B900-42E945200E6D}"/>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45CE1D62-6112-4B52-8833-1CFD7AB9619C}"/>
              </a:ext>
            </a:extLst>
          </p:cNvPr>
          <p:cNvSpPr>
            <a:spLocks noGrp="1"/>
          </p:cNvSpPr>
          <p:nvPr>
            <p:ph type="sldNum" sz="quarter" idx="12"/>
          </p:nvPr>
        </p:nvSpPr>
        <p:spPr/>
        <p:txBody>
          <a:bodyPr/>
          <a:lstStyle/>
          <a:p>
            <a:fld id="{F7E36451-39DE-48C4-9C19-E8B9E6A4116E}" type="slidenum">
              <a:rPr lang="en-US" altLang="en-US" smtClean="0"/>
              <a:pPr/>
              <a:t>‹#›</a:t>
            </a:fld>
            <a:endParaRPr lang="en-US" altLang="en-US"/>
          </a:p>
        </p:txBody>
      </p:sp>
    </p:spTree>
    <p:extLst>
      <p:ext uri="{BB962C8B-B14F-4D97-AF65-F5344CB8AC3E}">
        <p14:creationId xmlns:p14="http://schemas.microsoft.com/office/powerpoint/2010/main" val="2829205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3CEDA-ADA3-4DA1-8952-D92E40E2E84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D54FB02-0146-464F-A2E7-4BFA868A6B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37C598-DE01-49E5-BCC6-A57A18D43EE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F9709DFF-A497-4911-9B0A-C2A425C7A8E7}"/>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86F6F5AF-1F61-4173-B163-2DE5021ABC37}"/>
              </a:ext>
            </a:extLst>
          </p:cNvPr>
          <p:cNvSpPr>
            <a:spLocks noGrp="1"/>
          </p:cNvSpPr>
          <p:nvPr>
            <p:ph type="sldNum" sz="quarter" idx="12"/>
          </p:nvPr>
        </p:nvSpPr>
        <p:spPr/>
        <p:txBody>
          <a:bodyPr/>
          <a:lstStyle/>
          <a:p>
            <a:fld id="{F7E36451-39DE-48C4-9C19-E8B9E6A4116E}" type="slidenum">
              <a:rPr lang="en-US" altLang="en-US" smtClean="0"/>
              <a:pPr/>
              <a:t>‹#›</a:t>
            </a:fld>
            <a:endParaRPr lang="en-US" altLang="en-US"/>
          </a:p>
        </p:txBody>
      </p:sp>
    </p:spTree>
    <p:extLst>
      <p:ext uri="{BB962C8B-B14F-4D97-AF65-F5344CB8AC3E}">
        <p14:creationId xmlns:p14="http://schemas.microsoft.com/office/powerpoint/2010/main" val="3197350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81823C-37B1-4361-94B4-C42EC9F64B9E}"/>
              </a:ext>
            </a:extLst>
          </p:cNvPr>
          <p:cNvSpPr>
            <a:spLocks noGrp="1"/>
          </p:cNvSpPr>
          <p:nvPr>
            <p:ph type="title" orient="vert"/>
          </p:nvPr>
        </p:nvSpPr>
        <p:spPr>
          <a:xfrm>
            <a:off x="8724902"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C09FBF8-C591-4A81-BAD0-A360419CFACD}"/>
              </a:ext>
            </a:extLst>
          </p:cNvPr>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4BD400-B925-44AB-AE17-9A58ED2F549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A334F036-4DF0-46FB-A0AF-6AC38D3CCC33}"/>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37C91390-7958-44D0-B258-DCD0D0379CA9}"/>
              </a:ext>
            </a:extLst>
          </p:cNvPr>
          <p:cNvSpPr>
            <a:spLocks noGrp="1"/>
          </p:cNvSpPr>
          <p:nvPr>
            <p:ph type="sldNum" sz="quarter" idx="12"/>
          </p:nvPr>
        </p:nvSpPr>
        <p:spPr/>
        <p:txBody>
          <a:bodyPr/>
          <a:lstStyle/>
          <a:p>
            <a:fld id="{F7E36451-39DE-48C4-9C19-E8B9E6A4116E}" type="slidenum">
              <a:rPr lang="en-US" altLang="en-US" smtClean="0"/>
              <a:pPr/>
              <a:t>‹#›</a:t>
            </a:fld>
            <a:endParaRPr lang="en-US" altLang="en-US"/>
          </a:p>
        </p:txBody>
      </p:sp>
    </p:spTree>
    <p:extLst>
      <p:ext uri="{BB962C8B-B14F-4D97-AF65-F5344CB8AC3E}">
        <p14:creationId xmlns:p14="http://schemas.microsoft.com/office/powerpoint/2010/main" val="1366728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21ABA80-7E58-47BA-AD80-02AC4D2C304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56984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01FB13D-313C-4DAE-9261-C3A789FE4E6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44600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3E2C9A3-7870-4215-BC19-A20687A85E5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590334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9FEF3BF-D611-4C5B-AF4F-099D6BDA058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79101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5B06148-16B0-442B-AC6B-6B17FD590E3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1864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EF0F714-F812-47F4-95C2-620DBE569F6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341426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7033760-9A16-48E2-8F09-1C3D62FD43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693855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84A9BE9-838C-4BBF-9992-DF8454A762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3182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45C39-8FDA-437B-811B-9B22240D30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9FF2CB2-B631-45CF-A182-26F7114C00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95598C-4FA6-4F0D-B0A8-F4047340C348}"/>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992E7734-7950-4264-8C44-7E81E7F9AD27}"/>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23B7E33B-6FCF-475D-9DAA-161C7CB962CC}"/>
              </a:ext>
            </a:extLst>
          </p:cNvPr>
          <p:cNvSpPr>
            <a:spLocks noGrp="1"/>
          </p:cNvSpPr>
          <p:nvPr>
            <p:ph type="sldNum" sz="quarter" idx="12"/>
          </p:nvPr>
        </p:nvSpPr>
        <p:spPr/>
        <p:txBody>
          <a:bodyPr/>
          <a:lstStyle/>
          <a:p>
            <a:fld id="{F7E36451-39DE-48C4-9C19-E8B9E6A4116E}" type="slidenum">
              <a:rPr lang="en-US" altLang="en-US" smtClean="0"/>
              <a:pPr/>
              <a:t>‹#›</a:t>
            </a:fld>
            <a:endParaRPr lang="en-US" altLang="en-US"/>
          </a:p>
        </p:txBody>
      </p:sp>
    </p:spTree>
    <p:extLst>
      <p:ext uri="{BB962C8B-B14F-4D97-AF65-F5344CB8AC3E}">
        <p14:creationId xmlns:p14="http://schemas.microsoft.com/office/powerpoint/2010/main" val="3125673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B901D7A-E1FE-4059-92AA-925A0E8C424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250815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EF81722-41E7-4387-A0B2-36D98F27CBF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57196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C1E7E5E-C17F-4B1E-8EBE-2627A94321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189029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21ABA80-7E58-47BA-AD80-02AC4D2C304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49049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01FB13D-313C-4DAE-9261-C3A789FE4E6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606316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3E2C9A3-7870-4215-BC19-A20687A85E5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787727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9FEF3BF-D611-4C5B-AF4F-099D6BDA058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171271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5B06148-16B0-442B-AC6B-6B17FD590E3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69418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EF0F714-F812-47F4-95C2-620DBE569F6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881576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7033760-9A16-48E2-8F09-1C3D62FD43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72622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1E67B-51B4-40AE-AEF8-C8BE5A3C21CB}"/>
              </a:ext>
            </a:extLst>
          </p:cNvPr>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1A643F5-3DD2-4D31-ADCE-FE767B1546FE}"/>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192847-11FF-40C0-9DFA-969A1BC37FAA}"/>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13789551-0F7D-412D-8ED7-E774E174042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EE2BB684-9CF9-4C2C-B8F3-244EADEEACED}"/>
              </a:ext>
            </a:extLst>
          </p:cNvPr>
          <p:cNvSpPr>
            <a:spLocks noGrp="1"/>
          </p:cNvSpPr>
          <p:nvPr>
            <p:ph type="sldNum" sz="quarter" idx="12"/>
          </p:nvPr>
        </p:nvSpPr>
        <p:spPr/>
        <p:txBody>
          <a:bodyPr/>
          <a:lstStyle/>
          <a:p>
            <a:fld id="{F7E36451-39DE-48C4-9C19-E8B9E6A4116E}" type="slidenum">
              <a:rPr lang="en-US" altLang="en-US" smtClean="0"/>
              <a:pPr/>
              <a:t>‹#›</a:t>
            </a:fld>
            <a:endParaRPr lang="en-US" altLang="en-US"/>
          </a:p>
        </p:txBody>
      </p:sp>
    </p:spTree>
    <p:extLst>
      <p:ext uri="{BB962C8B-B14F-4D97-AF65-F5344CB8AC3E}">
        <p14:creationId xmlns:p14="http://schemas.microsoft.com/office/powerpoint/2010/main" val="36610222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84A9BE9-838C-4BBF-9992-DF8454A762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091477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B901D7A-E1FE-4059-92AA-925A0E8C424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685540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EF81722-41E7-4387-A0B2-36D98F27CBF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184050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C1E7E5E-C17F-4B1E-8EBE-2627A94321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52874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187CC-EA20-4B60-ABD3-C53F40FE95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859B60-8822-4009-AEDC-C7750E2FF7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9C1ADD6-49D2-48C6-A8F9-87FDADA00B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BE94A15-9D83-4012-A7F8-704832D3A7D2}"/>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5BAA29D8-FA95-4266-8E91-2A2AE0EE2378}"/>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701E34E3-55C1-492C-8120-CEF4FCCE12D1}"/>
              </a:ext>
            </a:extLst>
          </p:cNvPr>
          <p:cNvSpPr>
            <a:spLocks noGrp="1"/>
          </p:cNvSpPr>
          <p:nvPr>
            <p:ph type="sldNum" sz="quarter" idx="12"/>
          </p:nvPr>
        </p:nvSpPr>
        <p:spPr/>
        <p:txBody>
          <a:bodyPr/>
          <a:lstStyle/>
          <a:p>
            <a:fld id="{F7E36451-39DE-48C4-9C19-E8B9E6A4116E}" type="slidenum">
              <a:rPr lang="en-US" altLang="en-US" smtClean="0"/>
              <a:pPr/>
              <a:t>‹#›</a:t>
            </a:fld>
            <a:endParaRPr lang="en-US" altLang="en-US"/>
          </a:p>
        </p:txBody>
      </p:sp>
    </p:spTree>
    <p:extLst>
      <p:ext uri="{BB962C8B-B14F-4D97-AF65-F5344CB8AC3E}">
        <p14:creationId xmlns:p14="http://schemas.microsoft.com/office/powerpoint/2010/main" val="3131809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B6606-F0C0-4B3D-B7A8-41B0E8044D74}"/>
              </a:ext>
            </a:extLst>
          </p:cNvPr>
          <p:cNvSpPr>
            <a:spLocks noGrp="1"/>
          </p:cNvSpPr>
          <p:nvPr>
            <p:ph type="title"/>
          </p:nvPr>
        </p:nvSpPr>
        <p:spPr>
          <a:xfrm>
            <a:off x="839788" y="365129"/>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86AECBF-DED3-4EE5-8526-CBC04E1AFA27}"/>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37A2B0-4C2C-4046-952D-17808F9F04F0}"/>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CC16E22-A53B-4D3A-8CB8-151E1034B651}"/>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5DC2A9-7582-4292-8306-80CC1A05D335}"/>
              </a:ext>
            </a:extLst>
          </p:cNvPr>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2F3CA16-F0EE-4AEE-8B65-2CB5B712BDD5}"/>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E7CB835F-92DE-486E-8F5F-EC1DA0816575}"/>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81C4F2BA-72BE-48BC-B32B-97AB14747DBE}"/>
              </a:ext>
            </a:extLst>
          </p:cNvPr>
          <p:cNvSpPr>
            <a:spLocks noGrp="1"/>
          </p:cNvSpPr>
          <p:nvPr>
            <p:ph type="sldNum" sz="quarter" idx="12"/>
          </p:nvPr>
        </p:nvSpPr>
        <p:spPr/>
        <p:txBody>
          <a:bodyPr/>
          <a:lstStyle/>
          <a:p>
            <a:fld id="{F7E36451-39DE-48C4-9C19-E8B9E6A4116E}" type="slidenum">
              <a:rPr lang="en-US" altLang="en-US" smtClean="0"/>
              <a:pPr/>
              <a:t>‹#›</a:t>
            </a:fld>
            <a:endParaRPr lang="en-US" altLang="en-US"/>
          </a:p>
        </p:txBody>
      </p:sp>
    </p:spTree>
    <p:extLst>
      <p:ext uri="{BB962C8B-B14F-4D97-AF65-F5344CB8AC3E}">
        <p14:creationId xmlns:p14="http://schemas.microsoft.com/office/powerpoint/2010/main" val="645040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02DBD-CAE3-4DA0-A4BB-29DCEB856F4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0BBD272-82E6-43BA-8BA7-FE6D6379639F}"/>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EB11E15B-A4DA-4F84-9E61-65013B8E90D8}"/>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C8225D65-F650-4718-90FA-84C1A0E0967B}"/>
              </a:ext>
            </a:extLst>
          </p:cNvPr>
          <p:cNvSpPr>
            <a:spLocks noGrp="1"/>
          </p:cNvSpPr>
          <p:nvPr>
            <p:ph type="sldNum" sz="quarter" idx="12"/>
          </p:nvPr>
        </p:nvSpPr>
        <p:spPr/>
        <p:txBody>
          <a:bodyPr/>
          <a:lstStyle/>
          <a:p>
            <a:fld id="{F7E36451-39DE-48C4-9C19-E8B9E6A4116E}" type="slidenum">
              <a:rPr lang="en-US" altLang="en-US" smtClean="0"/>
              <a:pPr/>
              <a:t>‹#›</a:t>
            </a:fld>
            <a:endParaRPr lang="en-US" altLang="en-US"/>
          </a:p>
        </p:txBody>
      </p:sp>
    </p:spTree>
    <p:extLst>
      <p:ext uri="{BB962C8B-B14F-4D97-AF65-F5344CB8AC3E}">
        <p14:creationId xmlns:p14="http://schemas.microsoft.com/office/powerpoint/2010/main" val="3876055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A8A9C7-99FE-4A82-9F77-3EA46E85C04B}"/>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2CA78A10-4463-4404-A57D-75B3A49C4BC9}"/>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A41AFF7C-5FE5-4C75-B947-E15F14ACBDA3}"/>
              </a:ext>
            </a:extLst>
          </p:cNvPr>
          <p:cNvSpPr>
            <a:spLocks noGrp="1"/>
          </p:cNvSpPr>
          <p:nvPr>
            <p:ph type="sldNum" sz="quarter" idx="12"/>
          </p:nvPr>
        </p:nvSpPr>
        <p:spPr/>
        <p:txBody>
          <a:bodyPr/>
          <a:lstStyle/>
          <a:p>
            <a:fld id="{F7E36451-39DE-48C4-9C19-E8B9E6A4116E}" type="slidenum">
              <a:rPr lang="en-US" altLang="en-US" smtClean="0"/>
              <a:pPr/>
              <a:t>‹#›</a:t>
            </a:fld>
            <a:endParaRPr lang="en-US" altLang="en-US"/>
          </a:p>
        </p:txBody>
      </p:sp>
    </p:spTree>
    <p:extLst>
      <p:ext uri="{BB962C8B-B14F-4D97-AF65-F5344CB8AC3E}">
        <p14:creationId xmlns:p14="http://schemas.microsoft.com/office/powerpoint/2010/main" val="3825809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69C6C-816C-4B7B-A1DE-79E634BDD0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6966DF6-EBE9-4E5C-9998-7C6F9D69EA60}"/>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0EB0C11-AC24-419C-A45D-FB096F2DD6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0E83CF-BFA5-486B-9A94-9567202E7761}"/>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A8246B38-F329-4013-82E3-FF7848A07F87}"/>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4D37A166-8F92-4EA9-97A0-27CDE0EA81A7}"/>
              </a:ext>
            </a:extLst>
          </p:cNvPr>
          <p:cNvSpPr>
            <a:spLocks noGrp="1"/>
          </p:cNvSpPr>
          <p:nvPr>
            <p:ph type="sldNum" sz="quarter" idx="12"/>
          </p:nvPr>
        </p:nvSpPr>
        <p:spPr/>
        <p:txBody>
          <a:bodyPr/>
          <a:lstStyle/>
          <a:p>
            <a:fld id="{F7E36451-39DE-48C4-9C19-E8B9E6A4116E}" type="slidenum">
              <a:rPr lang="en-US" altLang="en-US" smtClean="0"/>
              <a:pPr/>
              <a:t>‹#›</a:t>
            </a:fld>
            <a:endParaRPr lang="en-US" altLang="en-US"/>
          </a:p>
        </p:txBody>
      </p:sp>
    </p:spTree>
    <p:extLst>
      <p:ext uri="{BB962C8B-B14F-4D97-AF65-F5344CB8AC3E}">
        <p14:creationId xmlns:p14="http://schemas.microsoft.com/office/powerpoint/2010/main" val="463155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57485-6680-4DEC-80BB-CB4188E420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0366B4E-5897-448F-8CAA-75AD53010C38}"/>
              </a:ext>
            </a:extLst>
          </p:cNvPr>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29A5703-7754-4228-B879-BC0CE11DA4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D52340-4290-4BC1-8616-E12BE4159A63}"/>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E98E6989-25BE-40F5-A5B7-004B8E79B401}"/>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FA75FE37-A3C8-42A1-9D93-47F3E9A5E335}"/>
              </a:ext>
            </a:extLst>
          </p:cNvPr>
          <p:cNvSpPr>
            <a:spLocks noGrp="1"/>
          </p:cNvSpPr>
          <p:nvPr>
            <p:ph type="sldNum" sz="quarter" idx="12"/>
          </p:nvPr>
        </p:nvSpPr>
        <p:spPr/>
        <p:txBody>
          <a:bodyPr/>
          <a:lstStyle/>
          <a:p>
            <a:fld id="{F7E36451-39DE-48C4-9C19-E8B9E6A4116E}" type="slidenum">
              <a:rPr lang="en-US" altLang="en-US" smtClean="0"/>
              <a:pPr/>
              <a:t>‹#›</a:t>
            </a:fld>
            <a:endParaRPr lang="en-US" altLang="en-US"/>
          </a:p>
        </p:txBody>
      </p:sp>
    </p:spTree>
    <p:extLst>
      <p:ext uri="{BB962C8B-B14F-4D97-AF65-F5344CB8AC3E}">
        <p14:creationId xmlns:p14="http://schemas.microsoft.com/office/powerpoint/2010/main" val="38455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3D7556-1635-44EF-BDAA-C800FD795C24}"/>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FD5DC0A-A149-41BB-B085-3C31047F54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D172ED-47A5-4589-8DCA-88EF57A4947A}"/>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78EDF839-8BD8-47FA-8D18-D1CB5B9371DD}"/>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7C1DD569-B811-4263-A927-07661C44688A}"/>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E36451-39DE-48C4-9C19-E8B9E6A4116E}" type="slidenum">
              <a:rPr lang="en-US" altLang="en-US" smtClean="0"/>
              <a:pPr/>
              <a:t>‹#›</a:t>
            </a:fld>
            <a:endParaRPr lang="en-US" altLang="en-US"/>
          </a:p>
        </p:txBody>
      </p:sp>
    </p:spTree>
    <p:extLst>
      <p:ext uri="{BB962C8B-B14F-4D97-AF65-F5344CB8AC3E}">
        <p14:creationId xmlns:p14="http://schemas.microsoft.com/office/powerpoint/2010/main" val="1827444685"/>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0947" name="Rectangle 3"/>
          <p:cNvSpPr>
            <a:spLocks noGrp="1" noChangeArrowheads="1"/>
          </p:cNvSpPr>
          <p:nvPr>
            <p:ph type="body" idx="1"/>
          </p:nvPr>
        </p:nvSpPr>
        <p:spPr bwMode="auto">
          <a:xfrm>
            <a:off x="609600" y="1600205"/>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094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21094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21095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BFC512E-D278-4064-AD22-C5A2F26CE19F}"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576531761"/>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094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094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21094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21095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BFC512E-D278-4064-AD22-C5A2F26CE19F}"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553640129"/>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gif"/><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16DCC4-B189-4304-ABD4-240151B57B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41F1343C-2C30-4E73-9D45-5B325C0CB6AC}"/>
              </a:ext>
            </a:extLst>
          </p:cNvPr>
          <p:cNvSpPr/>
          <p:nvPr/>
        </p:nvSpPr>
        <p:spPr>
          <a:xfrm>
            <a:off x="876301" y="1066800"/>
            <a:ext cx="10439397" cy="2670411"/>
          </a:xfrm>
          <a:prstGeom prst="rect">
            <a:avLst/>
          </a:prstGeom>
          <a:noFill/>
        </p:spPr>
        <p:txBody>
          <a:bodyPr wrap="square" lIns="91440" tIns="45720" rIns="91440" bIns="45720">
            <a:spAutoFit/>
          </a:bodyPr>
          <a:lstStyle/>
          <a:p>
            <a:pPr algn="ctr">
              <a:lnSpc>
                <a:spcPct val="150000"/>
              </a:lnSpc>
            </a:pPr>
            <a:r>
              <a:rPr lang="en-US" sz="4000" b="1" cap="none" spc="0">
                <a:ln w="0"/>
                <a:solidFill>
                  <a:srgbClr val="0000FF"/>
                </a:solidFill>
                <a:effectLst>
                  <a:glow rad="228600">
                    <a:schemeClr val="accent5">
                      <a:satMod val="175000"/>
                      <a:alpha val="40000"/>
                    </a:schemeClr>
                  </a:glow>
                </a:effectLst>
                <a:latin typeface="Times New Roman" panose="02020603050405020304" pitchFamily="18" charset="0"/>
                <a:cs typeface="Times New Roman" panose="02020603050405020304" pitchFamily="18" charset="0"/>
              </a:rPr>
              <a:t>CHÀO MỪNG CÁC EM ĐẾN VỚI TIẾT</a:t>
            </a:r>
          </a:p>
          <a:p>
            <a:pPr algn="ctr">
              <a:lnSpc>
                <a:spcPct val="150000"/>
              </a:lnSpc>
            </a:pPr>
            <a:r>
              <a:rPr lang="en-US" sz="4000" b="1">
                <a:ln w="0"/>
                <a:solidFill>
                  <a:srgbClr val="0000FF"/>
                </a:solidFill>
                <a:effectLst>
                  <a:glow rad="228600">
                    <a:schemeClr val="accent5">
                      <a:satMod val="175000"/>
                      <a:alpha val="40000"/>
                    </a:schemeClr>
                  </a:glow>
                </a:effectLst>
                <a:latin typeface="Times New Roman" panose="02020603050405020304" pitchFamily="18" charset="0"/>
                <a:cs typeface="Times New Roman" panose="02020603050405020304" pitchFamily="18" charset="0"/>
              </a:rPr>
              <a:t>TẬP LÀM VĂN</a:t>
            </a:r>
          </a:p>
          <a:p>
            <a:pPr algn="ctr">
              <a:lnSpc>
                <a:spcPct val="150000"/>
              </a:lnSpc>
            </a:pPr>
            <a:r>
              <a:rPr lang="en-US" sz="3600" b="1" cap="none" spc="0">
                <a:ln w="0"/>
                <a:solidFill>
                  <a:srgbClr val="FF0000"/>
                </a:solidFill>
                <a:latin typeface="Times New Roman" panose="02020603050405020304" pitchFamily="18" charset="0"/>
                <a:cs typeface="Times New Roman" panose="02020603050405020304" pitchFamily="18" charset="0"/>
              </a:rPr>
              <a:t>Lớp 4</a:t>
            </a:r>
            <a:endParaRPr lang="en-US" sz="3600" b="1" cap="none" spc="0" dirty="0">
              <a:ln w="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158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2E0CF3E6-1BC7-456B-A992-A72ADC197D0F}"/>
              </a:ext>
            </a:extLst>
          </p:cNvPr>
          <p:cNvGrpSpPr/>
          <p:nvPr/>
        </p:nvGrpSpPr>
        <p:grpSpPr>
          <a:xfrm>
            <a:off x="0" y="0"/>
            <a:ext cx="12192000" cy="6858000"/>
            <a:chOff x="0" y="0"/>
            <a:chExt cx="12192000" cy="6858000"/>
          </a:xfrm>
        </p:grpSpPr>
        <p:pic>
          <p:nvPicPr>
            <p:cNvPr id="14" name="Picture 13">
              <a:extLst>
                <a:ext uri="{FF2B5EF4-FFF2-40B4-BE49-F238E27FC236}">
                  <a16:creationId xmlns:a16="http://schemas.microsoft.com/office/drawing/2014/main" id="{CA2F5710-E0D3-4D8E-9706-11801ABC11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ectangle: Rounded Corners 14">
              <a:extLst>
                <a:ext uri="{FF2B5EF4-FFF2-40B4-BE49-F238E27FC236}">
                  <a16:creationId xmlns:a16="http://schemas.microsoft.com/office/drawing/2014/main" id="{521BAD33-B6C7-4D16-A858-16AFE3F42F64}"/>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242" name="Oval 5">
            <a:extLst>
              <a:ext uri="{FF2B5EF4-FFF2-40B4-BE49-F238E27FC236}">
                <a16:creationId xmlns:a16="http://schemas.microsoft.com/office/drawing/2014/main" id="{42AAEC0D-A386-49CF-8651-C949C303E1E6}"/>
              </a:ext>
            </a:extLst>
          </p:cNvPr>
          <p:cNvSpPr>
            <a:spLocks noChangeArrowheads="1"/>
          </p:cNvSpPr>
          <p:nvPr/>
        </p:nvSpPr>
        <p:spPr bwMode="auto">
          <a:xfrm>
            <a:off x="1600200" y="2209800"/>
            <a:ext cx="1143000" cy="2514600"/>
          </a:xfrm>
          <a:prstGeom prst="ellipse">
            <a:avLst/>
          </a:prstGeom>
          <a:solidFill>
            <a:srgbClr val="FF3300"/>
          </a:solidFill>
          <a:ln w="57150" cmpd="thickThin" algn="ctr">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u="none" dirty="0" err="1">
                <a:solidFill>
                  <a:srgbClr val="FFFF00"/>
                </a:solidFill>
                <a:latin typeface="Times New Roman" panose="02020603050405020304" pitchFamily="18" charset="0"/>
              </a:rPr>
              <a:t>Cái</a:t>
            </a:r>
            <a:endParaRPr lang="en-US" altLang="en-US" u="none" dirty="0">
              <a:solidFill>
                <a:srgbClr val="FFFF00"/>
              </a:solidFill>
              <a:latin typeface="Times New Roman" panose="02020603050405020304" pitchFamily="18" charset="0"/>
            </a:endParaRPr>
          </a:p>
          <a:p>
            <a:pPr algn="ctr" eaLnBrk="1" hangingPunct="1">
              <a:spcBef>
                <a:spcPct val="0"/>
              </a:spcBef>
              <a:buFontTx/>
              <a:buNone/>
            </a:pPr>
            <a:r>
              <a:rPr lang="en-US" altLang="en-US" u="none" dirty="0" err="1">
                <a:solidFill>
                  <a:srgbClr val="FFFF00"/>
                </a:solidFill>
                <a:latin typeface="Times New Roman" panose="02020603050405020304" pitchFamily="18" charset="0"/>
              </a:rPr>
              <a:t>cối</a:t>
            </a:r>
            <a:endParaRPr lang="en-US" altLang="en-US" u="none" dirty="0">
              <a:solidFill>
                <a:srgbClr val="FFFF00"/>
              </a:solidFill>
              <a:latin typeface="Times New Roman" panose="02020603050405020304" pitchFamily="18" charset="0"/>
            </a:endParaRPr>
          </a:p>
          <a:p>
            <a:pPr algn="ctr" eaLnBrk="1" hangingPunct="1">
              <a:spcBef>
                <a:spcPct val="0"/>
              </a:spcBef>
              <a:buFontTx/>
              <a:buNone/>
            </a:pPr>
            <a:r>
              <a:rPr lang="en-US" altLang="en-US" u="none" dirty="0" err="1">
                <a:solidFill>
                  <a:srgbClr val="FFFF00"/>
                </a:solidFill>
                <a:latin typeface="Times New Roman" panose="02020603050405020304" pitchFamily="18" charset="0"/>
              </a:rPr>
              <a:t>tân</a:t>
            </a:r>
            <a:endParaRPr lang="en-US" altLang="en-US" u="none" dirty="0">
              <a:solidFill>
                <a:srgbClr val="FFFF00"/>
              </a:solidFill>
              <a:latin typeface="Times New Roman" panose="02020603050405020304" pitchFamily="18" charset="0"/>
            </a:endParaRPr>
          </a:p>
        </p:txBody>
      </p:sp>
      <p:sp>
        <p:nvSpPr>
          <p:cNvPr id="10243" name="AutoShape 6">
            <a:extLst>
              <a:ext uri="{FF2B5EF4-FFF2-40B4-BE49-F238E27FC236}">
                <a16:creationId xmlns:a16="http://schemas.microsoft.com/office/drawing/2014/main" id="{1575CF4F-8347-4C5A-A589-03D31DC1353F}"/>
              </a:ext>
            </a:extLst>
          </p:cNvPr>
          <p:cNvSpPr>
            <a:spLocks noChangeArrowheads="1"/>
          </p:cNvSpPr>
          <p:nvPr/>
        </p:nvSpPr>
        <p:spPr bwMode="auto">
          <a:xfrm>
            <a:off x="5181600" y="914400"/>
            <a:ext cx="2438400" cy="1295400"/>
          </a:xfrm>
          <a:prstGeom prst="roundRect">
            <a:avLst>
              <a:gd name="adj" fmla="val 16667"/>
            </a:avLst>
          </a:prstGeom>
          <a:solidFill>
            <a:srgbClr val="00FFFF"/>
          </a:solidFill>
          <a:ln w="57150" cmpd="thickThin" algn="ctr">
            <a:solidFill>
              <a:srgbClr val="0000FF"/>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0">
                <a:latin typeface="Times New Roman" panose="02020603050405020304" pitchFamily="18" charset="0"/>
              </a:rPr>
              <a:t>Đoạn 1:</a:t>
            </a:r>
          </a:p>
          <a:p>
            <a:pPr algn="ctr" eaLnBrk="1" hangingPunct="1">
              <a:spcBef>
                <a:spcPct val="0"/>
              </a:spcBef>
              <a:buFontTx/>
              <a:buNone/>
            </a:pPr>
            <a:r>
              <a:rPr lang="en-US" altLang="en-US" sz="2400" b="0" u="none">
                <a:latin typeface="Times New Roman" panose="02020603050405020304" pitchFamily="18" charset="0"/>
              </a:rPr>
              <a:t>Cái cối xinh xinh</a:t>
            </a:r>
          </a:p>
          <a:p>
            <a:pPr algn="ctr" eaLnBrk="1" hangingPunct="1">
              <a:spcBef>
                <a:spcPct val="0"/>
              </a:spcBef>
              <a:buFontTx/>
              <a:buNone/>
            </a:pPr>
            <a:r>
              <a:rPr lang="en-US" altLang="en-US" sz="2400" b="0" u="none">
                <a:latin typeface="Times New Roman" panose="02020603050405020304" pitchFamily="18" charset="0"/>
              </a:rPr>
              <a:t>….gian nhà trống</a:t>
            </a:r>
            <a:r>
              <a:rPr lang="en-US" altLang="en-US" sz="2400" b="0" u="none">
                <a:solidFill>
                  <a:schemeClr val="bg1"/>
                </a:solidFill>
                <a:latin typeface="Times New Roman" panose="02020603050405020304" pitchFamily="18" charset="0"/>
              </a:rPr>
              <a:t>.</a:t>
            </a:r>
          </a:p>
        </p:txBody>
      </p:sp>
      <p:sp>
        <p:nvSpPr>
          <p:cNvPr id="10244" name="AutoShape 7">
            <a:extLst>
              <a:ext uri="{FF2B5EF4-FFF2-40B4-BE49-F238E27FC236}">
                <a16:creationId xmlns:a16="http://schemas.microsoft.com/office/drawing/2014/main" id="{3344B18B-AF82-4983-8278-1B4EAD9E6496}"/>
              </a:ext>
            </a:extLst>
          </p:cNvPr>
          <p:cNvSpPr>
            <a:spLocks noChangeArrowheads="1"/>
          </p:cNvSpPr>
          <p:nvPr/>
        </p:nvSpPr>
        <p:spPr bwMode="auto">
          <a:xfrm>
            <a:off x="5181600" y="2390775"/>
            <a:ext cx="2438400" cy="1295400"/>
          </a:xfrm>
          <a:prstGeom prst="roundRect">
            <a:avLst>
              <a:gd name="adj" fmla="val 16667"/>
            </a:avLst>
          </a:prstGeom>
          <a:solidFill>
            <a:srgbClr val="00FFFF"/>
          </a:solidFill>
          <a:ln w="57150" cmpd="thickThin" algn="ctr">
            <a:solidFill>
              <a:srgbClr val="0000FF"/>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0">
                <a:latin typeface="Times New Roman" panose="02020603050405020304" pitchFamily="18" charset="0"/>
              </a:rPr>
              <a:t>Đoạn 2:</a:t>
            </a:r>
          </a:p>
          <a:p>
            <a:pPr algn="ctr" eaLnBrk="1" hangingPunct="1">
              <a:spcBef>
                <a:spcPct val="0"/>
              </a:spcBef>
              <a:buFontTx/>
              <a:buNone/>
            </a:pPr>
            <a:r>
              <a:rPr lang="en-US" altLang="en-US" sz="2400" b="0" u="none">
                <a:latin typeface="Times New Roman" panose="02020603050405020304" pitchFamily="18" charset="0"/>
              </a:rPr>
              <a:t>U gọi nó là….</a:t>
            </a:r>
          </a:p>
          <a:p>
            <a:pPr algn="ctr" eaLnBrk="1" hangingPunct="1">
              <a:spcBef>
                <a:spcPct val="0"/>
              </a:spcBef>
              <a:buFontTx/>
              <a:buNone/>
            </a:pPr>
            <a:r>
              <a:rPr lang="en-US" altLang="en-US" sz="2400" b="0" u="none">
                <a:latin typeface="Times New Roman" panose="02020603050405020304" pitchFamily="18" charset="0"/>
              </a:rPr>
              <a:t>cối kêu ù ù.</a:t>
            </a:r>
          </a:p>
        </p:txBody>
      </p:sp>
      <p:sp>
        <p:nvSpPr>
          <p:cNvPr id="10245" name="AutoShape 8">
            <a:extLst>
              <a:ext uri="{FF2B5EF4-FFF2-40B4-BE49-F238E27FC236}">
                <a16:creationId xmlns:a16="http://schemas.microsoft.com/office/drawing/2014/main" id="{375B6D07-6706-4226-A3F6-5970A0BDD1A8}"/>
              </a:ext>
            </a:extLst>
          </p:cNvPr>
          <p:cNvSpPr>
            <a:spLocks noChangeArrowheads="1"/>
          </p:cNvSpPr>
          <p:nvPr/>
        </p:nvSpPr>
        <p:spPr bwMode="auto">
          <a:xfrm>
            <a:off x="5218113" y="3848100"/>
            <a:ext cx="2362200" cy="1295400"/>
          </a:xfrm>
          <a:prstGeom prst="roundRect">
            <a:avLst>
              <a:gd name="adj" fmla="val 16667"/>
            </a:avLst>
          </a:prstGeom>
          <a:solidFill>
            <a:srgbClr val="00FFFF"/>
          </a:solidFill>
          <a:ln w="57150" cmpd="thickThin" algn="ctr">
            <a:solidFill>
              <a:srgbClr val="0000FF"/>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0">
                <a:latin typeface="Times New Roman" panose="02020603050405020304" pitchFamily="18" charset="0"/>
              </a:rPr>
              <a:t>Đoạn 3:</a:t>
            </a:r>
          </a:p>
          <a:p>
            <a:pPr algn="ctr" eaLnBrk="1" hangingPunct="1">
              <a:spcBef>
                <a:spcPct val="0"/>
              </a:spcBef>
              <a:buFontTx/>
              <a:buNone/>
            </a:pPr>
            <a:r>
              <a:rPr lang="en-US" altLang="en-US" sz="2400" b="0" u="none">
                <a:latin typeface="Times New Roman" panose="02020603050405020304" pitchFamily="18" charset="0"/>
              </a:rPr>
              <a:t>Chọn được ngày…</a:t>
            </a:r>
          </a:p>
          <a:p>
            <a:pPr algn="ctr" eaLnBrk="1" hangingPunct="1">
              <a:spcBef>
                <a:spcPct val="0"/>
              </a:spcBef>
              <a:buFontTx/>
              <a:buNone/>
            </a:pPr>
            <a:r>
              <a:rPr lang="en-US" altLang="en-US" sz="2400" b="0" u="none">
                <a:latin typeface="Times New Roman" panose="02020603050405020304" pitchFamily="18" charset="0"/>
              </a:rPr>
              <a:t>vui cả xóm.</a:t>
            </a:r>
          </a:p>
        </p:txBody>
      </p:sp>
      <p:sp>
        <p:nvSpPr>
          <p:cNvPr id="10246" name="AutoShape 9">
            <a:extLst>
              <a:ext uri="{FF2B5EF4-FFF2-40B4-BE49-F238E27FC236}">
                <a16:creationId xmlns:a16="http://schemas.microsoft.com/office/drawing/2014/main" id="{DF15B6C2-9272-46D8-AE63-448C47719C72}"/>
              </a:ext>
            </a:extLst>
          </p:cNvPr>
          <p:cNvSpPr>
            <a:spLocks noChangeArrowheads="1"/>
          </p:cNvSpPr>
          <p:nvPr/>
        </p:nvSpPr>
        <p:spPr bwMode="auto">
          <a:xfrm>
            <a:off x="5257800" y="5410200"/>
            <a:ext cx="2362200" cy="1295400"/>
          </a:xfrm>
          <a:prstGeom prst="roundRect">
            <a:avLst>
              <a:gd name="adj" fmla="val 16667"/>
            </a:avLst>
          </a:prstGeom>
          <a:solidFill>
            <a:srgbClr val="00FFFF"/>
          </a:solidFill>
          <a:ln w="57150" cmpd="thickThin" algn="ctr">
            <a:solidFill>
              <a:srgbClr val="0000FF"/>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0">
                <a:latin typeface="Times New Roman" panose="02020603050405020304" pitchFamily="18" charset="0"/>
              </a:rPr>
              <a:t>Đoạn 4:</a:t>
            </a:r>
          </a:p>
          <a:p>
            <a:pPr algn="ctr" eaLnBrk="1" hangingPunct="1">
              <a:spcBef>
                <a:spcPct val="0"/>
              </a:spcBef>
              <a:buFontTx/>
              <a:buNone/>
            </a:pPr>
            <a:r>
              <a:rPr lang="en-US" altLang="en-US" sz="2400" b="0" u="none">
                <a:latin typeface="Times New Roman" panose="02020603050405020304" pitchFamily="18" charset="0"/>
              </a:rPr>
              <a:t>Cái cối xay…..</a:t>
            </a:r>
          </a:p>
          <a:p>
            <a:pPr algn="ctr" eaLnBrk="1" hangingPunct="1">
              <a:spcBef>
                <a:spcPct val="0"/>
              </a:spcBef>
              <a:buFontTx/>
              <a:buNone/>
            </a:pPr>
            <a:r>
              <a:rPr lang="en-US" altLang="en-US" sz="2400" b="0" u="none">
                <a:latin typeface="Times New Roman" panose="02020603050405020304" pitchFamily="18" charset="0"/>
              </a:rPr>
              <a:t>từng bước anh đi.</a:t>
            </a:r>
          </a:p>
        </p:txBody>
      </p:sp>
      <p:sp>
        <p:nvSpPr>
          <p:cNvPr id="11271" name="AutoShape 14">
            <a:extLst>
              <a:ext uri="{FF2B5EF4-FFF2-40B4-BE49-F238E27FC236}">
                <a16:creationId xmlns:a16="http://schemas.microsoft.com/office/drawing/2014/main" id="{99A84FE4-29B6-4501-8E8F-D5A782A228C4}"/>
              </a:ext>
            </a:extLst>
          </p:cNvPr>
          <p:cNvSpPr>
            <a:spLocks noChangeArrowheads="1"/>
          </p:cNvSpPr>
          <p:nvPr/>
        </p:nvSpPr>
        <p:spPr bwMode="auto">
          <a:xfrm>
            <a:off x="5029200" y="152400"/>
            <a:ext cx="2667000" cy="457200"/>
          </a:xfrm>
          <a:prstGeom prst="flowChartTerminator">
            <a:avLst/>
          </a:prstGeom>
          <a:solidFill>
            <a:srgbClr val="00FF00"/>
          </a:solidFill>
          <a:ln w="57150" cmpd="thickThin" algn="ctr">
            <a:solidFill>
              <a:srgbClr val="FF99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0" u="none">
                <a:solidFill>
                  <a:schemeClr val="bg1"/>
                </a:solidFill>
                <a:latin typeface="Times New Roman" panose="02020603050405020304" pitchFamily="18" charset="0"/>
              </a:rPr>
              <a:t>Các đoạn văn</a:t>
            </a:r>
          </a:p>
        </p:txBody>
      </p:sp>
      <p:sp>
        <p:nvSpPr>
          <p:cNvPr id="10248" name="Line 21">
            <a:extLst>
              <a:ext uri="{FF2B5EF4-FFF2-40B4-BE49-F238E27FC236}">
                <a16:creationId xmlns:a16="http://schemas.microsoft.com/office/drawing/2014/main" id="{9B09EA5C-350C-4B64-AE96-A7A9A1D2DC06}"/>
              </a:ext>
            </a:extLst>
          </p:cNvPr>
          <p:cNvSpPr>
            <a:spLocks noChangeShapeType="1"/>
          </p:cNvSpPr>
          <p:nvPr/>
        </p:nvSpPr>
        <p:spPr bwMode="auto">
          <a:xfrm>
            <a:off x="6324600" y="609600"/>
            <a:ext cx="0" cy="304800"/>
          </a:xfrm>
          <a:prstGeom prst="line">
            <a:avLst/>
          </a:prstGeom>
          <a:noFill/>
          <a:ln w="57150" cmpd="thickThin">
            <a:solidFill>
              <a:srgbClr val="99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0249" name="Line 23">
            <a:extLst>
              <a:ext uri="{FF2B5EF4-FFF2-40B4-BE49-F238E27FC236}">
                <a16:creationId xmlns:a16="http://schemas.microsoft.com/office/drawing/2014/main" id="{74353499-34E0-42A3-A273-CCBDA5013287}"/>
              </a:ext>
            </a:extLst>
          </p:cNvPr>
          <p:cNvSpPr>
            <a:spLocks noChangeShapeType="1"/>
          </p:cNvSpPr>
          <p:nvPr/>
        </p:nvSpPr>
        <p:spPr bwMode="auto">
          <a:xfrm flipV="1">
            <a:off x="2743200" y="1524000"/>
            <a:ext cx="2438400" cy="1981200"/>
          </a:xfrm>
          <a:prstGeom prst="line">
            <a:avLst/>
          </a:prstGeom>
          <a:noFill/>
          <a:ln w="57150" cmpd="thickThin">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0250" name="Line 24">
            <a:extLst>
              <a:ext uri="{FF2B5EF4-FFF2-40B4-BE49-F238E27FC236}">
                <a16:creationId xmlns:a16="http://schemas.microsoft.com/office/drawing/2014/main" id="{3D0965B1-BFF4-4722-B598-7F7F73928037}"/>
              </a:ext>
            </a:extLst>
          </p:cNvPr>
          <p:cNvSpPr>
            <a:spLocks noChangeShapeType="1"/>
          </p:cNvSpPr>
          <p:nvPr/>
        </p:nvSpPr>
        <p:spPr bwMode="auto">
          <a:xfrm flipV="1">
            <a:off x="2743200" y="2971800"/>
            <a:ext cx="2438400" cy="533400"/>
          </a:xfrm>
          <a:prstGeom prst="line">
            <a:avLst/>
          </a:prstGeom>
          <a:noFill/>
          <a:ln w="57150" cmpd="thickThin">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0251" name="Line 25">
            <a:extLst>
              <a:ext uri="{FF2B5EF4-FFF2-40B4-BE49-F238E27FC236}">
                <a16:creationId xmlns:a16="http://schemas.microsoft.com/office/drawing/2014/main" id="{D12D9EA1-0E67-4373-91C7-F59BAEFA39C9}"/>
              </a:ext>
            </a:extLst>
          </p:cNvPr>
          <p:cNvSpPr>
            <a:spLocks noChangeShapeType="1"/>
          </p:cNvSpPr>
          <p:nvPr/>
        </p:nvSpPr>
        <p:spPr bwMode="auto">
          <a:xfrm>
            <a:off x="2743200" y="3505200"/>
            <a:ext cx="2514600" cy="990600"/>
          </a:xfrm>
          <a:prstGeom prst="line">
            <a:avLst/>
          </a:prstGeom>
          <a:noFill/>
          <a:ln w="57150" cmpd="thickThin">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0252" name="Line 26">
            <a:extLst>
              <a:ext uri="{FF2B5EF4-FFF2-40B4-BE49-F238E27FC236}">
                <a16:creationId xmlns:a16="http://schemas.microsoft.com/office/drawing/2014/main" id="{BA58DB7C-3A47-4BFB-B3B4-F20CACDDFFDE}"/>
              </a:ext>
            </a:extLst>
          </p:cNvPr>
          <p:cNvSpPr>
            <a:spLocks noChangeShapeType="1"/>
          </p:cNvSpPr>
          <p:nvPr/>
        </p:nvSpPr>
        <p:spPr bwMode="auto">
          <a:xfrm>
            <a:off x="2743200" y="3505200"/>
            <a:ext cx="2514600" cy="2514600"/>
          </a:xfrm>
          <a:prstGeom prst="line">
            <a:avLst/>
          </a:prstGeom>
          <a:noFill/>
          <a:ln w="57150" cmpd="thickThin">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fade">
                                      <p:cBhvr>
                                        <p:cTn id="7" dur="500"/>
                                        <p:tgtEl>
                                          <p:spTgt spid="10243"/>
                                        </p:tgtEl>
                                      </p:cBhvr>
                                    </p:animEffect>
                                    <p:anim calcmode="lin" valueType="num">
                                      <p:cBhvr>
                                        <p:cTn id="8" dur="500" fill="hold"/>
                                        <p:tgtEl>
                                          <p:spTgt spid="10243"/>
                                        </p:tgtEl>
                                        <p:attrNameLst>
                                          <p:attrName>ppt_x</p:attrName>
                                        </p:attrNameLst>
                                      </p:cBhvr>
                                      <p:tavLst>
                                        <p:tav tm="0">
                                          <p:val>
                                            <p:strVal val="#ppt_x"/>
                                          </p:val>
                                        </p:tav>
                                        <p:tav tm="100000">
                                          <p:val>
                                            <p:strVal val="#ppt_x"/>
                                          </p:val>
                                        </p:tav>
                                      </p:tavLst>
                                    </p:anim>
                                    <p:anim calcmode="lin" valueType="num">
                                      <p:cBhvr>
                                        <p:cTn id="9" dur="500" fill="hold"/>
                                        <p:tgtEl>
                                          <p:spTgt spid="1024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0248"/>
                                        </p:tgtEl>
                                        <p:attrNameLst>
                                          <p:attrName>style.visibility</p:attrName>
                                        </p:attrNameLst>
                                      </p:cBhvr>
                                      <p:to>
                                        <p:strVal val="visible"/>
                                      </p:to>
                                    </p:set>
                                    <p:animEffect transition="in" filter="fade">
                                      <p:cBhvr>
                                        <p:cTn id="12" dur="500"/>
                                        <p:tgtEl>
                                          <p:spTgt spid="10248"/>
                                        </p:tgtEl>
                                      </p:cBhvr>
                                    </p:animEffect>
                                    <p:anim calcmode="lin" valueType="num">
                                      <p:cBhvr>
                                        <p:cTn id="13" dur="500" fill="hold"/>
                                        <p:tgtEl>
                                          <p:spTgt spid="10248"/>
                                        </p:tgtEl>
                                        <p:attrNameLst>
                                          <p:attrName>ppt_x</p:attrName>
                                        </p:attrNameLst>
                                      </p:cBhvr>
                                      <p:tavLst>
                                        <p:tav tm="0">
                                          <p:val>
                                            <p:strVal val="#ppt_x"/>
                                          </p:val>
                                        </p:tav>
                                        <p:tav tm="100000">
                                          <p:val>
                                            <p:strVal val="#ppt_x"/>
                                          </p:val>
                                        </p:tav>
                                      </p:tavLst>
                                    </p:anim>
                                    <p:anim calcmode="lin" valueType="num">
                                      <p:cBhvr>
                                        <p:cTn id="14" dur="500" fill="hold"/>
                                        <p:tgtEl>
                                          <p:spTgt spid="10248"/>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0244"/>
                                        </p:tgtEl>
                                        <p:attrNameLst>
                                          <p:attrName>style.visibility</p:attrName>
                                        </p:attrNameLst>
                                      </p:cBhvr>
                                      <p:to>
                                        <p:strVal val="visible"/>
                                      </p:to>
                                    </p:set>
                                    <p:animEffect transition="in" filter="fade">
                                      <p:cBhvr>
                                        <p:cTn id="19" dur="500"/>
                                        <p:tgtEl>
                                          <p:spTgt spid="10244"/>
                                        </p:tgtEl>
                                      </p:cBhvr>
                                    </p:animEffect>
                                    <p:anim calcmode="lin" valueType="num">
                                      <p:cBhvr>
                                        <p:cTn id="20" dur="500" fill="hold"/>
                                        <p:tgtEl>
                                          <p:spTgt spid="10244"/>
                                        </p:tgtEl>
                                        <p:attrNameLst>
                                          <p:attrName>ppt_x</p:attrName>
                                        </p:attrNameLst>
                                      </p:cBhvr>
                                      <p:tavLst>
                                        <p:tav tm="0">
                                          <p:val>
                                            <p:strVal val="#ppt_x"/>
                                          </p:val>
                                        </p:tav>
                                        <p:tav tm="100000">
                                          <p:val>
                                            <p:strVal val="#ppt_x"/>
                                          </p:val>
                                        </p:tav>
                                      </p:tavLst>
                                    </p:anim>
                                    <p:anim calcmode="lin" valueType="num">
                                      <p:cBhvr>
                                        <p:cTn id="21" dur="500" fill="hold"/>
                                        <p:tgtEl>
                                          <p:spTgt spid="10244"/>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10245"/>
                                        </p:tgtEl>
                                        <p:attrNameLst>
                                          <p:attrName>style.visibility</p:attrName>
                                        </p:attrNameLst>
                                      </p:cBhvr>
                                      <p:to>
                                        <p:strVal val="visible"/>
                                      </p:to>
                                    </p:set>
                                    <p:anim calcmode="lin" valueType="num">
                                      <p:cBhvr>
                                        <p:cTn id="26" dur="500" fill="hold"/>
                                        <p:tgtEl>
                                          <p:spTgt spid="10245"/>
                                        </p:tgtEl>
                                        <p:attrNameLst>
                                          <p:attrName>ppt_x</p:attrName>
                                        </p:attrNameLst>
                                      </p:cBhvr>
                                      <p:tavLst>
                                        <p:tav tm="0">
                                          <p:val>
                                            <p:strVal val="#ppt_x-.2"/>
                                          </p:val>
                                        </p:tav>
                                        <p:tav tm="100000">
                                          <p:val>
                                            <p:strVal val="#ppt_x"/>
                                          </p:val>
                                        </p:tav>
                                      </p:tavLst>
                                    </p:anim>
                                    <p:anim calcmode="lin" valueType="num">
                                      <p:cBhvr>
                                        <p:cTn id="27" dur="500" fill="hold"/>
                                        <p:tgtEl>
                                          <p:spTgt spid="10245"/>
                                        </p:tgtEl>
                                        <p:attrNameLst>
                                          <p:attrName>ppt_y</p:attrName>
                                        </p:attrNameLst>
                                      </p:cBhvr>
                                      <p:tavLst>
                                        <p:tav tm="0">
                                          <p:val>
                                            <p:strVal val="#ppt_y"/>
                                          </p:val>
                                        </p:tav>
                                        <p:tav tm="100000">
                                          <p:val>
                                            <p:strVal val="#ppt_y"/>
                                          </p:val>
                                        </p:tav>
                                      </p:tavLst>
                                    </p:anim>
                                    <p:animEffect transition="in" filter="wipe(right)" prLst="gradientSize: 0.1">
                                      <p:cBhvr>
                                        <p:cTn id="28" dur="500"/>
                                        <p:tgtEl>
                                          <p:spTgt spid="1024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246"/>
                                        </p:tgtEl>
                                        <p:attrNameLst>
                                          <p:attrName>style.visibility</p:attrName>
                                        </p:attrNameLst>
                                      </p:cBhvr>
                                      <p:to>
                                        <p:strVal val="visible"/>
                                      </p:to>
                                    </p:set>
                                    <p:anim calcmode="lin" valueType="num">
                                      <p:cBhvr additive="base">
                                        <p:cTn id="33" dur="500" fill="hold"/>
                                        <p:tgtEl>
                                          <p:spTgt spid="10246"/>
                                        </p:tgtEl>
                                        <p:attrNameLst>
                                          <p:attrName>ppt_x</p:attrName>
                                        </p:attrNameLst>
                                      </p:cBhvr>
                                      <p:tavLst>
                                        <p:tav tm="0">
                                          <p:val>
                                            <p:strVal val="#ppt_x"/>
                                          </p:val>
                                        </p:tav>
                                        <p:tav tm="100000">
                                          <p:val>
                                            <p:strVal val="#ppt_x"/>
                                          </p:val>
                                        </p:tav>
                                      </p:tavLst>
                                    </p:anim>
                                    <p:anim calcmode="lin" valueType="num">
                                      <p:cBhvr additive="base">
                                        <p:cTn id="34" dur="500" fill="hold"/>
                                        <p:tgtEl>
                                          <p:spTgt spid="10246"/>
                                        </p:tgtEl>
                                        <p:attrNameLst>
                                          <p:attrName>ppt_y</p:attrName>
                                        </p:attrNameLst>
                                      </p:cBhvr>
                                      <p:tavLst>
                                        <p:tav tm="0">
                                          <p:val>
                                            <p:strVal val="1+#ppt_h/2"/>
                                          </p:val>
                                        </p:tav>
                                        <p:tav tm="100000">
                                          <p:val>
                                            <p:strVal val="#ppt_y"/>
                                          </p:val>
                                        </p:tav>
                                      </p:tavLst>
                                    </p:anim>
                                  </p:childTnLst>
                                </p:cTn>
                              </p:par>
                              <p:par>
                                <p:cTn id="35" presetID="29" presetClass="entr" presetSubtype="0" fill="hold" nodeType="withEffect">
                                  <p:stCondLst>
                                    <p:cond delay="0"/>
                                  </p:stCondLst>
                                  <p:childTnLst>
                                    <p:set>
                                      <p:cBhvr>
                                        <p:cTn id="36" dur="1" fill="hold">
                                          <p:stCondLst>
                                            <p:cond delay="0"/>
                                          </p:stCondLst>
                                        </p:cTn>
                                        <p:tgtEl>
                                          <p:spTgt spid="10249"/>
                                        </p:tgtEl>
                                        <p:attrNameLst>
                                          <p:attrName>style.visibility</p:attrName>
                                        </p:attrNameLst>
                                      </p:cBhvr>
                                      <p:to>
                                        <p:strVal val="visible"/>
                                      </p:to>
                                    </p:set>
                                    <p:anim calcmode="lin" valueType="num">
                                      <p:cBhvr>
                                        <p:cTn id="37" dur="500" fill="hold"/>
                                        <p:tgtEl>
                                          <p:spTgt spid="10249"/>
                                        </p:tgtEl>
                                        <p:attrNameLst>
                                          <p:attrName>ppt_x</p:attrName>
                                        </p:attrNameLst>
                                      </p:cBhvr>
                                      <p:tavLst>
                                        <p:tav tm="0">
                                          <p:val>
                                            <p:strVal val="#ppt_x-.2"/>
                                          </p:val>
                                        </p:tav>
                                        <p:tav tm="100000">
                                          <p:val>
                                            <p:strVal val="#ppt_x"/>
                                          </p:val>
                                        </p:tav>
                                      </p:tavLst>
                                    </p:anim>
                                    <p:anim calcmode="lin" valueType="num">
                                      <p:cBhvr>
                                        <p:cTn id="38" dur="500" fill="hold"/>
                                        <p:tgtEl>
                                          <p:spTgt spid="10249"/>
                                        </p:tgtEl>
                                        <p:attrNameLst>
                                          <p:attrName>ppt_y</p:attrName>
                                        </p:attrNameLst>
                                      </p:cBhvr>
                                      <p:tavLst>
                                        <p:tav tm="0">
                                          <p:val>
                                            <p:strVal val="#ppt_y"/>
                                          </p:val>
                                        </p:tav>
                                        <p:tav tm="100000">
                                          <p:val>
                                            <p:strVal val="#ppt_y"/>
                                          </p:val>
                                        </p:tav>
                                      </p:tavLst>
                                    </p:anim>
                                    <p:animEffect transition="in" filter="wipe(right)" prLst="gradientSize: 0.1">
                                      <p:cBhvr>
                                        <p:cTn id="39" dur="500"/>
                                        <p:tgtEl>
                                          <p:spTgt spid="10249"/>
                                        </p:tgtEl>
                                      </p:cBhvr>
                                    </p:animEffect>
                                  </p:childTnLst>
                                </p:cTn>
                              </p:par>
                              <p:par>
                                <p:cTn id="40" presetID="29" presetClass="entr" presetSubtype="0" fill="hold" nodeType="withEffect">
                                  <p:stCondLst>
                                    <p:cond delay="0"/>
                                  </p:stCondLst>
                                  <p:childTnLst>
                                    <p:set>
                                      <p:cBhvr>
                                        <p:cTn id="41" dur="1" fill="hold">
                                          <p:stCondLst>
                                            <p:cond delay="0"/>
                                          </p:stCondLst>
                                        </p:cTn>
                                        <p:tgtEl>
                                          <p:spTgt spid="10250"/>
                                        </p:tgtEl>
                                        <p:attrNameLst>
                                          <p:attrName>style.visibility</p:attrName>
                                        </p:attrNameLst>
                                      </p:cBhvr>
                                      <p:to>
                                        <p:strVal val="visible"/>
                                      </p:to>
                                    </p:set>
                                    <p:anim calcmode="lin" valueType="num">
                                      <p:cBhvr>
                                        <p:cTn id="42" dur="500" fill="hold"/>
                                        <p:tgtEl>
                                          <p:spTgt spid="10250"/>
                                        </p:tgtEl>
                                        <p:attrNameLst>
                                          <p:attrName>ppt_x</p:attrName>
                                        </p:attrNameLst>
                                      </p:cBhvr>
                                      <p:tavLst>
                                        <p:tav tm="0">
                                          <p:val>
                                            <p:strVal val="#ppt_x-.2"/>
                                          </p:val>
                                        </p:tav>
                                        <p:tav tm="100000">
                                          <p:val>
                                            <p:strVal val="#ppt_x"/>
                                          </p:val>
                                        </p:tav>
                                      </p:tavLst>
                                    </p:anim>
                                    <p:anim calcmode="lin" valueType="num">
                                      <p:cBhvr>
                                        <p:cTn id="43" dur="500" fill="hold"/>
                                        <p:tgtEl>
                                          <p:spTgt spid="10250"/>
                                        </p:tgtEl>
                                        <p:attrNameLst>
                                          <p:attrName>ppt_y</p:attrName>
                                        </p:attrNameLst>
                                      </p:cBhvr>
                                      <p:tavLst>
                                        <p:tav tm="0">
                                          <p:val>
                                            <p:strVal val="#ppt_y"/>
                                          </p:val>
                                        </p:tav>
                                        <p:tav tm="100000">
                                          <p:val>
                                            <p:strVal val="#ppt_y"/>
                                          </p:val>
                                        </p:tav>
                                      </p:tavLst>
                                    </p:anim>
                                    <p:animEffect transition="in" filter="wipe(right)" prLst="gradientSize: 0.1">
                                      <p:cBhvr>
                                        <p:cTn id="44" dur="500"/>
                                        <p:tgtEl>
                                          <p:spTgt spid="10250"/>
                                        </p:tgtEl>
                                      </p:cBhvr>
                                    </p:animEffect>
                                  </p:childTnLst>
                                </p:cTn>
                              </p:par>
                              <p:par>
                                <p:cTn id="45" presetID="47" presetClass="entr" presetSubtype="0" fill="hold" nodeType="withEffect">
                                  <p:stCondLst>
                                    <p:cond delay="0"/>
                                  </p:stCondLst>
                                  <p:childTnLst>
                                    <p:set>
                                      <p:cBhvr>
                                        <p:cTn id="46" dur="1" fill="hold">
                                          <p:stCondLst>
                                            <p:cond delay="0"/>
                                          </p:stCondLst>
                                        </p:cTn>
                                        <p:tgtEl>
                                          <p:spTgt spid="10251"/>
                                        </p:tgtEl>
                                        <p:attrNameLst>
                                          <p:attrName>style.visibility</p:attrName>
                                        </p:attrNameLst>
                                      </p:cBhvr>
                                      <p:to>
                                        <p:strVal val="visible"/>
                                      </p:to>
                                    </p:set>
                                    <p:animEffect transition="in" filter="fade">
                                      <p:cBhvr>
                                        <p:cTn id="47" dur="500"/>
                                        <p:tgtEl>
                                          <p:spTgt spid="10251"/>
                                        </p:tgtEl>
                                      </p:cBhvr>
                                    </p:animEffect>
                                    <p:anim calcmode="lin" valueType="num">
                                      <p:cBhvr>
                                        <p:cTn id="48" dur="500" fill="hold"/>
                                        <p:tgtEl>
                                          <p:spTgt spid="10251"/>
                                        </p:tgtEl>
                                        <p:attrNameLst>
                                          <p:attrName>ppt_x</p:attrName>
                                        </p:attrNameLst>
                                      </p:cBhvr>
                                      <p:tavLst>
                                        <p:tav tm="0">
                                          <p:val>
                                            <p:strVal val="#ppt_x"/>
                                          </p:val>
                                        </p:tav>
                                        <p:tav tm="100000">
                                          <p:val>
                                            <p:strVal val="#ppt_x"/>
                                          </p:val>
                                        </p:tav>
                                      </p:tavLst>
                                    </p:anim>
                                    <p:anim calcmode="lin" valueType="num">
                                      <p:cBhvr>
                                        <p:cTn id="49" dur="500" fill="hold"/>
                                        <p:tgtEl>
                                          <p:spTgt spid="10251"/>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10252"/>
                                        </p:tgtEl>
                                        <p:attrNameLst>
                                          <p:attrName>style.visibility</p:attrName>
                                        </p:attrNameLst>
                                      </p:cBhvr>
                                      <p:to>
                                        <p:strVal val="visible"/>
                                      </p:to>
                                    </p:set>
                                    <p:animEffect transition="in" filter="fade">
                                      <p:cBhvr>
                                        <p:cTn id="52" dur="500"/>
                                        <p:tgtEl>
                                          <p:spTgt spid="10252"/>
                                        </p:tgtEl>
                                      </p:cBhvr>
                                    </p:animEffect>
                                    <p:anim calcmode="lin" valueType="num">
                                      <p:cBhvr>
                                        <p:cTn id="53" dur="500" fill="hold"/>
                                        <p:tgtEl>
                                          <p:spTgt spid="10252"/>
                                        </p:tgtEl>
                                        <p:attrNameLst>
                                          <p:attrName>ppt_x</p:attrName>
                                        </p:attrNameLst>
                                      </p:cBhvr>
                                      <p:tavLst>
                                        <p:tav tm="0">
                                          <p:val>
                                            <p:strVal val="#ppt_x"/>
                                          </p:val>
                                        </p:tav>
                                        <p:tav tm="100000">
                                          <p:val>
                                            <p:strVal val="#ppt_x"/>
                                          </p:val>
                                        </p:tav>
                                      </p:tavLst>
                                    </p:anim>
                                    <p:anim calcmode="lin" valueType="num">
                                      <p:cBhvr>
                                        <p:cTn id="54" dur="500" fill="hold"/>
                                        <p:tgtEl>
                                          <p:spTgt spid="102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nimBg="1"/>
      <p:bldP spid="10244" grpId="0" animBg="1"/>
      <p:bldP spid="10245" grpId="0" animBg="1"/>
      <p:bldP spid="102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2529548-D5DB-4F46-A3BC-87B834CE42AA}"/>
              </a:ext>
            </a:extLst>
          </p:cNvPr>
          <p:cNvGrpSpPr/>
          <p:nvPr/>
        </p:nvGrpSpPr>
        <p:grpSpPr>
          <a:xfrm>
            <a:off x="0" y="0"/>
            <a:ext cx="12192000" cy="6858000"/>
            <a:chOff x="0" y="0"/>
            <a:chExt cx="12192000" cy="6858000"/>
          </a:xfrm>
        </p:grpSpPr>
        <p:pic>
          <p:nvPicPr>
            <p:cNvPr id="9" name="Picture 8">
              <a:extLst>
                <a:ext uri="{FF2B5EF4-FFF2-40B4-BE49-F238E27FC236}">
                  <a16:creationId xmlns:a16="http://schemas.microsoft.com/office/drawing/2014/main" id="{4988D650-CC8F-4E55-8573-90BE5FB8D4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Rounded Corners 9">
              <a:extLst>
                <a:ext uri="{FF2B5EF4-FFF2-40B4-BE49-F238E27FC236}">
                  <a16:creationId xmlns:a16="http://schemas.microsoft.com/office/drawing/2014/main" id="{8779F230-810B-435A-B04A-F7CB2C20C625}"/>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290" name="Text Box 10">
            <a:extLst>
              <a:ext uri="{FF2B5EF4-FFF2-40B4-BE49-F238E27FC236}">
                <a16:creationId xmlns:a16="http://schemas.microsoft.com/office/drawing/2014/main" id="{15E52B5A-49F6-4091-B42D-7EF4959D0A06}"/>
              </a:ext>
            </a:extLst>
          </p:cNvPr>
          <p:cNvSpPr txBox="1">
            <a:spLocks noChangeArrowheads="1"/>
          </p:cNvSpPr>
          <p:nvPr/>
        </p:nvSpPr>
        <p:spPr bwMode="auto">
          <a:xfrm>
            <a:off x="1633151" y="1379455"/>
            <a:ext cx="2514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u="none" dirty="0">
                <a:solidFill>
                  <a:srgbClr val="0000CC"/>
                </a:solidFill>
                <a:latin typeface="Times New Roman" panose="02020603050405020304" pitchFamily="18" charset="0"/>
              </a:rPr>
              <a:t>I/ Nhận xét</a:t>
            </a:r>
          </a:p>
        </p:txBody>
      </p:sp>
      <p:sp>
        <p:nvSpPr>
          <p:cNvPr id="12291" name="Text Box 8">
            <a:extLst>
              <a:ext uri="{FF2B5EF4-FFF2-40B4-BE49-F238E27FC236}">
                <a16:creationId xmlns:a16="http://schemas.microsoft.com/office/drawing/2014/main" id="{B393B8F6-A2B3-4F29-A1DA-B6AE82F9D786}"/>
              </a:ext>
            </a:extLst>
          </p:cNvPr>
          <p:cNvSpPr txBox="1">
            <a:spLocks noChangeArrowheads="1"/>
          </p:cNvSpPr>
          <p:nvPr/>
        </p:nvSpPr>
        <p:spPr bwMode="auto">
          <a:xfrm>
            <a:off x="1524000" y="3124205"/>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b="0" u="none" dirty="0">
                <a:latin typeface="Times New Roman" panose="02020603050405020304" pitchFamily="18" charset="0"/>
              </a:rPr>
              <a:t>2. Tìm các đoạn trong bài văn nói trên</a:t>
            </a:r>
          </a:p>
        </p:txBody>
      </p:sp>
      <p:sp>
        <p:nvSpPr>
          <p:cNvPr id="12292" name="Text Box 14">
            <a:extLst>
              <a:ext uri="{FF2B5EF4-FFF2-40B4-BE49-F238E27FC236}">
                <a16:creationId xmlns:a16="http://schemas.microsoft.com/office/drawing/2014/main" id="{297D0448-1C11-4B4C-95AC-6EA5C5BBFF5D}"/>
              </a:ext>
            </a:extLst>
          </p:cNvPr>
          <p:cNvSpPr txBox="1">
            <a:spLocks noChangeArrowheads="1"/>
          </p:cNvSpPr>
          <p:nvPr/>
        </p:nvSpPr>
        <p:spPr bwMode="auto">
          <a:xfrm>
            <a:off x="1524001" y="2438403"/>
            <a:ext cx="1037445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b="0" u="none" dirty="0">
                <a:latin typeface="Times New Roman" panose="02020603050405020304" pitchFamily="18" charset="0"/>
              </a:rPr>
              <a:t>1. Đọc lại bài Cái cối tân (Tiếng Việt 4, tập 1 trang 143 - 144)</a:t>
            </a:r>
          </a:p>
        </p:txBody>
      </p:sp>
      <p:sp>
        <p:nvSpPr>
          <p:cNvPr id="11276" name="Text Box 8">
            <a:extLst>
              <a:ext uri="{FF2B5EF4-FFF2-40B4-BE49-F238E27FC236}">
                <a16:creationId xmlns:a16="http://schemas.microsoft.com/office/drawing/2014/main" id="{816A724A-D7C1-4784-A791-2EFA1330914F}"/>
              </a:ext>
            </a:extLst>
          </p:cNvPr>
          <p:cNvSpPr txBox="1">
            <a:spLocks noChangeArrowheads="1"/>
          </p:cNvSpPr>
          <p:nvPr/>
        </p:nvSpPr>
        <p:spPr bwMode="auto">
          <a:xfrm>
            <a:off x="1916115" y="3962403"/>
            <a:ext cx="66182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b="0" u="none" dirty="0">
                <a:latin typeface="Times New Roman" panose="02020603050405020304" pitchFamily="18" charset="0"/>
              </a:rPr>
              <a:t>Dấu hiệu nào giúp em nhận ra điều đó?</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76"/>
                                        </p:tgtEl>
                                        <p:attrNameLst>
                                          <p:attrName>style.visibility</p:attrName>
                                        </p:attrNameLst>
                                      </p:cBhvr>
                                      <p:to>
                                        <p:strVal val="visible"/>
                                      </p:to>
                                    </p:set>
                                    <p:animEffect transition="in" filter="box(in)">
                                      <p:cBhvr>
                                        <p:cTn id="7" dur="500"/>
                                        <p:tgtEl>
                                          <p:spTgt spid="11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88CCB0B-C616-4574-AF03-CCF9D7EADDCA}"/>
              </a:ext>
            </a:extLst>
          </p:cNvPr>
          <p:cNvGrpSpPr/>
          <p:nvPr/>
        </p:nvGrpSpPr>
        <p:grpSpPr>
          <a:xfrm>
            <a:off x="0" y="0"/>
            <a:ext cx="12192000" cy="6858000"/>
            <a:chOff x="0" y="0"/>
            <a:chExt cx="12192000" cy="6858000"/>
          </a:xfrm>
        </p:grpSpPr>
        <p:pic>
          <p:nvPicPr>
            <p:cNvPr id="9" name="Picture 8">
              <a:extLst>
                <a:ext uri="{FF2B5EF4-FFF2-40B4-BE49-F238E27FC236}">
                  <a16:creationId xmlns:a16="http://schemas.microsoft.com/office/drawing/2014/main" id="{93CF1154-2552-4F88-A79C-172251DEE2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Rounded Corners 9">
              <a:extLst>
                <a:ext uri="{FF2B5EF4-FFF2-40B4-BE49-F238E27FC236}">
                  <a16:creationId xmlns:a16="http://schemas.microsoft.com/office/drawing/2014/main" id="{3BE44B45-EDAA-4251-A4C7-7E0CDC756CB3}"/>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319" name="Text Box 9">
            <a:extLst>
              <a:ext uri="{FF2B5EF4-FFF2-40B4-BE49-F238E27FC236}">
                <a16:creationId xmlns:a16="http://schemas.microsoft.com/office/drawing/2014/main" id="{614CF1A9-7AE8-40BB-9660-D54185F4784C}"/>
              </a:ext>
            </a:extLst>
          </p:cNvPr>
          <p:cNvSpPr txBox="1">
            <a:spLocks noChangeArrowheads="1"/>
          </p:cNvSpPr>
          <p:nvPr/>
        </p:nvSpPr>
        <p:spPr bwMode="auto">
          <a:xfrm>
            <a:off x="1524000" y="3810005"/>
            <a:ext cx="91440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solidFill>
                  <a:srgbClr val="0000CC"/>
                </a:solidFill>
                <a:latin typeface="Times New Roman" panose="02020603050405020304" pitchFamily="18" charset="0"/>
              </a:rPr>
              <a:t>- Chỗ mở đầu đoạn văn là chỗ đầu dòng, viết lùi vào 1 ô.</a:t>
            </a:r>
          </a:p>
          <a:p>
            <a:pPr eaLnBrk="1" hangingPunct="1">
              <a:spcBef>
                <a:spcPct val="50000"/>
              </a:spcBef>
              <a:buFontTx/>
              <a:buNone/>
            </a:pPr>
            <a:r>
              <a:rPr lang="vi-VN" altLang="en-US" sz="2800" b="0" u="none">
                <a:solidFill>
                  <a:srgbClr val="0000CC"/>
                </a:solidFill>
                <a:latin typeface="Times New Roman" panose="02020603050405020304" pitchFamily="18" charset="0"/>
              </a:rPr>
              <a:t>- Chỗ kết thúc đoạn văn là chỗ chấm xuống dòng.</a:t>
            </a:r>
          </a:p>
        </p:txBody>
      </p:sp>
      <p:sp>
        <p:nvSpPr>
          <p:cNvPr id="13320" name="Text Box 10">
            <a:extLst>
              <a:ext uri="{FF2B5EF4-FFF2-40B4-BE49-F238E27FC236}">
                <a16:creationId xmlns:a16="http://schemas.microsoft.com/office/drawing/2014/main" id="{50810032-59D1-485A-BA7F-BA7CC5F664DE}"/>
              </a:ext>
            </a:extLst>
          </p:cNvPr>
          <p:cNvSpPr txBox="1">
            <a:spLocks noChangeArrowheads="1"/>
          </p:cNvSpPr>
          <p:nvPr/>
        </p:nvSpPr>
        <p:spPr bwMode="auto">
          <a:xfrm>
            <a:off x="1524000" y="548640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Times New Roman" panose="02020603050405020304" pitchFamily="18" charset="0"/>
              </a:rPr>
              <a:t> 3. Cho biết nội dung chính của mỗi đoạn văn em vừa tìm được là gì?</a:t>
            </a:r>
          </a:p>
        </p:txBody>
      </p:sp>
      <p:sp>
        <p:nvSpPr>
          <p:cNvPr id="14340" name="Text Box 12">
            <a:extLst>
              <a:ext uri="{FF2B5EF4-FFF2-40B4-BE49-F238E27FC236}">
                <a16:creationId xmlns:a16="http://schemas.microsoft.com/office/drawing/2014/main" id="{E212DF6A-669C-4B22-B9AB-D8385830331E}"/>
              </a:ext>
            </a:extLst>
          </p:cNvPr>
          <p:cNvSpPr txBox="1">
            <a:spLocks noChangeArrowheads="1"/>
          </p:cNvSpPr>
          <p:nvPr/>
        </p:nvSpPr>
        <p:spPr bwMode="auto">
          <a:xfrm>
            <a:off x="1600200" y="685801"/>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u="none">
                <a:solidFill>
                  <a:srgbClr val="0000CC"/>
                </a:solidFill>
                <a:latin typeface="Times New Roman" panose="02020603050405020304" pitchFamily="18" charset="0"/>
              </a:rPr>
              <a:t>I/ Nhận xét</a:t>
            </a:r>
          </a:p>
        </p:txBody>
      </p:sp>
      <p:sp>
        <p:nvSpPr>
          <p:cNvPr id="14341" name="Text Box 8">
            <a:extLst>
              <a:ext uri="{FF2B5EF4-FFF2-40B4-BE49-F238E27FC236}">
                <a16:creationId xmlns:a16="http://schemas.microsoft.com/office/drawing/2014/main" id="{CC491BEF-A7E7-424D-BF23-C1B67B03DC60}"/>
              </a:ext>
            </a:extLst>
          </p:cNvPr>
          <p:cNvSpPr txBox="1">
            <a:spLocks noChangeArrowheads="1"/>
          </p:cNvSpPr>
          <p:nvPr/>
        </p:nvSpPr>
        <p:spPr bwMode="auto">
          <a:xfrm>
            <a:off x="1524000" y="2133605"/>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Times New Roman" panose="02020603050405020304" pitchFamily="18" charset="0"/>
              </a:rPr>
              <a:t>2. Tìm các đoạn trong bài văn nói trên</a:t>
            </a:r>
          </a:p>
        </p:txBody>
      </p:sp>
      <p:sp>
        <p:nvSpPr>
          <p:cNvPr id="14342" name="Text Box 14">
            <a:extLst>
              <a:ext uri="{FF2B5EF4-FFF2-40B4-BE49-F238E27FC236}">
                <a16:creationId xmlns:a16="http://schemas.microsoft.com/office/drawing/2014/main" id="{D9448F46-2F51-4CBC-90E1-4EB86C7E7D3B}"/>
              </a:ext>
            </a:extLst>
          </p:cNvPr>
          <p:cNvSpPr txBox="1">
            <a:spLocks noChangeArrowheads="1"/>
          </p:cNvSpPr>
          <p:nvPr/>
        </p:nvSpPr>
        <p:spPr bwMode="auto">
          <a:xfrm>
            <a:off x="1501775" y="1371604"/>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Times New Roman" panose="02020603050405020304" pitchFamily="18" charset="0"/>
              </a:rPr>
              <a:t>1. Đọc lại bài Cái cối tân (Tiếng Việt 4, tập 1 trang 143 - 144)</a:t>
            </a:r>
          </a:p>
        </p:txBody>
      </p:sp>
      <p:sp>
        <p:nvSpPr>
          <p:cNvPr id="14343" name="Text Box 8">
            <a:extLst>
              <a:ext uri="{FF2B5EF4-FFF2-40B4-BE49-F238E27FC236}">
                <a16:creationId xmlns:a16="http://schemas.microsoft.com/office/drawing/2014/main" id="{5F0CD734-847A-4456-9AC3-1187B088EFA1}"/>
              </a:ext>
            </a:extLst>
          </p:cNvPr>
          <p:cNvSpPr txBox="1">
            <a:spLocks noChangeArrowheads="1"/>
          </p:cNvSpPr>
          <p:nvPr/>
        </p:nvSpPr>
        <p:spPr bwMode="auto">
          <a:xfrm>
            <a:off x="1524000" y="2971804"/>
            <a:ext cx="5943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Times New Roman" panose="02020603050405020304" pitchFamily="18" charset="0"/>
              </a:rPr>
              <a:t>Dấu hiệu nào giúp em nhận ra điều đó?</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3319"/>
                                        </p:tgtEl>
                                        <p:attrNameLst>
                                          <p:attrName>style.visibility</p:attrName>
                                        </p:attrNameLst>
                                      </p:cBhvr>
                                      <p:to>
                                        <p:strVal val="visible"/>
                                      </p:to>
                                    </p:set>
                                    <p:animEffect transition="in" filter="box(in)">
                                      <p:cBhvr>
                                        <p:cTn id="7" dur="500"/>
                                        <p:tgtEl>
                                          <p:spTgt spid="133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320"/>
                                        </p:tgtEl>
                                        <p:attrNameLst>
                                          <p:attrName>style.visibility</p:attrName>
                                        </p:attrNameLst>
                                      </p:cBhvr>
                                      <p:to>
                                        <p:strVal val="visible"/>
                                      </p:to>
                                    </p:set>
                                    <p:animEffect transition="in" filter="box(in)">
                                      <p:cBhvr>
                                        <p:cTn id="12" dur="500"/>
                                        <p:tgtEl>
                                          <p:spTgt spid="13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P spid="133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7BFC8769-FF8C-4CB1-8D4D-EE1DD028BBEC}"/>
              </a:ext>
            </a:extLst>
          </p:cNvPr>
          <p:cNvGrpSpPr/>
          <p:nvPr/>
        </p:nvGrpSpPr>
        <p:grpSpPr>
          <a:xfrm>
            <a:off x="0" y="0"/>
            <a:ext cx="12192000" cy="6858000"/>
            <a:chOff x="0" y="0"/>
            <a:chExt cx="12192000" cy="6858000"/>
          </a:xfrm>
        </p:grpSpPr>
        <p:pic>
          <p:nvPicPr>
            <p:cNvPr id="37" name="Picture 36">
              <a:extLst>
                <a:ext uri="{FF2B5EF4-FFF2-40B4-BE49-F238E27FC236}">
                  <a16:creationId xmlns:a16="http://schemas.microsoft.com/office/drawing/2014/main" id="{0EFC0128-4F89-47FE-A68F-AB8122287A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8" name="Rectangle: Rounded Corners 37">
              <a:extLst>
                <a:ext uri="{FF2B5EF4-FFF2-40B4-BE49-F238E27FC236}">
                  <a16:creationId xmlns:a16="http://schemas.microsoft.com/office/drawing/2014/main" id="{63798736-A0A4-4F81-8B19-CEE1F40A0746}"/>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362" name="Oval 5">
            <a:extLst>
              <a:ext uri="{FF2B5EF4-FFF2-40B4-BE49-F238E27FC236}">
                <a16:creationId xmlns:a16="http://schemas.microsoft.com/office/drawing/2014/main" id="{3DB5B5DF-8BE5-47A6-B062-E6DF8AC18352}"/>
              </a:ext>
            </a:extLst>
          </p:cNvPr>
          <p:cNvSpPr>
            <a:spLocks noChangeArrowheads="1"/>
          </p:cNvSpPr>
          <p:nvPr/>
        </p:nvSpPr>
        <p:spPr bwMode="auto">
          <a:xfrm>
            <a:off x="1600200" y="2362200"/>
            <a:ext cx="1143000" cy="2514600"/>
          </a:xfrm>
          <a:prstGeom prst="ellipse">
            <a:avLst/>
          </a:prstGeom>
          <a:solidFill>
            <a:srgbClr val="FF3300"/>
          </a:solidFill>
          <a:ln w="57150" cmpd="thickThin" algn="ctr">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u="none">
                <a:solidFill>
                  <a:srgbClr val="FFFF00"/>
                </a:solidFill>
                <a:latin typeface="Times New Roman" panose="02020603050405020304" pitchFamily="18" charset="0"/>
              </a:rPr>
              <a:t>Cái</a:t>
            </a:r>
          </a:p>
          <a:p>
            <a:pPr algn="ctr" eaLnBrk="1" hangingPunct="1">
              <a:spcBef>
                <a:spcPct val="0"/>
              </a:spcBef>
              <a:buFontTx/>
              <a:buNone/>
            </a:pPr>
            <a:r>
              <a:rPr lang="en-US" altLang="en-US" u="none">
                <a:solidFill>
                  <a:srgbClr val="FFFF00"/>
                </a:solidFill>
                <a:latin typeface="Times New Roman" panose="02020603050405020304" pitchFamily="18" charset="0"/>
              </a:rPr>
              <a:t>cối</a:t>
            </a:r>
          </a:p>
          <a:p>
            <a:pPr algn="ctr" eaLnBrk="1" hangingPunct="1">
              <a:spcBef>
                <a:spcPct val="0"/>
              </a:spcBef>
              <a:buFontTx/>
              <a:buNone/>
            </a:pPr>
            <a:r>
              <a:rPr lang="en-US" altLang="en-US" u="none">
                <a:solidFill>
                  <a:srgbClr val="FFFF00"/>
                </a:solidFill>
                <a:latin typeface="Times New Roman" panose="02020603050405020304" pitchFamily="18" charset="0"/>
              </a:rPr>
              <a:t>tân</a:t>
            </a:r>
          </a:p>
        </p:txBody>
      </p:sp>
      <p:sp>
        <p:nvSpPr>
          <p:cNvPr id="15363" name="AutoShape 6">
            <a:extLst>
              <a:ext uri="{FF2B5EF4-FFF2-40B4-BE49-F238E27FC236}">
                <a16:creationId xmlns:a16="http://schemas.microsoft.com/office/drawing/2014/main" id="{1801FF1C-4DC8-4005-94CB-53E9BCD7E182}"/>
              </a:ext>
            </a:extLst>
          </p:cNvPr>
          <p:cNvSpPr>
            <a:spLocks noChangeArrowheads="1"/>
          </p:cNvSpPr>
          <p:nvPr/>
        </p:nvSpPr>
        <p:spPr bwMode="auto">
          <a:xfrm>
            <a:off x="5181600" y="914400"/>
            <a:ext cx="2438400" cy="1295400"/>
          </a:xfrm>
          <a:prstGeom prst="roundRect">
            <a:avLst>
              <a:gd name="adj" fmla="val 16667"/>
            </a:avLst>
          </a:prstGeom>
          <a:solidFill>
            <a:srgbClr val="00FFFF"/>
          </a:solidFill>
          <a:ln w="57150" cmpd="thickThin" algn="ctr">
            <a:solidFill>
              <a:srgbClr val="FF33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0">
                <a:solidFill>
                  <a:srgbClr val="0000FF"/>
                </a:solidFill>
                <a:latin typeface="Times New Roman" panose="02020603050405020304" pitchFamily="18" charset="0"/>
              </a:rPr>
              <a:t>Đoạn 1:</a:t>
            </a:r>
          </a:p>
          <a:p>
            <a:pPr algn="ctr" eaLnBrk="1" hangingPunct="1">
              <a:spcBef>
                <a:spcPct val="0"/>
              </a:spcBef>
              <a:buFontTx/>
              <a:buNone/>
            </a:pPr>
            <a:r>
              <a:rPr lang="en-US" altLang="en-US" sz="2400" b="0" u="none">
                <a:solidFill>
                  <a:srgbClr val="0000FF"/>
                </a:solidFill>
                <a:latin typeface="Times New Roman" panose="02020603050405020304" pitchFamily="18" charset="0"/>
              </a:rPr>
              <a:t>Cái cối xinh xinh</a:t>
            </a:r>
          </a:p>
          <a:p>
            <a:pPr algn="ctr" eaLnBrk="1" hangingPunct="1">
              <a:spcBef>
                <a:spcPct val="0"/>
              </a:spcBef>
              <a:buFontTx/>
              <a:buNone/>
            </a:pPr>
            <a:r>
              <a:rPr lang="en-US" altLang="en-US" sz="2400" b="0" u="none">
                <a:solidFill>
                  <a:srgbClr val="0000FF"/>
                </a:solidFill>
                <a:latin typeface="Times New Roman" panose="02020603050405020304" pitchFamily="18" charset="0"/>
              </a:rPr>
              <a:t>….gian nhà trống.</a:t>
            </a:r>
          </a:p>
        </p:txBody>
      </p:sp>
      <p:sp>
        <p:nvSpPr>
          <p:cNvPr id="15364" name="AutoShape 7">
            <a:extLst>
              <a:ext uri="{FF2B5EF4-FFF2-40B4-BE49-F238E27FC236}">
                <a16:creationId xmlns:a16="http://schemas.microsoft.com/office/drawing/2014/main" id="{FA97CC32-0DAE-4C35-9FAC-072DA0FEA5D8}"/>
              </a:ext>
            </a:extLst>
          </p:cNvPr>
          <p:cNvSpPr>
            <a:spLocks noChangeArrowheads="1"/>
          </p:cNvSpPr>
          <p:nvPr/>
        </p:nvSpPr>
        <p:spPr bwMode="auto">
          <a:xfrm>
            <a:off x="5181600" y="2390775"/>
            <a:ext cx="2438400" cy="1295400"/>
          </a:xfrm>
          <a:prstGeom prst="roundRect">
            <a:avLst>
              <a:gd name="adj" fmla="val 16667"/>
            </a:avLst>
          </a:prstGeom>
          <a:solidFill>
            <a:srgbClr val="00FFFF"/>
          </a:solidFill>
          <a:ln w="57150" cmpd="thickThin" algn="ctr">
            <a:solidFill>
              <a:srgbClr val="FF33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0">
                <a:solidFill>
                  <a:srgbClr val="0000FF"/>
                </a:solidFill>
                <a:latin typeface="Times New Roman" panose="02020603050405020304" pitchFamily="18" charset="0"/>
              </a:rPr>
              <a:t>Đoạn 2:</a:t>
            </a:r>
          </a:p>
          <a:p>
            <a:pPr algn="ctr" eaLnBrk="1" hangingPunct="1">
              <a:spcBef>
                <a:spcPct val="0"/>
              </a:spcBef>
              <a:buFontTx/>
              <a:buNone/>
            </a:pPr>
            <a:r>
              <a:rPr lang="en-US" altLang="en-US" sz="2400" b="0" u="none">
                <a:solidFill>
                  <a:srgbClr val="0000FF"/>
                </a:solidFill>
                <a:latin typeface="Times New Roman" panose="02020603050405020304" pitchFamily="18" charset="0"/>
              </a:rPr>
              <a:t>U gọi nó là….</a:t>
            </a:r>
          </a:p>
          <a:p>
            <a:pPr algn="ctr" eaLnBrk="1" hangingPunct="1">
              <a:spcBef>
                <a:spcPct val="0"/>
              </a:spcBef>
              <a:buFontTx/>
              <a:buNone/>
            </a:pPr>
            <a:r>
              <a:rPr lang="en-US" altLang="en-US" sz="2400" b="0" u="none">
                <a:solidFill>
                  <a:srgbClr val="0000FF"/>
                </a:solidFill>
                <a:latin typeface="Times New Roman" panose="02020603050405020304" pitchFamily="18" charset="0"/>
              </a:rPr>
              <a:t>cối kêu ù ù.</a:t>
            </a:r>
          </a:p>
        </p:txBody>
      </p:sp>
      <p:sp>
        <p:nvSpPr>
          <p:cNvPr id="15365" name="AutoShape 8">
            <a:extLst>
              <a:ext uri="{FF2B5EF4-FFF2-40B4-BE49-F238E27FC236}">
                <a16:creationId xmlns:a16="http://schemas.microsoft.com/office/drawing/2014/main" id="{7B28F410-CE21-4AD4-9284-C87B746575AE}"/>
              </a:ext>
            </a:extLst>
          </p:cNvPr>
          <p:cNvSpPr>
            <a:spLocks noChangeArrowheads="1"/>
          </p:cNvSpPr>
          <p:nvPr/>
        </p:nvSpPr>
        <p:spPr bwMode="auto">
          <a:xfrm>
            <a:off x="5257800" y="3886200"/>
            <a:ext cx="2362200" cy="1295400"/>
          </a:xfrm>
          <a:prstGeom prst="roundRect">
            <a:avLst>
              <a:gd name="adj" fmla="val 16667"/>
            </a:avLst>
          </a:prstGeom>
          <a:solidFill>
            <a:srgbClr val="00FFFF"/>
          </a:solidFill>
          <a:ln w="57150" cmpd="thickThin" algn="ctr">
            <a:solidFill>
              <a:srgbClr val="FF33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0">
                <a:solidFill>
                  <a:srgbClr val="0000FF"/>
                </a:solidFill>
                <a:latin typeface="Times New Roman" panose="02020603050405020304" pitchFamily="18" charset="0"/>
              </a:rPr>
              <a:t>Đoạn 3:</a:t>
            </a:r>
          </a:p>
          <a:p>
            <a:pPr algn="ctr" eaLnBrk="1" hangingPunct="1">
              <a:spcBef>
                <a:spcPct val="0"/>
              </a:spcBef>
              <a:buFontTx/>
              <a:buNone/>
            </a:pPr>
            <a:r>
              <a:rPr lang="en-US" altLang="en-US" sz="2400" b="0" u="none">
                <a:solidFill>
                  <a:srgbClr val="0000FF"/>
                </a:solidFill>
                <a:latin typeface="Times New Roman" panose="02020603050405020304" pitchFamily="18" charset="0"/>
              </a:rPr>
              <a:t>Chọn được ngày…</a:t>
            </a:r>
          </a:p>
          <a:p>
            <a:pPr algn="ctr" eaLnBrk="1" hangingPunct="1">
              <a:spcBef>
                <a:spcPct val="0"/>
              </a:spcBef>
              <a:buFontTx/>
              <a:buNone/>
            </a:pPr>
            <a:r>
              <a:rPr lang="en-US" altLang="en-US" sz="2400" b="0" u="none">
                <a:solidFill>
                  <a:srgbClr val="0000FF"/>
                </a:solidFill>
                <a:latin typeface="Times New Roman" panose="02020603050405020304" pitchFamily="18" charset="0"/>
              </a:rPr>
              <a:t>vui cả xóm.</a:t>
            </a:r>
          </a:p>
        </p:txBody>
      </p:sp>
      <p:sp>
        <p:nvSpPr>
          <p:cNvPr id="15366" name="AutoShape 9">
            <a:extLst>
              <a:ext uri="{FF2B5EF4-FFF2-40B4-BE49-F238E27FC236}">
                <a16:creationId xmlns:a16="http://schemas.microsoft.com/office/drawing/2014/main" id="{D85D1F17-D490-4FCB-B664-0E47E60A3D6F}"/>
              </a:ext>
            </a:extLst>
          </p:cNvPr>
          <p:cNvSpPr>
            <a:spLocks noChangeArrowheads="1"/>
          </p:cNvSpPr>
          <p:nvPr/>
        </p:nvSpPr>
        <p:spPr bwMode="auto">
          <a:xfrm>
            <a:off x="5257800" y="5381625"/>
            <a:ext cx="2362200" cy="1295400"/>
          </a:xfrm>
          <a:prstGeom prst="roundRect">
            <a:avLst>
              <a:gd name="adj" fmla="val 16667"/>
            </a:avLst>
          </a:prstGeom>
          <a:solidFill>
            <a:srgbClr val="00FFFF"/>
          </a:solidFill>
          <a:ln w="57150" cmpd="thickThin" algn="ctr">
            <a:solidFill>
              <a:srgbClr val="FF33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0">
                <a:solidFill>
                  <a:srgbClr val="0000FF"/>
                </a:solidFill>
                <a:latin typeface="Times New Roman" panose="02020603050405020304" pitchFamily="18" charset="0"/>
              </a:rPr>
              <a:t>Đoạn 4:</a:t>
            </a:r>
          </a:p>
          <a:p>
            <a:pPr algn="ctr" eaLnBrk="1" hangingPunct="1">
              <a:spcBef>
                <a:spcPct val="0"/>
              </a:spcBef>
              <a:buFontTx/>
              <a:buNone/>
            </a:pPr>
            <a:r>
              <a:rPr lang="en-US" altLang="en-US" sz="2400" b="0" u="none">
                <a:solidFill>
                  <a:srgbClr val="0000FF"/>
                </a:solidFill>
                <a:latin typeface="Times New Roman" panose="02020603050405020304" pitchFamily="18" charset="0"/>
              </a:rPr>
              <a:t>Cái cối xay…..</a:t>
            </a:r>
          </a:p>
          <a:p>
            <a:pPr algn="ctr" eaLnBrk="1" hangingPunct="1">
              <a:spcBef>
                <a:spcPct val="0"/>
              </a:spcBef>
              <a:buFontTx/>
              <a:buNone/>
            </a:pPr>
            <a:r>
              <a:rPr lang="en-US" altLang="en-US" sz="2400" b="0" u="none">
                <a:solidFill>
                  <a:srgbClr val="0000FF"/>
                </a:solidFill>
                <a:latin typeface="Times New Roman" panose="02020603050405020304" pitchFamily="18" charset="0"/>
              </a:rPr>
              <a:t>từng bước anh đi.</a:t>
            </a:r>
          </a:p>
        </p:txBody>
      </p:sp>
      <p:sp>
        <p:nvSpPr>
          <p:cNvPr id="14346" name="AutoShape 10">
            <a:extLst>
              <a:ext uri="{FF2B5EF4-FFF2-40B4-BE49-F238E27FC236}">
                <a16:creationId xmlns:a16="http://schemas.microsoft.com/office/drawing/2014/main" id="{4D530488-6E20-44F5-8295-9374E2623911}"/>
              </a:ext>
            </a:extLst>
          </p:cNvPr>
          <p:cNvSpPr>
            <a:spLocks noChangeArrowheads="1"/>
          </p:cNvSpPr>
          <p:nvPr/>
        </p:nvSpPr>
        <p:spPr bwMode="auto">
          <a:xfrm>
            <a:off x="8001000" y="1143000"/>
            <a:ext cx="2514600" cy="838200"/>
          </a:xfrm>
          <a:prstGeom prst="flowChartProcess">
            <a:avLst/>
          </a:prstGeom>
          <a:solidFill>
            <a:srgbClr val="FFFF00"/>
          </a:solidFill>
          <a:ln w="57150" cmpd="thickThin" algn="ctr">
            <a:solidFill>
              <a:srgbClr val="FF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0" u="none">
                <a:solidFill>
                  <a:srgbClr val="FF3399"/>
                </a:solidFill>
                <a:latin typeface="Times New Roman" panose="02020603050405020304" pitchFamily="18" charset="0"/>
              </a:rPr>
              <a:t>Giới thiệu</a:t>
            </a:r>
          </a:p>
          <a:p>
            <a:pPr algn="ctr" eaLnBrk="1" hangingPunct="1">
              <a:spcBef>
                <a:spcPct val="0"/>
              </a:spcBef>
              <a:buFontTx/>
              <a:buNone/>
            </a:pPr>
            <a:r>
              <a:rPr lang="en-US" altLang="en-US" sz="2800" b="0" u="none">
                <a:solidFill>
                  <a:srgbClr val="FF3399"/>
                </a:solidFill>
                <a:latin typeface="Times New Roman" panose="02020603050405020304" pitchFamily="18" charset="0"/>
              </a:rPr>
              <a:t> về cái cối tân.</a:t>
            </a:r>
          </a:p>
        </p:txBody>
      </p:sp>
      <p:sp>
        <p:nvSpPr>
          <p:cNvPr id="14347" name="AutoShape 11">
            <a:extLst>
              <a:ext uri="{FF2B5EF4-FFF2-40B4-BE49-F238E27FC236}">
                <a16:creationId xmlns:a16="http://schemas.microsoft.com/office/drawing/2014/main" id="{5BF0D8FA-C245-4944-9F47-00D2A5FD6BA3}"/>
              </a:ext>
            </a:extLst>
          </p:cNvPr>
          <p:cNvSpPr>
            <a:spLocks noChangeArrowheads="1"/>
          </p:cNvSpPr>
          <p:nvPr/>
        </p:nvSpPr>
        <p:spPr bwMode="auto">
          <a:xfrm>
            <a:off x="8001000" y="2590800"/>
            <a:ext cx="2514600" cy="838200"/>
          </a:xfrm>
          <a:prstGeom prst="flowChartProcess">
            <a:avLst/>
          </a:prstGeom>
          <a:solidFill>
            <a:srgbClr val="FFFF00"/>
          </a:solidFill>
          <a:ln w="57150" cmpd="thickThin" algn="ctr">
            <a:solidFill>
              <a:srgbClr val="FF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0" u="none">
                <a:solidFill>
                  <a:srgbClr val="FF0000"/>
                </a:solidFill>
                <a:latin typeface="Times New Roman" panose="02020603050405020304" pitchFamily="18" charset="0"/>
              </a:rPr>
              <a:t>Tả hình dáng bên</a:t>
            </a:r>
          </a:p>
          <a:p>
            <a:pPr algn="ctr" eaLnBrk="1" hangingPunct="1">
              <a:spcBef>
                <a:spcPct val="0"/>
              </a:spcBef>
              <a:buFontTx/>
              <a:buNone/>
            </a:pPr>
            <a:r>
              <a:rPr lang="en-US" altLang="en-US" sz="2800" b="0" u="none">
                <a:solidFill>
                  <a:srgbClr val="FF0000"/>
                </a:solidFill>
                <a:latin typeface="Times New Roman" panose="02020603050405020304" pitchFamily="18" charset="0"/>
              </a:rPr>
              <a:t> ngoài của cái cối. </a:t>
            </a:r>
          </a:p>
        </p:txBody>
      </p:sp>
      <p:sp>
        <p:nvSpPr>
          <p:cNvPr id="14348" name="AutoShape 12">
            <a:extLst>
              <a:ext uri="{FF2B5EF4-FFF2-40B4-BE49-F238E27FC236}">
                <a16:creationId xmlns:a16="http://schemas.microsoft.com/office/drawing/2014/main" id="{34197CED-0E6B-4160-848B-F19481F92AF3}"/>
              </a:ext>
            </a:extLst>
          </p:cNvPr>
          <p:cNvSpPr>
            <a:spLocks noChangeArrowheads="1"/>
          </p:cNvSpPr>
          <p:nvPr/>
        </p:nvSpPr>
        <p:spPr bwMode="auto">
          <a:xfrm>
            <a:off x="8001000" y="5562600"/>
            <a:ext cx="2514600" cy="838200"/>
          </a:xfrm>
          <a:prstGeom prst="flowChartProcess">
            <a:avLst/>
          </a:prstGeom>
          <a:solidFill>
            <a:srgbClr val="FFFF00"/>
          </a:solidFill>
          <a:ln w="57150" cmpd="thickThin" algn="ctr">
            <a:solidFill>
              <a:srgbClr val="FF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0" u="none">
                <a:solidFill>
                  <a:srgbClr val="CC0000"/>
                </a:solidFill>
                <a:latin typeface="Times New Roman" panose="02020603050405020304" pitchFamily="18" charset="0"/>
              </a:rPr>
              <a:t>Nêu cảm nghĩ</a:t>
            </a:r>
          </a:p>
          <a:p>
            <a:pPr algn="ctr" eaLnBrk="1" hangingPunct="1">
              <a:spcBef>
                <a:spcPct val="0"/>
              </a:spcBef>
              <a:buFontTx/>
              <a:buNone/>
            </a:pPr>
            <a:r>
              <a:rPr lang="en-US" altLang="en-US" sz="2800" b="0" u="none">
                <a:solidFill>
                  <a:srgbClr val="CC0000"/>
                </a:solidFill>
                <a:latin typeface="Times New Roman" panose="02020603050405020304" pitchFamily="18" charset="0"/>
              </a:rPr>
              <a:t> về cái cối.</a:t>
            </a:r>
          </a:p>
        </p:txBody>
      </p:sp>
      <p:sp>
        <p:nvSpPr>
          <p:cNvPr id="14349" name="AutoShape 13">
            <a:extLst>
              <a:ext uri="{FF2B5EF4-FFF2-40B4-BE49-F238E27FC236}">
                <a16:creationId xmlns:a16="http://schemas.microsoft.com/office/drawing/2014/main" id="{3634749F-7AE2-43D1-9B86-749648AE16F3}"/>
              </a:ext>
            </a:extLst>
          </p:cNvPr>
          <p:cNvSpPr>
            <a:spLocks noChangeArrowheads="1"/>
          </p:cNvSpPr>
          <p:nvPr/>
        </p:nvSpPr>
        <p:spPr bwMode="auto">
          <a:xfrm>
            <a:off x="8001000" y="4114800"/>
            <a:ext cx="2514600" cy="838200"/>
          </a:xfrm>
          <a:prstGeom prst="flowChartProcess">
            <a:avLst/>
          </a:prstGeom>
          <a:solidFill>
            <a:srgbClr val="FFFF00"/>
          </a:solidFill>
          <a:ln w="57150" cmpd="thickThin" algn="ctr">
            <a:solidFill>
              <a:srgbClr val="FF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0" u="none">
                <a:solidFill>
                  <a:srgbClr val="CC0000"/>
                </a:solidFill>
                <a:latin typeface="Times New Roman" panose="02020603050405020304" pitchFamily="18" charset="0"/>
              </a:rPr>
              <a:t>Tả hoạt động</a:t>
            </a:r>
          </a:p>
          <a:p>
            <a:pPr algn="ctr" eaLnBrk="1" hangingPunct="1">
              <a:spcBef>
                <a:spcPct val="0"/>
              </a:spcBef>
              <a:buFontTx/>
              <a:buNone/>
            </a:pPr>
            <a:r>
              <a:rPr lang="en-US" altLang="en-US" sz="2800" b="0" u="none">
                <a:solidFill>
                  <a:srgbClr val="CC0000"/>
                </a:solidFill>
                <a:latin typeface="Times New Roman" panose="02020603050405020304" pitchFamily="18" charset="0"/>
              </a:rPr>
              <a:t>  của cái cối. </a:t>
            </a:r>
          </a:p>
        </p:txBody>
      </p:sp>
      <p:sp>
        <p:nvSpPr>
          <p:cNvPr id="15371" name="AutoShape 14">
            <a:extLst>
              <a:ext uri="{FF2B5EF4-FFF2-40B4-BE49-F238E27FC236}">
                <a16:creationId xmlns:a16="http://schemas.microsoft.com/office/drawing/2014/main" id="{66E71E87-2AEF-4279-B1E6-00DA5D2CD853}"/>
              </a:ext>
            </a:extLst>
          </p:cNvPr>
          <p:cNvSpPr>
            <a:spLocks noChangeArrowheads="1"/>
          </p:cNvSpPr>
          <p:nvPr/>
        </p:nvSpPr>
        <p:spPr bwMode="auto">
          <a:xfrm>
            <a:off x="5029200" y="152400"/>
            <a:ext cx="2667000" cy="457200"/>
          </a:xfrm>
          <a:prstGeom prst="flowChartTerminator">
            <a:avLst/>
          </a:prstGeom>
          <a:solidFill>
            <a:srgbClr val="00FF00"/>
          </a:solidFill>
          <a:ln w="57150" cmpd="thickThin" algn="ctr">
            <a:solidFill>
              <a:srgbClr val="FF99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u="none">
                <a:solidFill>
                  <a:schemeClr val="bg1"/>
                </a:solidFill>
                <a:latin typeface="Times New Roman" panose="02020603050405020304" pitchFamily="18" charset="0"/>
              </a:rPr>
              <a:t>Các đoạn văn</a:t>
            </a:r>
          </a:p>
        </p:txBody>
      </p:sp>
      <p:sp>
        <p:nvSpPr>
          <p:cNvPr id="15372" name="AutoShape 15">
            <a:extLst>
              <a:ext uri="{FF2B5EF4-FFF2-40B4-BE49-F238E27FC236}">
                <a16:creationId xmlns:a16="http://schemas.microsoft.com/office/drawing/2014/main" id="{75EBD8A7-68FE-4BF8-B17A-64E920E0315C}"/>
              </a:ext>
            </a:extLst>
          </p:cNvPr>
          <p:cNvSpPr>
            <a:spLocks noChangeArrowheads="1"/>
          </p:cNvSpPr>
          <p:nvPr/>
        </p:nvSpPr>
        <p:spPr bwMode="auto">
          <a:xfrm>
            <a:off x="8153400" y="152400"/>
            <a:ext cx="2514600" cy="457200"/>
          </a:xfrm>
          <a:prstGeom prst="flowChartTerminator">
            <a:avLst/>
          </a:prstGeom>
          <a:solidFill>
            <a:srgbClr val="00FF00"/>
          </a:solidFill>
          <a:ln w="57150" cmpd="thickThin" algn="ctr">
            <a:solidFill>
              <a:srgbClr val="FF99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u="none">
                <a:solidFill>
                  <a:schemeClr val="bg1"/>
                </a:solidFill>
                <a:latin typeface="Times New Roman" panose="02020603050405020304" pitchFamily="18" charset="0"/>
              </a:rPr>
              <a:t>Nội dung chính</a:t>
            </a:r>
          </a:p>
        </p:txBody>
      </p:sp>
      <p:sp>
        <p:nvSpPr>
          <p:cNvPr id="14352" name="AutoShape 16">
            <a:extLst>
              <a:ext uri="{FF2B5EF4-FFF2-40B4-BE49-F238E27FC236}">
                <a16:creationId xmlns:a16="http://schemas.microsoft.com/office/drawing/2014/main" id="{D939C116-0E51-4575-B585-BA4A939F66D1}"/>
              </a:ext>
            </a:extLst>
          </p:cNvPr>
          <p:cNvSpPr>
            <a:spLocks noChangeArrowheads="1"/>
          </p:cNvSpPr>
          <p:nvPr/>
        </p:nvSpPr>
        <p:spPr bwMode="auto">
          <a:xfrm>
            <a:off x="2514600" y="147638"/>
            <a:ext cx="2286000" cy="457200"/>
          </a:xfrm>
          <a:prstGeom prst="flowChartTerminator">
            <a:avLst/>
          </a:prstGeom>
          <a:solidFill>
            <a:srgbClr val="00FF00"/>
          </a:solidFill>
          <a:ln w="57150" cmpd="thickThin" algn="ctr">
            <a:solidFill>
              <a:srgbClr val="FF99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u="none">
                <a:solidFill>
                  <a:schemeClr val="bg1"/>
                </a:solidFill>
                <a:latin typeface="Times New Roman" panose="02020603050405020304" pitchFamily="18" charset="0"/>
              </a:rPr>
              <a:t>Cấu tạo</a:t>
            </a:r>
          </a:p>
        </p:txBody>
      </p:sp>
      <p:sp>
        <p:nvSpPr>
          <p:cNvPr id="14356" name="Line 20">
            <a:extLst>
              <a:ext uri="{FF2B5EF4-FFF2-40B4-BE49-F238E27FC236}">
                <a16:creationId xmlns:a16="http://schemas.microsoft.com/office/drawing/2014/main" id="{704D1792-4BF4-4916-A08F-EAD85B8B661D}"/>
              </a:ext>
            </a:extLst>
          </p:cNvPr>
          <p:cNvSpPr>
            <a:spLocks noChangeShapeType="1"/>
          </p:cNvSpPr>
          <p:nvPr/>
        </p:nvSpPr>
        <p:spPr bwMode="auto">
          <a:xfrm>
            <a:off x="3733800" y="609600"/>
            <a:ext cx="0" cy="457200"/>
          </a:xfrm>
          <a:prstGeom prst="line">
            <a:avLst/>
          </a:prstGeom>
          <a:noFill/>
          <a:ln w="57150" cmpd="thickThin">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5375" name="Line 21">
            <a:extLst>
              <a:ext uri="{FF2B5EF4-FFF2-40B4-BE49-F238E27FC236}">
                <a16:creationId xmlns:a16="http://schemas.microsoft.com/office/drawing/2014/main" id="{0BDC9143-5FC0-402D-B692-6AE36A19AE53}"/>
              </a:ext>
            </a:extLst>
          </p:cNvPr>
          <p:cNvSpPr>
            <a:spLocks noChangeShapeType="1"/>
          </p:cNvSpPr>
          <p:nvPr/>
        </p:nvSpPr>
        <p:spPr bwMode="auto">
          <a:xfrm>
            <a:off x="6324600" y="609600"/>
            <a:ext cx="0" cy="228600"/>
          </a:xfrm>
          <a:prstGeom prst="line">
            <a:avLst/>
          </a:prstGeom>
          <a:noFill/>
          <a:ln w="57150" cmpd="thickThin">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358" name="Line 22">
            <a:extLst>
              <a:ext uri="{FF2B5EF4-FFF2-40B4-BE49-F238E27FC236}">
                <a16:creationId xmlns:a16="http://schemas.microsoft.com/office/drawing/2014/main" id="{8C7991C3-6866-45A5-B7E1-A27E269D3C1C}"/>
              </a:ext>
            </a:extLst>
          </p:cNvPr>
          <p:cNvSpPr>
            <a:spLocks noChangeShapeType="1"/>
          </p:cNvSpPr>
          <p:nvPr/>
        </p:nvSpPr>
        <p:spPr bwMode="auto">
          <a:xfrm>
            <a:off x="9220200" y="685800"/>
            <a:ext cx="0" cy="381000"/>
          </a:xfrm>
          <a:prstGeom prst="line">
            <a:avLst/>
          </a:prstGeom>
          <a:noFill/>
          <a:ln w="57150" cmpd="thickThin">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363" name="Line 27">
            <a:extLst>
              <a:ext uri="{FF2B5EF4-FFF2-40B4-BE49-F238E27FC236}">
                <a16:creationId xmlns:a16="http://schemas.microsoft.com/office/drawing/2014/main" id="{3C963F48-5380-4DC5-8070-FA49003D16A0}"/>
              </a:ext>
            </a:extLst>
          </p:cNvPr>
          <p:cNvSpPr>
            <a:spLocks noChangeShapeType="1"/>
          </p:cNvSpPr>
          <p:nvPr/>
        </p:nvSpPr>
        <p:spPr bwMode="auto">
          <a:xfrm>
            <a:off x="7620000" y="1524000"/>
            <a:ext cx="381000" cy="0"/>
          </a:xfrm>
          <a:prstGeom prst="line">
            <a:avLst/>
          </a:prstGeom>
          <a:noFill/>
          <a:ln w="57150" cmpd="thickThin">
            <a:solidFill>
              <a:srgbClr val="6600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364" name="Line 28">
            <a:extLst>
              <a:ext uri="{FF2B5EF4-FFF2-40B4-BE49-F238E27FC236}">
                <a16:creationId xmlns:a16="http://schemas.microsoft.com/office/drawing/2014/main" id="{03ABC5BC-DF2D-4027-AED7-34E4A298114A}"/>
              </a:ext>
            </a:extLst>
          </p:cNvPr>
          <p:cNvSpPr>
            <a:spLocks noChangeShapeType="1"/>
          </p:cNvSpPr>
          <p:nvPr/>
        </p:nvSpPr>
        <p:spPr bwMode="auto">
          <a:xfrm>
            <a:off x="7620000" y="3124200"/>
            <a:ext cx="381000" cy="0"/>
          </a:xfrm>
          <a:prstGeom prst="line">
            <a:avLst/>
          </a:prstGeom>
          <a:noFill/>
          <a:ln w="57150" cmpd="thickThin">
            <a:solidFill>
              <a:srgbClr val="6600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365" name="Line 29">
            <a:extLst>
              <a:ext uri="{FF2B5EF4-FFF2-40B4-BE49-F238E27FC236}">
                <a16:creationId xmlns:a16="http://schemas.microsoft.com/office/drawing/2014/main" id="{A61D618F-B00C-4E8A-B900-CBA34E2050D2}"/>
              </a:ext>
            </a:extLst>
          </p:cNvPr>
          <p:cNvSpPr>
            <a:spLocks noChangeShapeType="1"/>
          </p:cNvSpPr>
          <p:nvPr/>
        </p:nvSpPr>
        <p:spPr bwMode="auto">
          <a:xfrm>
            <a:off x="7620000" y="4495800"/>
            <a:ext cx="381000" cy="0"/>
          </a:xfrm>
          <a:prstGeom prst="line">
            <a:avLst/>
          </a:prstGeom>
          <a:noFill/>
          <a:ln w="57150" cmpd="thickThin">
            <a:solidFill>
              <a:srgbClr val="6600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366" name="Line 30">
            <a:extLst>
              <a:ext uri="{FF2B5EF4-FFF2-40B4-BE49-F238E27FC236}">
                <a16:creationId xmlns:a16="http://schemas.microsoft.com/office/drawing/2014/main" id="{5B094DB6-E77D-4D64-9D74-118AEDBDF8A1}"/>
              </a:ext>
            </a:extLst>
          </p:cNvPr>
          <p:cNvSpPr>
            <a:spLocks noChangeShapeType="1"/>
          </p:cNvSpPr>
          <p:nvPr/>
        </p:nvSpPr>
        <p:spPr bwMode="auto">
          <a:xfrm>
            <a:off x="7620000" y="6019800"/>
            <a:ext cx="381000" cy="0"/>
          </a:xfrm>
          <a:prstGeom prst="line">
            <a:avLst/>
          </a:prstGeom>
          <a:noFill/>
          <a:ln w="57150" cmpd="thickThin">
            <a:solidFill>
              <a:srgbClr val="6600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368" name="Line 23">
            <a:extLst>
              <a:ext uri="{FF2B5EF4-FFF2-40B4-BE49-F238E27FC236}">
                <a16:creationId xmlns:a16="http://schemas.microsoft.com/office/drawing/2014/main" id="{8B470FF7-E2B9-4CC0-80EB-5D83B8F6BF05}"/>
              </a:ext>
            </a:extLst>
          </p:cNvPr>
          <p:cNvSpPr>
            <a:spLocks noChangeShapeType="1"/>
          </p:cNvSpPr>
          <p:nvPr/>
        </p:nvSpPr>
        <p:spPr bwMode="auto">
          <a:xfrm flipV="1">
            <a:off x="2743200" y="1524000"/>
            <a:ext cx="2438400" cy="1981200"/>
          </a:xfrm>
          <a:prstGeom prst="line">
            <a:avLst/>
          </a:prstGeom>
          <a:noFill/>
          <a:ln w="57150" cmpd="thickThin">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369" name="Line 24">
            <a:extLst>
              <a:ext uri="{FF2B5EF4-FFF2-40B4-BE49-F238E27FC236}">
                <a16:creationId xmlns:a16="http://schemas.microsoft.com/office/drawing/2014/main" id="{7B7916CE-6EA2-4A87-86D8-E8D6C71A6560}"/>
              </a:ext>
            </a:extLst>
          </p:cNvPr>
          <p:cNvSpPr>
            <a:spLocks noChangeShapeType="1"/>
          </p:cNvSpPr>
          <p:nvPr/>
        </p:nvSpPr>
        <p:spPr bwMode="auto">
          <a:xfrm flipV="1">
            <a:off x="2743200" y="2971800"/>
            <a:ext cx="2438400" cy="533400"/>
          </a:xfrm>
          <a:prstGeom prst="line">
            <a:avLst/>
          </a:prstGeom>
          <a:noFill/>
          <a:ln w="57150" cmpd="thickThin">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370" name="Line 25">
            <a:extLst>
              <a:ext uri="{FF2B5EF4-FFF2-40B4-BE49-F238E27FC236}">
                <a16:creationId xmlns:a16="http://schemas.microsoft.com/office/drawing/2014/main" id="{403202D8-C6F1-4098-A1F7-3C85B1F723F8}"/>
              </a:ext>
            </a:extLst>
          </p:cNvPr>
          <p:cNvSpPr>
            <a:spLocks noChangeShapeType="1"/>
          </p:cNvSpPr>
          <p:nvPr/>
        </p:nvSpPr>
        <p:spPr bwMode="auto">
          <a:xfrm>
            <a:off x="2743200" y="3505200"/>
            <a:ext cx="2514600" cy="990600"/>
          </a:xfrm>
          <a:prstGeom prst="line">
            <a:avLst/>
          </a:prstGeom>
          <a:noFill/>
          <a:ln w="57150" cmpd="thickThin">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371" name="Line 26">
            <a:extLst>
              <a:ext uri="{FF2B5EF4-FFF2-40B4-BE49-F238E27FC236}">
                <a16:creationId xmlns:a16="http://schemas.microsoft.com/office/drawing/2014/main" id="{DFCEE46D-A8EB-4982-AF23-5CFEFC0674FB}"/>
              </a:ext>
            </a:extLst>
          </p:cNvPr>
          <p:cNvSpPr>
            <a:spLocks noChangeShapeType="1"/>
          </p:cNvSpPr>
          <p:nvPr/>
        </p:nvSpPr>
        <p:spPr bwMode="auto">
          <a:xfrm>
            <a:off x="2743200" y="3505200"/>
            <a:ext cx="2514600" cy="2514600"/>
          </a:xfrm>
          <a:prstGeom prst="line">
            <a:avLst/>
          </a:prstGeom>
          <a:noFill/>
          <a:ln w="57150" cmpd="thickThin">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372" name="Oval 2">
            <a:extLst>
              <a:ext uri="{FF2B5EF4-FFF2-40B4-BE49-F238E27FC236}">
                <a16:creationId xmlns:a16="http://schemas.microsoft.com/office/drawing/2014/main" id="{0DD9CDDF-DF20-4E06-B4C6-B3F02A10D85C}"/>
              </a:ext>
            </a:extLst>
          </p:cNvPr>
          <p:cNvSpPr>
            <a:spLocks noChangeArrowheads="1"/>
          </p:cNvSpPr>
          <p:nvPr/>
        </p:nvSpPr>
        <p:spPr bwMode="auto">
          <a:xfrm>
            <a:off x="3124200" y="1219200"/>
            <a:ext cx="1600200" cy="609600"/>
          </a:xfrm>
          <a:prstGeom prst="ellipse">
            <a:avLst/>
          </a:prstGeom>
          <a:solidFill>
            <a:srgbClr val="0000FF"/>
          </a:solidFill>
          <a:ln w="57150" cmpd="thickThin" algn="ctr">
            <a:solidFill>
              <a:srgbClr val="00FF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000" b="0" u="none">
                <a:solidFill>
                  <a:srgbClr val="FFFF00"/>
                </a:solidFill>
                <a:latin typeface="Times New Roman" panose="02020603050405020304" pitchFamily="18" charset="0"/>
              </a:rPr>
              <a:t>Mở bài</a:t>
            </a:r>
          </a:p>
        </p:txBody>
      </p:sp>
      <p:sp>
        <p:nvSpPr>
          <p:cNvPr id="14373" name="Line 23">
            <a:extLst>
              <a:ext uri="{FF2B5EF4-FFF2-40B4-BE49-F238E27FC236}">
                <a16:creationId xmlns:a16="http://schemas.microsoft.com/office/drawing/2014/main" id="{1349C43A-2D9A-42D1-89D5-26AE9625EE9D}"/>
              </a:ext>
            </a:extLst>
          </p:cNvPr>
          <p:cNvSpPr>
            <a:spLocks noChangeShapeType="1"/>
          </p:cNvSpPr>
          <p:nvPr/>
        </p:nvSpPr>
        <p:spPr bwMode="auto">
          <a:xfrm>
            <a:off x="4724400" y="1524000"/>
            <a:ext cx="457200" cy="0"/>
          </a:xfrm>
          <a:prstGeom prst="line">
            <a:avLst/>
          </a:prstGeom>
          <a:noFill/>
          <a:ln w="57150" cmpd="thickThin">
            <a:solidFill>
              <a:srgbClr val="99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374" name="Line 17">
            <a:extLst>
              <a:ext uri="{FF2B5EF4-FFF2-40B4-BE49-F238E27FC236}">
                <a16:creationId xmlns:a16="http://schemas.microsoft.com/office/drawing/2014/main" id="{CF5BE4B5-BC4F-4C5A-A3E2-B9EACD1180CD}"/>
              </a:ext>
            </a:extLst>
          </p:cNvPr>
          <p:cNvSpPr>
            <a:spLocks noChangeShapeType="1"/>
          </p:cNvSpPr>
          <p:nvPr/>
        </p:nvSpPr>
        <p:spPr bwMode="auto">
          <a:xfrm flipV="1">
            <a:off x="2743200" y="1828800"/>
            <a:ext cx="1066800" cy="1676400"/>
          </a:xfrm>
          <a:prstGeom prst="line">
            <a:avLst/>
          </a:prstGeom>
          <a:noFill/>
          <a:ln w="57150" cmpd="thickThin">
            <a:solidFill>
              <a:srgbClr val="FF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375" name="Oval 3">
            <a:extLst>
              <a:ext uri="{FF2B5EF4-FFF2-40B4-BE49-F238E27FC236}">
                <a16:creationId xmlns:a16="http://schemas.microsoft.com/office/drawing/2014/main" id="{0255E07A-9269-4199-BE72-92D1C54AF4FA}"/>
              </a:ext>
            </a:extLst>
          </p:cNvPr>
          <p:cNvSpPr>
            <a:spLocks noChangeArrowheads="1"/>
          </p:cNvSpPr>
          <p:nvPr/>
        </p:nvSpPr>
        <p:spPr bwMode="auto">
          <a:xfrm>
            <a:off x="3124200" y="3124200"/>
            <a:ext cx="1676400" cy="762000"/>
          </a:xfrm>
          <a:prstGeom prst="ellipse">
            <a:avLst/>
          </a:prstGeom>
          <a:solidFill>
            <a:srgbClr val="0000FF"/>
          </a:solidFill>
          <a:ln w="57150" cmpd="thickThin" algn="ctr">
            <a:solidFill>
              <a:srgbClr val="00FF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000" b="0" u="none">
                <a:solidFill>
                  <a:srgbClr val="FFFF00"/>
                </a:solidFill>
                <a:latin typeface="Times New Roman" panose="02020603050405020304" pitchFamily="18" charset="0"/>
              </a:rPr>
              <a:t>Thân bài</a:t>
            </a:r>
          </a:p>
        </p:txBody>
      </p:sp>
      <p:sp>
        <p:nvSpPr>
          <p:cNvPr id="14376" name="Line 18">
            <a:extLst>
              <a:ext uri="{FF2B5EF4-FFF2-40B4-BE49-F238E27FC236}">
                <a16:creationId xmlns:a16="http://schemas.microsoft.com/office/drawing/2014/main" id="{F452FE8B-F0D1-45B7-9084-86A54DDDC6D9}"/>
              </a:ext>
            </a:extLst>
          </p:cNvPr>
          <p:cNvSpPr>
            <a:spLocks noChangeShapeType="1"/>
          </p:cNvSpPr>
          <p:nvPr/>
        </p:nvSpPr>
        <p:spPr bwMode="auto">
          <a:xfrm>
            <a:off x="2743200" y="3505200"/>
            <a:ext cx="381000" cy="0"/>
          </a:xfrm>
          <a:prstGeom prst="line">
            <a:avLst/>
          </a:prstGeom>
          <a:noFill/>
          <a:ln w="57150" cmpd="thickThin">
            <a:solidFill>
              <a:srgbClr val="FF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377" name="Line 24">
            <a:extLst>
              <a:ext uri="{FF2B5EF4-FFF2-40B4-BE49-F238E27FC236}">
                <a16:creationId xmlns:a16="http://schemas.microsoft.com/office/drawing/2014/main" id="{A607BDCB-398D-464F-91E3-91395378022D}"/>
              </a:ext>
            </a:extLst>
          </p:cNvPr>
          <p:cNvSpPr>
            <a:spLocks noChangeShapeType="1"/>
          </p:cNvSpPr>
          <p:nvPr/>
        </p:nvSpPr>
        <p:spPr bwMode="auto">
          <a:xfrm flipV="1">
            <a:off x="4800600" y="2743200"/>
            <a:ext cx="381000" cy="762000"/>
          </a:xfrm>
          <a:prstGeom prst="line">
            <a:avLst/>
          </a:prstGeom>
          <a:noFill/>
          <a:ln w="57150" cmpd="thickThin">
            <a:solidFill>
              <a:srgbClr val="99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378" name="Line 25">
            <a:extLst>
              <a:ext uri="{FF2B5EF4-FFF2-40B4-BE49-F238E27FC236}">
                <a16:creationId xmlns:a16="http://schemas.microsoft.com/office/drawing/2014/main" id="{A2CFFE71-AC73-4CBA-BA12-FE6335F28E93}"/>
              </a:ext>
            </a:extLst>
          </p:cNvPr>
          <p:cNvSpPr>
            <a:spLocks noChangeShapeType="1"/>
          </p:cNvSpPr>
          <p:nvPr/>
        </p:nvSpPr>
        <p:spPr bwMode="auto">
          <a:xfrm>
            <a:off x="4800600" y="3505200"/>
            <a:ext cx="457200" cy="914400"/>
          </a:xfrm>
          <a:prstGeom prst="line">
            <a:avLst/>
          </a:prstGeom>
          <a:noFill/>
          <a:ln w="57150" cmpd="thickThin">
            <a:solidFill>
              <a:srgbClr val="99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379" name="Oval 4">
            <a:extLst>
              <a:ext uri="{FF2B5EF4-FFF2-40B4-BE49-F238E27FC236}">
                <a16:creationId xmlns:a16="http://schemas.microsoft.com/office/drawing/2014/main" id="{D894EDAF-A294-4D75-91F1-9A6955783911}"/>
              </a:ext>
            </a:extLst>
          </p:cNvPr>
          <p:cNvSpPr>
            <a:spLocks noChangeArrowheads="1"/>
          </p:cNvSpPr>
          <p:nvPr/>
        </p:nvSpPr>
        <p:spPr bwMode="auto">
          <a:xfrm>
            <a:off x="3124200" y="5715000"/>
            <a:ext cx="1600200" cy="609600"/>
          </a:xfrm>
          <a:prstGeom prst="ellipse">
            <a:avLst/>
          </a:prstGeom>
          <a:solidFill>
            <a:srgbClr val="0000FF"/>
          </a:solidFill>
          <a:ln w="57150" cmpd="thickThin" algn="ctr">
            <a:solidFill>
              <a:srgbClr val="00FF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000" b="0" u="none">
                <a:solidFill>
                  <a:srgbClr val="FFFF00"/>
                </a:solidFill>
                <a:latin typeface="Times New Roman" panose="02020603050405020304" pitchFamily="18" charset="0"/>
              </a:rPr>
              <a:t>Kết bài</a:t>
            </a:r>
          </a:p>
        </p:txBody>
      </p:sp>
      <p:sp>
        <p:nvSpPr>
          <p:cNvPr id="14380" name="Line 26">
            <a:extLst>
              <a:ext uri="{FF2B5EF4-FFF2-40B4-BE49-F238E27FC236}">
                <a16:creationId xmlns:a16="http://schemas.microsoft.com/office/drawing/2014/main" id="{BD237684-A2B2-4FDE-BB0E-E75FE58CF7DA}"/>
              </a:ext>
            </a:extLst>
          </p:cNvPr>
          <p:cNvSpPr>
            <a:spLocks noChangeShapeType="1"/>
          </p:cNvSpPr>
          <p:nvPr/>
        </p:nvSpPr>
        <p:spPr bwMode="auto">
          <a:xfrm>
            <a:off x="4724400" y="6019800"/>
            <a:ext cx="533400" cy="0"/>
          </a:xfrm>
          <a:prstGeom prst="line">
            <a:avLst/>
          </a:prstGeom>
          <a:noFill/>
          <a:ln w="57150" cmpd="thickThin">
            <a:solidFill>
              <a:srgbClr val="99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381" name="Line 19">
            <a:extLst>
              <a:ext uri="{FF2B5EF4-FFF2-40B4-BE49-F238E27FC236}">
                <a16:creationId xmlns:a16="http://schemas.microsoft.com/office/drawing/2014/main" id="{2924539F-CBE1-43F4-9322-3F4C5DE37B45}"/>
              </a:ext>
            </a:extLst>
          </p:cNvPr>
          <p:cNvSpPr>
            <a:spLocks noChangeShapeType="1"/>
          </p:cNvSpPr>
          <p:nvPr/>
        </p:nvSpPr>
        <p:spPr bwMode="auto">
          <a:xfrm>
            <a:off x="2743200" y="3505200"/>
            <a:ext cx="1143000" cy="2209800"/>
          </a:xfrm>
          <a:prstGeom prst="line">
            <a:avLst/>
          </a:prstGeom>
          <a:noFill/>
          <a:ln w="57150" cmpd="thickThin">
            <a:solidFill>
              <a:srgbClr val="FF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pic>
        <p:nvPicPr>
          <p:cNvPr id="19466" name="Picture 10">
            <a:extLst>
              <a:ext uri="{FF2B5EF4-FFF2-40B4-BE49-F238E27FC236}">
                <a16:creationId xmlns:a16="http://schemas.microsoft.com/office/drawing/2014/main" id="{AE861E55-4BAF-48B6-868C-8E7E533DC955}"/>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1524003" y="152400"/>
            <a:ext cx="12795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9466"/>
                                        </p:tgtEl>
                                        <p:attrNameLst>
                                          <p:attrName>style.visibility</p:attrName>
                                        </p:attrNameLst>
                                      </p:cBhvr>
                                      <p:to>
                                        <p:strVal val="visible"/>
                                      </p:to>
                                    </p:set>
                                    <p:animEffect transition="in" filter="box(in)">
                                      <p:cBhvr>
                                        <p:cTn id="7" dur="500"/>
                                        <p:tgtEl>
                                          <p:spTgt spid="194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nodeType="clickEffect">
                                  <p:stCondLst>
                                    <p:cond delay="0"/>
                                  </p:stCondLst>
                                  <p:childTnLst>
                                    <p:set>
                                      <p:cBhvr>
                                        <p:cTn id="11" dur="1" fill="hold">
                                          <p:stCondLst>
                                            <p:cond delay="0"/>
                                          </p:stCondLst>
                                        </p:cTn>
                                        <p:tgtEl>
                                          <p:spTgt spid="14358"/>
                                        </p:tgtEl>
                                        <p:attrNameLst>
                                          <p:attrName>style.visibility</p:attrName>
                                        </p:attrNameLst>
                                      </p:cBhvr>
                                      <p:to>
                                        <p:strVal val="visible"/>
                                      </p:to>
                                    </p:set>
                                    <p:animEffect transition="in" filter="fade">
                                      <p:cBhvr>
                                        <p:cTn id="12" dur="500"/>
                                        <p:tgtEl>
                                          <p:spTgt spid="14358"/>
                                        </p:tgtEl>
                                      </p:cBhvr>
                                    </p:animEffect>
                                    <p:anim calcmode="lin" valueType="num">
                                      <p:cBhvr>
                                        <p:cTn id="13" dur="500" fill="hold"/>
                                        <p:tgtEl>
                                          <p:spTgt spid="14358"/>
                                        </p:tgtEl>
                                        <p:attrNameLst>
                                          <p:attrName>ppt_x</p:attrName>
                                        </p:attrNameLst>
                                      </p:cBhvr>
                                      <p:tavLst>
                                        <p:tav tm="0">
                                          <p:val>
                                            <p:strVal val="#ppt_x"/>
                                          </p:val>
                                        </p:tav>
                                        <p:tav tm="100000">
                                          <p:val>
                                            <p:strVal val="#ppt_x"/>
                                          </p:val>
                                        </p:tav>
                                      </p:tavLst>
                                    </p:anim>
                                    <p:anim calcmode="lin" valueType="num">
                                      <p:cBhvr>
                                        <p:cTn id="14" dur="500" fill="hold"/>
                                        <p:tgtEl>
                                          <p:spTgt spid="14358"/>
                                        </p:tgtEl>
                                        <p:attrNameLst>
                                          <p:attrName>ppt_y</p:attrName>
                                        </p:attrNameLst>
                                      </p:cBhvr>
                                      <p:tavLst>
                                        <p:tav tm="0">
                                          <p:val>
                                            <p:strVal val="#ppt_y-.1"/>
                                          </p:val>
                                        </p:tav>
                                        <p:tav tm="100000">
                                          <p:val>
                                            <p:strVal val="#ppt_y"/>
                                          </p:val>
                                        </p:tav>
                                      </p:tavLst>
                                    </p:anim>
                                  </p:childTnLst>
                                </p:cTn>
                              </p:par>
                              <p:par>
                                <p:cTn id="15" presetID="29" presetClass="entr" presetSubtype="0" fill="hold" grpId="0" nodeType="withEffect">
                                  <p:stCondLst>
                                    <p:cond delay="0"/>
                                  </p:stCondLst>
                                  <p:childTnLst>
                                    <p:set>
                                      <p:cBhvr>
                                        <p:cTn id="16" dur="1" fill="hold">
                                          <p:stCondLst>
                                            <p:cond delay="0"/>
                                          </p:stCondLst>
                                        </p:cTn>
                                        <p:tgtEl>
                                          <p:spTgt spid="14346"/>
                                        </p:tgtEl>
                                        <p:attrNameLst>
                                          <p:attrName>style.visibility</p:attrName>
                                        </p:attrNameLst>
                                      </p:cBhvr>
                                      <p:to>
                                        <p:strVal val="visible"/>
                                      </p:to>
                                    </p:set>
                                    <p:anim calcmode="lin" valueType="num">
                                      <p:cBhvr>
                                        <p:cTn id="17" dur="500" fill="hold"/>
                                        <p:tgtEl>
                                          <p:spTgt spid="14346"/>
                                        </p:tgtEl>
                                        <p:attrNameLst>
                                          <p:attrName>ppt_x</p:attrName>
                                        </p:attrNameLst>
                                      </p:cBhvr>
                                      <p:tavLst>
                                        <p:tav tm="0">
                                          <p:val>
                                            <p:strVal val="#ppt_x-.2"/>
                                          </p:val>
                                        </p:tav>
                                        <p:tav tm="100000">
                                          <p:val>
                                            <p:strVal val="#ppt_x"/>
                                          </p:val>
                                        </p:tav>
                                      </p:tavLst>
                                    </p:anim>
                                    <p:anim calcmode="lin" valueType="num">
                                      <p:cBhvr>
                                        <p:cTn id="18" dur="500" fill="hold"/>
                                        <p:tgtEl>
                                          <p:spTgt spid="14346"/>
                                        </p:tgtEl>
                                        <p:attrNameLst>
                                          <p:attrName>ppt_y</p:attrName>
                                        </p:attrNameLst>
                                      </p:cBhvr>
                                      <p:tavLst>
                                        <p:tav tm="0">
                                          <p:val>
                                            <p:strVal val="#ppt_y"/>
                                          </p:val>
                                        </p:tav>
                                        <p:tav tm="100000">
                                          <p:val>
                                            <p:strVal val="#ppt_y"/>
                                          </p:val>
                                        </p:tav>
                                      </p:tavLst>
                                    </p:anim>
                                    <p:animEffect transition="in" filter="wipe(right)" prLst="gradientSize: 0.1">
                                      <p:cBhvr>
                                        <p:cTn id="19" dur="500"/>
                                        <p:tgtEl>
                                          <p:spTgt spid="14346"/>
                                        </p:tgtEl>
                                      </p:cBhvr>
                                    </p:animEffect>
                                  </p:childTnLst>
                                </p:cTn>
                              </p:par>
                              <p:par>
                                <p:cTn id="20" presetID="29" presetClass="entr" presetSubtype="0" fill="hold" nodeType="withEffect">
                                  <p:stCondLst>
                                    <p:cond delay="0"/>
                                  </p:stCondLst>
                                  <p:childTnLst>
                                    <p:set>
                                      <p:cBhvr>
                                        <p:cTn id="21" dur="1" fill="hold">
                                          <p:stCondLst>
                                            <p:cond delay="0"/>
                                          </p:stCondLst>
                                        </p:cTn>
                                        <p:tgtEl>
                                          <p:spTgt spid="14363"/>
                                        </p:tgtEl>
                                        <p:attrNameLst>
                                          <p:attrName>style.visibility</p:attrName>
                                        </p:attrNameLst>
                                      </p:cBhvr>
                                      <p:to>
                                        <p:strVal val="visible"/>
                                      </p:to>
                                    </p:set>
                                    <p:anim calcmode="lin" valueType="num">
                                      <p:cBhvr>
                                        <p:cTn id="22" dur="500" fill="hold"/>
                                        <p:tgtEl>
                                          <p:spTgt spid="14363"/>
                                        </p:tgtEl>
                                        <p:attrNameLst>
                                          <p:attrName>ppt_x</p:attrName>
                                        </p:attrNameLst>
                                      </p:cBhvr>
                                      <p:tavLst>
                                        <p:tav tm="0">
                                          <p:val>
                                            <p:strVal val="#ppt_x-.2"/>
                                          </p:val>
                                        </p:tav>
                                        <p:tav tm="100000">
                                          <p:val>
                                            <p:strVal val="#ppt_x"/>
                                          </p:val>
                                        </p:tav>
                                      </p:tavLst>
                                    </p:anim>
                                    <p:anim calcmode="lin" valueType="num">
                                      <p:cBhvr>
                                        <p:cTn id="23" dur="500" fill="hold"/>
                                        <p:tgtEl>
                                          <p:spTgt spid="14363"/>
                                        </p:tgtEl>
                                        <p:attrNameLst>
                                          <p:attrName>ppt_y</p:attrName>
                                        </p:attrNameLst>
                                      </p:cBhvr>
                                      <p:tavLst>
                                        <p:tav tm="0">
                                          <p:val>
                                            <p:strVal val="#ppt_y"/>
                                          </p:val>
                                        </p:tav>
                                        <p:tav tm="100000">
                                          <p:val>
                                            <p:strVal val="#ppt_y"/>
                                          </p:val>
                                        </p:tav>
                                      </p:tavLst>
                                    </p:anim>
                                    <p:animEffect transition="in" filter="wipe(right)" prLst="gradientSize: 0.1">
                                      <p:cBhvr>
                                        <p:cTn id="24" dur="500"/>
                                        <p:tgtEl>
                                          <p:spTgt spid="1436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14347"/>
                                        </p:tgtEl>
                                        <p:attrNameLst>
                                          <p:attrName>style.visibility</p:attrName>
                                        </p:attrNameLst>
                                      </p:cBhvr>
                                      <p:to>
                                        <p:strVal val="visible"/>
                                      </p:to>
                                    </p:set>
                                    <p:anim calcmode="lin" valueType="num">
                                      <p:cBhvr>
                                        <p:cTn id="29" dur="500" fill="hold"/>
                                        <p:tgtEl>
                                          <p:spTgt spid="14347"/>
                                        </p:tgtEl>
                                        <p:attrNameLst>
                                          <p:attrName>ppt_x</p:attrName>
                                        </p:attrNameLst>
                                      </p:cBhvr>
                                      <p:tavLst>
                                        <p:tav tm="0">
                                          <p:val>
                                            <p:strVal val="#ppt_x-.2"/>
                                          </p:val>
                                        </p:tav>
                                        <p:tav tm="100000">
                                          <p:val>
                                            <p:strVal val="#ppt_x"/>
                                          </p:val>
                                        </p:tav>
                                      </p:tavLst>
                                    </p:anim>
                                    <p:anim calcmode="lin" valueType="num">
                                      <p:cBhvr>
                                        <p:cTn id="30" dur="500" fill="hold"/>
                                        <p:tgtEl>
                                          <p:spTgt spid="14347"/>
                                        </p:tgtEl>
                                        <p:attrNameLst>
                                          <p:attrName>ppt_y</p:attrName>
                                        </p:attrNameLst>
                                      </p:cBhvr>
                                      <p:tavLst>
                                        <p:tav tm="0">
                                          <p:val>
                                            <p:strVal val="#ppt_y"/>
                                          </p:val>
                                        </p:tav>
                                        <p:tav tm="100000">
                                          <p:val>
                                            <p:strVal val="#ppt_y"/>
                                          </p:val>
                                        </p:tav>
                                      </p:tavLst>
                                    </p:anim>
                                    <p:animEffect transition="in" filter="wipe(right)" prLst="gradientSize: 0.1">
                                      <p:cBhvr>
                                        <p:cTn id="31" dur="500"/>
                                        <p:tgtEl>
                                          <p:spTgt spid="14347"/>
                                        </p:tgtEl>
                                      </p:cBhvr>
                                    </p:animEffect>
                                  </p:childTnLst>
                                </p:cTn>
                              </p:par>
                              <p:par>
                                <p:cTn id="32" presetID="29" presetClass="entr" presetSubtype="0" fill="hold" nodeType="withEffect">
                                  <p:stCondLst>
                                    <p:cond delay="0"/>
                                  </p:stCondLst>
                                  <p:childTnLst>
                                    <p:set>
                                      <p:cBhvr>
                                        <p:cTn id="33" dur="1" fill="hold">
                                          <p:stCondLst>
                                            <p:cond delay="0"/>
                                          </p:stCondLst>
                                        </p:cTn>
                                        <p:tgtEl>
                                          <p:spTgt spid="14364"/>
                                        </p:tgtEl>
                                        <p:attrNameLst>
                                          <p:attrName>style.visibility</p:attrName>
                                        </p:attrNameLst>
                                      </p:cBhvr>
                                      <p:to>
                                        <p:strVal val="visible"/>
                                      </p:to>
                                    </p:set>
                                    <p:anim calcmode="lin" valueType="num">
                                      <p:cBhvr>
                                        <p:cTn id="34" dur="500" fill="hold"/>
                                        <p:tgtEl>
                                          <p:spTgt spid="14364"/>
                                        </p:tgtEl>
                                        <p:attrNameLst>
                                          <p:attrName>ppt_x</p:attrName>
                                        </p:attrNameLst>
                                      </p:cBhvr>
                                      <p:tavLst>
                                        <p:tav tm="0">
                                          <p:val>
                                            <p:strVal val="#ppt_x-.2"/>
                                          </p:val>
                                        </p:tav>
                                        <p:tav tm="100000">
                                          <p:val>
                                            <p:strVal val="#ppt_x"/>
                                          </p:val>
                                        </p:tav>
                                      </p:tavLst>
                                    </p:anim>
                                    <p:anim calcmode="lin" valueType="num">
                                      <p:cBhvr>
                                        <p:cTn id="35" dur="500" fill="hold"/>
                                        <p:tgtEl>
                                          <p:spTgt spid="14364"/>
                                        </p:tgtEl>
                                        <p:attrNameLst>
                                          <p:attrName>ppt_y</p:attrName>
                                        </p:attrNameLst>
                                      </p:cBhvr>
                                      <p:tavLst>
                                        <p:tav tm="0">
                                          <p:val>
                                            <p:strVal val="#ppt_y"/>
                                          </p:val>
                                        </p:tav>
                                        <p:tav tm="100000">
                                          <p:val>
                                            <p:strVal val="#ppt_y"/>
                                          </p:val>
                                        </p:tav>
                                      </p:tavLst>
                                    </p:anim>
                                    <p:animEffect transition="in" filter="wipe(right)" prLst="gradientSize: 0.1">
                                      <p:cBhvr>
                                        <p:cTn id="36" dur="500"/>
                                        <p:tgtEl>
                                          <p:spTgt spid="1436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9" presetClass="entr" presetSubtype="0" fill="hold" grpId="0" nodeType="clickEffect">
                                  <p:stCondLst>
                                    <p:cond delay="0"/>
                                  </p:stCondLst>
                                  <p:childTnLst>
                                    <p:set>
                                      <p:cBhvr>
                                        <p:cTn id="40" dur="1" fill="hold">
                                          <p:stCondLst>
                                            <p:cond delay="0"/>
                                          </p:stCondLst>
                                        </p:cTn>
                                        <p:tgtEl>
                                          <p:spTgt spid="14349"/>
                                        </p:tgtEl>
                                        <p:attrNameLst>
                                          <p:attrName>style.visibility</p:attrName>
                                        </p:attrNameLst>
                                      </p:cBhvr>
                                      <p:to>
                                        <p:strVal val="visible"/>
                                      </p:to>
                                    </p:set>
                                    <p:anim calcmode="lin" valueType="num">
                                      <p:cBhvr>
                                        <p:cTn id="41" dur="500" fill="hold"/>
                                        <p:tgtEl>
                                          <p:spTgt spid="14349"/>
                                        </p:tgtEl>
                                        <p:attrNameLst>
                                          <p:attrName>ppt_x</p:attrName>
                                        </p:attrNameLst>
                                      </p:cBhvr>
                                      <p:tavLst>
                                        <p:tav tm="0">
                                          <p:val>
                                            <p:strVal val="#ppt_x-.2"/>
                                          </p:val>
                                        </p:tav>
                                        <p:tav tm="100000">
                                          <p:val>
                                            <p:strVal val="#ppt_x"/>
                                          </p:val>
                                        </p:tav>
                                      </p:tavLst>
                                    </p:anim>
                                    <p:anim calcmode="lin" valueType="num">
                                      <p:cBhvr>
                                        <p:cTn id="42" dur="500" fill="hold"/>
                                        <p:tgtEl>
                                          <p:spTgt spid="14349"/>
                                        </p:tgtEl>
                                        <p:attrNameLst>
                                          <p:attrName>ppt_y</p:attrName>
                                        </p:attrNameLst>
                                      </p:cBhvr>
                                      <p:tavLst>
                                        <p:tav tm="0">
                                          <p:val>
                                            <p:strVal val="#ppt_y"/>
                                          </p:val>
                                        </p:tav>
                                        <p:tav tm="100000">
                                          <p:val>
                                            <p:strVal val="#ppt_y"/>
                                          </p:val>
                                        </p:tav>
                                      </p:tavLst>
                                    </p:anim>
                                    <p:animEffect transition="in" filter="wipe(right)" prLst="gradientSize: 0.1">
                                      <p:cBhvr>
                                        <p:cTn id="43" dur="500"/>
                                        <p:tgtEl>
                                          <p:spTgt spid="14349"/>
                                        </p:tgtEl>
                                      </p:cBhvr>
                                    </p:animEffect>
                                  </p:childTnLst>
                                </p:cTn>
                              </p:par>
                              <p:par>
                                <p:cTn id="44" presetID="29" presetClass="entr" presetSubtype="0" fill="hold" nodeType="withEffect">
                                  <p:stCondLst>
                                    <p:cond delay="0"/>
                                  </p:stCondLst>
                                  <p:childTnLst>
                                    <p:set>
                                      <p:cBhvr>
                                        <p:cTn id="45" dur="1" fill="hold">
                                          <p:stCondLst>
                                            <p:cond delay="0"/>
                                          </p:stCondLst>
                                        </p:cTn>
                                        <p:tgtEl>
                                          <p:spTgt spid="14365"/>
                                        </p:tgtEl>
                                        <p:attrNameLst>
                                          <p:attrName>style.visibility</p:attrName>
                                        </p:attrNameLst>
                                      </p:cBhvr>
                                      <p:to>
                                        <p:strVal val="visible"/>
                                      </p:to>
                                    </p:set>
                                    <p:anim calcmode="lin" valueType="num">
                                      <p:cBhvr>
                                        <p:cTn id="46" dur="500" fill="hold"/>
                                        <p:tgtEl>
                                          <p:spTgt spid="14365"/>
                                        </p:tgtEl>
                                        <p:attrNameLst>
                                          <p:attrName>ppt_x</p:attrName>
                                        </p:attrNameLst>
                                      </p:cBhvr>
                                      <p:tavLst>
                                        <p:tav tm="0">
                                          <p:val>
                                            <p:strVal val="#ppt_x-.2"/>
                                          </p:val>
                                        </p:tav>
                                        <p:tav tm="100000">
                                          <p:val>
                                            <p:strVal val="#ppt_x"/>
                                          </p:val>
                                        </p:tav>
                                      </p:tavLst>
                                    </p:anim>
                                    <p:anim calcmode="lin" valueType="num">
                                      <p:cBhvr>
                                        <p:cTn id="47" dur="500" fill="hold"/>
                                        <p:tgtEl>
                                          <p:spTgt spid="14365"/>
                                        </p:tgtEl>
                                        <p:attrNameLst>
                                          <p:attrName>ppt_y</p:attrName>
                                        </p:attrNameLst>
                                      </p:cBhvr>
                                      <p:tavLst>
                                        <p:tav tm="0">
                                          <p:val>
                                            <p:strVal val="#ppt_y"/>
                                          </p:val>
                                        </p:tav>
                                        <p:tav tm="100000">
                                          <p:val>
                                            <p:strVal val="#ppt_y"/>
                                          </p:val>
                                        </p:tav>
                                      </p:tavLst>
                                    </p:anim>
                                    <p:animEffect transition="in" filter="wipe(right)" prLst="gradientSize: 0.1">
                                      <p:cBhvr>
                                        <p:cTn id="48" dur="500"/>
                                        <p:tgtEl>
                                          <p:spTgt spid="1436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9" presetClass="entr" presetSubtype="0" fill="hold" grpId="0" nodeType="clickEffect">
                                  <p:stCondLst>
                                    <p:cond delay="0"/>
                                  </p:stCondLst>
                                  <p:childTnLst>
                                    <p:set>
                                      <p:cBhvr>
                                        <p:cTn id="52" dur="1" fill="hold">
                                          <p:stCondLst>
                                            <p:cond delay="0"/>
                                          </p:stCondLst>
                                        </p:cTn>
                                        <p:tgtEl>
                                          <p:spTgt spid="14348"/>
                                        </p:tgtEl>
                                        <p:attrNameLst>
                                          <p:attrName>style.visibility</p:attrName>
                                        </p:attrNameLst>
                                      </p:cBhvr>
                                      <p:to>
                                        <p:strVal val="visible"/>
                                      </p:to>
                                    </p:set>
                                    <p:anim calcmode="lin" valueType="num">
                                      <p:cBhvr>
                                        <p:cTn id="53" dur="500" fill="hold"/>
                                        <p:tgtEl>
                                          <p:spTgt spid="14348"/>
                                        </p:tgtEl>
                                        <p:attrNameLst>
                                          <p:attrName>ppt_x</p:attrName>
                                        </p:attrNameLst>
                                      </p:cBhvr>
                                      <p:tavLst>
                                        <p:tav tm="0">
                                          <p:val>
                                            <p:strVal val="#ppt_x-.2"/>
                                          </p:val>
                                        </p:tav>
                                        <p:tav tm="100000">
                                          <p:val>
                                            <p:strVal val="#ppt_x"/>
                                          </p:val>
                                        </p:tav>
                                      </p:tavLst>
                                    </p:anim>
                                    <p:anim calcmode="lin" valueType="num">
                                      <p:cBhvr>
                                        <p:cTn id="54" dur="500" fill="hold"/>
                                        <p:tgtEl>
                                          <p:spTgt spid="14348"/>
                                        </p:tgtEl>
                                        <p:attrNameLst>
                                          <p:attrName>ppt_y</p:attrName>
                                        </p:attrNameLst>
                                      </p:cBhvr>
                                      <p:tavLst>
                                        <p:tav tm="0">
                                          <p:val>
                                            <p:strVal val="#ppt_y"/>
                                          </p:val>
                                        </p:tav>
                                        <p:tav tm="100000">
                                          <p:val>
                                            <p:strVal val="#ppt_y"/>
                                          </p:val>
                                        </p:tav>
                                      </p:tavLst>
                                    </p:anim>
                                    <p:animEffect transition="in" filter="wipe(right)" prLst="gradientSize: 0.1">
                                      <p:cBhvr>
                                        <p:cTn id="55" dur="500"/>
                                        <p:tgtEl>
                                          <p:spTgt spid="14348"/>
                                        </p:tgtEl>
                                      </p:cBhvr>
                                    </p:animEffect>
                                  </p:childTnLst>
                                </p:cTn>
                              </p:par>
                              <p:par>
                                <p:cTn id="56" presetID="29" presetClass="entr" presetSubtype="0" fill="hold" nodeType="withEffect">
                                  <p:stCondLst>
                                    <p:cond delay="0"/>
                                  </p:stCondLst>
                                  <p:childTnLst>
                                    <p:set>
                                      <p:cBhvr>
                                        <p:cTn id="57" dur="1" fill="hold">
                                          <p:stCondLst>
                                            <p:cond delay="0"/>
                                          </p:stCondLst>
                                        </p:cTn>
                                        <p:tgtEl>
                                          <p:spTgt spid="14366"/>
                                        </p:tgtEl>
                                        <p:attrNameLst>
                                          <p:attrName>style.visibility</p:attrName>
                                        </p:attrNameLst>
                                      </p:cBhvr>
                                      <p:to>
                                        <p:strVal val="visible"/>
                                      </p:to>
                                    </p:set>
                                    <p:anim calcmode="lin" valueType="num">
                                      <p:cBhvr>
                                        <p:cTn id="58" dur="500" fill="hold"/>
                                        <p:tgtEl>
                                          <p:spTgt spid="14366"/>
                                        </p:tgtEl>
                                        <p:attrNameLst>
                                          <p:attrName>ppt_x</p:attrName>
                                        </p:attrNameLst>
                                      </p:cBhvr>
                                      <p:tavLst>
                                        <p:tav tm="0">
                                          <p:val>
                                            <p:strVal val="#ppt_x-.2"/>
                                          </p:val>
                                        </p:tav>
                                        <p:tav tm="100000">
                                          <p:val>
                                            <p:strVal val="#ppt_x"/>
                                          </p:val>
                                        </p:tav>
                                      </p:tavLst>
                                    </p:anim>
                                    <p:anim calcmode="lin" valueType="num">
                                      <p:cBhvr>
                                        <p:cTn id="59" dur="500" fill="hold"/>
                                        <p:tgtEl>
                                          <p:spTgt spid="14366"/>
                                        </p:tgtEl>
                                        <p:attrNameLst>
                                          <p:attrName>ppt_y</p:attrName>
                                        </p:attrNameLst>
                                      </p:cBhvr>
                                      <p:tavLst>
                                        <p:tav tm="0">
                                          <p:val>
                                            <p:strVal val="#ppt_y"/>
                                          </p:val>
                                        </p:tav>
                                        <p:tav tm="100000">
                                          <p:val>
                                            <p:strVal val="#ppt_y"/>
                                          </p:val>
                                        </p:tav>
                                      </p:tavLst>
                                    </p:anim>
                                    <p:animEffect transition="in" filter="wipe(right)" prLst="gradientSize: 0.1">
                                      <p:cBhvr>
                                        <p:cTn id="60" dur="500"/>
                                        <p:tgtEl>
                                          <p:spTgt spid="14366"/>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4" presetClass="exit" presetSubtype="16" fill="hold" nodeType="clickEffect">
                                  <p:stCondLst>
                                    <p:cond delay="0"/>
                                  </p:stCondLst>
                                  <p:childTnLst>
                                    <p:animEffect transition="out" filter="box(in)">
                                      <p:cBhvr>
                                        <p:cTn id="64" dur="500"/>
                                        <p:tgtEl>
                                          <p:spTgt spid="19466"/>
                                        </p:tgtEl>
                                      </p:cBhvr>
                                    </p:animEffect>
                                    <p:set>
                                      <p:cBhvr>
                                        <p:cTn id="65" dur="1" fill="hold">
                                          <p:stCondLst>
                                            <p:cond delay="499"/>
                                          </p:stCondLst>
                                        </p:cTn>
                                        <p:tgtEl>
                                          <p:spTgt spid="19466"/>
                                        </p:tgtEl>
                                        <p:attrNameLst>
                                          <p:attrName>style.visibility</p:attrName>
                                        </p:attrNameLst>
                                      </p:cBhvr>
                                      <p:to>
                                        <p:strVal val="hidden"/>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29" presetClass="entr" presetSubtype="0" fill="hold" nodeType="clickEffect">
                                  <p:stCondLst>
                                    <p:cond delay="0"/>
                                  </p:stCondLst>
                                  <p:childTnLst>
                                    <p:set>
                                      <p:cBhvr>
                                        <p:cTn id="69" dur="1" fill="hold">
                                          <p:stCondLst>
                                            <p:cond delay="0"/>
                                          </p:stCondLst>
                                        </p:cTn>
                                        <p:tgtEl>
                                          <p:spTgt spid="14374"/>
                                        </p:tgtEl>
                                        <p:attrNameLst>
                                          <p:attrName>style.visibility</p:attrName>
                                        </p:attrNameLst>
                                      </p:cBhvr>
                                      <p:to>
                                        <p:strVal val="visible"/>
                                      </p:to>
                                    </p:set>
                                    <p:anim calcmode="lin" valueType="num">
                                      <p:cBhvr>
                                        <p:cTn id="70" dur="500" fill="hold"/>
                                        <p:tgtEl>
                                          <p:spTgt spid="14374"/>
                                        </p:tgtEl>
                                        <p:attrNameLst>
                                          <p:attrName>ppt_x</p:attrName>
                                        </p:attrNameLst>
                                      </p:cBhvr>
                                      <p:tavLst>
                                        <p:tav tm="0">
                                          <p:val>
                                            <p:strVal val="#ppt_x-.2"/>
                                          </p:val>
                                        </p:tav>
                                        <p:tav tm="100000">
                                          <p:val>
                                            <p:strVal val="#ppt_x"/>
                                          </p:val>
                                        </p:tav>
                                      </p:tavLst>
                                    </p:anim>
                                    <p:anim calcmode="lin" valueType="num">
                                      <p:cBhvr>
                                        <p:cTn id="71" dur="500" fill="hold"/>
                                        <p:tgtEl>
                                          <p:spTgt spid="14374"/>
                                        </p:tgtEl>
                                        <p:attrNameLst>
                                          <p:attrName>ppt_y</p:attrName>
                                        </p:attrNameLst>
                                      </p:cBhvr>
                                      <p:tavLst>
                                        <p:tav tm="0">
                                          <p:val>
                                            <p:strVal val="#ppt_y"/>
                                          </p:val>
                                        </p:tav>
                                        <p:tav tm="100000">
                                          <p:val>
                                            <p:strVal val="#ppt_y"/>
                                          </p:val>
                                        </p:tav>
                                      </p:tavLst>
                                    </p:anim>
                                    <p:animEffect transition="in" filter="wipe(right)" prLst="gradientSize: 0.1">
                                      <p:cBhvr>
                                        <p:cTn id="72" dur="500"/>
                                        <p:tgtEl>
                                          <p:spTgt spid="14374"/>
                                        </p:tgtEl>
                                      </p:cBhvr>
                                    </p:animEffect>
                                  </p:childTnLst>
                                </p:cTn>
                              </p:par>
                              <p:par>
                                <p:cTn id="73" presetID="47" presetClass="entr" presetSubtype="0" fill="hold" grpId="0" nodeType="withEffect">
                                  <p:stCondLst>
                                    <p:cond delay="0"/>
                                  </p:stCondLst>
                                  <p:childTnLst>
                                    <p:set>
                                      <p:cBhvr>
                                        <p:cTn id="74" dur="1" fill="hold">
                                          <p:stCondLst>
                                            <p:cond delay="0"/>
                                          </p:stCondLst>
                                        </p:cTn>
                                        <p:tgtEl>
                                          <p:spTgt spid="14372"/>
                                        </p:tgtEl>
                                        <p:attrNameLst>
                                          <p:attrName>style.visibility</p:attrName>
                                        </p:attrNameLst>
                                      </p:cBhvr>
                                      <p:to>
                                        <p:strVal val="visible"/>
                                      </p:to>
                                    </p:set>
                                    <p:animEffect transition="in" filter="fade">
                                      <p:cBhvr>
                                        <p:cTn id="75" dur="500"/>
                                        <p:tgtEl>
                                          <p:spTgt spid="14372"/>
                                        </p:tgtEl>
                                      </p:cBhvr>
                                    </p:animEffect>
                                    <p:anim calcmode="lin" valueType="num">
                                      <p:cBhvr>
                                        <p:cTn id="76" dur="500" fill="hold"/>
                                        <p:tgtEl>
                                          <p:spTgt spid="14372"/>
                                        </p:tgtEl>
                                        <p:attrNameLst>
                                          <p:attrName>ppt_x</p:attrName>
                                        </p:attrNameLst>
                                      </p:cBhvr>
                                      <p:tavLst>
                                        <p:tav tm="0">
                                          <p:val>
                                            <p:strVal val="#ppt_x"/>
                                          </p:val>
                                        </p:tav>
                                        <p:tav tm="100000">
                                          <p:val>
                                            <p:strVal val="#ppt_x"/>
                                          </p:val>
                                        </p:tav>
                                      </p:tavLst>
                                    </p:anim>
                                    <p:anim calcmode="lin" valueType="num">
                                      <p:cBhvr>
                                        <p:cTn id="77" dur="500" fill="hold"/>
                                        <p:tgtEl>
                                          <p:spTgt spid="14372"/>
                                        </p:tgtEl>
                                        <p:attrNameLst>
                                          <p:attrName>ppt_y</p:attrName>
                                        </p:attrNameLst>
                                      </p:cBhvr>
                                      <p:tavLst>
                                        <p:tav tm="0">
                                          <p:val>
                                            <p:strVal val="#ppt_y-.1"/>
                                          </p:val>
                                        </p:tav>
                                        <p:tav tm="100000">
                                          <p:val>
                                            <p:strVal val="#ppt_y"/>
                                          </p:val>
                                        </p:tav>
                                      </p:tavLst>
                                    </p:anim>
                                  </p:childTnLst>
                                </p:cTn>
                              </p:par>
                              <p:par>
                                <p:cTn id="78" presetID="47" presetClass="entr" presetSubtype="0" fill="hold" nodeType="withEffect">
                                  <p:stCondLst>
                                    <p:cond delay="0"/>
                                  </p:stCondLst>
                                  <p:childTnLst>
                                    <p:set>
                                      <p:cBhvr>
                                        <p:cTn id="79" dur="1" fill="hold">
                                          <p:stCondLst>
                                            <p:cond delay="0"/>
                                          </p:stCondLst>
                                        </p:cTn>
                                        <p:tgtEl>
                                          <p:spTgt spid="14373"/>
                                        </p:tgtEl>
                                        <p:attrNameLst>
                                          <p:attrName>style.visibility</p:attrName>
                                        </p:attrNameLst>
                                      </p:cBhvr>
                                      <p:to>
                                        <p:strVal val="visible"/>
                                      </p:to>
                                    </p:set>
                                    <p:animEffect transition="in" filter="fade">
                                      <p:cBhvr>
                                        <p:cTn id="80" dur="500"/>
                                        <p:tgtEl>
                                          <p:spTgt spid="14373"/>
                                        </p:tgtEl>
                                      </p:cBhvr>
                                    </p:animEffect>
                                    <p:anim calcmode="lin" valueType="num">
                                      <p:cBhvr>
                                        <p:cTn id="81" dur="500" fill="hold"/>
                                        <p:tgtEl>
                                          <p:spTgt spid="14373"/>
                                        </p:tgtEl>
                                        <p:attrNameLst>
                                          <p:attrName>ppt_x</p:attrName>
                                        </p:attrNameLst>
                                      </p:cBhvr>
                                      <p:tavLst>
                                        <p:tav tm="0">
                                          <p:val>
                                            <p:strVal val="#ppt_x"/>
                                          </p:val>
                                        </p:tav>
                                        <p:tav tm="100000">
                                          <p:val>
                                            <p:strVal val="#ppt_x"/>
                                          </p:val>
                                        </p:tav>
                                      </p:tavLst>
                                    </p:anim>
                                    <p:anim calcmode="lin" valueType="num">
                                      <p:cBhvr>
                                        <p:cTn id="82" dur="500" fill="hold"/>
                                        <p:tgtEl>
                                          <p:spTgt spid="14373"/>
                                        </p:tgtEl>
                                        <p:attrNameLst>
                                          <p:attrName>ppt_y</p:attrName>
                                        </p:attrNameLst>
                                      </p:cBhvr>
                                      <p:tavLst>
                                        <p:tav tm="0">
                                          <p:val>
                                            <p:strVal val="#ppt_y-.1"/>
                                          </p:val>
                                        </p:tav>
                                        <p:tav tm="100000">
                                          <p:val>
                                            <p:strVal val="#ppt_y"/>
                                          </p:val>
                                        </p:tav>
                                      </p:tavLst>
                                    </p:anim>
                                  </p:childTnLst>
                                </p:cTn>
                              </p:par>
                              <p:par>
                                <p:cTn id="83" presetID="4" presetClass="exit" presetSubtype="16" fill="hold" nodeType="withEffect">
                                  <p:stCondLst>
                                    <p:cond delay="0"/>
                                  </p:stCondLst>
                                  <p:childTnLst>
                                    <p:animEffect transition="out" filter="box(in)">
                                      <p:cBhvr>
                                        <p:cTn id="84" dur="500"/>
                                        <p:tgtEl>
                                          <p:spTgt spid="14368"/>
                                        </p:tgtEl>
                                      </p:cBhvr>
                                    </p:animEffect>
                                    <p:set>
                                      <p:cBhvr>
                                        <p:cTn id="85" dur="1" fill="hold">
                                          <p:stCondLst>
                                            <p:cond delay="499"/>
                                          </p:stCondLst>
                                        </p:cTn>
                                        <p:tgtEl>
                                          <p:spTgt spid="14368"/>
                                        </p:tgtEl>
                                        <p:attrNameLst>
                                          <p:attrName>style.visibility</p:attrName>
                                        </p:attrNameLst>
                                      </p:cBhvr>
                                      <p:to>
                                        <p:strVal val="hidden"/>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47" presetClass="entr" presetSubtype="0" fill="hold" grpId="0" nodeType="clickEffect">
                                  <p:stCondLst>
                                    <p:cond delay="0"/>
                                  </p:stCondLst>
                                  <p:childTnLst>
                                    <p:set>
                                      <p:cBhvr>
                                        <p:cTn id="89" dur="1" fill="hold">
                                          <p:stCondLst>
                                            <p:cond delay="0"/>
                                          </p:stCondLst>
                                        </p:cTn>
                                        <p:tgtEl>
                                          <p:spTgt spid="14375"/>
                                        </p:tgtEl>
                                        <p:attrNameLst>
                                          <p:attrName>style.visibility</p:attrName>
                                        </p:attrNameLst>
                                      </p:cBhvr>
                                      <p:to>
                                        <p:strVal val="visible"/>
                                      </p:to>
                                    </p:set>
                                    <p:animEffect transition="in" filter="fade">
                                      <p:cBhvr>
                                        <p:cTn id="90" dur="500"/>
                                        <p:tgtEl>
                                          <p:spTgt spid="14375"/>
                                        </p:tgtEl>
                                      </p:cBhvr>
                                    </p:animEffect>
                                    <p:anim calcmode="lin" valueType="num">
                                      <p:cBhvr>
                                        <p:cTn id="91" dur="500" fill="hold"/>
                                        <p:tgtEl>
                                          <p:spTgt spid="14375"/>
                                        </p:tgtEl>
                                        <p:attrNameLst>
                                          <p:attrName>ppt_x</p:attrName>
                                        </p:attrNameLst>
                                      </p:cBhvr>
                                      <p:tavLst>
                                        <p:tav tm="0">
                                          <p:val>
                                            <p:strVal val="#ppt_x"/>
                                          </p:val>
                                        </p:tav>
                                        <p:tav tm="100000">
                                          <p:val>
                                            <p:strVal val="#ppt_x"/>
                                          </p:val>
                                        </p:tav>
                                      </p:tavLst>
                                    </p:anim>
                                    <p:anim calcmode="lin" valueType="num">
                                      <p:cBhvr>
                                        <p:cTn id="92" dur="500" fill="hold"/>
                                        <p:tgtEl>
                                          <p:spTgt spid="14375"/>
                                        </p:tgtEl>
                                        <p:attrNameLst>
                                          <p:attrName>ppt_y</p:attrName>
                                        </p:attrNameLst>
                                      </p:cBhvr>
                                      <p:tavLst>
                                        <p:tav tm="0">
                                          <p:val>
                                            <p:strVal val="#ppt_y-.1"/>
                                          </p:val>
                                        </p:tav>
                                        <p:tav tm="100000">
                                          <p:val>
                                            <p:strVal val="#ppt_y"/>
                                          </p:val>
                                        </p:tav>
                                      </p:tavLst>
                                    </p:anim>
                                  </p:childTnLst>
                                </p:cTn>
                              </p:par>
                              <p:par>
                                <p:cTn id="93" presetID="47" presetClass="entr" presetSubtype="0" fill="hold" nodeType="withEffect">
                                  <p:stCondLst>
                                    <p:cond delay="0"/>
                                  </p:stCondLst>
                                  <p:childTnLst>
                                    <p:set>
                                      <p:cBhvr>
                                        <p:cTn id="94" dur="1" fill="hold">
                                          <p:stCondLst>
                                            <p:cond delay="0"/>
                                          </p:stCondLst>
                                        </p:cTn>
                                        <p:tgtEl>
                                          <p:spTgt spid="14376"/>
                                        </p:tgtEl>
                                        <p:attrNameLst>
                                          <p:attrName>style.visibility</p:attrName>
                                        </p:attrNameLst>
                                      </p:cBhvr>
                                      <p:to>
                                        <p:strVal val="visible"/>
                                      </p:to>
                                    </p:set>
                                    <p:animEffect transition="in" filter="fade">
                                      <p:cBhvr>
                                        <p:cTn id="95" dur="500"/>
                                        <p:tgtEl>
                                          <p:spTgt spid="14376"/>
                                        </p:tgtEl>
                                      </p:cBhvr>
                                    </p:animEffect>
                                    <p:anim calcmode="lin" valueType="num">
                                      <p:cBhvr>
                                        <p:cTn id="96" dur="500" fill="hold"/>
                                        <p:tgtEl>
                                          <p:spTgt spid="14376"/>
                                        </p:tgtEl>
                                        <p:attrNameLst>
                                          <p:attrName>ppt_x</p:attrName>
                                        </p:attrNameLst>
                                      </p:cBhvr>
                                      <p:tavLst>
                                        <p:tav tm="0">
                                          <p:val>
                                            <p:strVal val="#ppt_x"/>
                                          </p:val>
                                        </p:tav>
                                        <p:tav tm="100000">
                                          <p:val>
                                            <p:strVal val="#ppt_x"/>
                                          </p:val>
                                        </p:tav>
                                      </p:tavLst>
                                    </p:anim>
                                    <p:anim calcmode="lin" valueType="num">
                                      <p:cBhvr>
                                        <p:cTn id="97" dur="500" fill="hold"/>
                                        <p:tgtEl>
                                          <p:spTgt spid="14376"/>
                                        </p:tgtEl>
                                        <p:attrNameLst>
                                          <p:attrName>ppt_y</p:attrName>
                                        </p:attrNameLst>
                                      </p:cBhvr>
                                      <p:tavLst>
                                        <p:tav tm="0">
                                          <p:val>
                                            <p:strVal val="#ppt_y-.1"/>
                                          </p:val>
                                        </p:tav>
                                        <p:tav tm="100000">
                                          <p:val>
                                            <p:strVal val="#ppt_y"/>
                                          </p:val>
                                        </p:tav>
                                      </p:tavLst>
                                    </p:anim>
                                  </p:childTnLst>
                                </p:cTn>
                              </p:par>
                              <p:par>
                                <p:cTn id="98" presetID="47" presetClass="entr" presetSubtype="0" fill="hold" nodeType="withEffect">
                                  <p:stCondLst>
                                    <p:cond delay="0"/>
                                  </p:stCondLst>
                                  <p:childTnLst>
                                    <p:set>
                                      <p:cBhvr>
                                        <p:cTn id="99" dur="1" fill="hold">
                                          <p:stCondLst>
                                            <p:cond delay="0"/>
                                          </p:stCondLst>
                                        </p:cTn>
                                        <p:tgtEl>
                                          <p:spTgt spid="14377"/>
                                        </p:tgtEl>
                                        <p:attrNameLst>
                                          <p:attrName>style.visibility</p:attrName>
                                        </p:attrNameLst>
                                      </p:cBhvr>
                                      <p:to>
                                        <p:strVal val="visible"/>
                                      </p:to>
                                    </p:set>
                                    <p:animEffect transition="in" filter="fade">
                                      <p:cBhvr>
                                        <p:cTn id="100" dur="500"/>
                                        <p:tgtEl>
                                          <p:spTgt spid="14377"/>
                                        </p:tgtEl>
                                      </p:cBhvr>
                                    </p:animEffect>
                                    <p:anim calcmode="lin" valueType="num">
                                      <p:cBhvr>
                                        <p:cTn id="101" dur="500" fill="hold"/>
                                        <p:tgtEl>
                                          <p:spTgt spid="14377"/>
                                        </p:tgtEl>
                                        <p:attrNameLst>
                                          <p:attrName>ppt_x</p:attrName>
                                        </p:attrNameLst>
                                      </p:cBhvr>
                                      <p:tavLst>
                                        <p:tav tm="0">
                                          <p:val>
                                            <p:strVal val="#ppt_x"/>
                                          </p:val>
                                        </p:tav>
                                        <p:tav tm="100000">
                                          <p:val>
                                            <p:strVal val="#ppt_x"/>
                                          </p:val>
                                        </p:tav>
                                      </p:tavLst>
                                    </p:anim>
                                    <p:anim calcmode="lin" valueType="num">
                                      <p:cBhvr>
                                        <p:cTn id="102" dur="500" fill="hold"/>
                                        <p:tgtEl>
                                          <p:spTgt spid="14377"/>
                                        </p:tgtEl>
                                        <p:attrNameLst>
                                          <p:attrName>ppt_y</p:attrName>
                                        </p:attrNameLst>
                                      </p:cBhvr>
                                      <p:tavLst>
                                        <p:tav tm="0">
                                          <p:val>
                                            <p:strVal val="#ppt_y-.1"/>
                                          </p:val>
                                        </p:tav>
                                        <p:tav tm="100000">
                                          <p:val>
                                            <p:strVal val="#ppt_y"/>
                                          </p:val>
                                        </p:tav>
                                      </p:tavLst>
                                    </p:anim>
                                  </p:childTnLst>
                                </p:cTn>
                              </p:par>
                              <p:par>
                                <p:cTn id="103" presetID="47" presetClass="entr" presetSubtype="0" fill="hold" nodeType="withEffect">
                                  <p:stCondLst>
                                    <p:cond delay="0"/>
                                  </p:stCondLst>
                                  <p:childTnLst>
                                    <p:set>
                                      <p:cBhvr>
                                        <p:cTn id="104" dur="1" fill="hold">
                                          <p:stCondLst>
                                            <p:cond delay="0"/>
                                          </p:stCondLst>
                                        </p:cTn>
                                        <p:tgtEl>
                                          <p:spTgt spid="14378"/>
                                        </p:tgtEl>
                                        <p:attrNameLst>
                                          <p:attrName>style.visibility</p:attrName>
                                        </p:attrNameLst>
                                      </p:cBhvr>
                                      <p:to>
                                        <p:strVal val="visible"/>
                                      </p:to>
                                    </p:set>
                                    <p:animEffect transition="in" filter="fade">
                                      <p:cBhvr>
                                        <p:cTn id="105" dur="500"/>
                                        <p:tgtEl>
                                          <p:spTgt spid="14378"/>
                                        </p:tgtEl>
                                      </p:cBhvr>
                                    </p:animEffect>
                                    <p:anim calcmode="lin" valueType="num">
                                      <p:cBhvr>
                                        <p:cTn id="106" dur="500" fill="hold"/>
                                        <p:tgtEl>
                                          <p:spTgt spid="14378"/>
                                        </p:tgtEl>
                                        <p:attrNameLst>
                                          <p:attrName>ppt_x</p:attrName>
                                        </p:attrNameLst>
                                      </p:cBhvr>
                                      <p:tavLst>
                                        <p:tav tm="0">
                                          <p:val>
                                            <p:strVal val="#ppt_x"/>
                                          </p:val>
                                        </p:tav>
                                        <p:tav tm="100000">
                                          <p:val>
                                            <p:strVal val="#ppt_x"/>
                                          </p:val>
                                        </p:tav>
                                      </p:tavLst>
                                    </p:anim>
                                    <p:anim calcmode="lin" valueType="num">
                                      <p:cBhvr>
                                        <p:cTn id="107" dur="500" fill="hold"/>
                                        <p:tgtEl>
                                          <p:spTgt spid="14378"/>
                                        </p:tgtEl>
                                        <p:attrNameLst>
                                          <p:attrName>ppt_y</p:attrName>
                                        </p:attrNameLst>
                                      </p:cBhvr>
                                      <p:tavLst>
                                        <p:tav tm="0">
                                          <p:val>
                                            <p:strVal val="#ppt_y-.1"/>
                                          </p:val>
                                        </p:tav>
                                        <p:tav tm="100000">
                                          <p:val>
                                            <p:strVal val="#ppt_y"/>
                                          </p:val>
                                        </p:tav>
                                      </p:tavLst>
                                    </p:anim>
                                  </p:childTnLst>
                                </p:cTn>
                              </p:par>
                              <p:par>
                                <p:cTn id="108" presetID="4" presetClass="exit" presetSubtype="16" fill="hold" nodeType="withEffect">
                                  <p:stCondLst>
                                    <p:cond delay="0"/>
                                  </p:stCondLst>
                                  <p:childTnLst>
                                    <p:animEffect transition="out" filter="box(in)">
                                      <p:cBhvr>
                                        <p:cTn id="109" dur="500"/>
                                        <p:tgtEl>
                                          <p:spTgt spid="14369"/>
                                        </p:tgtEl>
                                      </p:cBhvr>
                                    </p:animEffect>
                                    <p:set>
                                      <p:cBhvr>
                                        <p:cTn id="110" dur="1" fill="hold">
                                          <p:stCondLst>
                                            <p:cond delay="499"/>
                                          </p:stCondLst>
                                        </p:cTn>
                                        <p:tgtEl>
                                          <p:spTgt spid="14369"/>
                                        </p:tgtEl>
                                        <p:attrNameLst>
                                          <p:attrName>style.visibility</p:attrName>
                                        </p:attrNameLst>
                                      </p:cBhvr>
                                      <p:to>
                                        <p:strVal val="hidden"/>
                                      </p:to>
                                    </p:set>
                                  </p:childTnLst>
                                </p:cTn>
                              </p:par>
                              <p:par>
                                <p:cTn id="111" presetID="4" presetClass="exit" presetSubtype="16" fill="hold" nodeType="withEffect">
                                  <p:stCondLst>
                                    <p:cond delay="0"/>
                                  </p:stCondLst>
                                  <p:childTnLst>
                                    <p:animEffect transition="out" filter="box(in)">
                                      <p:cBhvr>
                                        <p:cTn id="112" dur="500"/>
                                        <p:tgtEl>
                                          <p:spTgt spid="14370"/>
                                        </p:tgtEl>
                                      </p:cBhvr>
                                    </p:animEffect>
                                    <p:set>
                                      <p:cBhvr>
                                        <p:cTn id="113" dur="1" fill="hold">
                                          <p:stCondLst>
                                            <p:cond delay="499"/>
                                          </p:stCondLst>
                                        </p:cTn>
                                        <p:tgtEl>
                                          <p:spTgt spid="14370"/>
                                        </p:tgtEl>
                                        <p:attrNameLst>
                                          <p:attrName>style.visibility</p:attrName>
                                        </p:attrNameLst>
                                      </p:cBhvr>
                                      <p:to>
                                        <p:strVal val="hidden"/>
                                      </p:to>
                                    </p:se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47" presetClass="entr" presetSubtype="0" fill="hold" grpId="0" nodeType="clickEffect">
                                  <p:stCondLst>
                                    <p:cond delay="0"/>
                                  </p:stCondLst>
                                  <p:childTnLst>
                                    <p:set>
                                      <p:cBhvr>
                                        <p:cTn id="117" dur="1" fill="hold">
                                          <p:stCondLst>
                                            <p:cond delay="0"/>
                                          </p:stCondLst>
                                        </p:cTn>
                                        <p:tgtEl>
                                          <p:spTgt spid="14379"/>
                                        </p:tgtEl>
                                        <p:attrNameLst>
                                          <p:attrName>style.visibility</p:attrName>
                                        </p:attrNameLst>
                                      </p:cBhvr>
                                      <p:to>
                                        <p:strVal val="visible"/>
                                      </p:to>
                                    </p:set>
                                    <p:animEffect transition="in" filter="fade">
                                      <p:cBhvr>
                                        <p:cTn id="118" dur="500"/>
                                        <p:tgtEl>
                                          <p:spTgt spid="14379"/>
                                        </p:tgtEl>
                                      </p:cBhvr>
                                    </p:animEffect>
                                    <p:anim calcmode="lin" valueType="num">
                                      <p:cBhvr>
                                        <p:cTn id="119" dur="500" fill="hold"/>
                                        <p:tgtEl>
                                          <p:spTgt spid="14379"/>
                                        </p:tgtEl>
                                        <p:attrNameLst>
                                          <p:attrName>ppt_x</p:attrName>
                                        </p:attrNameLst>
                                      </p:cBhvr>
                                      <p:tavLst>
                                        <p:tav tm="0">
                                          <p:val>
                                            <p:strVal val="#ppt_x"/>
                                          </p:val>
                                        </p:tav>
                                        <p:tav tm="100000">
                                          <p:val>
                                            <p:strVal val="#ppt_x"/>
                                          </p:val>
                                        </p:tav>
                                      </p:tavLst>
                                    </p:anim>
                                    <p:anim calcmode="lin" valueType="num">
                                      <p:cBhvr>
                                        <p:cTn id="120" dur="500" fill="hold"/>
                                        <p:tgtEl>
                                          <p:spTgt spid="14379"/>
                                        </p:tgtEl>
                                        <p:attrNameLst>
                                          <p:attrName>ppt_y</p:attrName>
                                        </p:attrNameLst>
                                      </p:cBhvr>
                                      <p:tavLst>
                                        <p:tav tm="0">
                                          <p:val>
                                            <p:strVal val="#ppt_y-.1"/>
                                          </p:val>
                                        </p:tav>
                                        <p:tav tm="100000">
                                          <p:val>
                                            <p:strVal val="#ppt_y"/>
                                          </p:val>
                                        </p:tav>
                                      </p:tavLst>
                                    </p:anim>
                                  </p:childTnLst>
                                </p:cTn>
                              </p:par>
                              <p:par>
                                <p:cTn id="121" presetID="47" presetClass="entr" presetSubtype="0" fill="hold" nodeType="withEffect">
                                  <p:stCondLst>
                                    <p:cond delay="0"/>
                                  </p:stCondLst>
                                  <p:childTnLst>
                                    <p:set>
                                      <p:cBhvr>
                                        <p:cTn id="122" dur="1" fill="hold">
                                          <p:stCondLst>
                                            <p:cond delay="0"/>
                                          </p:stCondLst>
                                        </p:cTn>
                                        <p:tgtEl>
                                          <p:spTgt spid="14380"/>
                                        </p:tgtEl>
                                        <p:attrNameLst>
                                          <p:attrName>style.visibility</p:attrName>
                                        </p:attrNameLst>
                                      </p:cBhvr>
                                      <p:to>
                                        <p:strVal val="visible"/>
                                      </p:to>
                                    </p:set>
                                    <p:animEffect transition="in" filter="fade">
                                      <p:cBhvr>
                                        <p:cTn id="123" dur="500"/>
                                        <p:tgtEl>
                                          <p:spTgt spid="14380"/>
                                        </p:tgtEl>
                                      </p:cBhvr>
                                    </p:animEffect>
                                    <p:anim calcmode="lin" valueType="num">
                                      <p:cBhvr>
                                        <p:cTn id="124" dur="500" fill="hold"/>
                                        <p:tgtEl>
                                          <p:spTgt spid="14380"/>
                                        </p:tgtEl>
                                        <p:attrNameLst>
                                          <p:attrName>ppt_x</p:attrName>
                                        </p:attrNameLst>
                                      </p:cBhvr>
                                      <p:tavLst>
                                        <p:tav tm="0">
                                          <p:val>
                                            <p:strVal val="#ppt_x"/>
                                          </p:val>
                                        </p:tav>
                                        <p:tav tm="100000">
                                          <p:val>
                                            <p:strVal val="#ppt_x"/>
                                          </p:val>
                                        </p:tav>
                                      </p:tavLst>
                                    </p:anim>
                                    <p:anim calcmode="lin" valueType="num">
                                      <p:cBhvr>
                                        <p:cTn id="125" dur="500" fill="hold"/>
                                        <p:tgtEl>
                                          <p:spTgt spid="14380"/>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14381"/>
                                        </p:tgtEl>
                                        <p:attrNameLst>
                                          <p:attrName>style.visibility</p:attrName>
                                        </p:attrNameLst>
                                      </p:cBhvr>
                                      <p:to>
                                        <p:strVal val="visible"/>
                                      </p:to>
                                    </p:set>
                                    <p:animEffect transition="in" filter="fade">
                                      <p:cBhvr>
                                        <p:cTn id="128" dur="500"/>
                                        <p:tgtEl>
                                          <p:spTgt spid="14381"/>
                                        </p:tgtEl>
                                      </p:cBhvr>
                                    </p:animEffect>
                                    <p:anim calcmode="lin" valueType="num">
                                      <p:cBhvr>
                                        <p:cTn id="129" dur="500" fill="hold"/>
                                        <p:tgtEl>
                                          <p:spTgt spid="14381"/>
                                        </p:tgtEl>
                                        <p:attrNameLst>
                                          <p:attrName>ppt_x</p:attrName>
                                        </p:attrNameLst>
                                      </p:cBhvr>
                                      <p:tavLst>
                                        <p:tav tm="0">
                                          <p:val>
                                            <p:strVal val="#ppt_x"/>
                                          </p:val>
                                        </p:tav>
                                        <p:tav tm="100000">
                                          <p:val>
                                            <p:strVal val="#ppt_x"/>
                                          </p:val>
                                        </p:tav>
                                      </p:tavLst>
                                    </p:anim>
                                    <p:anim calcmode="lin" valueType="num">
                                      <p:cBhvr>
                                        <p:cTn id="130" dur="500" fill="hold"/>
                                        <p:tgtEl>
                                          <p:spTgt spid="14381"/>
                                        </p:tgtEl>
                                        <p:attrNameLst>
                                          <p:attrName>ppt_y</p:attrName>
                                        </p:attrNameLst>
                                      </p:cBhvr>
                                      <p:tavLst>
                                        <p:tav tm="0">
                                          <p:val>
                                            <p:strVal val="#ppt_y-.1"/>
                                          </p:val>
                                        </p:tav>
                                        <p:tav tm="100000">
                                          <p:val>
                                            <p:strVal val="#ppt_y"/>
                                          </p:val>
                                        </p:tav>
                                      </p:tavLst>
                                    </p:anim>
                                  </p:childTnLst>
                                </p:cTn>
                              </p:par>
                              <p:par>
                                <p:cTn id="131" presetID="4" presetClass="exit" presetSubtype="16" fill="hold" nodeType="withEffect">
                                  <p:stCondLst>
                                    <p:cond delay="0"/>
                                  </p:stCondLst>
                                  <p:childTnLst>
                                    <p:animEffect transition="out" filter="box(in)">
                                      <p:cBhvr>
                                        <p:cTn id="132" dur="500"/>
                                        <p:tgtEl>
                                          <p:spTgt spid="14371"/>
                                        </p:tgtEl>
                                      </p:cBhvr>
                                    </p:animEffect>
                                    <p:set>
                                      <p:cBhvr>
                                        <p:cTn id="133" dur="1" fill="hold">
                                          <p:stCondLst>
                                            <p:cond delay="499"/>
                                          </p:stCondLst>
                                        </p:cTn>
                                        <p:tgtEl>
                                          <p:spTgt spid="14371"/>
                                        </p:tgtEl>
                                        <p:attrNameLst>
                                          <p:attrName>style.visibility</p:attrName>
                                        </p:attrNameLst>
                                      </p:cBhvr>
                                      <p:to>
                                        <p:strVal val="hidden"/>
                                      </p:to>
                                    </p:se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4" presetClass="entr" presetSubtype="16" fill="hold" grpId="0" nodeType="clickEffect">
                                  <p:stCondLst>
                                    <p:cond delay="0"/>
                                  </p:stCondLst>
                                  <p:childTnLst>
                                    <p:set>
                                      <p:cBhvr>
                                        <p:cTn id="137" dur="1" fill="hold">
                                          <p:stCondLst>
                                            <p:cond delay="0"/>
                                          </p:stCondLst>
                                        </p:cTn>
                                        <p:tgtEl>
                                          <p:spTgt spid="14352"/>
                                        </p:tgtEl>
                                        <p:attrNameLst>
                                          <p:attrName>style.visibility</p:attrName>
                                        </p:attrNameLst>
                                      </p:cBhvr>
                                      <p:to>
                                        <p:strVal val="visible"/>
                                      </p:to>
                                    </p:set>
                                    <p:animEffect transition="in" filter="box(in)">
                                      <p:cBhvr>
                                        <p:cTn id="138" dur="500"/>
                                        <p:tgtEl>
                                          <p:spTgt spid="14352"/>
                                        </p:tgtEl>
                                      </p:cBhvr>
                                    </p:animEffect>
                                  </p:childTnLst>
                                </p:cTn>
                              </p:par>
                              <p:par>
                                <p:cTn id="139" presetID="4" presetClass="entr" presetSubtype="16" fill="hold" nodeType="withEffect">
                                  <p:stCondLst>
                                    <p:cond delay="0"/>
                                  </p:stCondLst>
                                  <p:childTnLst>
                                    <p:set>
                                      <p:cBhvr>
                                        <p:cTn id="140" dur="1" fill="hold">
                                          <p:stCondLst>
                                            <p:cond delay="0"/>
                                          </p:stCondLst>
                                        </p:cTn>
                                        <p:tgtEl>
                                          <p:spTgt spid="14356"/>
                                        </p:tgtEl>
                                        <p:attrNameLst>
                                          <p:attrName>style.visibility</p:attrName>
                                        </p:attrNameLst>
                                      </p:cBhvr>
                                      <p:to>
                                        <p:strVal val="visible"/>
                                      </p:to>
                                    </p:set>
                                    <p:animEffect transition="in" filter="box(in)">
                                      <p:cBhvr>
                                        <p:cTn id="141" dur="500"/>
                                        <p:tgtEl>
                                          <p:spTgt spid="14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6" grpId="0" animBg="1"/>
      <p:bldP spid="14347" grpId="0" animBg="1"/>
      <p:bldP spid="14348" grpId="0" animBg="1"/>
      <p:bldP spid="14349" grpId="0" animBg="1"/>
      <p:bldP spid="14352" grpId="0" animBg="1"/>
      <p:bldP spid="14372" grpId="0" animBg="1"/>
      <p:bldP spid="14375" grpId="0" animBg="1"/>
      <p:bldP spid="1437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4BE0FE76-0DD0-453B-A00E-4EA729199737}"/>
              </a:ext>
            </a:extLst>
          </p:cNvPr>
          <p:cNvGrpSpPr/>
          <p:nvPr/>
        </p:nvGrpSpPr>
        <p:grpSpPr>
          <a:xfrm>
            <a:off x="0" y="0"/>
            <a:ext cx="12192000" cy="6858000"/>
            <a:chOff x="0" y="0"/>
            <a:chExt cx="12192000" cy="6858000"/>
          </a:xfrm>
        </p:grpSpPr>
        <p:pic>
          <p:nvPicPr>
            <p:cNvPr id="17" name="Picture 16">
              <a:extLst>
                <a:ext uri="{FF2B5EF4-FFF2-40B4-BE49-F238E27FC236}">
                  <a16:creationId xmlns:a16="http://schemas.microsoft.com/office/drawing/2014/main" id="{68B6375D-0388-4196-A864-6BCBEF3FE3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ectangle: Rounded Corners 17">
              <a:extLst>
                <a:ext uri="{FF2B5EF4-FFF2-40B4-BE49-F238E27FC236}">
                  <a16:creationId xmlns:a16="http://schemas.microsoft.com/office/drawing/2014/main" id="{EFC7F6A6-FE23-4B80-9777-1871A1440095}"/>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386" name="Group 2">
            <a:extLst>
              <a:ext uri="{FF2B5EF4-FFF2-40B4-BE49-F238E27FC236}">
                <a16:creationId xmlns:a16="http://schemas.microsoft.com/office/drawing/2014/main" id="{7F1A4554-C438-43C7-8C80-808A8258FF86}"/>
              </a:ext>
            </a:extLst>
          </p:cNvPr>
          <p:cNvGrpSpPr>
            <a:grpSpLocks/>
          </p:cNvGrpSpPr>
          <p:nvPr/>
        </p:nvGrpSpPr>
        <p:grpSpPr bwMode="auto">
          <a:xfrm>
            <a:off x="2590800" y="1524004"/>
            <a:ext cx="2286000" cy="3535363"/>
            <a:chOff x="192" y="144"/>
            <a:chExt cx="1680" cy="4032"/>
          </a:xfrm>
        </p:grpSpPr>
        <p:sp>
          <p:nvSpPr>
            <p:cNvPr id="16398" name="AutoShape 3">
              <a:extLst>
                <a:ext uri="{FF2B5EF4-FFF2-40B4-BE49-F238E27FC236}">
                  <a16:creationId xmlns:a16="http://schemas.microsoft.com/office/drawing/2014/main" id="{188F4CC8-A074-4A0C-B125-97FB78064968}"/>
                </a:ext>
              </a:extLst>
            </p:cNvPr>
            <p:cNvSpPr>
              <a:spLocks noChangeArrowheads="1"/>
            </p:cNvSpPr>
            <p:nvPr/>
          </p:nvSpPr>
          <p:spPr bwMode="auto">
            <a:xfrm>
              <a:off x="240" y="144"/>
              <a:ext cx="1632" cy="4032"/>
            </a:xfrm>
            <a:prstGeom prst="roundRect">
              <a:avLst>
                <a:gd name="adj" fmla="val 16667"/>
              </a:avLst>
            </a:prstGeom>
            <a:solidFill>
              <a:srgbClr val="00FFFF"/>
            </a:solidFill>
            <a:ln w="57150" cmpd="thickThin" algn="ctr">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endParaRPr lang="en-US" altLang="en-US" sz="2400" u="none">
                <a:latin typeface="Times New Roman" panose="02020603050405020304" pitchFamily="18" charset="0"/>
              </a:endParaRPr>
            </a:p>
            <a:p>
              <a:pPr algn="ctr" eaLnBrk="1" hangingPunct="1">
                <a:spcBef>
                  <a:spcPct val="50000"/>
                </a:spcBef>
                <a:buFontTx/>
                <a:buNone/>
              </a:pPr>
              <a:endParaRPr lang="en-US" altLang="en-US" sz="2400" b="0" u="none">
                <a:latin typeface="Times New Roman" panose="02020603050405020304" pitchFamily="18" charset="0"/>
              </a:endParaRPr>
            </a:p>
          </p:txBody>
        </p:sp>
        <p:sp>
          <p:nvSpPr>
            <p:cNvPr id="16399" name="Text Box 4">
              <a:extLst>
                <a:ext uri="{FF2B5EF4-FFF2-40B4-BE49-F238E27FC236}">
                  <a16:creationId xmlns:a16="http://schemas.microsoft.com/office/drawing/2014/main" id="{2F343C4D-04BE-4E23-AE3A-9AFF8E1B775D}"/>
                </a:ext>
              </a:extLst>
            </p:cNvPr>
            <p:cNvSpPr txBox="1">
              <a:spLocks noChangeArrowheads="1"/>
            </p:cNvSpPr>
            <p:nvPr/>
          </p:nvSpPr>
          <p:spPr bwMode="auto">
            <a:xfrm>
              <a:off x="192" y="191"/>
              <a:ext cx="1680" cy="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4400" u="none">
                  <a:latin typeface="Times New Roman" panose="02020603050405020304" pitchFamily="18" charset="0"/>
                </a:rPr>
                <a:t> </a:t>
              </a:r>
              <a:r>
                <a:rPr lang="en-US" altLang="en-US" sz="2800" u="none">
                  <a:latin typeface="Times New Roman" panose="02020603050405020304" pitchFamily="18" charset="0"/>
                </a:rPr>
                <a:t>Mỗi đoạn văn miêu tả đồ vật có một nội dung nhất định, có thể là:</a:t>
              </a:r>
            </a:p>
          </p:txBody>
        </p:sp>
      </p:grpSp>
      <p:sp>
        <p:nvSpPr>
          <p:cNvPr id="15363" name="Line 5">
            <a:extLst>
              <a:ext uri="{FF2B5EF4-FFF2-40B4-BE49-F238E27FC236}">
                <a16:creationId xmlns:a16="http://schemas.microsoft.com/office/drawing/2014/main" id="{DF064AB1-FCF9-4831-BF78-E422DE171E1C}"/>
              </a:ext>
            </a:extLst>
          </p:cNvPr>
          <p:cNvSpPr>
            <a:spLocks noChangeShapeType="1"/>
          </p:cNvSpPr>
          <p:nvPr/>
        </p:nvSpPr>
        <p:spPr bwMode="auto">
          <a:xfrm flipV="1">
            <a:off x="4876800" y="1524000"/>
            <a:ext cx="990600" cy="1752600"/>
          </a:xfrm>
          <a:prstGeom prst="line">
            <a:avLst/>
          </a:prstGeom>
          <a:noFill/>
          <a:ln w="57150" cmpd="thickThin">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5364" name="Rectangle 6">
            <a:extLst>
              <a:ext uri="{FF2B5EF4-FFF2-40B4-BE49-F238E27FC236}">
                <a16:creationId xmlns:a16="http://schemas.microsoft.com/office/drawing/2014/main" id="{60560920-1761-4CCF-A889-B4763645EDBD}"/>
              </a:ext>
            </a:extLst>
          </p:cNvPr>
          <p:cNvSpPr>
            <a:spLocks noChangeArrowheads="1"/>
          </p:cNvSpPr>
          <p:nvPr/>
        </p:nvSpPr>
        <p:spPr bwMode="auto">
          <a:xfrm>
            <a:off x="5867400" y="1219200"/>
            <a:ext cx="3581400" cy="685800"/>
          </a:xfrm>
          <a:prstGeom prst="rect">
            <a:avLst/>
          </a:prstGeom>
          <a:solidFill>
            <a:srgbClr val="0000FF"/>
          </a:solidFill>
          <a:ln w="38100" algn="ctr">
            <a:solidFill>
              <a:srgbClr val="FFFF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0" u="none">
                <a:solidFill>
                  <a:schemeClr val="bg1"/>
                </a:solidFill>
                <a:latin typeface="Times New Roman" panose="02020603050405020304" pitchFamily="18" charset="0"/>
              </a:rPr>
              <a:t>Giới thiệu về đồ vật</a:t>
            </a:r>
          </a:p>
        </p:txBody>
      </p:sp>
      <p:sp>
        <p:nvSpPr>
          <p:cNvPr id="15365" name="Rectangle 7">
            <a:extLst>
              <a:ext uri="{FF2B5EF4-FFF2-40B4-BE49-F238E27FC236}">
                <a16:creationId xmlns:a16="http://schemas.microsoft.com/office/drawing/2014/main" id="{F900CCB0-CD6A-4407-8A3D-5756F6AAB279}"/>
              </a:ext>
            </a:extLst>
          </p:cNvPr>
          <p:cNvSpPr>
            <a:spLocks noChangeArrowheads="1"/>
          </p:cNvSpPr>
          <p:nvPr/>
        </p:nvSpPr>
        <p:spPr bwMode="auto">
          <a:xfrm>
            <a:off x="5867400" y="2286000"/>
            <a:ext cx="3581400" cy="609600"/>
          </a:xfrm>
          <a:prstGeom prst="rect">
            <a:avLst/>
          </a:prstGeom>
          <a:solidFill>
            <a:srgbClr val="0000FF"/>
          </a:solidFill>
          <a:ln w="38100" algn="ctr">
            <a:solidFill>
              <a:srgbClr val="FFFF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0" u="none">
                <a:solidFill>
                  <a:schemeClr val="bg1"/>
                </a:solidFill>
                <a:latin typeface="Times New Roman" panose="02020603050405020304" pitchFamily="18" charset="0"/>
              </a:rPr>
              <a:t>Tả bao quát đồ vật</a:t>
            </a:r>
          </a:p>
        </p:txBody>
      </p:sp>
      <p:sp>
        <p:nvSpPr>
          <p:cNvPr id="15366" name="Rectangle 8">
            <a:extLst>
              <a:ext uri="{FF2B5EF4-FFF2-40B4-BE49-F238E27FC236}">
                <a16:creationId xmlns:a16="http://schemas.microsoft.com/office/drawing/2014/main" id="{67D88ADE-8EFF-4708-BFEE-052FF2F46E1F}"/>
              </a:ext>
            </a:extLst>
          </p:cNvPr>
          <p:cNvSpPr>
            <a:spLocks noChangeArrowheads="1"/>
          </p:cNvSpPr>
          <p:nvPr/>
        </p:nvSpPr>
        <p:spPr bwMode="auto">
          <a:xfrm>
            <a:off x="5867400" y="3276600"/>
            <a:ext cx="3581400" cy="914400"/>
          </a:xfrm>
          <a:prstGeom prst="rect">
            <a:avLst/>
          </a:prstGeom>
          <a:solidFill>
            <a:srgbClr val="0000FF"/>
          </a:solidFill>
          <a:ln w="38100" algn="ctr">
            <a:solidFill>
              <a:srgbClr val="FFFF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0" u="none">
                <a:solidFill>
                  <a:schemeClr val="bg1"/>
                </a:solidFill>
                <a:latin typeface="Times New Roman" panose="02020603050405020304" pitchFamily="18" charset="0"/>
              </a:rPr>
              <a:t>Tả từng bộ phận</a:t>
            </a:r>
          </a:p>
          <a:p>
            <a:pPr algn="ctr" eaLnBrk="1" hangingPunct="1">
              <a:spcBef>
                <a:spcPct val="0"/>
              </a:spcBef>
              <a:buFontTx/>
              <a:buNone/>
            </a:pPr>
            <a:r>
              <a:rPr lang="en-US" altLang="en-US" sz="2800" b="0" u="none">
                <a:solidFill>
                  <a:schemeClr val="bg1"/>
                </a:solidFill>
                <a:latin typeface="Times New Roman" panose="02020603050405020304" pitchFamily="18" charset="0"/>
              </a:rPr>
              <a:t> của đồ vật</a:t>
            </a:r>
          </a:p>
        </p:txBody>
      </p:sp>
      <p:sp>
        <p:nvSpPr>
          <p:cNvPr id="15367" name="Rectangle 9">
            <a:extLst>
              <a:ext uri="{FF2B5EF4-FFF2-40B4-BE49-F238E27FC236}">
                <a16:creationId xmlns:a16="http://schemas.microsoft.com/office/drawing/2014/main" id="{9BAB14A1-07A4-47DB-9198-9D21B112A24B}"/>
              </a:ext>
            </a:extLst>
          </p:cNvPr>
          <p:cNvSpPr>
            <a:spLocks noChangeArrowheads="1"/>
          </p:cNvSpPr>
          <p:nvPr/>
        </p:nvSpPr>
        <p:spPr bwMode="auto">
          <a:xfrm>
            <a:off x="5867400" y="4572000"/>
            <a:ext cx="3581400" cy="914400"/>
          </a:xfrm>
          <a:prstGeom prst="rect">
            <a:avLst/>
          </a:prstGeom>
          <a:solidFill>
            <a:srgbClr val="0000FF"/>
          </a:solidFill>
          <a:ln w="38100" algn="ctr">
            <a:solidFill>
              <a:srgbClr val="FFFF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0" u="none">
                <a:solidFill>
                  <a:schemeClr val="bg1"/>
                </a:solidFill>
                <a:latin typeface="Times New Roman" panose="02020603050405020304" pitchFamily="18" charset="0"/>
              </a:rPr>
              <a:t>Nêu lên tình cảm,</a:t>
            </a:r>
          </a:p>
          <a:p>
            <a:pPr algn="ctr" eaLnBrk="1" hangingPunct="1">
              <a:spcBef>
                <a:spcPct val="0"/>
              </a:spcBef>
              <a:buFontTx/>
              <a:buNone/>
            </a:pPr>
            <a:r>
              <a:rPr lang="en-US" altLang="en-US" sz="2800" b="0" u="none">
                <a:solidFill>
                  <a:schemeClr val="bg1"/>
                </a:solidFill>
                <a:latin typeface="Times New Roman" panose="02020603050405020304" pitchFamily="18" charset="0"/>
              </a:rPr>
              <a:t>thái độ người viết</a:t>
            </a:r>
          </a:p>
        </p:txBody>
      </p:sp>
      <p:sp>
        <p:nvSpPr>
          <p:cNvPr id="15368" name="Line 10">
            <a:extLst>
              <a:ext uri="{FF2B5EF4-FFF2-40B4-BE49-F238E27FC236}">
                <a16:creationId xmlns:a16="http://schemas.microsoft.com/office/drawing/2014/main" id="{52C535E0-BDE1-4C53-8407-69915F3ADDC6}"/>
              </a:ext>
            </a:extLst>
          </p:cNvPr>
          <p:cNvSpPr>
            <a:spLocks noChangeShapeType="1"/>
          </p:cNvSpPr>
          <p:nvPr/>
        </p:nvSpPr>
        <p:spPr bwMode="auto">
          <a:xfrm flipV="1">
            <a:off x="4876800" y="2590800"/>
            <a:ext cx="990600" cy="685800"/>
          </a:xfrm>
          <a:prstGeom prst="line">
            <a:avLst/>
          </a:prstGeom>
          <a:noFill/>
          <a:ln w="57150" cmpd="thickThin">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5369" name="Line 11">
            <a:extLst>
              <a:ext uri="{FF2B5EF4-FFF2-40B4-BE49-F238E27FC236}">
                <a16:creationId xmlns:a16="http://schemas.microsoft.com/office/drawing/2014/main" id="{7957CE5D-9E1F-48B0-B1AB-AD6213671EE5}"/>
              </a:ext>
            </a:extLst>
          </p:cNvPr>
          <p:cNvSpPr>
            <a:spLocks noChangeShapeType="1"/>
          </p:cNvSpPr>
          <p:nvPr/>
        </p:nvSpPr>
        <p:spPr bwMode="auto">
          <a:xfrm>
            <a:off x="4876800" y="3276600"/>
            <a:ext cx="990600" cy="457200"/>
          </a:xfrm>
          <a:prstGeom prst="line">
            <a:avLst/>
          </a:prstGeom>
          <a:noFill/>
          <a:ln w="57150" cmpd="thickThin">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5370" name="Line 12">
            <a:extLst>
              <a:ext uri="{FF2B5EF4-FFF2-40B4-BE49-F238E27FC236}">
                <a16:creationId xmlns:a16="http://schemas.microsoft.com/office/drawing/2014/main" id="{197912C1-C955-480F-9742-1CD4EEB1BA3D}"/>
              </a:ext>
            </a:extLst>
          </p:cNvPr>
          <p:cNvSpPr>
            <a:spLocks noChangeShapeType="1"/>
          </p:cNvSpPr>
          <p:nvPr/>
        </p:nvSpPr>
        <p:spPr bwMode="auto">
          <a:xfrm>
            <a:off x="4876800" y="3276600"/>
            <a:ext cx="990600" cy="1752600"/>
          </a:xfrm>
          <a:prstGeom prst="line">
            <a:avLst/>
          </a:prstGeom>
          <a:noFill/>
          <a:ln w="57150" cmpd="thickThin">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6395" name="Text Box 12">
            <a:extLst>
              <a:ext uri="{FF2B5EF4-FFF2-40B4-BE49-F238E27FC236}">
                <a16:creationId xmlns:a16="http://schemas.microsoft.com/office/drawing/2014/main" id="{DE070F4F-6F2A-46F5-BFCF-6369912B4BA8}"/>
              </a:ext>
            </a:extLst>
          </p:cNvPr>
          <p:cNvSpPr txBox="1">
            <a:spLocks noChangeArrowheads="1"/>
          </p:cNvSpPr>
          <p:nvPr/>
        </p:nvSpPr>
        <p:spPr bwMode="auto">
          <a:xfrm>
            <a:off x="1447800" y="663579"/>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u="none">
                <a:solidFill>
                  <a:srgbClr val="0000CC"/>
                </a:solidFill>
                <a:latin typeface="Times New Roman" panose="02020603050405020304" pitchFamily="18" charset="0"/>
              </a:rPr>
              <a:t>I/ Nhận xét</a:t>
            </a:r>
          </a:p>
        </p:txBody>
      </p:sp>
      <p:sp>
        <p:nvSpPr>
          <p:cNvPr id="15378" name="Text Box 19">
            <a:extLst>
              <a:ext uri="{FF2B5EF4-FFF2-40B4-BE49-F238E27FC236}">
                <a16:creationId xmlns:a16="http://schemas.microsoft.com/office/drawing/2014/main" id="{4BD6F30E-15DB-47C6-98DB-B993312B3E05}"/>
              </a:ext>
            </a:extLst>
          </p:cNvPr>
          <p:cNvSpPr txBox="1">
            <a:spLocks noChangeArrowheads="1"/>
          </p:cNvSpPr>
          <p:nvPr/>
        </p:nvSpPr>
        <p:spPr bwMode="auto">
          <a:xfrm>
            <a:off x="2209800" y="5562604"/>
            <a:ext cx="685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0" u="none">
                <a:latin typeface="Times New Roman" panose="02020603050405020304" pitchFamily="18" charset="0"/>
              </a:rPr>
              <a:t>Khi viết hết mỗi đoạn văn cần chú ý điều gì?</a:t>
            </a:r>
          </a:p>
        </p:txBody>
      </p:sp>
      <p:sp>
        <p:nvSpPr>
          <p:cNvPr id="15379" name="Text Box 19">
            <a:extLst>
              <a:ext uri="{FF2B5EF4-FFF2-40B4-BE49-F238E27FC236}">
                <a16:creationId xmlns:a16="http://schemas.microsoft.com/office/drawing/2014/main" id="{6742AA4D-AE92-469C-9E3A-E32B34319635}"/>
              </a:ext>
            </a:extLst>
          </p:cNvPr>
          <p:cNvSpPr txBox="1">
            <a:spLocks noChangeArrowheads="1"/>
          </p:cNvSpPr>
          <p:nvPr/>
        </p:nvSpPr>
        <p:spPr bwMode="auto">
          <a:xfrm>
            <a:off x="2133600" y="5638803"/>
            <a:ext cx="6858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0" u="none">
                <a:solidFill>
                  <a:srgbClr val="0000FF"/>
                </a:solidFill>
                <a:latin typeface="Times New Roman" panose="02020603050405020304" pitchFamily="18" charset="0"/>
              </a:rPr>
              <a:t>-</a:t>
            </a:r>
            <a:r>
              <a:rPr lang="en-US" altLang="en-US" sz="2400" u="none">
                <a:solidFill>
                  <a:srgbClr val="0000FF"/>
                </a:solidFill>
                <a:latin typeface="Times New Roman" panose="02020603050405020304" pitchFamily="18" charset="0"/>
              </a:rPr>
              <a:t> </a:t>
            </a:r>
            <a:r>
              <a:rPr lang="en-US" altLang="en-US" sz="2400" b="0" u="none">
                <a:solidFill>
                  <a:srgbClr val="0000FF"/>
                </a:solidFill>
                <a:latin typeface="Times New Roman" panose="02020603050405020304" pitchFamily="18" charset="0"/>
              </a:rPr>
              <a:t>Khi viết, hết mỗi đoạn văn cần xuống dòng.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p:cTn id="7" dur="500" fill="hold"/>
                                        <p:tgtEl>
                                          <p:spTgt spid="15363"/>
                                        </p:tgtEl>
                                        <p:attrNameLst>
                                          <p:attrName>ppt_x</p:attrName>
                                        </p:attrNameLst>
                                      </p:cBhvr>
                                      <p:tavLst>
                                        <p:tav tm="0">
                                          <p:val>
                                            <p:strVal val="#ppt_x-.2"/>
                                          </p:val>
                                        </p:tav>
                                        <p:tav tm="100000">
                                          <p:val>
                                            <p:strVal val="#ppt_x"/>
                                          </p:val>
                                        </p:tav>
                                      </p:tavLst>
                                    </p:anim>
                                    <p:anim calcmode="lin" valueType="num">
                                      <p:cBhvr>
                                        <p:cTn id="8" dur="500" fill="hold"/>
                                        <p:tgtEl>
                                          <p:spTgt spid="15363"/>
                                        </p:tgtEl>
                                        <p:attrNameLst>
                                          <p:attrName>ppt_y</p:attrName>
                                        </p:attrNameLst>
                                      </p:cBhvr>
                                      <p:tavLst>
                                        <p:tav tm="0">
                                          <p:val>
                                            <p:strVal val="#ppt_y"/>
                                          </p:val>
                                        </p:tav>
                                        <p:tav tm="100000">
                                          <p:val>
                                            <p:strVal val="#ppt_y"/>
                                          </p:val>
                                        </p:tav>
                                      </p:tavLst>
                                    </p:anim>
                                    <p:animEffect transition="in" filter="wipe(right)" prLst="gradientSize: 0.1">
                                      <p:cBhvr>
                                        <p:cTn id="9" dur="500"/>
                                        <p:tgtEl>
                                          <p:spTgt spid="15363"/>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5364"/>
                                        </p:tgtEl>
                                        <p:attrNameLst>
                                          <p:attrName>style.visibility</p:attrName>
                                        </p:attrNameLst>
                                      </p:cBhvr>
                                      <p:to>
                                        <p:strVal val="visible"/>
                                      </p:to>
                                    </p:set>
                                    <p:anim calcmode="lin" valueType="num">
                                      <p:cBhvr>
                                        <p:cTn id="12" dur="500" fill="hold"/>
                                        <p:tgtEl>
                                          <p:spTgt spid="15364"/>
                                        </p:tgtEl>
                                        <p:attrNameLst>
                                          <p:attrName>ppt_x</p:attrName>
                                        </p:attrNameLst>
                                      </p:cBhvr>
                                      <p:tavLst>
                                        <p:tav tm="0">
                                          <p:val>
                                            <p:strVal val="#ppt_x-.2"/>
                                          </p:val>
                                        </p:tav>
                                        <p:tav tm="100000">
                                          <p:val>
                                            <p:strVal val="#ppt_x"/>
                                          </p:val>
                                        </p:tav>
                                      </p:tavLst>
                                    </p:anim>
                                    <p:anim calcmode="lin" valueType="num">
                                      <p:cBhvr>
                                        <p:cTn id="13" dur="500" fill="hold"/>
                                        <p:tgtEl>
                                          <p:spTgt spid="15364"/>
                                        </p:tgtEl>
                                        <p:attrNameLst>
                                          <p:attrName>ppt_y</p:attrName>
                                        </p:attrNameLst>
                                      </p:cBhvr>
                                      <p:tavLst>
                                        <p:tav tm="0">
                                          <p:val>
                                            <p:strVal val="#ppt_y"/>
                                          </p:val>
                                        </p:tav>
                                        <p:tav tm="100000">
                                          <p:val>
                                            <p:strVal val="#ppt_y"/>
                                          </p:val>
                                        </p:tav>
                                      </p:tavLst>
                                    </p:anim>
                                    <p:animEffect transition="in" filter="wipe(right)" prLst="gradientSize: 0.1">
                                      <p:cBhvr>
                                        <p:cTn id="14" dur="500"/>
                                        <p:tgtEl>
                                          <p:spTgt spid="1536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9" presetClass="entr" presetSubtype="0" fill="hold" nodeType="clickEffect">
                                  <p:stCondLst>
                                    <p:cond delay="0"/>
                                  </p:stCondLst>
                                  <p:childTnLst>
                                    <p:set>
                                      <p:cBhvr>
                                        <p:cTn id="18" dur="1" fill="hold">
                                          <p:stCondLst>
                                            <p:cond delay="0"/>
                                          </p:stCondLst>
                                        </p:cTn>
                                        <p:tgtEl>
                                          <p:spTgt spid="15368"/>
                                        </p:tgtEl>
                                        <p:attrNameLst>
                                          <p:attrName>style.visibility</p:attrName>
                                        </p:attrNameLst>
                                      </p:cBhvr>
                                      <p:to>
                                        <p:strVal val="visible"/>
                                      </p:to>
                                    </p:set>
                                    <p:anim calcmode="lin" valueType="num">
                                      <p:cBhvr>
                                        <p:cTn id="19" dur="500" fill="hold"/>
                                        <p:tgtEl>
                                          <p:spTgt spid="15368"/>
                                        </p:tgtEl>
                                        <p:attrNameLst>
                                          <p:attrName>ppt_x</p:attrName>
                                        </p:attrNameLst>
                                      </p:cBhvr>
                                      <p:tavLst>
                                        <p:tav tm="0">
                                          <p:val>
                                            <p:strVal val="#ppt_x-.2"/>
                                          </p:val>
                                        </p:tav>
                                        <p:tav tm="100000">
                                          <p:val>
                                            <p:strVal val="#ppt_x"/>
                                          </p:val>
                                        </p:tav>
                                      </p:tavLst>
                                    </p:anim>
                                    <p:anim calcmode="lin" valueType="num">
                                      <p:cBhvr>
                                        <p:cTn id="20" dur="500" fill="hold"/>
                                        <p:tgtEl>
                                          <p:spTgt spid="15368"/>
                                        </p:tgtEl>
                                        <p:attrNameLst>
                                          <p:attrName>ppt_y</p:attrName>
                                        </p:attrNameLst>
                                      </p:cBhvr>
                                      <p:tavLst>
                                        <p:tav tm="0">
                                          <p:val>
                                            <p:strVal val="#ppt_y"/>
                                          </p:val>
                                        </p:tav>
                                        <p:tav tm="100000">
                                          <p:val>
                                            <p:strVal val="#ppt_y"/>
                                          </p:val>
                                        </p:tav>
                                      </p:tavLst>
                                    </p:anim>
                                    <p:animEffect transition="in" filter="wipe(right)" prLst="gradientSize: 0.1">
                                      <p:cBhvr>
                                        <p:cTn id="21" dur="500"/>
                                        <p:tgtEl>
                                          <p:spTgt spid="15368"/>
                                        </p:tgtEl>
                                      </p:cBhvr>
                                    </p:animEffect>
                                  </p:childTnLst>
                                </p:cTn>
                              </p:par>
                              <p:par>
                                <p:cTn id="22" presetID="29" presetClass="entr" presetSubtype="0" fill="hold" grpId="0" nodeType="withEffect">
                                  <p:stCondLst>
                                    <p:cond delay="0"/>
                                  </p:stCondLst>
                                  <p:childTnLst>
                                    <p:set>
                                      <p:cBhvr>
                                        <p:cTn id="23" dur="1" fill="hold">
                                          <p:stCondLst>
                                            <p:cond delay="0"/>
                                          </p:stCondLst>
                                        </p:cTn>
                                        <p:tgtEl>
                                          <p:spTgt spid="15365"/>
                                        </p:tgtEl>
                                        <p:attrNameLst>
                                          <p:attrName>style.visibility</p:attrName>
                                        </p:attrNameLst>
                                      </p:cBhvr>
                                      <p:to>
                                        <p:strVal val="visible"/>
                                      </p:to>
                                    </p:set>
                                    <p:anim calcmode="lin" valueType="num">
                                      <p:cBhvr>
                                        <p:cTn id="24" dur="1000" fill="hold"/>
                                        <p:tgtEl>
                                          <p:spTgt spid="15365"/>
                                        </p:tgtEl>
                                        <p:attrNameLst>
                                          <p:attrName>ppt_x</p:attrName>
                                        </p:attrNameLst>
                                      </p:cBhvr>
                                      <p:tavLst>
                                        <p:tav tm="0">
                                          <p:val>
                                            <p:strVal val="#ppt_x-.2"/>
                                          </p:val>
                                        </p:tav>
                                        <p:tav tm="100000">
                                          <p:val>
                                            <p:strVal val="#ppt_x"/>
                                          </p:val>
                                        </p:tav>
                                      </p:tavLst>
                                    </p:anim>
                                    <p:anim calcmode="lin" valueType="num">
                                      <p:cBhvr>
                                        <p:cTn id="25" dur="1000" fill="hold"/>
                                        <p:tgtEl>
                                          <p:spTgt spid="15365"/>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536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9" presetClass="entr" presetSubtype="0" fill="hold" nodeType="clickEffect">
                                  <p:stCondLst>
                                    <p:cond delay="0"/>
                                  </p:stCondLst>
                                  <p:childTnLst>
                                    <p:set>
                                      <p:cBhvr>
                                        <p:cTn id="30" dur="1" fill="hold">
                                          <p:stCondLst>
                                            <p:cond delay="0"/>
                                          </p:stCondLst>
                                        </p:cTn>
                                        <p:tgtEl>
                                          <p:spTgt spid="15369"/>
                                        </p:tgtEl>
                                        <p:attrNameLst>
                                          <p:attrName>style.visibility</p:attrName>
                                        </p:attrNameLst>
                                      </p:cBhvr>
                                      <p:to>
                                        <p:strVal val="visible"/>
                                      </p:to>
                                    </p:set>
                                    <p:anim calcmode="lin" valueType="num">
                                      <p:cBhvr>
                                        <p:cTn id="31" dur="500" fill="hold"/>
                                        <p:tgtEl>
                                          <p:spTgt spid="15369"/>
                                        </p:tgtEl>
                                        <p:attrNameLst>
                                          <p:attrName>ppt_x</p:attrName>
                                        </p:attrNameLst>
                                      </p:cBhvr>
                                      <p:tavLst>
                                        <p:tav tm="0">
                                          <p:val>
                                            <p:strVal val="#ppt_x-.2"/>
                                          </p:val>
                                        </p:tav>
                                        <p:tav tm="100000">
                                          <p:val>
                                            <p:strVal val="#ppt_x"/>
                                          </p:val>
                                        </p:tav>
                                      </p:tavLst>
                                    </p:anim>
                                    <p:anim calcmode="lin" valueType="num">
                                      <p:cBhvr>
                                        <p:cTn id="32" dur="500" fill="hold"/>
                                        <p:tgtEl>
                                          <p:spTgt spid="15369"/>
                                        </p:tgtEl>
                                        <p:attrNameLst>
                                          <p:attrName>ppt_y</p:attrName>
                                        </p:attrNameLst>
                                      </p:cBhvr>
                                      <p:tavLst>
                                        <p:tav tm="0">
                                          <p:val>
                                            <p:strVal val="#ppt_y"/>
                                          </p:val>
                                        </p:tav>
                                        <p:tav tm="100000">
                                          <p:val>
                                            <p:strVal val="#ppt_y"/>
                                          </p:val>
                                        </p:tav>
                                      </p:tavLst>
                                    </p:anim>
                                    <p:animEffect transition="in" filter="wipe(right)" prLst="gradientSize: 0.1">
                                      <p:cBhvr>
                                        <p:cTn id="33" dur="500"/>
                                        <p:tgtEl>
                                          <p:spTgt spid="15369"/>
                                        </p:tgtEl>
                                      </p:cBhvr>
                                    </p:animEffect>
                                  </p:childTnLst>
                                </p:cTn>
                              </p:par>
                              <p:par>
                                <p:cTn id="34" presetID="29" presetClass="entr" presetSubtype="0" fill="hold" grpId="0" nodeType="withEffect">
                                  <p:stCondLst>
                                    <p:cond delay="0"/>
                                  </p:stCondLst>
                                  <p:childTnLst>
                                    <p:set>
                                      <p:cBhvr>
                                        <p:cTn id="35" dur="1" fill="hold">
                                          <p:stCondLst>
                                            <p:cond delay="0"/>
                                          </p:stCondLst>
                                        </p:cTn>
                                        <p:tgtEl>
                                          <p:spTgt spid="15366"/>
                                        </p:tgtEl>
                                        <p:attrNameLst>
                                          <p:attrName>style.visibility</p:attrName>
                                        </p:attrNameLst>
                                      </p:cBhvr>
                                      <p:to>
                                        <p:strVal val="visible"/>
                                      </p:to>
                                    </p:set>
                                    <p:anim calcmode="lin" valueType="num">
                                      <p:cBhvr>
                                        <p:cTn id="36" dur="500" fill="hold"/>
                                        <p:tgtEl>
                                          <p:spTgt spid="15366"/>
                                        </p:tgtEl>
                                        <p:attrNameLst>
                                          <p:attrName>ppt_x</p:attrName>
                                        </p:attrNameLst>
                                      </p:cBhvr>
                                      <p:tavLst>
                                        <p:tav tm="0">
                                          <p:val>
                                            <p:strVal val="#ppt_x-.2"/>
                                          </p:val>
                                        </p:tav>
                                        <p:tav tm="100000">
                                          <p:val>
                                            <p:strVal val="#ppt_x"/>
                                          </p:val>
                                        </p:tav>
                                      </p:tavLst>
                                    </p:anim>
                                    <p:anim calcmode="lin" valueType="num">
                                      <p:cBhvr>
                                        <p:cTn id="37" dur="500" fill="hold"/>
                                        <p:tgtEl>
                                          <p:spTgt spid="15366"/>
                                        </p:tgtEl>
                                        <p:attrNameLst>
                                          <p:attrName>ppt_y</p:attrName>
                                        </p:attrNameLst>
                                      </p:cBhvr>
                                      <p:tavLst>
                                        <p:tav tm="0">
                                          <p:val>
                                            <p:strVal val="#ppt_y"/>
                                          </p:val>
                                        </p:tav>
                                        <p:tav tm="100000">
                                          <p:val>
                                            <p:strVal val="#ppt_y"/>
                                          </p:val>
                                        </p:tav>
                                      </p:tavLst>
                                    </p:anim>
                                    <p:animEffect transition="in" filter="wipe(right)" prLst="gradientSize: 0.1">
                                      <p:cBhvr>
                                        <p:cTn id="38" dur="500"/>
                                        <p:tgtEl>
                                          <p:spTgt spid="1536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9" presetClass="entr" presetSubtype="0" fill="hold" nodeType="clickEffect">
                                  <p:stCondLst>
                                    <p:cond delay="0"/>
                                  </p:stCondLst>
                                  <p:childTnLst>
                                    <p:set>
                                      <p:cBhvr>
                                        <p:cTn id="42" dur="1" fill="hold">
                                          <p:stCondLst>
                                            <p:cond delay="0"/>
                                          </p:stCondLst>
                                        </p:cTn>
                                        <p:tgtEl>
                                          <p:spTgt spid="15370"/>
                                        </p:tgtEl>
                                        <p:attrNameLst>
                                          <p:attrName>style.visibility</p:attrName>
                                        </p:attrNameLst>
                                      </p:cBhvr>
                                      <p:to>
                                        <p:strVal val="visible"/>
                                      </p:to>
                                    </p:set>
                                    <p:anim calcmode="lin" valueType="num">
                                      <p:cBhvr>
                                        <p:cTn id="43" dur="500" fill="hold"/>
                                        <p:tgtEl>
                                          <p:spTgt spid="15370"/>
                                        </p:tgtEl>
                                        <p:attrNameLst>
                                          <p:attrName>ppt_x</p:attrName>
                                        </p:attrNameLst>
                                      </p:cBhvr>
                                      <p:tavLst>
                                        <p:tav tm="0">
                                          <p:val>
                                            <p:strVal val="#ppt_x-.2"/>
                                          </p:val>
                                        </p:tav>
                                        <p:tav tm="100000">
                                          <p:val>
                                            <p:strVal val="#ppt_x"/>
                                          </p:val>
                                        </p:tav>
                                      </p:tavLst>
                                    </p:anim>
                                    <p:anim calcmode="lin" valueType="num">
                                      <p:cBhvr>
                                        <p:cTn id="44" dur="500" fill="hold"/>
                                        <p:tgtEl>
                                          <p:spTgt spid="15370"/>
                                        </p:tgtEl>
                                        <p:attrNameLst>
                                          <p:attrName>ppt_y</p:attrName>
                                        </p:attrNameLst>
                                      </p:cBhvr>
                                      <p:tavLst>
                                        <p:tav tm="0">
                                          <p:val>
                                            <p:strVal val="#ppt_y"/>
                                          </p:val>
                                        </p:tav>
                                        <p:tav tm="100000">
                                          <p:val>
                                            <p:strVal val="#ppt_y"/>
                                          </p:val>
                                        </p:tav>
                                      </p:tavLst>
                                    </p:anim>
                                    <p:animEffect transition="in" filter="wipe(right)" prLst="gradientSize: 0.1">
                                      <p:cBhvr>
                                        <p:cTn id="45" dur="500"/>
                                        <p:tgtEl>
                                          <p:spTgt spid="15370"/>
                                        </p:tgtEl>
                                      </p:cBhvr>
                                    </p:animEffect>
                                  </p:childTnLst>
                                </p:cTn>
                              </p:par>
                              <p:par>
                                <p:cTn id="46" presetID="29" presetClass="entr" presetSubtype="0" fill="hold" grpId="0" nodeType="withEffect">
                                  <p:stCondLst>
                                    <p:cond delay="0"/>
                                  </p:stCondLst>
                                  <p:childTnLst>
                                    <p:set>
                                      <p:cBhvr>
                                        <p:cTn id="47" dur="1" fill="hold">
                                          <p:stCondLst>
                                            <p:cond delay="0"/>
                                          </p:stCondLst>
                                        </p:cTn>
                                        <p:tgtEl>
                                          <p:spTgt spid="15367"/>
                                        </p:tgtEl>
                                        <p:attrNameLst>
                                          <p:attrName>style.visibility</p:attrName>
                                        </p:attrNameLst>
                                      </p:cBhvr>
                                      <p:to>
                                        <p:strVal val="visible"/>
                                      </p:to>
                                    </p:set>
                                    <p:anim calcmode="lin" valueType="num">
                                      <p:cBhvr>
                                        <p:cTn id="48" dur="500" fill="hold"/>
                                        <p:tgtEl>
                                          <p:spTgt spid="15367"/>
                                        </p:tgtEl>
                                        <p:attrNameLst>
                                          <p:attrName>ppt_x</p:attrName>
                                        </p:attrNameLst>
                                      </p:cBhvr>
                                      <p:tavLst>
                                        <p:tav tm="0">
                                          <p:val>
                                            <p:strVal val="#ppt_x-.2"/>
                                          </p:val>
                                        </p:tav>
                                        <p:tav tm="100000">
                                          <p:val>
                                            <p:strVal val="#ppt_x"/>
                                          </p:val>
                                        </p:tav>
                                      </p:tavLst>
                                    </p:anim>
                                    <p:anim calcmode="lin" valueType="num">
                                      <p:cBhvr>
                                        <p:cTn id="49" dur="500" fill="hold"/>
                                        <p:tgtEl>
                                          <p:spTgt spid="15367"/>
                                        </p:tgtEl>
                                        <p:attrNameLst>
                                          <p:attrName>ppt_y</p:attrName>
                                        </p:attrNameLst>
                                      </p:cBhvr>
                                      <p:tavLst>
                                        <p:tav tm="0">
                                          <p:val>
                                            <p:strVal val="#ppt_y"/>
                                          </p:val>
                                        </p:tav>
                                        <p:tav tm="100000">
                                          <p:val>
                                            <p:strVal val="#ppt_y"/>
                                          </p:val>
                                        </p:tav>
                                      </p:tavLst>
                                    </p:anim>
                                    <p:animEffect transition="in" filter="wipe(right)" prLst="gradientSize: 0.1">
                                      <p:cBhvr>
                                        <p:cTn id="50" dur="500"/>
                                        <p:tgtEl>
                                          <p:spTgt spid="15367"/>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15378"/>
                                        </p:tgtEl>
                                        <p:attrNameLst>
                                          <p:attrName>style.visibility</p:attrName>
                                        </p:attrNameLst>
                                      </p:cBhvr>
                                      <p:to>
                                        <p:strVal val="visible"/>
                                      </p:to>
                                    </p:set>
                                    <p:animEffect transition="in" filter="box(in)">
                                      <p:cBhvr>
                                        <p:cTn id="55" dur="500"/>
                                        <p:tgtEl>
                                          <p:spTgt spid="15378"/>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 presetClass="exit" presetSubtype="16" fill="hold" grpId="1" nodeType="clickEffect">
                                  <p:stCondLst>
                                    <p:cond delay="0"/>
                                  </p:stCondLst>
                                  <p:childTnLst>
                                    <p:animEffect transition="out" filter="box(in)">
                                      <p:cBhvr>
                                        <p:cTn id="59" dur="500"/>
                                        <p:tgtEl>
                                          <p:spTgt spid="15378"/>
                                        </p:tgtEl>
                                      </p:cBhvr>
                                    </p:animEffect>
                                    <p:set>
                                      <p:cBhvr>
                                        <p:cTn id="60" dur="1" fill="hold">
                                          <p:stCondLst>
                                            <p:cond delay="499"/>
                                          </p:stCondLst>
                                        </p:cTn>
                                        <p:tgtEl>
                                          <p:spTgt spid="15378"/>
                                        </p:tgtEl>
                                        <p:attrNameLst>
                                          <p:attrName>style.visibility</p:attrName>
                                        </p:attrNameLst>
                                      </p:cBhvr>
                                      <p:to>
                                        <p:strVal val="hidden"/>
                                      </p:to>
                                    </p:set>
                                  </p:childTnLst>
                                </p:cTn>
                              </p:par>
                              <p:par>
                                <p:cTn id="61" presetID="4" presetClass="entr" presetSubtype="16" fill="hold" grpId="0" nodeType="withEffect">
                                  <p:stCondLst>
                                    <p:cond delay="0"/>
                                  </p:stCondLst>
                                  <p:childTnLst>
                                    <p:set>
                                      <p:cBhvr>
                                        <p:cTn id="62" dur="1" fill="hold">
                                          <p:stCondLst>
                                            <p:cond delay="0"/>
                                          </p:stCondLst>
                                        </p:cTn>
                                        <p:tgtEl>
                                          <p:spTgt spid="15379"/>
                                        </p:tgtEl>
                                        <p:attrNameLst>
                                          <p:attrName>style.visibility</p:attrName>
                                        </p:attrNameLst>
                                      </p:cBhvr>
                                      <p:to>
                                        <p:strVal val="visible"/>
                                      </p:to>
                                    </p:set>
                                    <p:animEffect transition="in" filter="box(in)">
                                      <p:cBhvr>
                                        <p:cTn id="63" dur="500"/>
                                        <p:tgtEl>
                                          <p:spTgt spid="15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p:bldP spid="15365" grpId="0" animBg="1"/>
      <p:bldP spid="15366" grpId="0" animBg="1"/>
      <p:bldP spid="15367" grpId="0" animBg="1"/>
      <p:bldP spid="15378" grpId="0"/>
      <p:bldP spid="15378" grpId="1"/>
      <p:bldP spid="1537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35246A3-B624-4A09-B134-A1E4849B29F3}"/>
              </a:ext>
            </a:extLst>
          </p:cNvPr>
          <p:cNvGrpSpPr/>
          <p:nvPr/>
        </p:nvGrpSpPr>
        <p:grpSpPr>
          <a:xfrm>
            <a:off x="0" y="0"/>
            <a:ext cx="12192000" cy="6858000"/>
            <a:chOff x="0" y="0"/>
            <a:chExt cx="12192000" cy="6858000"/>
          </a:xfrm>
        </p:grpSpPr>
        <p:pic>
          <p:nvPicPr>
            <p:cNvPr id="5" name="Picture 4">
              <a:extLst>
                <a:ext uri="{FF2B5EF4-FFF2-40B4-BE49-F238E27FC236}">
                  <a16:creationId xmlns:a16="http://schemas.microsoft.com/office/drawing/2014/main" id="{6428D52F-007A-46AD-9F90-87700127B2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585E009E-9890-4BD2-A2BF-34AE45BDDCFC}"/>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410" name="Text Box 11">
            <a:extLst>
              <a:ext uri="{FF2B5EF4-FFF2-40B4-BE49-F238E27FC236}">
                <a16:creationId xmlns:a16="http://schemas.microsoft.com/office/drawing/2014/main" id="{F636A636-C0DC-4863-BFEF-082F20C219CA}"/>
              </a:ext>
            </a:extLst>
          </p:cNvPr>
          <p:cNvSpPr txBox="1">
            <a:spLocks noChangeArrowheads="1"/>
          </p:cNvSpPr>
          <p:nvPr/>
        </p:nvSpPr>
        <p:spPr bwMode="auto">
          <a:xfrm>
            <a:off x="1741488" y="914403"/>
            <a:ext cx="2286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u="none" dirty="0">
                <a:solidFill>
                  <a:srgbClr val="0000CC"/>
                </a:solidFill>
                <a:latin typeface="Times New Roman" panose="02020603050405020304" pitchFamily="18" charset="0"/>
              </a:rPr>
              <a:t>II/ Ghi nhớ</a:t>
            </a:r>
          </a:p>
        </p:txBody>
      </p:sp>
      <p:sp>
        <p:nvSpPr>
          <p:cNvPr id="17411" name="Text Box 17">
            <a:extLst>
              <a:ext uri="{FF2B5EF4-FFF2-40B4-BE49-F238E27FC236}">
                <a16:creationId xmlns:a16="http://schemas.microsoft.com/office/drawing/2014/main" id="{5A9F9AEA-9151-4303-AB3B-7C8CD0140C43}"/>
              </a:ext>
            </a:extLst>
          </p:cNvPr>
          <p:cNvSpPr txBox="1">
            <a:spLocks noChangeArrowheads="1"/>
          </p:cNvSpPr>
          <p:nvPr/>
        </p:nvSpPr>
        <p:spPr bwMode="auto">
          <a:xfrm>
            <a:off x="1765388" y="1600202"/>
            <a:ext cx="9740813"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dirty="0">
                <a:latin typeface="Arial" panose="020B0604020202020204" pitchFamily="34" charset="0"/>
              </a:rPr>
              <a:t>	</a:t>
            </a:r>
            <a:r>
              <a:rPr lang="vi-VN" altLang="en-US" b="0" u="none" dirty="0">
                <a:solidFill>
                  <a:srgbClr val="0000FF"/>
                </a:solidFill>
                <a:latin typeface="+mj-lt"/>
              </a:rPr>
              <a:t>1. Mỗi đoạn văn miêu tả đồ vật có một nội dung nhất định, chẳng hạn: giới thiệu về đồ vật, tả bao quát về đồ vật, tả từng bộ phận của đồ vật hoặc nêu lên tình cảm, thái độ của người viết về đồ vật...</a:t>
            </a:r>
          </a:p>
          <a:p>
            <a:pPr eaLnBrk="1" hangingPunct="1">
              <a:spcBef>
                <a:spcPct val="50000"/>
              </a:spcBef>
              <a:buFontTx/>
              <a:buNone/>
            </a:pPr>
            <a:r>
              <a:rPr lang="vi-VN" altLang="en-US" b="0" u="none" dirty="0">
                <a:solidFill>
                  <a:srgbClr val="0000FF"/>
                </a:solidFill>
                <a:latin typeface="+mj-lt"/>
              </a:rPr>
              <a:t>	2. Khi viết, hết mỗi đoạn văn cần xuống dòng.</a:t>
            </a:r>
          </a:p>
        </p:txBody>
      </p:sp>
    </p:spTree>
  </p:cSld>
  <p:clrMapOvr>
    <a:masterClrMapping/>
  </p:clrMapOvr>
  <p:transition>
    <p:wedg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31C32284-188A-4D64-AB8F-12BE9BF46972}"/>
              </a:ext>
            </a:extLst>
          </p:cNvPr>
          <p:cNvGrpSpPr/>
          <p:nvPr/>
        </p:nvGrpSpPr>
        <p:grpSpPr>
          <a:xfrm>
            <a:off x="0" y="0"/>
            <a:ext cx="12192000" cy="6858000"/>
            <a:chOff x="0" y="0"/>
            <a:chExt cx="12192000" cy="6858000"/>
          </a:xfrm>
        </p:grpSpPr>
        <p:pic>
          <p:nvPicPr>
            <p:cNvPr id="14" name="Picture 13">
              <a:extLst>
                <a:ext uri="{FF2B5EF4-FFF2-40B4-BE49-F238E27FC236}">
                  <a16:creationId xmlns:a16="http://schemas.microsoft.com/office/drawing/2014/main" id="{858E827B-E70D-4C53-A1F9-C583F80ECB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ectangle: Rounded Corners 14">
              <a:extLst>
                <a:ext uri="{FF2B5EF4-FFF2-40B4-BE49-F238E27FC236}">
                  <a16:creationId xmlns:a16="http://schemas.microsoft.com/office/drawing/2014/main" id="{947C343C-6F64-4558-BFAB-2A8F5F95E308}"/>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434" name="Text Box 5">
            <a:extLst>
              <a:ext uri="{FF2B5EF4-FFF2-40B4-BE49-F238E27FC236}">
                <a16:creationId xmlns:a16="http://schemas.microsoft.com/office/drawing/2014/main" id="{332CDF2A-0929-46B2-BF77-71C7EEA33581}"/>
              </a:ext>
            </a:extLst>
          </p:cNvPr>
          <p:cNvSpPr txBox="1">
            <a:spLocks noChangeArrowheads="1"/>
          </p:cNvSpPr>
          <p:nvPr/>
        </p:nvSpPr>
        <p:spPr bwMode="auto">
          <a:xfrm>
            <a:off x="1524000" y="4"/>
            <a:ext cx="2438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u="none">
                <a:solidFill>
                  <a:srgbClr val="0000CC"/>
                </a:solidFill>
                <a:latin typeface="Times New Roman" panose="02020603050405020304" pitchFamily="18" charset="0"/>
              </a:rPr>
              <a:t>III/ Luyện tập</a:t>
            </a:r>
          </a:p>
        </p:txBody>
      </p:sp>
      <p:sp>
        <p:nvSpPr>
          <p:cNvPr id="18435" name="Text Box 6">
            <a:extLst>
              <a:ext uri="{FF2B5EF4-FFF2-40B4-BE49-F238E27FC236}">
                <a16:creationId xmlns:a16="http://schemas.microsoft.com/office/drawing/2014/main" id="{84C4C6E4-8D36-4753-8617-20570E18D739}"/>
              </a:ext>
            </a:extLst>
          </p:cNvPr>
          <p:cNvSpPr txBox="1">
            <a:spLocks noChangeArrowheads="1"/>
          </p:cNvSpPr>
          <p:nvPr/>
        </p:nvSpPr>
        <p:spPr bwMode="auto">
          <a:xfrm>
            <a:off x="1524000" y="457205"/>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Times New Roman" panose="02020603050405020304" pitchFamily="18" charset="0"/>
              </a:rPr>
              <a:t>1. Đọc bài văn dưới đây và trả lời câu hỏi:</a:t>
            </a:r>
          </a:p>
        </p:txBody>
      </p:sp>
      <p:sp>
        <p:nvSpPr>
          <p:cNvPr id="18436" name="Text Box 9">
            <a:extLst>
              <a:ext uri="{FF2B5EF4-FFF2-40B4-BE49-F238E27FC236}">
                <a16:creationId xmlns:a16="http://schemas.microsoft.com/office/drawing/2014/main" id="{4919E711-0821-44CA-93BE-D4B0CA2B33E9}"/>
              </a:ext>
            </a:extLst>
          </p:cNvPr>
          <p:cNvSpPr txBox="1">
            <a:spLocks noChangeArrowheads="1"/>
          </p:cNvSpPr>
          <p:nvPr/>
        </p:nvSpPr>
        <p:spPr bwMode="auto">
          <a:xfrm>
            <a:off x="1524000" y="852488"/>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2800" i="1" u="none">
                <a:solidFill>
                  <a:srgbClr val="FF0000"/>
                </a:solidFill>
                <a:latin typeface="Times New Roman" panose="02020603050405020304" pitchFamily="18" charset="0"/>
              </a:rPr>
              <a:t>Cây bút máy</a:t>
            </a:r>
          </a:p>
        </p:txBody>
      </p:sp>
      <p:sp>
        <p:nvSpPr>
          <p:cNvPr id="18437" name="Text Box 10">
            <a:extLst>
              <a:ext uri="{FF2B5EF4-FFF2-40B4-BE49-F238E27FC236}">
                <a16:creationId xmlns:a16="http://schemas.microsoft.com/office/drawing/2014/main" id="{4221EDD7-88E0-4343-811D-CD27D95B7A20}"/>
              </a:ext>
            </a:extLst>
          </p:cNvPr>
          <p:cNvSpPr txBox="1">
            <a:spLocks noChangeArrowheads="1"/>
          </p:cNvSpPr>
          <p:nvPr/>
        </p:nvSpPr>
        <p:spPr bwMode="auto">
          <a:xfrm>
            <a:off x="1524000" y="1219201"/>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dirty="0">
                <a:latin typeface="Times New Roman" panose="02020603050405020304" pitchFamily="18" charset="0"/>
              </a:rPr>
              <a:t>	Hồi học lớp 2, em thường ao ước có một cây bút máy nhưng bố em bảo: “ Bao giờ lên lớp 4 hãy dùng, con ạ!” Rồi ngày khai giảng lớp 4 đã đến, bố em mua cho em một cây bút máy bằng nhựa.</a:t>
            </a:r>
          </a:p>
        </p:txBody>
      </p:sp>
      <p:sp>
        <p:nvSpPr>
          <p:cNvPr id="18438" name="Text Box 11">
            <a:extLst>
              <a:ext uri="{FF2B5EF4-FFF2-40B4-BE49-F238E27FC236}">
                <a16:creationId xmlns:a16="http://schemas.microsoft.com/office/drawing/2014/main" id="{CAE806D8-18FE-4E0B-9304-B56D283557FD}"/>
              </a:ext>
            </a:extLst>
          </p:cNvPr>
          <p:cNvSpPr txBox="1">
            <a:spLocks noChangeArrowheads="1"/>
          </p:cNvSpPr>
          <p:nvPr/>
        </p:nvSpPr>
        <p:spPr bwMode="auto">
          <a:xfrm>
            <a:off x="1524000" y="2362203"/>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	Cây bút dài gần một gang tay. Thân bút tròn, nhỏ nhắn, bằng ngón tay trỏ. Chất nhựa bút vẫn còn thơm, nom nhẵn bóng. Nắp bút màu hồng, có cái cài bằng sắt mạ bóng loáng.</a:t>
            </a:r>
          </a:p>
        </p:txBody>
      </p:sp>
      <p:sp>
        <p:nvSpPr>
          <p:cNvPr id="18439" name="Text Box 12">
            <a:extLst>
              <a:ext uri="{FF2B5EF4-FFF2-40B4-BE49-F238E27FC236}">
                <a16:creationId xmlns:a16="http://schemas.microsoft.com/office/drawing/2014/main" id="{D56BEBB0-D8E2-4E6C-8591-F470E5458A8B}"/>
              </a:ext>
            </a:extLst>
          </p:cNvPr>
          <p:cNvSpPr txBox="1">
            <a:spLocks noChangeArrowheads="1"/>
          </p:cNvSpPr>
          <p:nvPr/>
        </p:nvSpPr>
        <p:spPr bwMode="auto">
          <a:xfrm>
            <a:off x="1524000" y="3492500"/>
            <a:ext cx="9144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	Mở nắp ra, em thấy ngòi bút sáng loáng, hình lá tre, có mấy chữ rất nhỏ, nhìn không rõ. Mỗi khi lấy mực, một nửa ngòi bút đẫm màu mực tím. Em viết lên trang giấy,</a:t>
            </a:r>
            <a:r>
              <a:rPr lang="vi-VN" altLang="en-US" sz="2400" b="0" u="none">
                <a:latin typeface="Arial" panose="020B0604020202020204" pitchFamily="34" charset="0"/>
              </a:rPr>
              <a:t> </a:t>
            </a:r>
            <a:r>
              <a:rPr lang="vi-VN" altLang="en-US" sz="2400" b="0" u="none">
                <a:latin typeface="Times New Roman" panose="02020603050405020304" pitchFamily="18" charset="0"/>
              </a:rPr>
              <a:t>nét bút trơn tạo những dòng chữ đều đặn, mềm mại. Khi viết xong, em lấy giẻ lau nhẹ ngòi cho mực khỏi két vào. Rồi em tra nắp bút cho ngòi khỏi bị tòe trước khi cất vào cặp.</a:t>
            </a:r>
          </a:p>
        </p:txBody>
      </p:sp>
      <p:sp>
        <p:nvSpPr>
          <p:cNvPr id="18440" name="Text Box 13">
            <a:extLst>
              <a:ext uri="{FF2B5EF4-FFF2-40B4-BE49-F238E27FC236}">
                <a16:creationId xmlns:a16="http://schemas.microsoft.com/office/drawing/2014/main" id="{9D9B7350-6CFC-4BD0-B23B-16E206A1BA9F}"/>
              </a:ext>
            </a:extLst>
          </p:cNvPr>
          <p:cNvSpPr txBox="1">
            <a:spLocks noChangeArrowheads="1"/>
          </p:cNvSpPr>
          <p:nvPr/>
        </p:nvSpPr>
        <p:spPr bwMode="auto">
          <a:xfrm>
            <a:off x="1524000" y="5365755"/>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	Đã mấy tháng rồi mà cây bút của em vẫn còn mới. Bút cùng em làm việc chăm chỉ ngày ngày như chiếc cày của bác nông dân cày trên đồng ruộng.</a:t>
            </a:r>
          </a:p>
        </p:txBody>
      </p:sp>
      <p:sp>
        <p:nvSpPr>
          <p:cNvPr id="18441" name="Text Box 14">
            <a:extLst>
              <a:ext uri="{FF2B5EF4-FFF2-40B4-BE49-F238E27FC236}">
                <a16:creationId xmlns:a16="http://schemas.microsoft.com/office/drawing/2014/main" id="{F5CF2244-E0C4-4A17-BBE6-007310ECD66E}"/>
              </a:ext>
            </a:extLst>
          </p:cNvPr>
          <p:cNvSpPr txBox="1">
            <a:spLocks noChangeArrowheads="1"/>
          </p:cNvSpPr>
          <p:nvPr/>
        </p:nvSpPr>
        <p:spPr bwMode="auto">
          <a:xfrm>
            <a:off x="1524000" y="6248403"/>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i="1" u="none">
                <a:solidFill>
                  <a:srgbClr val="FF0000"/>
                </a:solidFill>
                <a:latin typeface="Times New Roman" panose="02020603050405020304" pitchFamily="18" charset="0"/>
              </a:rPr>
              <a:t>					Theo </a:t>
            </a:r>
            <a:r>
              <a:rPr lang="vi-VN" altLang="en-US" sz="2400" b="0" u="none">
                <a:solidFill>
                  <a:srgbClr val="FF0000"/>
                </a:solidFill>
                <a:latin typeface="Times New Roman" panose="02020603050405020304" pitchFamily="18" charset="0"/>
              </a:rPr>
              <a:t>Nguyễn Văn Khiêm</a:t>
            </a:r>
          </a:p>
        </p:txBody>
      </p:sp>
      <p:sp>
        <p:nvSpPr>
          <p:cNvPr id="17418" name="Line 15">
            <a:extLst>
              <a:ext uri="{FF2B5EF4-FFF2-40B4-BE49-F238E27FC236}">
                <a16:creationId xmlns:a16="http://schemas.microsoft.com/office/drawing/2014/main" id="{DFEF8804-2EE0-4C41-B60D-6AEE4C9F377D}"/>
              </a:ext>
            </a:extLst>
          </p:cNvPr>
          <p:cNvSpPr>
            <a:spLocks noChangeShapeType="1"/>
          </p:cNvSpPr>
          <p:nvPr/>
        </p:nvSpPr>
        <p:spPr bwMode="auto">
          <a:xfrm>
            <a:off x="1981200" y="914400"/>
            <a:ext cx="1676400" cy="0"/>
          </a:xfrm>
          <a:prstGeom prst="line">
            <a:avLst/>
          </a:prstGeom>
          <a:noFill/>
          <a:ln w="38100">
            <a:solidFill>
              <a:srgbClr val="9900FF"/>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7418"/>
                                        </p:tgtEl>
                                        <p:attrNameLst>
                                          <p:attrName>style.visibility</p:attrName>
                                        </p:attrNameLst>
                                      </p:cBhvr>
                                      <p:to>
                                        <p:strVal val="visible"/>
                                      </p:to>
                                    </p:set>
                                    <p:animEffect transition="in" filter="box(in)">
                                      <p:cBhvr>
                                        <p:cTn id="7" dur="500"/>
                                        <p:tgtEl>
                                          <p:spTgt spid="17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A5AAE3C-505F-4D15-8DC1-95325BFC9234}"/>
              </a:ext>
            </a:extLst>
          </p:cNvPr>
          <p:cNvGrpSpPr/>
          <p:nvPr/>
        </p:nvGrpSpPr>
        <p:grpSpPr>
          <a:xfrm>
            <a:off x="0" y="0"/>
            <a:ext cx="12192000" cy="6858000"/>
            <a:chOff x="0" y="0"/>
            <a:chExt cx="12192000" cy="6858000"/>
          </a:xfrm>
        </p:grpSpPr>
        <p:pic>
          <p:nvPicPr>
            <p:cNvPr id="16" name="Picture 15">
              <a:extLst>
                <a:ext uri="{FF2B5EF4-FFF2-40B4-BE49-F238E27FC236}">
                  <a16:creationId xmlns:a16="http://schemas.microsoft.com/office/drawing/2014/main" id="{8BF6F283-CA9D-4430-A805-DB4987A42B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Rectangle: Rounded Corners 16">
              <a:extLst>
                <a:ext uri="{FF2B5EF4-FFF2-40B4-BE49-F238E27FC236}">
                  <a16:creationId xmlns:a16="http://schemas.microsoft.com/office/drawing/2014/main" id="{2031B30F-E6A8-45AD-A030-17ABF3971366}"/>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458" name="Text Box 5">
            <a:extLst>
              <a:ext uri="{FF2B5EF4-FFF2-40B4-BE49-F238E27FC236}">
                <a16:creationId xmlns:a16="http://schemas.microsoft.com/office/drawing/2014/main" id="{337FB024-82FF-42F7-9E05-8DF394EE5C1B}"/>
              </a:ext>
            </a:extLst>
          </p:cNvPr>
          <p:cNvSpPr txBox="1">
            <a:spLocks noChangeArrowheads="1"/>
          </p:cNvSpPr>
          <p:nvPr/>
        </p:nvSpPr>
        <p:spPr bwMode="auto">
          <a:xfrm>
            <a:off x="1524000" y="4"/>
            <a:ext cx="2438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u="none">
                <a:solidFill>
                  <a:srgbClr val="0000CC"/>
                </a:solidFill>
                <a:latin typeface="Times New Roman" panose="02020603050405020304" pitchFamily="18" charset="0"/>
              </a:rPr>
              <a:t>III/ Luyện tập</a:t>
            </a:r>
          </a:p>
        </p:txBody>
      </p:sp>
      <p:sp>
        <p:nvSpPr>
          <p:cNvPr id="19459" name="Text Box 6">
            <a:extLst>
              <a:ext uri="{FF2B5EF4-FFF2-40B4-BE49-F238E27FC236}">
                <a16:creationId xmlns:a16="http://schemas.microsoft.com/office/drawing/2014/main" id="{047F0D03-CBCF-45DD-9ADF-362FB006B3B3}"/>
              </a:ext>
            </a:extLst>
          </p:cNvPr>
          <p:cNvSpPr txBox="1">
            <a:spLocks noChangeArrowheads="1"/>
          </p:cNvSpPr>
          <p:nvPr/>
        </p:nvSpPr>
        <p:spPr bwMode="auto">
          <a:xfrm>
            <a:off x="1524000" y="457205"/>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Times New Roman" panose="02020603050405020304" pitchFamily="18" charset="0"/>
              </a:rPr>
              <a:t>1. Đọc bài văn dưới đây và trả lời câu hỏi:</a:t>
            </a:r>
          </a:p>
        </p:txBody>
      </p:sp>
      <p:sp>
        <p:nvSpPr>
          <p:cNvPr id="19460" name="Text Box 9">
            <a:extLst>
              <a:ext uri="{FF2B5EF4-FFF2-40B4-BE49-F238E27FC236}">
                <a16:creationId xmlns:a16="http://schemas.microsoft.com/office/drawing/2014/main" id="{377E6607-7F22-4856-8E04-2E9662E98017}"/>
              </a:ext>
            </a:extLst>
          </p:cNvPr>
          <p:cNvSpPr txBox="1">
            <a:spLocks noChangeArrowheads="1"/>
          </p:cNvSpPr>
          <p:nvPr/>
        </p:nvSpPr>
        <p:spPr bwMode="auto">
          <a:xfrm>
            <a:off x="1524000" y="852488"/>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2800" i="1" u="none">
                <a:solidFill>
                  <a:srgbClr val="FF0000"/>
                </a:solidFill>
                <a:latin typeface="Times New Roman" panose="02020603050405020304" pitchFamily="18" charset="0"/>
              </a:rPr>
              <a:t>Cây bút máy</a:t>
            </a:r>
          </a:p>
        </p:txBody>
      </p:sp>
      <p:sp>
        <p:nvSpPr>
          <p:cNvPr id="19461" name="Text Box 10">
            <a:extLst>
              <a:ext uri="{FF2B5EF4-FFF2-40B4-BE49-F238E27FC236}">
                <a16:creationId xmlns:a16="http://schemas.microsoft.com/office/drawing/2014/main" id="{54058F7A-CE07-45E9-BDEB-09B1741BA5D1}"/>
              </a:ext>
            </a:extLst>
          </p:cNvPr>
          <p:cNvSpPr txBox="1">
            <a:spLocks noChangeArrowheads="1"/>
          </p:cNvSpPr>
          <p:nvPr/>
        </p:nvSpPr>
        <p:spPr bwMode="auto">
          <a:xfrm>
            <a:off x="1524000" y="1219201"/>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	Hồi học lớp 2, em thường ao ước có một cây bút máy nhưng bố em bảo: “ Bao giờ lên lớp 4 hãy dùng, con ạ!” Rồi ngày khai giảng lớp 4 đã đến, bố em mua cho em một cây bút máy bằng nhựa.</a:t>
            </a:r>
          </a:p>
        </p:txBody>
      </p:sp>
      <p:sp>
        <p:nvSpPr>
          <p:cNvPr id="19462" name="Text Box 11">
            <a:extLst>
              <a:ext uri="{FF2B5EF4-FFF2-40B4-BE49-F238E27FC236}">
                <a16:creationId xmlns:a16="http://schemas.microsoft.com/office/drawing/2014/main" id="{8805CADE-4749-46D2-A0B7-4C2724CD317D}"/>
              </a:ext>
            </a:extLst>
          </p:cNvPr>
          <p:cNvSpPr txBox="1">
            <a:spLocks noChangeArrowheads="1"/>
          </p:cNvSpPr>
          <p:nvPr/>
        </p:nvSpPr>
        <p:spPr bwMode="auto">
          <a:xfrm>
            <a:off x="1524000" y="2362203"/>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	Cây bút dài gần một gang tay. Thân bút tròn, nhỏ nhắn, bằng ngón tay trỏ. Chất nhựa bút vẫn còn thơm, nom nhẵn bóng. Nắp bút màu hồng, có cái cài bằng sắt mạ bóng loáng.</a:t>
            </a:r>
          </a:p>
        </p:txBody>
      </p:sp>
      <p:sp>
        <p:nvSpPr>
          <p:cNvPr id="19463" name="Text Box 12">
            <a:extLst>
              <a:ext uri="{FF2B5EF4-FFF2-40B4-BE49-F238E27FC236}">
                <a16:creationId xmlns:a16="http://schemas.microsoft.com/office/drawing/2014/main" id="{EDAE3BD5-C6D8-4F7D-91C3-7AA9B282BCB4}"/>
              </a:ext>
            </a:extLst>
          </p:cNvPr>
          <p:cNvSpPr txBox="1">
            <a:spLocks noChangeArrowheads="1"/>
          </p:cNvSpPr>
          <p:nvPr/>
        </p:nvSpPr>
        <p:spPr bwMode="auto">
          <a:xfrm>
            <a:off x="1524000" y="3492500"/>
            <a:ext cx="9144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	Mở nắp ra, em thấy ngòi bút sáng loáng, hình lá tre, có mấy chữ rất nhỏ, nhìn không rõ. Mỗi khi lấy mực, một nửa ngòi bút đẫm màu mực tím. Em viết lên trang giấy,</a:t>
            </a:r>
            <a:r>
              <a:rPr lang="vi-VN" altLang="en-US" sz="2400" b="0" u="none">
                <a:latin typeface="Arial" panose="020B0604020202020204" pitchFamily="34" charset="0"/>
              </a:rPr>
              <a:t> </a:t>
            </a:r>
            <a:r>
              <a:rPr lang="vi-VN" altLang="en-US" sz="2400" b="0" u="none">
                <a:latin typeface="Times New Roman" panose="02020603050405020304" pitchFamily="18" charset="0"/>
              </a:rPr>
              <a:t>nét bút trơn tạo những dòng chữ đều đặn, mềm mại. Khi viết xong, em lấy giẻ lau nhẹ ngòi cho mực khỏi két vào. Rồi em tra nắp bút cho ngòi khỏi bị tòe trước khi cất vào cặp.</a:t>
            </a:r>
          </a:p>
        </p:txBody>
      </p:sp>
      <p:sp>
        <p:nvSpPr>
          <p:cNvPr id="19464" name="Text Box 13">
            <a:extLst>
              <a:ext uri="{FF2B5EF4-FFF2-40B4-BE49-F238E27FC236}">
                <a16:creationId xmlns:a16="http://schemas.microsoft.com/office/drawing/2014/main" id="{9F73F378-9DD0-412B-AFD3-58B7575A829F}"/>
              </a:ext>
            </a:extLst>
          </p:cNvPr>
          <p:cNvSpPr txBox="1">
            <a:spLocks noChangeArrowheads="1"/>
          </p:cNvSpPr>
          <p:nvPr/>
        </p:nvSpPr>
        <p:spPr bwMode="auto">
          <a:xfrm>
            <a:off x="1524000" y="5365755"/>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	Đã mấy tháng rồi mà cây bút của em vẫn còn mới. Bút cùng em làm việc chăm chỉ ngày ngày như chiếc cày của bác nông dân cày trên đồng ruộng.</a:t>
            </a:r>
          </a:p>
        </p:txBody>
      </p:sp>
      <p:sp>
        <p:nvSpPr>
          <p:cNvPr id="19465" name="Text Box 14">
            <a:extLst>
              <a:ext uri="{FF2B5EF4-FFF2-40B4-BE49-F238E27FC236}">
                <a16:creationId xmlns:a16="http://schemas.microsoft.com/office/drawing/2014/main" id="{7C8E48D4-8E07-4522-BDC9-807990182A78}"/>
              </a:ext>
            </a:extLst>
          </p:cNvPr>
          <p:cNvSpPr txBox="1">
            <a:spLocks noChangeArrowheads="1"/>
          </p:cNvSpPr>
          <p:nvPr/>
        </p:nvSpPr>
        <p:spPr bwMode="auto">
          <a:xfrm>
            <a:off x="1524000" y="6248403"/>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i="1" u="none">
                <a:solidFill>
                  <a:srgbClr val="FF0000"/>
                </a:solidFill>
                <a:latin typeface="Times New Roman" panose="02020603050405020304" pitchFamily="18" charset="0"/>
              </a:rPr>
              <a:t>					Theo </a:t>
            </a:r>
            <a:r>
              <a:rPr lang="vi-VN" altLang="en-US" sz="2400" b="0" u="none">
                <a:solidFill>
                  <a:srgbClr val="FF0000"/>
                </a:solidFill>
                <a:latin typeface="Times New Roman" panose="02020603050405020304" pitchFamily="18" charset="0"/>
              </a:rPr>
              <a:t>Nguyễn Văn Khiêm</a:t>
            </a:r>
          </a:p>
        </p:txBody>
      </p:sp>
      <p:sp>
        <p:nvSpPr>
          <p:cNvPr id="19466" name="Line 15">
            <a:extLst>
              <a:ext uri="{FF2B5EF4-FFF2-40B4-BE49-F238E27FC236}">
                <a16:creationId xmlns:a16="http://schemas.microsoft.com/office/drawing/2014/main" id="{2F3443A2-A379-4766-8792-F88C04911F1F}"/>
              </a:ext>
            </a:extLst>
          </p:cNvPr>
          <p:cNvSpPr>
            <a:spLocks noChangeShapeType="1"/>
          </p:cNvSpPr>
          <p:nvPr/>
        </p:nvSpPr>
        <p:spPr bwMode="auto">
          <a:xfrm>
            <a:off x="1981200" y="914400"/>
            <a:ext cx="1676400" cy="0"/>
          </a:xfrm>
          <a:prstGeom prst="line">
            <a:avLst/>
          </a:prstGeom>
          <a:noFill/>
          <a:ln w="38100">
            <a:solidFill>
              <a:srgbClr val="9900FF"/>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002152E-5940-43B8-8E4A-25567D1DFB88}"/>
              </a:ext>
            </a:extLst>
          </p:cNvPr>
          <p:cNvGrpSpPr/>
          <p:nvPr/>
        </p:nvGrpSpPr>
        <p:grpSpPr>
          <a:xfrm>
            <a:off x="0" y="0"/>
            <a:ext cx="12192000" cy="6858000"/>
            <a:chOff x="0" y="0"/>
            <a:chExt cx="12192000" cy="6858000"/>
          </a:xfrm>
        </p:grpSpPr>
        <p:pic>
          <p:nvPicPr>
            <p:cNvPr id="8" name="Picture 7">
              <a:extLst>
                <a:ext uri="{FF2B5EF4-FFF2-40B4-BE49-F238E27FC236}">
                  <a16:creationId xmlns:a16="http://schemas.microsoft.com/office/drawing/2014/main" id="{33BB62B2-8563-40D1-B36D-40562606D1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D0B8971C-9590-40B8-AE33-3C7DF9714D65}"/>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482" name="Text Box 9">
            <a:extLst>
              <a:ext uri="{FF2B5EF4-FFF2-40B4-BE49-F238E27FC236}">
                <a16:creationId xmlns:a16="http://schemas.microsoft.com/office/drawing/2014/main" id="{3EA5489C-CFC0-4E17-B241-1816EC9CFD6D}"/>
              </a:ext>
            </a:extLst>
          </p:cNvPr>
          <p:cNvSpPr txBox="1">
            <a:spLocks noChangeArrowheads="1"/>
          </p:cNvSpPr>
          <p:nvPr/>
        </p:nvSpPr>
        <p:spPr bwMode="auto">
          <a:xfrm>
            <a:off x="1524000" y="1524002"/>
            <a:ext cx="2438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u="none">
                <a:solidFill>
                  <a:srgbClr val="0000CC"/>
                </a:solidFill>
                <a:latin typeface="Times New Roman" panose="02020603050405020304" pitchFamily="18" charset="0"/>
              </a:rPr>
              <a:t>III/ Luyện tập</a:t>
            </a:r>
          </a:p>
        </p:txBody>
      </p:sp>
      <p:sp>
        <p:nvSpPr>
          <p:cNvPr id="20483" name="Text Box 10">
            <a:extLst>
              <a:ext uri="{FF2B5EF4-FFF2-40B4-BE49-F238E27FC236}">
                <a16:creationId xmlns:a16="http://schemas.microsoft.com/office/drawing/2014/main" id="{FA2BD814-8E1F-4937-8553-E75EA0598D02}"/>
              </a:ext>
            </a:extLst>
          </p:cNvPr>
          <p:cNvSpPr txBox="1">
            <a:spLocks noChangeArrowheads="1"/>
          </p:cNvSpPr>
          <p:nvPr/>
        </p:nvSpPr>
        <p:spPr bwMode="auto">
          <a:xfrm>
            <a:off x="1524000" y="2209805"/>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Times New Roman" panose="02020603050405020304" pitchFamily="18" charset="0"/>
              </a:rPr>
              <a:t>1. Đọc bài văn dưới đây và trả lời câu hỏi:</a:t>
            </a:r>
          </a:p>
        </p:txBody>
      </p:sp>
      <p:sp>
        <p:nvSpPr>
          <p:cNvPr id="20486" name="Text Box 11">
            <a:extLst>
              <a:ext uri="{FF2B5EF4-FFF2-40B4-BE49-F238E27FC236}">
                <a16:creationId xmlns:a16="http://schemas.microsoft.com/office/drawing/2014/main" id="{127E2FB5-40B3-4F8F-9D47-4C5BDA02B0AF}"/>
              </a:ext>
            </a:extLst>
          </p:cNvPr>
          <p:cNvSpPr txBox="1">
            <a:spLocks noChangeArrowheads="1"/>
          </p:cNvSpPr>
          <p:nvPr/>
        </p:nvSpPr>
        <p:spPr bwMode="auto">
          <a:xfrm>
            <a:off x="1524000" y="3048005"/>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Times New Roman" panose="02020603050405020304" pitchFamily="18" charset="0"/>
              </a:rPr>
              <a:t>a/ Bài văn gồm mấy đoạn văn?</a:t>
            </a:r>
          </a:p>
        </p:txBody>
      </p:sp>
      <p:sp>
        <p:nvSpPr>
          <p:cNvPr id="20488" name="Line 13">
            <a:extLst>
              <a:ext uri="{FF2B5EF4-FFF2-40B4-BE49-F238E27FC236}">
                <a16:creationId xmlns:a16="http://schemas.microsoft.com/office/drawing/2014/main" id="{2260D6FC-D41C-4530-A385-7B3615EEBADD}"/>
              </a:ext>
            </a:extLst>
          </p:cNvPr>
          <p:cNvSpPr>
            <a:spLocks noChangeShapeType="1"/>
          </p:cNvSpPr>
          <p:nvPr/>
        </p:nvSpPr>
        <p:spPr bwMode="auto">
          <a:xfrm>
            <a:off x="5562600" y="2728913"/>
            <a:ext cx="1981200" cy="0"/>
          </a:xfrm>
          <a:prstGeom prst="line">
            <a:avLst/>
          </a:prstGeom>
          <a:noFill/>
          <a:ln w="38100">
            <a:solidFill>
              <a:srgbClr val="99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 name="Line 14">
            <a:extLst>
              <a:ext uri="{FF2B5EF4-FFF2-40B4-BE49-F238E27FC236}">
                <a16:creationId xmlns:a16="http://schemas.microsoft.com/office/drawing/2014/main" id="{931F0D5D-94EA-4C7C-96C7-FF130ED54C84}"/>
              </a:ext>
            </a:extLst>
          </p:cNvPr>
          <p:cNvSpPr>
            <a:spLocks noChangeShapeType="1"/>
          </p:cNvSpPr>
          <p:nvPr/>
        </p:nvSpPr>
        <p:spPr bwMode="auto">
          <a:xfrm>
            <a:off x="2035175" y="2728913"/>
            <a:ext cx="1676400" cy="0"/>
          </a:xfrm>
          <a:prstGeom prst="line">
            <a:avLst/>
          </a:prstGeom>
          <a:noFill/>
          <a:ln w="38100">
            <a:solidFill>
              <a:srgbClr val="9900FF"/>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0488"/>
                                        </p:tgtEl>
                                        <p:attrNameLst>
                                          <p:attrName>style.visibility</p:attrName>
                                        </p:attrNameLst>
                                      </p:cBhvr>
                                      <p:to>
                                        <p:strVal val="visible"/>
                                      </p:to>
                                    </p:set>
                                    <p:animEffect transition="in" filter="box(in)">
                                      <p:cBhvr>
                                        <p:cTn id="7" dur="500"/>
                                        <p:tgtEl>
                                          <p:spTgt spid="204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486"/>
                                        </p:tgtEl>
                                        <p:attrNameLst>
                                          <p:attrName>style.visibility</p:attrName>
                                        </p:attrNameLst>
                                      </p:cBhvr>
                                      <p:to>
                                        <p:strVal val="visible"/>
                                      </p:to>
                                    </p:set>
                                    <p:animEffect transition="in" filter="box(in)">
                                      <p:cBhvr>
                                        <p:cTn id="12" dur="5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69938B6-FCB6-4A7F-9046-AFE220F031B3}"/>
              </a:ext>
            </a:extLst>
          </p:cNvPr>
          <p:cNvGrpSpPr/>
          <p:nvPr/>
        </p:nvGrpSpPr>
        <p:grpSpPr>
          <a:xfrm>
            <a:off x="0" y="0"/>
            <a:ext cx="12192000" cy="6858000"/>
            <a:chOff x="0" y="0"/>
            <a:chExt cx="12192000" cy="6858000"/>
          </a:xfrm>
        </p:grpSpPr>
        <p:pic>
          <p:nvPicPr>
            <p:cNvPr id="11" name="Picture 10">
              <a:extLst>
                <a:ext uri="{FF2B5EF4-FFF2-40B4-BE49-F238E27FC236}">
                  <a16:creationId xmlns:a16="http://schemas.microsoft.com/office/drawing/2014/main" id="{6EB0ADEB-4D11-421A-953B-10D300888A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Rounded Corners 11">
              <a:extLst>
                <a:ext uri="{FF2B5EF4-FFF2-40B4-BE49-F238E27FC236}">
                  <a16:creationId xmlns:a16="http://schemas.microsoft.com/office/drawing/2014/main" id="{ADABF613-9041-42C5-9412-90BF11E46634}"/>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506" name="Text Box 2">
            <a:extLst>
              <a:ext uri="{FF2B5EF4-FFF2-40B4-BE49-F238E27FC236}">
                <a16:creationId xmlns:a16="http://schemas.microsoft.com/office/drawing/2014/main" id="{204B8CCB-3F4D-4676-BBC9-5A01165B5E7F}"/>
              </a:ext>
            </a:extLst>
          </p:cNvPr>
          <p:cNvSpPr txBox="1">
            <a:spLocks noChangeArrowheads="1"/>
          </p:cNvSpPr>
          <p:nvPr/>
        </p:nvSpPr>
        <p:spPr bwMode="auto">
          <a:xfrm>
            <a:off x="1524000" y="4"/>
            <a:ext cx="2438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u="none">
                <a:solidFill>
                  <a:srgbClr val="0000CC"/>
                </a:solidFill>
                <a:latin typeface="Times New Roman" panose="02020603050405020304" pitchFamily="18" charset="0"/>
              </a:rPr>
              <a:t>III/ Luyện tập</a:t>
            </a:r>
          </a:p>
        </p:txBody>
      </p:sp>
      <p:sp>
        <p:nvSpPr>
          <p:cNvPr id="21507" name="Text Box 3">
            <a:extLst>
              <a:ext uri="{FF2B5EF4-FFF2-40B4-BE49-F238E27FC236}">
                <a16:creationId xmlns:a16="http://schemas.microsoft.com/office/drawing/2014/main" id="{4FC71316-6BE3-4229-AB92-33CD1B19CB25}"/>
              </a:ext>
            </a:extLst>
          </p:cNvPr>
          <p:cNvSpPr txBox="1">
            <a:spLocks noChangeArrowheads="1"/>
          </p:cNvSpPr>
          <p:nvPr/>
        </p:nvSpPr>
        <p:spPr bwMode="auto">
          <a:xfrm>
            <a:off x="1524000" y="457205"/>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Times New Roman" panose="02020603050405020304" pitchFamily="18" charset="0"/>
              </a:rPr>
              <a:t>1. Đọc bài văn dưới đây và trả lời câu hỏi:</a:t>
            </a:r>
          </a:p>
        </p:txBody>
      </p:sp>
      <p:sp>
        <p:nvSpPr>
          <p:cNvPr id="21508" name="Text Box 4">
            <a:extLst>
              <a:ext uri="{FF2B5EF4-FFF2-40B4-BE49-F238E27FC236}">
                <a16:creationId xmlns:a16="http://schemas.microsoft.com/office/drawing/2014/main" id="{1E01A37D-7482-497D-A3D2-D72DD3B1906B}"/>
              </a:ext>
            </a:extLst>
          </p:cNvPr>
          <p:cNvSpPr txBox="1">
            <a:spLocks noChangeArrowheads="1"/>
          </p:cNvSpPr>
          <p:nvPr/>
        </p:nvSpPr>
        <p:spPr bwMode="auto">
          <a:xfrm>
            <a:off x="1524000" y="1219201"/>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	Hồi học lớp 2, em thường ao ước có một cây bút máy nhưng bố em bảo: “ Bao giờ lên lớp 4 hãy dùng, con ạ!” Rồi ngày khai giảng lớp 4 đã đến, bố em mua cho em một cây bút máy bằng nhựa.</a:t>
            </a:r>
          </a:p>
        </p:txBody>
      </p:sp>
      <p:sp>
        <p:nvSpPr>
          <p:cNvPr id="21509" name="Text Box 5">
            <a:extLst>
              <a:ext uri="{FF2B5EF4-FFF2-40B4-BE49-F238E27FC236}">
                <a16:creationId xmlns:a16="http://schemas.microsoft.com/office/drawing/2014/main" id="{FC08228D-B10B-41CD-96DF-3B60946ADB37}"/>
              </a:ext>
            </a:extLst>
          </p:cNvPr>
          <p:cNvSpPr txBox="1">
            <a:spLocks noChangeArrowheads="1"/>
          </p:cNvSpPr>
          <p:nvPr/>
        </p:nvSpPr>
        <p:spPr bwMode="auto">
          <a:xfrm>
            <a:off x="1524000" y="2362203"/>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	Cây bút dài gần một gang tay. Thân bút tròn, nhỏ nhắn, bằng ngón tay trỏ. Chất nhựa bút vẫn còn thơm, nom nhẵn bóng. Nắp bút màu hồng, có cái cài bằng sắt mạ bóng loáng.</a:t>
            </a:r>
          </a:p>
        </p:txBody>
      </p:sp>
      <p:sp>
        <p:nvSpPr>
          <p:cNvPr id="21510" name="Text Box 6">
            <a:extLst>
              <a:ext uri="{FF2B5EF4-FFF2-40B4-BE49-F238E27FC236}">
                <a16:creationId xmlns:a16="http://schemas.microsoft.com/office/drawing/2014/main" id="{34410BDE-1FFB-4F98-B7F5-81AE3AAFC19E}"/>
              </a:ext>
            </a:extLst>
          </p:cNvPr>
          <p:cNvSpPr txBox="1">
            <a:spLocks noChangeArrowheads="1"/>
          </p:cNvSpPr>
          <p:nvPr/>
        </p:nvSpPr>
        <p:spPr bwMode="auto">
          <a:xfrm>
            <a:off x="1524000" y="3492500"/>
            <a:ext cx="9144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	Mở nắp ra, em thấy ngòi bút sáng loáng, hình lá tre, có mấy chữ rất nhỏ, nhìn không rõ. Mỗi khi lấy mực, một nửa ngòi bút đẫm màu mực tím. Em viết lên trang giấy, nét bút trơn tạo những dòng chữ đều đặn, mềm mại. Khi viết xong, em lấy giẻ lau nhẹ ngòi cho mực khỏi két vào. Rồi em tra nắp bút cho ngòi khỏi bị tòe trước khi cất vào cặp.</a:t>
            </a:r>
          </a:p>
        </p:txBody>
      </p:sp>
      <p:sp>
        <p:nvSpPr>
          <p:cNvPr id="21511" name="Text Box 7">
            <a:extLst>
              <a:ext uri="{FF2B5EF4-FFF2-40B4-BE49-F238E27FC236}">
                <a16:creationId xmlns:a16="http://schemas.microsoft.com/office/drawing/2014/main" id="{96740BFE-8BC9-4C66-BE5E-2980D48FCA68}"/>
              </a:ext>
            </a:extLst>
          </p:cNvPr>
          <p:cNvSpPr txBox="1">
            <a:spLocks noChangeArrowheads="1"/>
          </p:cNvSpPr>
          <p:nvPr/>
        </p:nvSpPr>
        <p:spPr bwMode="auto">
          <a:xfrm>
            <a:off x="1524000" y="5365755"/>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	Đã mấy tháng rồi mà cây bút của em vẫn còn mới. Bút cùng em làm việc chăm chỉ ngày ngày như chiếc cày của bác nông dân cày trên đồng ruộng.</a:t>
            </a:r>
          </a:p>
        </p:txBody>
      </p:sp>
      <p:sp>
        <p:nvSpPr>
          <p:cNvPr id="21512" name="Text Box 8">
            <a:extLst>
              <a:ext uri="{FF2B5EF4-FFF2-40B4-BE49-F238E27FC236}">
                <a16:creationId xmlns:a16="http://schemas.microsoft.com/office/drawing/2014/main" id="{720BAC29-8837-4922-A36B-A81DB5BA16E8}"/>
              </a:ext>
            </a:extLst>
          </p:cNvPr>
          <p:cNvSpPr txBox="1">
            <a:spLocks noChangeArrowheads="1"/>
          </p:cNvSpPr>
          <p:nvPr/>
        </p:nvSpPr>
        <p:spPr bwMode="auto">
          <a:xfrm>
            <a:off x="1524000" y="6248403"/>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i="1" u="none">
                <a:solidFill>
                  <a:srgbClr val="FF0000"/>
                </a:solidFill>
                <a:latin typeface="Times New Roman" panose="02020603050405020304" pitchFamily="18" charset="0"/>
              </a:rPr>
              <a:t>					Theo </a:t>
            </a:r>
            <a:r>
              <a:rPr lang="vi-VN" altLang="en-US" sz="2400" b="0" u="none">
                <a:solidFill>
                  <a:srgbClr val="FF0000"/>
                </a:solidFill>
                <a:latin typeface="Times New Roman" panose="02020603050405020304" pitchFamily="18" charset="0"/>
              </a:rPr>
              <a:t>Nguyễn Văn Khiêm</a:t>
            </a:r>
          </a:p>
        </p:txBody>
      </p:sp>
      <p:sp>
        <p:nvSpPr>
          <p:cNvPr id="21513" name="Text Box 9">
            <a:extLst>
              <a:ext uri="{FF2B5EF4-FFF2-40B4-BE49-F238E27FC236}">
                <a16:creationId xmlns:a16="http://schemas.microsoft.com/office/drawing/2014/main" id="{AA4E3075-92BA-48E2-9354-E485D4D56749}"/>
              </a:ext>
            </a:extLst>
          </p:cNvPr>
          <p:cNvSpPr txBox="1">
            <a:spLocks noChangeArrowheads="1"/>
          </p:cNvSpPr>
          <p:nvPr/>
        </p:nvSpPr>
        <p:spPr bwMode="auto">
          <a:xfrm>
            <a:off x="1524000" y="838205"/>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2800" i="1" u="none">
                <a:solidFill>
                  <a:srgbClr val="FF0000"/>
                </a:solidFill>
                <a:latin typeface="Times New Roman" panose="02020603050405020304" pitchFamily="18" charset="0"/>
              </a:rPr>
              <a:t>Cây bút máy</a:t>
            </a:r>
          </a:p>
        </p:txBody>
      </p:sp>
    </p:spTree>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l"/>
            <a:r>
              <a:rPr lang="en-US" b="1" dirty="0" err="1">
                <a:solidFill>
                  <a:srgbClr val="CC0000"/>
                </a:solidFill>
                <a:latin typeface="Times New Roman" pitchFamily="18" charset="0"/>
                <a:cs typeface="Times New Roman" pitchFamily="18" charset="0"/>
              </a:rPr>
              <a:t>Khởi</a:t>
            </a:r>
            <a:r>
              <a:rPr lang="en-US" b="1" dirty="0">
                <a:solidFill>
                  <a:srgbClr val="CC0000"/>
                </a:solidFill>
                <a:latin typeface="Times New Roman" pitchFamily="18" charset="0"/>
                <a:cs typeface="Times New Roman" pitchFamily="18" charset="0"/>
              </a:rPr>
              <a:t> </a:t>
            </a:r>
            <a:r>
              <a:rPr lang="en-US" b="1" dirty="0" err="1">
                <a:solidFill>
                  <a:srgbClr val="CC0000"/>
                </a:solidFill>
                <a:latin typeface="Times New Roman" pitchFamily="18" charset="0"/>
                <a:cs typeface="Times New Roman" pitchFamily="18" charset="0"/>
              </a:rPr>
              <a:t>động</a:t>
            </a:r>
            <a:endParaRPr lang="en-US" b="1" dirty="0">
              <a:solidFill>
                <a:srgbClr val="CC0000"/>
              </a:solidFill>
              <a:latin typeface="Times New Roman" pitchFamily="18" charset="0"/>
              <a:cs typeface="Times New Roman" pitchFamily="18" charset="0"/>
            </a:endParaRPr>
          </a:p>
        </p:txBody>
      </p:sp>
      <p:sp>
        <p:nvSpPr>
          <p:cNvPr id="37891" name="Rectangle 3"/>
          <p:cNvSpPr>
            <a:spLocks noGrp="1" noChangeArrowheads="1"/>
          </p:cNvSpPr>
          <p:nvPr>
            <p:ph type="body" idx="1"/>
          </p:nvPr>
        </p:nvSpPr>
        <p:spPr/>
        <p:txBody>
          <a:bodyPr/>
          <a:lstStyle/>
          <a:p>
            <a:r>
              <a:rPr lang="en-US" sz="3600" b="1" dirty="0" err="1">
                <a:latin typeface="Times New Roman" pitchFamily="18" charset="0"/>
                <a:cs typeface="Times New Roman" pitchFamily="18" charset="0"/>
              </a:rPr>
              <a:t>Bài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văn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miêu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tả</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gồm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những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phần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nào</a:t>
            </a:r>
            <a:r>
              <a:rPr lang="en-US" sz="3600" b="1" dirty="0">
                <a:latin typeface="Times New Roman" pitchFamily="18" charset="0"/>
                <a:cs typeface="Times New Roman" pitchFamily="18" charset="0"/>
              </a:rPr>
              <a:t> ?</a:t>
            </a:r>
          </a:p>
          <a:p>
            <a:r>
              <a:rPr lang="en-US" sz="3600" b="1" dirty="0" err="1">
                <a:latin typeface="Times New Roman" pitchFamily="18" charset="0"/>
                <a:cs typeface="Times New Roman" pitchFamily="18" charset="0"/>
              </a:rPr>
              <a:t>Hãy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nêu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nội</a:t>
            </a:r>
            <a:r>
              <a:rPr lang="en-US" sz="3600" b="1" dirty="0">
                <a:latin typeface="Times New Roman" pitchFamily="18" charset="0"/>
                <a:cs typeface="Times New Roman" pitchFamily="18" charset="0"/>
              </a:rPr>
              <a:t> dung </a:t>
            </a:r>
            <a:r>
              <a:rPr lang="en-US" sz="3600" b="1" dirty="0" err="1">
                <a:latin typeface="Times New Roman" pitchFamily="18" charset="0"/>
                <a:cs typeface="Times New Roman" pitchFamily="18" charset="0"/>
              </a:rPr>
              <a:t>của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từng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phần</a:t>
            </a:r>
            <a:r>
              <a:rPr lang="en-US" sz="3600" b="1" dirty="0">
                <a:latin typeface="Times New Roman" pitchFamily="18" charset="0"/>
                <a:cs typeface="Times New Roman" pitchFamily="18" charset="0"/>
              </a:rPr>
              <a:t> ?</a:t>
            </a:r>
          </a:p>
        </p:txBody>
      </p:sp>
    </p:spTree>
    <p:extLst>
      <p:ext uri="{BB962C8B-B14F-4D97-AF65-F5344CB8AC3E}">
        <p14:creationId xmlns:p14="http://schemas.microsoft.com/office/powerpoint/2010/main" val="24426611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blinds(horizontal)">
                                      <p:cBhvr>
                                        <p:cTn id="7" dur="500"/>
                                        <p:tgtEl>
                                          <p:spTgt spid="378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box(in)">
                                      <p:cBhvr>
                                        <p:cTn id="12" dur="500"/>
                                        <p:tgtEl>
                                          <p:spTgt spid="378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C2BFBF4-E749-4C62-8632-4633D390108B}"/>
              </a:ext>
            </a:extLst>
          </p:cNvPr>
          <p:cNvGrpSpPr/>
          <p:nvPr/>
        </p:nvGrpSpPr>
        <p:grpSpPr>
          <a:xfrm>
            <a:off x="0" y="0"/>
            <a:ext cx="12192000" cy="6858000"/>
            <a:chOff x="0" y="0"/>
            <a:chExt cx="12192000" cy="6858000"/>
          </a:xfrm>
        </p:grpSpPr>
        <p:pic>
          <p:nvPicPr>
            <p:cNvPr id="10" name="Picture 9">
              <a:extLst>
                <a:ext uri="{FF2B5EF4-FFF2-40B4-BE49-F238E27FC236}">
                  <a16:creationId xmlns:a16="http://schemas.microsoft.com/office/drawing/2014/main" id="{8A1FB843-151E-4D10-B5F7-A37A614B7C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Rounded Corners 10">
              <a:extLst>
                <a:ext uri="{FF2B5EF4-FFF2-40B4-BE49-F238E27FC236}">
                  <a16:creationId xmlns:a16="http://schemas.microsoft.com/office/drawing/2014/main" id="{4B9F6FB0-2690-4512-9434-2CE8B946F1E7}"/>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530" name="Text Box 5">
            <a:extLst>
              <a:ext uri="{FF2B5EF4-FFF2-40B4-BE49-F238E27FC236}">
                <a16:creationId xmlns:a16="http://schemas.microsoft.com/office/drawing/2014/main" id="{C9BF66F3-BE39-40BC-AD8E-C1D24F81A403}"/>
              </a:ext>
            </a:extLst>
          </p:cNvPr>
          <p:cNvSpPr txBox="1">
            <a:spLocks noChangeArrowheads="1"/>
          </p:cNvSpPr>
          <p:nvPr/>
        </p:nvSpPr>
        <p:spPr bwMode="auto">
          <a:xfrm>
            <a:off x="1524000" y="1371604"/>
            <a:ext cx="2438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u="none">
                <a:solidFill>
                  <a:srgbClr val="0000CC"/>
                </a:solidFill>
                <a:latin typeface="Times New Roman" panose="02020603050405020304" pitchFamily="18" charset="0"/>
              </a:rPr>
              <a:t>III/ Luyện tập</a:t>
            </a:r>
          </a:p>
        </p:txBody>
      </p:sp>
      <p:sp>
        <p:nvSpPr>
          <p:cNvPr id="22531" name="Text Box 6">
            <a:extLst>
              <a:ext uri="{FF2B5EF4-FFF2-40B4-BE49-F238E27FC236}">
                <a16:creationId xmlns:a16="http://schemas.microsoft.com/office/drawing/2014/main" id="{686AC7C6-0351-4D39-BD0B-2295A6E3681C}"/>
              </a:ext>
            </a:extLst>
          </p:cNvPr>
          <p:cNvSpPr txBox="1">
            <a:spLocks noChangeArrowheads="1"/>
          </p:cNvSpPr>
          <p:nvPr/>
        </p:nvSpPr>
        <p:spPr bwMode="auto">
          <a:xfrm>
            <a:off x="1524000" y="1828804"/>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Times New Roman" panose="02020603050405020304" pitchFamily="18" charset="0"/>
              </a:rPr>
              <a:t>1. Đọc bài văn dưới đây và trả lời câu hỏi:</a:t>
            </a:r>
          </a:p>
        </p:txBody>
      </p:sp>
      <p:sp>
        <p:nvSpPr>
          <p:cNvPr id="22532" name="Text Box 7">
            <a:extLst>
              <a:ext uri="{FF2B5EF4-FFF2-40B4-BE49-F238E27FC236}">
                <a16:creationId xmlns:a16="http://schemas.microsoft.com/office/drawing/2014/main" id="{670C2B0B-E8A6-437E-95AF-30D9C674DF69}"/>
              </a:ext>
            </a:extLst>
          </p:cNvPr>
          <p:cNvSpPr txBox="1">
            <a:spLocks noChangeArrowheads="1"/>
          </p:cNvSpPr>
          <p:nvPr/>
        </p:nvSpPr>
        <p:spPr bwMode="auto">
          <a:xfrm>
            <a:off x="1524000" y="2438405"/>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Times New Roman" panose="02020603050405020304" pitchFamily="18" charset="0"/>
              </a:rPr>
              <a:t>a/ Bài văn gồm mấy đoạn văn?</a:t>
            </a:r>
          </a:p>
        </p:txBody>
      </p:sp>
      <p:sp>
        <p:nvSpPr>
          <p:cNvPr id="58375" name="Text Box 8">
            <a:extLst>
              <a:ext uri="{FF2B5EF4-FFF2-40B4-BE49-F238E27FC236}">
                <a16:creationId xmlns:a16="http://schemas.microsoft.com/office/drawing/2014/main" id="{17994035-37A3-4E1E-A4D5-0E3E4E43E24E}"/>
              </a:ext>
            </a:extLst>
          </p:cNvPr>
          <p:cNvSpPr txBox="1">
            <a:spLocks noChangeArrowheads="1"/>
          </p:cNvSpPr>
          <p:nvPr/>
        </p:nvSpPr>
        <p:spPr bwMode="auto">
          <a:xfrm>
            <a:off x="1524000" y="3062289"/>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Times New Roman" panose="02020603050405020304" pitchFamily="18" charset="0"/>
              </a:rPr>
              <a:t>b/ Tìm đoạn văn tả hình dáng bên ngoài của cây bút máy.</a:t>
            </a:r>
          </a:p>
        </p:txBody>
      </p:sp>
      <p:sp>
        <p:nvSpPr>
          <p:cNvPr id="22534" name="Line 12">
            <a:extLst>
              <a:ext uri="{FF2B5EF4-FFF2-40B4-BE49-F238E27FC236}">
                <a16:creationId xmlns:a16="http://schemas.microsoft.com/office/drawing/2014/main" id="{B9EC5DA2-800D-4FE8-BE4D-824E41F48DAA}"/>
              </a:ext>
            </a:extLst>
          </p:cNvPr>
          <p:cNvSpPr>
            <a:spLocks noChangeShapeType="1"/>
          </p:cNvSpPr>
          <p:nvPr/>
        </p:nvSpPr>
        <p:spPr bwMode="auto">
          <a:xfrm>
            <a:off x="5562600" y="2286000"/>
            <a:ext cx="1981200" cy="0"/>
          </a:xfrm>
          <a:prstGeom prst="line">
            <a:avLst/>
          </a:prstGeom>
          <a:noFill/>
          <a:ln w="38100">
            <a:solidFill>
              <a:srgbClr val="99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535" name="Line 13">
            <a:extLst>
              <a:ext uri="{FF2B5EF4-FFF2-40B4-BE49-F238E27FC236}">
                <a16:creationId xmlns:a16="http://schemas.microsoft.com/office/drawing/2014/main" id="{930896C2-FBCD-4BAF-BB41-0FBD1836F23F}"/>
              </a:ext>
            </a:extLst>
          </p:cNvPr>
          <p:cNvSpPr>
            <a:spLocks noChangeShapeType="1"/>
          </p:cNvSpPr>
          <p:nvPr/>
        </p:nvSpPr>
        <p:spPr bwMode="auto">
          <a:xfrm>
            <a:off x="1981200" y="2286000"/>
            <a:ext cx="1676400" cy="0"/>
          </a:xfrm>
          <a:prstGeom prst="line">
            <a:avLst/>
          </a:prstGeom>
          <a:noFill/>
          <a:ln w="38100">
            <a:solidFill>
              <a:srgbClr val="99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8379" name="Text Box 7">
            <a:extLst>
              <a:ext uri="{FF2B5EF4-FFF2-40B4-BE49-F238E27FC236}">
                <a16:creationId xmlns:a16="http://schemas.microsoft.com/office/drawing/2014/main" id="{70FA33E1-82CA-4E2D-9534-59C9526A0B11}"/>
              </a:ext>
            </a:extLst>
          </p:cNvPr>
          <p:cNvSpPr txBox="1">
            <a:spLocks noChangeArrowheads="1"/>
          </p:cNvSpPr>
          <p:nvPr/>
        </p:nvSpPr>
        <p:spPr bwMode="auto">
          <a:xfrm>
            <a:off x="1524000" y="3048005"/>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solidFill>
                  <a:srgbClr val="0000FF"/>
                </a:solidFill>
                <a:latin typeface="Times New Roman" panose="02020603050405020304" pitchFamily="18" charset="0"/>
              </a:rPr>
              <a:t>	 Bài văn gồm 4 đoạn văn.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8379"/>
                                        </p:tgtEl>
                                        <p:attrNameLst>
                                          <p:attrName>style.visibility</p:attrName>
                                        </p:attrNameLst>
                                      </p:cBhvr>
                                      <p:to>
                                        <p:strVal val="visible"/>
                                      </p:to>
                                    </p:set>
                                    <p:animEffect transition="in" filter="box(in)">
                                      <p:cBhvr>
                                        <p:cTn id="7" dur="500"/>
                                        <p:tgtEl>
                                          <p:spTgt spid="583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8375"/>
                                        </p:tgtEl>
                                        <p:attrNameLst>
                                          <p:attrName>style.visibility</p:attrName>
                                        </p:attrNameLst>
                                      </p:cBhvr>
                                      <p:to>
                                        <p:strVal val="visible"/>
                                      </p:to>
                                    </p:set>
                                    <p:animEffect transition="in" filter="box(in)">
                                      <p:cBhvr>
                                        <p:cTn id="12" dur="500"/>
                                        <p:tgtEl>
                                          <p:spTgt spid="58375"/>
                                        </p:tgtEl>
                                      </p:cBhvr>
                                    </p:animEffect>
                                  </p:childTnLst>
                                </p:cTn>
                              </p:par>
                              <p:par>
                                <p:cTn id="13" presetID="4" presetClass="exit" presetSubtype="16" fill="hold" grpId="1" nodeType="withEffect">
                                  <p:stCondLst>
                                    <p:cond delay="0"/>
                                  </p:stCondLst>
                                  <p:childTnLst>
                                    <p:animEffect transition="out" filter="box(in)">
                                      <p:cBhvr>
                                        <p:cTn id="14" dur="500"/>
                                        <p:tgtEl>
                                          <p:spTgt spid="58379"/>
                                        </p:tgtEl>
                                      </p:cBhvr>
                                    </p:animEffect>
                                    <p:set>
                                      <p:cBhvr>
                                        <p:cTn id="15" dur="1" fill="hold">
                                          <p:stCondLst>
                                            <p:cond delay="499"/>
                                          </p:stCondLst>
                                        </p:cTn>
                                        <p:tgtEl>
                                          <p:spTgt spid="583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5" grpId="0"/>
      <p:bldP spid="58379" grpId="0"/>
      <p:bldP spid="58379"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49A3E01-93F5-47CA-A968-819E74FB6612}"/>
              </a:ext>
            </a:extLst>
          </p:cNvPr>
          <p:cNvGrpSpPr/>
          <p:nvPr/>
        </p:nvGrpSpPr>
        <p:grpSpPr>
          <a:xfrm>
            <a:off x="0" y="0"/>
            <a:ext cx="12192000" cy="6858000"/>
            <a:chOff x="0" y="0"/>
            <a:chExt cx="12192000" cy="6858000"/>
          </a:xfrm>
        </p:grpSpPr>
        <p:pic>
          <p:nvPicPr>
            <p:cNvPr id="11" name="Picture 10">
              <a:extLst>
                <a:ext uri="{FF2B5EF4-FFF2-40B4-BE49-F238E27FC236}">
                  <a16:creationId xmlns:a16="http://schemas.microsoft.com/office/drawing/2014/main" id="{D87EA754-0F2A-4122-B74E-49A39A3DF4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Rounded Corners 11">
              <a:extLst>
                <a:ext uri="{FF2B5EF4-FFF2-40B4-BE49-F238E27FC236}">
                  <a16:creationId xmlns:a16="http://schemas.microsoft.com/office/drawing/2014/main" id="{DE2305A8-EAA1-4AEE-A876-1BCC884CA94A}"/>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554" name="Text Box 2">
            <a:extLst>
              <a:ext uri="{FF2B5EF4-FFF2-40B4-BE49-F238E27FC236}">
                <a16:creationId xmlns:a16="http://schemas.microsoft.com/office/drawing/2014/main" id="{F730227D-F4C6-42D9-A30E-8ACB2C009662}"/>
              </a:ext>
            </a:extLst>
          </p:cNvPr>
          <p:cNvSpPr txBox="1">
            <a:spLocks noChangeArrowheads="1"/>
          </p:cNvSpPr>
          <p:nvPr/>
        </p:nvSpPr>
        <p:spPr bwMode="auto">
          <a:xfrm>
            <a:off x="1524000" y="4"/>
            <a:ext cx="2438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u="none">
                <a:solidFill>
                  <a:srgbClr val="0000CC"/>
                </a:solidFill>
                <a:latin typeface="Times New Roman" panose="02020603050405020304" pitchFamily="18" charset="0"/>
              </a:rPr>
              <a:t>III/ Luyện tập</a:t>
            </a:r>
          </a:p>
        </p:txBody>
      </p:sp>
      <p:sp>
        <p:nvSpPr>
          <p:cNvPr id="23555" name="Text Box 3">
            <a:extLst>
              <a:ext uri="{FF2B5EF4-FFF2-40B4-BE49-F238E27FC236}">
                <a16:creationId xmlns:a16="http://schemas.microsoft.com/office/drawing/2014/main" id="{1F2B552A-BACA-4BE3-9DE6-458032900B09}"/>
              </a:ext>
            </a:extLst>
          </p:cNvPr>
          <p:cNvSpPr txBox="1">
            <a:spLocks noChangeArrowheads="1"/>
          </p:cNvSpPr>
          <p:nvPr/>
        </p:nvSpPr>
        <p:spPr bwMode="auto">
          <a:xfrm>
            <a:off x="1524000" y="457205"/>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Times New Roman" panose="02020603050405020304" pitchFamily="18" charset="0"/>
              </a:rPr>
              <a:t>1. Đọc bài văn dưới đây và trả lời câu hỏi:</a:t>
            </a:r>
          </a:p>
        </p:txBody>
      </p:sp>
      <p:sp>
        <p:nvSpPr>
          <p:cNvPr id="23556" name="Text Box 4">
            <a:extLst>
              <a:ext uri="{FF2B5EF4-FFF2-40B4-BE49-F238E27FC236}">
                <a16:creationId xmlns:a16="http://schemas.microsoft.com/office/drawing/2014/main" id="{574451F5-D29B-4E04-B4F7-D325523DA763}"/>
              </a:ext>
            </a:extLst>
          </p:cNvPr>
          <p:cNvSpPr txBox="1">
            <a:spLocks noChangeArrowheads="1"/>
          </p:cNvSpPr>
          <p:nvPr/>
        </p:nvSpPr>
        <p:spPr bwMode="auto">
          <a:xfrm>
            <a:off x="1524000" y="1219201"/>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	Hồi học lớp 2, em thường ao ước có một cây bút máy nhưng bố em bảo: “ Bao giờ lên lớp 4 hãy dùng, con ạ!” Rồi ngày khai giảng lớp 4 đã đến, bố em mua cho em một cây bút máy bằng nhựa.</a:t>
            </a:r>
          </a:p>
        </p:txBody>
      </p:sp>
      <p:sp>
        <p:nvSpPr>
          <p:cNvPr id="23557" name="Text Box 5">
            <a:extLst>
              <a:ext uri="{FF2B5EF4-FFF2-40B4-BE49-F238E27FC236}">
                <a16:creationId xmlns:a16="http://schemas.microsoft.com/office/drawing/2014/main" id="{5F63ABC4-E0C2-4AAE-8D8B-D48CB113494E}"/>
              </a:ext>
            </a:extLst>
          </p:cNvPr>
          <p:cNvSpPr txBox="1">
            <a:spLocks noChangeArrowheads="1"/>
          </p:cNvSpPr>
          <p:nvPr/>
        </p:nvSpPr>
        <p:spPr bwMode="auto">
          <a:xfrm>
            <a:off x="1524000" y="2362203"/>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	Cây bút dài gần một gang tay. Thân bút tròn, nhỏ nhắn, bằng ngón tay trỏ. Chất nhựa bút vẫn còn thơm, nom nhẵn bóng. Nắp bút màu hồng, có cái cài bằng sắt mạ bóng loáng.</a:t>
            </a:r>
          </a:p>
        </p:txBody>
      </p:sp>
      <p:sp>
        <p:nvSpPr>
          <p:cNvPr id="23558" name="Text Box 6">
            <a:extLst>
              <a:ext uri="{FF2B5EF4-FFF2-40B4-BE49-F238E27FC236}">
                <a16:creationId xmlns:a16="http://schemas.microsoft.com/office/drawing/2014/main" id="{6FF8E3DE-8737-45EC-BE98-F9CE40D98529}"/>
              </a:ext>
            </a:extLst>
          </p:cNvPr>
          <p:cNvSpPr txBox="1">
            <a:spLocks noChangeArrowheads="1"/>
          </p:cNvSpPr>
          <p:nvPr/>
        </p:nvSpPr>
        <p:spPr bwMode="auto">
          <a:xfrm>
            <a:off x="1524000" y="3492500"/>
            <a:ext cx="9144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	Mở nắp ra, em thấy ngòi bút sáng loáng, hình lá tre, có mấy chữ rất nhỏ, nhìn không rõ. Mỗi khi lấy mực, một nửa ngòi bút đẫm màu mực tím. Em viết lên trang giấy, nét bút trơn tạo những dòng chữ đều đặn, mềm mại. Khi viết xong, em lấy giẻ lau nhẹ ngòi cho mực khỏi két vào. Rồi em tra nắp bút cho ngòi khỏi bị tòe trước khi cất vào cặp.</a:t>
            </a:r>
          </a:p>
        </p:txBody>
      </p:sp>
      <p:sp>
        <p:nvSpPr>
          <p:cNvPr id="23559" name="Text Box 7">
            <a:extLst>
              <a:ext uri="{FF2B5EF4-FFF2-40B4-BE49-F238E27FC236}">
                <a16:creationId xmlns:a16="http://schemas.microsoft.com/office/drawing/2014/main" id="{1CC812AF-F617-44B4-B9F1-3786C50BC3A6}"/>
              </a:ext>
            </a:extLst>
          </p:cNvPr>
          <p:cNvSpPr txBox="1">
            <a:spLocks noChangeArrowheads="1"/>
          </p:cNvSpPr>
          <p:nvPr/>
        </p:nvSpPr>
        <p:spPr bwMode="auto">
          <a:xfrm>
            <a:off x="1524000" y="5365755"/>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	Đã mấy tháng rồi mà cây bút của em vẫn còn mới. Bút cùng em làm việc chăm chỉ ngày ngày như chiếc cày của bác nông dân cày trên đồng ruộng.</a:t>
            </a:r>
          </a:p>
        </p:txBody>
      </p:sp>
      <p:sp>
        <p:nvSpPr>
          <p:cNvPr id="23560" name="Text Box 8">
            <a:extLst>
              <a:ext uri="{FF2B5EF4-FFF2-40B4-BE49-F238E27FC236}">
                <a16:creationId xmlns:a16="http://schemas.microsoft.com/office/drawing/2014/main" id="{C4E732EE-3814-42FF-B71E-64A261265437}"/>
              </a:ext>
            </a:extLst>
          </p:cNvPr>
          <p:cNvSpPr txBox="1">
            <a:spLocks noChangeArrowheads="1"/>
          </p:cNvSpPr>
          <p:nvPr/>
        </p:nvSpPr>
        <p:spPr bwMode="auto">
          <a:xfrm>
            <a:off x="1524000" y="6248403"/>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i="1" u="none">
                <a:solidFill>
                  <a:srgbClr val="FF0000"/>
                </a:solidFill>
                <a:latin typeface="Times New Roman" panose="02020603050405020304" pitchFamily="18" charset="0"/>
              </a:rPr>
              <a:t>					Theo </a:t>
            </a:r>
            <a:r>
              <a:rPr lang="vi-VN" altLang="en-US" sz="2400" b="0" u="none">
                <a:solidFill>
                  <a:srgbClr val="FF0000"/>
                </a:solidFill>
                <a:latin typeface="Times New Roman" panose="02020603050405020304" pitchFamily="18" charset="0"/>
              </a:rPr>
              <a:t>Nguyễn Văn Khiêm</a:t>
            </a:r>
          </a:p>
        </p:txBody>
      </p:sp>
      <p:sp>
        <p:nvSpPr>
          <p:cNvPr id="23561" name="Text Box 9">
            <a:extLst>
              <a:ext uri="{FF2B5EF4-FFF2-40B4-BE49-F238E27FC236}">
                <a16:creationId xmlns:a16="http://schemas.microsoft.com/office/drawing/2014/main" id="{86E23B51-35E8-4E0A-AB73-972BC41A79CB}"/>
              </a:ext>
            </a:extLst>
          </p:cNvPr>
          <p:cNvSpPr txBox="1">
            <a:spLocks noChangeArrowheads="1"/>
          </p:cNvSpPr>
          <p:nvPr/>
        </p:nvSpPr>
        <p:spPr bwMode="auto">
          <a:xfrm>
            <a:off x="1524000" y="838205"/>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2800" i="1" u="none">
                <a:solidFill>
                  <a:srgbClr val="FF0000"/>
                </a:solidFill>
                <a:latin typeface="Times New Roman" panose="02020603050405020304" pitchFamily="18" charset="0"/>
              </a:rPr>
              <a:t>Cây bút máy</a:t>
            </a:r>
          </a:p>
        </p:txBody>
      </p:sp>
    </p:spTree>
  </p:cSld>
  <p:clrMapOvr>
    <a:masterClrMapping/>
  </p:clrMapOvr>
  <p:transition>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9ACA9BF-241B-41D6-9C87-4AC8836BDED6}"/>
              </a:ext>
            </a:extLst>
          </p:cNvPr>
          <p:cNvGrpSpPr/>
          <p:nvPr/>
        </p:nvGrpSpPr>
        <p:grpSpPr>
          <a:xfrm>
            <a:off x="0" y="0"/>
            <a:ext cx="12192000" cy="6858000"/>
            <a:chOff x="0" y="0"/>
            <a:chExt cx="12192000" cy="6858000"/>
          </a:xfrm>
        </p:grpSpPr>
        <p:pic>
          <p:nvPicPr>
            <p:cNvPr id="7" name="Picture 6">
              <a:extLst>
                <a:ext uri="{FF2B5EF4-FFF2-40B4-BE49-F238E27FC236}">
                  <a16:creationId xmlns:a16="http://schemas.microsoft.com/office/drawing/2014/main" id="{DB100569-84F7-4C80-8871-EFACC4FA8B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Rounded Corners 7">
              <a:extLst>
                <a:ext uri="{FF2B5EF4-FFF2-40B4-BE49-F238E27FC236}">
                  <a16:creationId xmlns:a16="http://schemas.microsoft.com/office/drawing/2014/main" id="{72C370C8-BA9E-4063-8E21-E50D648A34DA}"/>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578" name="Text Box 6">
            <a:extLst>
              <a:ext uri="{FF2B5EF4-FFF2-40B4-BE49-F238E27FC236}">
                <a16:creationId xmlns:a16="http://schemas.microsoft.com/office/drawing/2014/main" id="{9716893C-933E-4C94-8738-9967C02A89F4}"/>
              </a:ext>
            </a:extLst>
          </p:cNvPr>
          <p:cNvSpPr txBox="1">
            <a:spLocks noChangeArrowheads="1"/>
          </p:cNvSpPr>
          <p:nvPr/>
        </p:nvSpPr>
        <p:spPr bwMode="auto">
          <a:xfrm>
            <a:off x="1905000" y="1371605"/>
            <a:ext cx="876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Times New Roman" panose="02020603050405020304" pitchFamily="18" charset="0"/>
              </a:rPr>
              <a:t>1. Đọc bài văn dưới đây và trả lời câu hỏi:</a:t>
            </a:r>
          </a:p>
        </p:txBody>
      </p:sp>
      <p:sp>
        <p:nvSpPr>
          <p:cNvPr id="24579" name="Text Box 7">
            <a:extLst>
              <a:ext uri="{FF2B5EF4-FFF2-40B4-BE49-F238E27FC236}">
                <a16:creationId xmlns:a16="http://schemas.microsoft.com/office/drawing/2014/main" id="{DEC3ECFB-957A-442D-BE42-8F33D7BB09B0}"/>
              </a:ext>
            </a:extLst>
          </p:cNvPr>
          <p:cNvSpPr txBox="1">
            <a:spLocks noChangeArrowheads="1"/>
          </p:cNvSpPr>
          <p:nvPr/>
        </p:nvSpPr>
        <p:spPr bwMode="auto">
          <a:xfrm>
            <a:off x="1905001" y="2209805"/>
            <a:ext cx="8796339"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a/ Bài văn gồm mấy đoạn văn?</a:t>
            </a:r>
          </a:p>
        </p:txBody>
      </p:sp>
      <p:sp>
        <p:nvSpPr>
          <p:cNvPr id="24580" name="Text Box 8">
            <a:extLst>
              <a:ext uri="{FF2B5EF4-FFF2-40B4-BE49-F238E27FC236}">
                <a16:creationId xmlns:a16="http://schemas.microsoft.com/office/drawing/2014/main" id="{A4B5487A-0339-4A65-9890-E37E5AABFCA4}"/>
              </a:ext>
            </a:extLst>
          </p:cNvPr>
          <p:cNvSpPr txBox="1">
            <a:spLocks noChangeArrowheads="1"/>
          </p:cNvSpPr>
          <p:nvPr/>
        </p:nvSpPr>
        <p:spPr bwMode="auto">
          <a:xfrm>
            <a:off x="1905001" y="2819405"/>
            <a:ext cx="8796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b/ Tìm đoạn văn tả hình dáng bên ngoài của cây bút máy.</a:t>
            </a:r>
          </a:p>
        </p:txBody>
      </p:sp>
      <p:sp>
        <p:nvSpPr>
          <p:cNvPr id="24581" name="Text Box 10">
            <a:extLst>
              <a:ext uri="{FF2B5EF4-FFF2-40B4-BE49-F238E27FC236}">
                <a16:creationId xmlns:a16="http://schemas.microsoft.com/office/drawing/2014/main" id="{A743CED9-24C8-4479-BD79-34BC2CF2DDD0}"/>
              </a:ext>
            </a:extLst>
          </p:cNvPr>
          <p:cNvSpPr txBox="1">
            <a:spLocks noChangeArrowheads="1"/>
          </p:cNvSpPr>
          <p:nvPr/>
        </p:nvSpPr>
        <p:spPr bwMode="auto">
          <a:xfrm>
            <a:off x="2100263" y="3829050"/>
            <a:ext cx="7772400" cy="156966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	</a:t>
            </a:r>
            <a:r>
              <a:rPr lang="vi-VN" altLang="en-US" sz="2400" b="0" u="none">
                <a:solidFill>
                  <a:srgbClr val="0000CC"/>
                </a:solidFill>
                <a:latin typeface="Times New Roman" panose="02020603050405020304" pitchFamily="18" charset="0"/>
              </a:rPr>
              <a:t>Cây bút dài gần một gang tay. Thân bút tròn, nhỏ nhắn, bằng ngón tay trỏ. Chất nhựa bút vẫn còn thơm, nom nhẵn bóng. Nắp bút màu hồng, có cái cài bằng sắt mạ bóng loáng.</a:t>
            </a:r>
          </a:p>
        </p:txBody>
      </p:sp>
    </p:spTree>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523B40E-743B-46B1-B197-18D1E508575E}"/>
              </a:ext>
            </a:extLst>
          </p:cNvPr>
          <p:cNvGrpSpPr/>
          <p:nvPr/>
        </p:nvGrpSpPr>
        <p:grpSpPr>
          <a:xfrm>
            <a:off x="0" y="0"/>
            <a:ext cx="12192000" cy="6858000"/>
            <a:chOff x="0" y="0"/>
            <a:chExt cx="12192000" cy="6858000"/>
          </a:xfrm>
        </p:grpSpPr>
        <p:pic>
          <p:nvPicPr>
            <p:cNvPr id="7" name="Picture 6">
              <a:extLst>
                <a:ext uri="{FF2B5EF4-FFF2-40B4-BE49-F238E27FC236}">
                  <a16:creationId xmlns:a16="http://schemas.microsoft.com/office/drawing/2014/main" id="{5A607319-4DD3-43BF-AF16-E100758B04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Rounded Corners 7">
              <a:extLst>
                <a:ext uri="{FF2B5EF4-FFF2-40B4-BE49-F238E27FC236}">
                  <a16:creationId xmlns:a16="http://schemas.microsoft.com/office/drawing/2014/main" id="{629AE754-9499-47C1-B070-5808560DA29D}"/>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602" name="Text Box 6">
            <a:extLst>
              <a:ext uri="{FF2B5EF4-FFF2-40B4-BE49-F238E27FC236}">
                <a16:creationId xmlns:a16="http://schemas.microsoft.com/office/drawing/2014/main" id="{774E655C-6E15-4236-83C4-7D77ECF6312C}"/>
              </a:ext>
            </a:extLst>
          </p:cNvPr>
          <p:cNvSpPr txBox="1">
            <a:spLocks noChangeArrowheads="1"/>
          </p:cNvSpPr>
          <p:nvPr/>
        </p:nvSpPr>
        <p:spPr bwMode="auto">
          <a:xfrm>
            <a:off x="2133600" y="1676401"/>
            <a:ext cx="853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Times New Roman" panose="02020603050405020304" pitchFamily="18" charset="0"/>
              </a:rPr>
              <a:t>1. Đọc bài văn dưới đây và trả lời câu hỏi:</a:t>
            </a:r>
          </a:p>
        </p:txBody>
      </p:sp>
      <p:sp>
        <p:nvSpPr>
          <p:cNvPr id="25603" name="Text Box 7">
            <a:extLst>
              <a:ext uri="{FF2B5EF4-FFF2-40B4-BE49-F238E27FC236}">
                <a16:creationId xmlns:a16="http://schemas.microsoft.com/office/drawing/2014/main" id="{D56EA0E2-DD63-467B-B393-309B3774F6D6}"/>
              </a:ext>
            </a:extLst>
          </p:cNvPr>
          <p:cNvSpPr txBox="1">
            <a:spLocks noChangeArrowheads="1"/>
          </p:cNvSpPr>
          <p:nvPr/>
        </p:nvSpPr>
        <p:spPr bwMode="auto">
          <a:xfrm>
            <a:off x="2133600" y="2438405"/>
            <a:ext cx="853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Times New Roman" panose="02020603050405020304" pitchFamily="18" charset="0"/>
              </a:rPr>
              <a:t>a/ Bài văn gồm mấy đoạn văn?</a:t>
            </a:r>
          </a:p>
        </p:txBody>
      </p:sp>
      <p:sp>
        <p:nvSpPr>
          <p:cNvPr id="25604" name="Text Box 8">
            <a:extLst>
              <a:ext uri="{FF2B5EF4-FFF2-40B4-BE49-F238E27FC236}">
                <a16:creationId xmlns:a16="http://schemas.microsoft.com/office/drawing/2014/main" id="{3693736C-C192-4FD6-BAFD-524E45B0E0BE}"/>
              </a:ext>
            </a:extLst>
          </p:cNvPr>
          <p:cNvSpPr txBox="1">
            <a:spLocks noChangeArrowheads="1"/>
          </p:cNvSpPr>
          <p:nvPr/>
        </p:nvSpPr>
        <p:spPr bwMode="auto">
          <a:xfrm>
            <a:off x="2133604" y="3048002"/>
            <a:ext cx="8556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Times New Roman" panose="02020603050405020304" pitchFamily="18" charset="0"/>
              </a:rPr>
              <a:t>b/ Tìm đoạn văn tả hình dáng bên ngoài của cây bút máy.</a:t>
            </a:r>
          </a:p>
        </p:txBody>
      </p:sp>
      <p:sp>
        <p:nvSpPr>
          <p:cNvPr id="25605" name="Text Box 9">
            <a:extLst>
              <a:ext uri="{FF2B5EF4-FFF2-40B4-BE49-F238E27FC236}">
                <a16:creationId xmlns:a16="http://schemas.microsoft.com/office/drawing/2014/main" id="{BD89CA26-6E10-4534-9E03-6C4221C5B8E8}"/>
              </a:ext>
            </a:extLst>
          </p:cNvPr>
          <p:cNvSpPr txBox="1">
            <a:spLocks noChangeArrowheads="1"/>
          </p:cNvSpPr>
          <p:nvPr/>
        </p:nvSpPr>
        <p:spPr bwMode="auto">
          <a:xfrm>
            <a:off x="2057400" y="3810000"/>
            <a:ext cx="9144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Times New Roman" panose="02020603050405020304" pitchFamily="18" charset="0"/>
              </a:rPr>
              <a:t>c/ Tìm đoạn văn tả cái ngòi bút.</a:t>
            </a:r>
          </a:p>
        </p:txBody>
      </p: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1688B4F-E8E0-470C-9239-0916F3EA676C}"/>
              </a:ext>
            </a:extLst>
          </p:cNvPr>
          <p:cNvGrpSpPr/>
          <p:nvPr/>
        </p:nvGrpSpPr>
        <p:grpSpPr>
          <a:xfrm>
            <a:off x="0" y="0"/>
            <a:ext cx="12192000" cy="6858000"/>
            <a:chOff x="0" y="0"/>
            <a:chExt cx="12192000" cy="6858000"/>
          </a:xfrm>
        </p:grpSpPr>
        <p:pic>
          <p:nvPicPr>
            <p:cNvPr id="10" name="Picture 9">
              <a:extLst>
                <a:ext uri="{FF2B5EF4-FFF2-40B4-BE49-F238E27FC236}">
                  <a16:creationId xmlns:a16="http://schemas.microsoft.com/office/drawing/2014/main" id="{722F6913-120C-479A-B231-F9FB4907FA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Rounded Corners 10">
              <a:extLst>
                <a:ext uri="{FF2B5EF4-FFF2-40B4-BE49-F238E27FC236}">
                  <a16:creationId xmlns:a16="http://schemas.microsoft.com/office/drawing/2014/main" id="{C6EE9CA3-76B9-4AD6-AFAE-03ACF0C3B78C}"/>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626" name="Text Box 3">
            <a:extLst>
              <a:ext uri="{FF2B5EF4-FFF2-40B4-BE49-F238E27FC236}">
                <a16:creationId xmlns:a16="http://schemas.microsoft.com/office/drawing/2014/main" id="{D7CDED56-1A95-4898-85E1-2A48607CCCDA}"/>
              </a:ext>
            </a:extLst>
          </p:cNvPr>
          <p:cNvSpPr txBox="1">
            <a:spLocks noChangeArrowheads="1"/>
          </p:cNvSpPr>
          <p:nvPr/>
        </p:nvSpPr>
        <p:spPr bwMode="auto">
          <a:xfrm>
            <a:off x="1524000" y="5"/>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Times New Roman" panose="02020603050405020304" pitchFamily="18" charset="0"/>
              </a:rPr>
              <a:t>1. Đọc bài văn dưới đây và trả lời câu hỏi:</a:t>
            </a:r>
          </a:p>
        </p:txBody>
      </p:sp>
      <p:sp>
        <p:nvSpPr>
          <p:cNvPr id="26627" name="Text Box 4">
            <a:extLst>
              <a:ext uri="{FF2B5EF4-FFF2-40B4-BE49-F238E27FC236}">
                <a16:creationId xmlns:a16="http://schemas.microsoft.com/office/drawing/2014/main" id="{FEDE7D7D-BC94-4DD2-84A8-745B1C269A08}"/>
              </a:ext>
            </a:extLst>
          </p:cNvPr>
          <p:cNvSpPr txBox="1">
            <a:spLocks noChangeArrowheads="1"/>
          </p:cNvSpPr>
          <p:nvPr/>
        </p:nvSpPr>
        <p:spPr bwMode="auto">
          <a:xfrm>
            <a:off x="1524000" y="1219201"/>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	Hồi học lớp 2, em thường ao ước có một cây bút máy nhưng bố em bảo: “ Bao giờ lên lớp 4 hãy dùng, con ạ!” Rồi ngày khai giảng lớp 4 đã đến, bố em mua cho em một cây bút máy bằng nhựa.</a:t>
            </a:r>
          </a:p>
        </p:txBody>
      </p:sp>
      <p:sp>
        <p:nvSpPr>
          <p:cNvPr id="26628" name="Text Box 5">
            <a:extLst>
              <a:ext uri="{FF2B5EF4-FFF2-40B4-BE49-F238E27FC236}">
                <a16:creationId xmlns:a16="http://schemas.microsoft.com/office/drawing/2014/main" id="{D502E9DE-0AF4-4BB9-B834-90AB39F74959}"/>
              </a:ext>
            </a:extLst>
          </p:cNvPr>
          <p:cNvSpPr txBox="1">
            <a:spLocks noChangeArrowheads="1"/>
          </p:cNvSpPr>
          <p:nvPr/>
        </p:nvSpPr>
        <p:spPr bwMode="auto">
          <a:xfrm>
            <a:off x="1524000" y="2362203"/>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	Cây bút dài gần một gang tay. Thân bút tròn, nhỏ nhắn, bằng ngón tay trỏ. Chất nhựa bút vẫn còn thơm, nom nhẵn bóng. Nắp bút màu hồng, có cái cài bằng sắt mạ bóng loáng.</a:t>
            </a:r>
          </a:p>
        </p:txBody>
      </p:sp>
      <p:sp>
        <p:nvSpPr>
          <p:cNvPr id="26629" name="Text Box 6">
            <a:extLst>
              <a:ext uri="{FF2B5EF4-FFF2-40B4-BE49-F238E27FC236}">
                <a16:creationId xmlns:a16="http://schemas.microsoft.com/office/drawing/2014/main" id="{30667AA0-9A86-4580-9048-3B040E5740C9}"/>
              </a:ext>
            </a:extLst>
          </p:cNvPr>
          <p:cNvSpPr txBox="1">
            <a:spLocks noChangeArrowheads="1"/>
          </p:cNvSpPr>
          <p:nvPr/>
        </p:nvSpPr>
        <p:spPr bwMode="auto">
          <a:xfrm>
            <a:off x="1524000" y="3492500"/>
            <a:ext cx="9144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	Mở nắp ra, em thấy ngòi bút sáng loáng, hình lá tre, có mấy chữ rất nhỏ, nhìn không rõ. Mỗi khi lấy mực, một nửa ngòi bút đẫm màu mực tím. Em viết lên trang giấy, nét bút trơn tạo những dòng chữ đều đặn, mềm mại. Khi viết xong, em lấy giẻ lau nhẹ ngòi cho mực khỏi két vào. Rồi em tra nắp bút cho ngòi khỏi bị tòe trước khi cất vào cặp.</a:t>
            </a:r>
          </a:p>
        </p:txBody>
      </p:sp>
      <p:sp>
        <p:nvSpPr>
          <p:cNvPr id="26630" name="Text Box 7">
            <a:extLst>
              <a:ext uri="{FF2B5EF4-FFF2-40B4-BE49-F238E27FC236}">
                <a16:creationId xmlns:a16="http://schemas.microsoft.com/office/drawing/2014/main" id="{DEF21727-DC23-46D1-9E2E-79D932FF7318}"/>
              </a:ext>
            </a:extLst>
          </p:cNvPr>
          <p:cNvSpPr txBox="1">
            <a:spLocks noChangeArrowheads="1"/>
          </p:cNvSpPr>
          <p:nvPr/>
        </p:nvSpPr>
        <p:spPr bwMode="auto">
          <a:xfrm>
            <a:off x="1524000" y="5365755"/>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	Đã mấy tháng rồi mà cây bút của em vẫn còn mới. Bút cùng em làm việc chăm chỉ ngày ngày như chiếc cày của bác nông dân cày trên đồng ruộng.</a:t>
            </a:r>
          </a:p>
        </p:txBody>
      </p:sp>
      <p:sp>
        <p:nvSpPr>
          <p:cNvPr id="26631" name="Text Box 8">
            <a:extLst>
              <a:ext uri="{FF2B5EF4-FFF2-40B4-BE49-F238E27FC236}">
                <a16:creationId xmlns:a16="http://schemas.microsoft.com/office/drawing/2014/main" id="{4456A67C-E492-4146-80D0-A455C8D79D1B}"/>
              </a:ext>
            </a:extLst>
          </p:cNvPr>
          <p:cNvSpPr txBox="1">
            <a:spLocks noChangeArrowheads="1"/>
          </p:cNvSpPr>
          <p:nvPr/>
        </p:nvSpPr>
        <p:spPr bwMode="auto">
          <a:xfrm>
            <a:off x="1524000" y="6248403"/>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i="1" u="none">
                <a:solidFill>
                  <a:srgbClr val="FF0000"/>
                </a:solidFill>
                <a:latin typeface="Times New Roman" panose="02020603050405020304" pitchFamily="18" charset="0"/>
              </a:rPr>
              <a:t>					Theo </a:t>
            </a:r>
            <a:r>
              <a:rPr lang="vi-VN" altLang="en-US" sz="2400" b="0" u="none">
                <a:solidFill>
                  <a:srgbClr val="FF0000"/>
                </a:solidFill>
                <a:latin typeface="Times New Roman" panose="02020603050405020304" pitchFamily="18" charset="0"/>
              </a:rPr>
              <a:t>Nguyễn Văn Khiêm</a:t>
            </a:r>
          </a:p>
        </p:txBody>
      </p:sp>
      <p:sp>
        <p:nvSpPr>
          <p:cNvPr id="26632" name="Text Box 9">
            <a:extLst>
              <a:ext uri="{FF2B5EF4-FFF2-40B4-BE49-F238E27FC236}">
                <a16:creationId xmlns:a16="http://schemas.microsoft.com/office/drawing/2014/main" id="{9C6F92C9-39F9-4EC4-B5A9-60E36A172DCB}"/>
              </a:ext>
            </a:extLst>
          </p:cNvPr>
          <p:cNvSpPr txBox="1">
            <a:spLocks noChangeArrowheads="1"/>
          </p:cNvSpPr>
          <p:nvPr/>
        </p:nvSpPr>
        <p:spPr bwMode="auto">
          <a:xfrm>
            <a:off x="1524000" y="838205"/>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2800" i="1" u="none">
                <a:solidFill>
                  <a:srgbClr val="FF0000"/>
                </a:solidFill>
                <a:latin typeface="Times New Roman" panose="02020603050405020304" pitchFamily="18" charset="0"/>
              </a:rPr>
              <a:t>Cây bút máy</a:t>
            </a:r>
          </a:p>
        </p:txBody>
      </p:sp>
    </p:spTree>
  </p:cSld>
  <p:clrMapOvr>
    <a:masterClrMapping/>
  </p:clrMapOvr>
  <p:transition>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5D86C78-0789-409A-9A64-14AEF622D5F8}"/>
              </a:ext>
            </a:extLst>
          </p:cNvPr>
          <p:cNvGrpSpPr/>
          <p:nvPr/>
        </p:nvGrpSpPr>
        <p:grpSpPr>
          <a:xfrm>
            <a:off x="0" y="0"/>
            <a:ext cx="12192000" cy="6858000"/>
            <a:chOff x="0" y="0"/>
            <a:chExt cx="12192000" cy="6858000"/>
          </a:xfrm>
        </p:grpSpPr>
        <p:pic>
          <p:nvPicPr>
            <p:cNvPr id="9" name="Picture 8">
              <a:extLst>
                <a:ext uri="{FF2B5EF4-FFF2-40B4-BE49-F238E27FC236}">
                  <a16:creationId xmlns:a16="http://schemas.microsoft.com/office/drawing/2014/main" id="{1C5BE9B8-9E3C-4578-B734-E9F85B1D77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Rounded Corners 9">
              <a:extLst>
                <a:ext uri="{FF2B5EF4-FFF2-40B4-BE49-F238E27FC236}">
                  <a16:creationId xmlns:a16="http://schemas.microsoft.com/office/drawing/2014/main" id="{E381D366-E050-44A5-9BEF-DD3AFDC754DF}"/>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650" name="Text Box 5">
            <a:extLst>
              <a:ext uri="{FF2B5EF4-FFF2-40B4-BE49-F238E27FC236}">
                <a16:creationId xmlns:a16="http://schemas.microsoft.com/office/drawing/2014/main" id="{70A807EB-C30E-4881-BDBC-B55A4B7428BE}"/>
              </a:ext>
            </a:extLst>
          </p:cNvPr>
          <p:cNvSpPr txBox="1">
            <a:spLocks noChangeArrowheads="1"/>
          </p:cNvSpPr>
          <p:nvPr/>
        </p:nvSpPr>
        <p:spPr bwMode="auto">
          <a:xfrm>
            <a:off x="1524000" y="228604"/>
            <a:ext cx="2438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u="none">
                <a:solidFill>
                  <a:srgbClr val="0000CC"/>
                </a:solidFill>
                <a:latin typeface="Times New Roman" panose="02020603050405020304" pitchFamily="18" charset="0"/>
              </a:rPr>
              <a:t>III/ Luyện tập</a:t>
            </a:r>
          </a:p>
        </p:txBody>
      </p:sp>
      <p:sp>
        <p:nvSpPr>
          <p:cNvPr id="27651" name="Text Box 6">
            <a:extLst>
              <a:ext uri="{FF2B5EF4-FFF2-40B4-BE49-F238E27FC236}">
                <a16:creationId xmlns:a16="http://schemas.microsoft.com/office/drawing/2014/main" id="{4E94CE9A-7A3E-4B28-8922-1E1FC27B780C}"/>
              </a:ext>
            </a:extLst>
          </p:cNvPr>
          <p:cNvSpPr txBox="1">
            <a:spLocks noChangeArrowheads="1"/>
          </p:cNvSpPr>
          <p:nvPr/>
        </p:nvSpPr>
        <p:spPr bwMode="auto">
          <a:xfrm>
            <a:off x="1524000" y="838205"/>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Times New Roman" panose="02020603050405020304" pitchFamily="18" charset="0"/>
              </a:rPr>
              <a:t>1. Đọc bài văn dưới đây và trả lời câu hỏi:</a:t>
            </a:r>
          </a:p>
        </p:txBody>
      </p:sp>
      <p:sp>
        <p:nvSpPr>
          <p:cNvPr id="27652" name="Text Box 7">
            <a:extLst>
              <a:ext uri="{FF2B5EF4-FFF2-40B4-BE49-F238E27FC236}">
                <a16:creationId xmlns:a16="http://schemas.microsoft.com/office/drawing/2014/main" id="{E0730000-56AE-436E-85FB-158BDBE03728}"/>
              </a:ext>
            </a:extLst>
          </p:cNvPr>
          <p:cNvSpPr txBox="1">
            <a:spLocks noChangeArrowheads="1"/>
          </p:cNvSpPr>
          <p:nvPr/>
        </p:nvSpPr>
        <p:spPr bwMode="auto">
          <a:xfrm>
            <a:off x="1524000" y="1524003"/>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Times New Roman" panose="02020603050405020304" pitchFamily="18" charset="0"/>
              </a:rPr>
              <a:t>a/ Bài văn gồm mấy đoạn văn?</a:t>
            </a:r>
          </a:p>
        </p:txBody>
      </p:sp>
      <p:sp>
        <p:nvSpPr>
          <p:cNvPr id="27653" name="Text Box 8">
            <a:extLst>
              <a:ext uri="{FF2B5EF4-FFF2-40B4-BE49-F238E27FC236}">
                <a16:creationId xmlns:a16="http://schemas.microsoft.com/office/drawing/2014/main" id="{10AD60FD-DC87-473C-B2E6-5EF076613FB7}"/>
              </a:ext>
            </a:extLst>
          </p:cNvPr>
          <p:cNvSpPr txBox="1">
            <a:spLocks noChangeArrowheads="1"/>
          </p:cNvSpPr>
          <p:nvPr/>
        </p:nvSpPr>
        <p:spPr bwMode="auto">
          <a:xfrm>
            <a:off x="1524000" y="2209804"/>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Times New Roman" panose="02020603050405020304" pitchFamily="18" charset="0"/>
              </a:rPr>
              <a:t>b/ Tìm đoạn văn tả hình dáng bên ngoài của cây bút máy.</a:t>
            </a:r>
          </a:p>
        </p:txBody>
      </p:sp>
      <p:sp>
        <p:nvSpPr>
          <p:cNvPr id="27654" name="Text Box 9">
            <a:extLst>
              <a:ext uri="{FF2B5EF4-FFF2-40B4-BE49-F238E27FC236}">
                <a16:creationId xmlns:a16="http://schemas.microsoft.com/office/drawing/2014/main" id="{EA720C98-41A1-4C8C-B563-300A1CBFCFE6}"/>
              </a:ext>
            </a:extLst>
          </p:cNvPr>
          <p:cNvSpPr txBox="1">
            <a:spLocks noChangeArrowheads="1"/>
          </p:cNvSpPr>
          <p:nvPr/>
        </p:nvSpPr>
        <p:spPr bwMode="auto">
          <a:xfrm>
            <a:off x="1524000" y="2895605"/>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Times New Roman" panose="02020603050405020304" pitchFamily="18" charset="0"/>
              </a:rPr>
              <a:t>c/ Tìm đoạn văn tả cái ngòi bút.</a:t>
            </a:r>
          </a:p>
        </p:txBody>
      </p:sp>
      <p:sp>
        <p:nvSpPr>
          <p:cNvPr id="27655" name="Text Box 10">
            <a:extLst>
              <a:ext uri="{FF2B5EF4-FFF2-40B4-BE49-F238E27FC236}">
                <a16:creationId xmlns:a16="http://schemas.microsoft.com/office/drawing/2014/main" id="{77EFE688-F8B8-4F38-B9C7-7B5AE6B50511}"/>
              </a:ext>
            </a:extLst>
          </p:cNvPr>
          <p:cNvSpPr txBox="1">
            <a:spLocks noChangeArrowheads="1"/>
          </p:cNvSpPr>
          <p:nvPr/>
        </p:nvSpPr>
        <p:spPr bwMode="auto">
          <a:xfrm>
            <a:off x="762000" y="3733805"/>
            <a:ext cx="10668000" cy="2246769"/>
          </a:xfrm>
          <a:prstGeom prst="rect">
            <a:avLst/>
          </a:prstGeom>
          <a:noFill/>
          <a:ln w="38100">
            <a:solidFill>
              <a:srgbClr val="99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b="0" u="none" dirty="0">
                <a:latin typeface="Times New Roman" panose="02020603050405020304" pitchFamily="18" charset="0"/>
              </a:rPr>
              <a:t>	</a:t>
            </a:r>
            <a:r>
              <a:rPr lang="vi-VN" altLang="en-US" sz="2800" b="0" u="none" dirty="0">
                <a:solidFill>
                  <a:srgbClr val="FF0000"/>
                </a:solidFill>
                <a:latin typeface="Times New Roman" panose="02020603050405020304" pitchFamily="18" charset="0"/>
              </a:rPr>
              <a:t>Mở nắp ra, em thấy ngòi bút sáng loáng, hình lá tre, có mấy chữ rất nhỏ, nhìn không rõ. Mỗi khi lấy mực, một nửa ngòi bút đẫm màu mực tím. Em viết lên trang giấy, nét bút trơn tạo những dòng chữ đều đặn, mềm mại. Khi viết xong, em lấy giẻ lau nhẹ ngòi cho mực khỏi két vào. Rồi em tra nắp bút cho ngòi khỏi bị tòe trước khi cất vào cặp.</a:t>
            </a:r>
          </a:p>
        </p:txBody>
      </p:sp>
    </p:spTree>
  </p:cSld>
  <p:clrMapOvr>
    <a:masterClrMapping/>
  </p:clrMapOvr>
  <p:transition>
    <p:wedg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B6609ED-3CF3-4830-ACC3-1064BFA7F7AF}"/>
              </a:ext>
            </a:extLst>
          </p:cNvPr>
          <p:cNvGrpSpPr/>
          <p:nvPr/>
        </p:nvGrpSpPr>
        <p:grpSpPr>
          <a:xfrm>
            <a:off x="0" y="0"/>
            <a:ext cx="12192000" cy="6858000"/>
            <a:chOff x="0" y="0"/>
            <a:chExt cx="12192000" cy="6858000"/>
          </a:xfrm>
        </p:grpSpPr>
        <p:pic>
          <p:nvPicPr>
            <p:cNvPr id="12" name="Picture 11">
              <a:extLst>
                <a:ext uri="{FF2B5EF4-FFF2-40B4-BE49-F238E27FC236}">
                  <a16:creationId xmlns:a16="http://schemas.microsoft.com/office/drawing/2014/main" id="{485C395D-ED13-4B07-929C-0E740CCD0E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10AE4F0A-89B1-4734-8C2C-31E9EC0AB5BD}"/>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8674" name="Text Box 5">
            <a:extLst>
              <a:ext uri="{FF2B5EF4-FFF2-40B4-BE49-F238E27FC236}">
                <a16:creationId xmlns:a16="http://schemas.microsoft.com/office/drawing/2014/main" id="{3FC4646B-D827-4DBD-8D7A-5E57B44D61E8}"/>
              </a:ext>
            </a:extLst>
          </p:cNvPr>
          <p:cNvSpPr txBox="1">
            <a:spLocks noChangeArrowheads="1"/>
          </p:cNvSpPr>
          <p:nvPr/>
        </p:nvSpPr>
        <p:spPr bwMode="auto">
          <a:xfrm>
            <a:off x="1752600" y="228604"/>
            <a:ext cx="2438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u="none">
                <a:solidFill>
                  <a:srgbClr val="0000CC"/>
                </a:solidFill>
                <a:latin typeface="Times New Roman" panose="02020603050405020304" pitchFamily="18" charset="0"/>
              </a:rPr>
              <a:t>III/ Luyện tập</a:t>
            </a:r>
          </a:p>
        </p:txBody>
      </p:sp>
      <p:sp>
        <p:nvSpPr>
          <p:cNvPr id="28675" name="Text Box 6">
            <a:extLst>
              <a:ext uri="{FF2B5EF4-FFF2-40B4-BE49-F238E27FC236}">
                <a16:creationId xmlns:a16="http://schemas.microsoft.com/office/drawing/2014/main" id="{25AB27BA-E05F-4B2F-A05A-51B18FCEC68A}"/>
              </a:ext>
            </a:extLst>
          </p:cNvPr>
          <p:cNvSpPr txBox="1">
            <a:spLocks noChangeArrowheads="1"/>
          </p:cNvSpPr>
          <p:nvPr/>
        </p:nvSpPr>
        <p:spPr bwMode="auto">
          <a:xfrm>
            <a:off x="1524000" y="914405"/>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Times New Roman" panose="02020603050405020304" pitchFamily="18" charset="0"/>
              </a:rPr>
              <a:t>1. Đọc bài văn dưới đây và trả lời câu hỏi:</a:t>
            </a:r>
          </a:p>
        </p:txBody>
      </p:sp>
      <p:sp>
        <p:nvSpPr>
          <p:cNvPr id="28676" name="Text Box 7">
            <a:extLst>
              <a:ext uri="{FF2B5EF4-FFF2-40B4-BE49-F238E27FC236}">
                <a16:creationId xmlns:a16="http://schemas.microsoft.com/office/drawing/2014/main" id="{C5BA5742-1B0C-4790-9BB8-8FF6A905A19F}"/>
              </a:ext>
            </a:extLst>
          </p:cNvPr>
          <p:cNvSpPr txBox="1">
            <a:spLocks noChangeArrowheads="1"/>
          </p:cNvSpPr>
          <p:nvPr/>
        </p:nvSpPr>
        <p:spPr bwMode="auto">
          <a:xfrm>
            <a:off x="1524000" y="15240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a/ Bài văn gồm mấy đoạn văn?</a:t>
            </a:r>
          </a:p>
        </p:txBody>
      </p:sp>
      <p:sp>
        <p:nvSpPr>
          <p:cNvPr id="28677" name="Text Box 8">
            <a:extLst>
              <a:ext uri="{FF2B5EF4-FFF2-40B4-BE49-F238E27FC236}">
                <a16:creationId xmlns:a16="http://schemas.microsoft.com/office/drawing/2014/main" id="{B5463F74-80B1-4EA0-847A-3414B480E2B1}"/>
              </a:ext>
            </a:extLst>
          </p:cNvPr>
          <p:cNvSpPr txBox="1">
            <a:spLocks noChangeArrowheads="1"/>
          </p:cNvSpPr>
          <p:nvPr/>
        </p:nvSpPr>
        <p:spPr bwMode="auto">
          <a:xfrm>
            <a:off x="1524000" y="2286003"/>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dirty="0">
                <a:latin typeface="Times New Roman" panose="02020603050405020304" pitchFamily="18" charset="0"/>
              </a:rPr>
              <a:t>b/ Tìm đoạn văn tả hình dáng bên ngoài của cây bút máy.</a:t>
            </a:r>
          </a:p>
        </p:txBody>
      </p:sp>
      <p:sp>
        <p:nvSpPr>
          <p:cNvPr id="28678" name="Text Box 9">
            <a:extLst>
              <a:ext uri="{FF2B5EF4-FFF2-40B4-BE49-F238E27FC236}">
                <a16:creationId xmlns:a16="http://schemas.microsoft.com/office/drawing/2014/main" id="{846E1CF6-4FEA-4EED-8212-7A2AEAE73D15}"/>
              </a:ext>
            </a:extLst>
          </p:cNvPr>
          <p:cNvSpPr txBox="1">
            <a:spLocks noChangeArrowheads="1"/>
          </p:cNvSpPr>
          <p:nvPr/>
        </p:nvSpPr>
        <p:spPr bwMode="auto">
          <a:xfrm>
            <a:off x="1524000" y="2819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c/ Tìm đoạn văn tả cái ngòi bút.</a:t>
            </a:r>
          </a:p>
        </p:txBody>
      </p:sp>
      <p:sp>
        <p:nvSpPr>
          <p:cNvPr id="28679" name="Text Box 10">
            <a:extLst>
              <a:ext uri="{FF2B5EF4-FFF2-40B4-BE49-F238E27FC236}">
                <a16:creationId xmlns:a16="http://schemas.microsoft.com/office/drawing/2014/main" id="{24931FFE-FC9E-443D-8A05-87EC1916DF42}"/>
              </a:ext>
            </a:extLst>
          </p:cNvPr>
          <p:cNvSpPr txBox="1">
            <a:spLocks noChangeArrowheads="1"/>
          </p:cNvSpPr>
          <p:nvPr/>
        </p:nvSpPr>
        <p:spPr bwMode="auto">
          <a:xfrm>
            <a:off x="1524000" y="3657603"/>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d/ Hãy tìm câu mở đoạn và câu kết đoạn của đoạn văn thứ ba.</a:t>
            </a:r>
          </a:p>
        </p:txBody>
      </p:sp>
      <p:sp>
        <p:nvSpPr>
          <p:cNvPr id="30733" name="Line 13">
            <a:extLst>
              <a:ext uri="{FF2B5EF4-FFF2-40B4-BE49-F238E27FC236}">
                <a16:creationId xmlns:a16="http://schemas.microsoft.com/office/drawing/2014/main" id="{D2AEE79F-4469-419E-8617-76717407AB79}"/>
              </a:ext>
            </a:extLst>
          </p:cNvPr>
          <p:cNvSpPr>
            <a:spLocks noChangeShapeType="1"/>
          </p:cNvSpPr>
          <p:nvPr/>
        </p:nvSpPr>
        <p:spPr bwMode="auto">
          <a:xfrm>
            <a:off x="2971800" y="4038600"/>
            <a:ext cx="1600200" cy="0"/>
          </a:xfrm>
          <a:prstGeom prst="line">
            <a:avLst/>
          </a:prstGeom>
          <a:noFill/>
          <a:ln w="38100">
            <a:solidFill>
              <a:srgbClr val="99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34" name="Line 14">
            <a:extLst>
              <a:ext uri="{FF2B5EF4-FFF2-40B4-BE49-F238E27FC236}">
                <a16:creationId xmlns:a16="http://schemas.microsoft.com/office/drawing/2014/main" id="{9EAB599F-C0BA-40E9-AE57-63817A255B04}"/>
              </a:ext>
            </a:extLst>
          </p:cNvPr>
          <p:cNvSpPr>
            <a:spLocks noChangeShapeType="1"/>
          </p:cNvSpPr>
          <p:nvPr/>
        </p:nvSpPr>
        <p:spPr bwMode="auto">
          <a:xfrm>
            <a:off x="4953000" y="4038600"/>
            <a:ext cx="1600200" cy="0"/>
          </a:xfrm>
          <a:prstGeom prst="line">
            <a:avLst/>
          </a:prstGeom>
          <a:noFill/>
          <a:ln w="38100">
            <a:solidFill>
              <a:srgbClr val="99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35" name="Line 15">
            <a:extLst>
              <a:ext uri="{FF2B5EF4-FFF2-40B4-BE49-F238E27FC236}">
                <a16:creationId xmlns:a16="http://schemas.microsoft.com/office/drawing/2014/main" id="{E0D2844D-8F20-457C-974D-A5971273E6FF}"/>
              </a:ext>
            </a:extLst>
          </p:cNvPr>
          <p:cNvSpPr>
            <a:spLocks noChangeShapeType="1"/>
          </p:cNvSpPr>
          <p:nvPr/>
        </p:nvSpPr>
        <p:spPr bwMode="auto">
          <a:xfrm>
            <a:off x="7086600" y="4038600"/>
            <a:ext cx="2057400" cy="0"/>
          </a:xfrm>
          <a:prstGeom prst="line">
            <a:avLst/>
          </a:prstGeom>
          <a:noFill/>
          <a:ln w="38100">
            <a:solidFill>
              <a:srgbClr val="9900FF"/>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0733"/>
                                        </p:tgtEl>
                                        <p:attrNameLst>
                                          <p:attrName>style.visibility</p:attrName>
                                        </p:attrNameLst>
                                      </p:cBhvr>
                                      <p:to>
                                        <p:strVal val="visible"/>
                                      </p:to>
                                    </p:set>
                                    <p:animEffect transition="in" filter="box(in)">
                                      <p:cBhvr>
                                        <p:cTn id="7" dur="500"/>
                                        <p:tgtEl>
                                          <p:spTgt spid="30733"/>
                                        </p:tgtEl>
                                      </p:cBhvr>
                                    </p:animEffect>
                                  </p:childTnLst>
                                </p:cTn>
                              </p:par>
                              <p:par>
                                <p:cTn id="8" presetID="4" presetClass="entr" presetSubtype="16" fill="hold" nodeType="withEffect">
                                  <p:stCondLst>
                                    <p:cond delay="0"/>
                                  </p:stCondLst>
                                  <p:childTnLst>
                                    <p:set>
                                      <p:cBhvr>
                                        <p:cTn id="9" dur="1" fill="hold">
                                          <p:stCondLst>
                                            <p:cond delay="0"/>
                                          </p:stCondLst>
                                        </p:cTn>
                                        <p:tgtEl>
                                          <p:spTgt spid="30734"/>
                                        </p:tgtEl>
                                        <p:attrNameLst>
                                          <p:attrName>style.visibility</p:attrName>
                                        </p:attrNameLst>
                                      </p:cBhvr>
                                      <p:to>
                                        <p:strVal val="visible"/>
                                      </p:to>
                                    </p:set>
                                    <p:animEffect transition="in" filter="box(in)">
                                      <p:cBhvr>
                                        <p:cTn id="10" dur="500"/>
                                        <p:tgtEl>
                                          <p:spTgt spid="30734"/>
                                        </p:tgtEl>
                                      </p:cBhvr>
                                    </p:animEffect>
                                  </p:childTnLst>
                                </p:cTn>
                              </p:par>
                              <p:par>
                                <p:cTn id="11" presetID="4" presetClass="entr" presetSubtype="16" fill="hold" nodeType="withEffect">
                                  <p:stCondLst>
                                    <p:cond delay="0"/>
                                  </p:stCondLst>
                                  <p:childTnLst>
                                    <p:set>
                                      <p:cBhvr>
                                        <p:cTn id="12" dur="1" fill="hold">
                                          <p:stCondLst>
                                            <p:cond delay="0"/>
                                          </p:stCondLst>
                                        </p:cTn>
                                        <p:tgtEl>
                                          <p:spTgt spid="30735"/>
                                        </p:tgtEl>
                                        <p:attrNameLst>
                                          <p:attrName>style.visibility</p:attrName>
                                        </p:attrNameLst>
                                      </p:cBhvr>
                                      <p:to>
                                        <p:strVal val="visible"/>
                                      </p:to>
                                    </p:set>
                                    <p:animEffect transition="in" filter="box(in)">
                                      <p:cBhvr>
                                        <p:cTn id="13" dur="500"/>
                                        <p:tgtEl>
                                          <p:spTgt spid="30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4EE8B6A-1CCE-4BB7-B5C8-75D38F5C053C}"/>
              </a:ext>
            </a:extLst>
          </p:cNvPr>
          <p:cNvGrpSpPr/>
          <p:nvPr/>
        </p:nvGrpSpPr>
        <p:grpSpPr>
          <a:xfrm>
            <a:off x="0" y="0"/>
            <a:ext cx="12192000" cy="6858000"/>
            <a:chOff x="0" y="0"/>
            <a:chExt cx="12192000" cy="6858000"/>
          </a:xfrm>
        </p:grpSpPr>
        <p:pic>
          <p:nvPicPr>
            <p:cNvPr id="11" name="Picture 10">
              <a:extLst>
                <a:ext uri="{FF2B5EF4-FFF2-40B4-BE49-F238E27FC236}">
                  <a16:creationId xmlns:a16="http://schemas.microsoft.com/office/drawing/2014/main" id="{7CC56600-865A-4406-B7D0-F34E891085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Rounded Corners 11">
              <a:extLst>
                <a:ext uri="{FF2B5EF4-FFF2-40B4-BE49-F238E27FC236}">
                  <a16:creationId xmlns:a16="http://schemas.microsoft.com/office/drawing/2014/main" id="{705BDB8F-AB38-423A-B451-D071D61FD7AA}"/>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9698" name="Text Box 2">
            <a:extLst>
              <a:ext uri="{FF2B5EF4-FFF2-40B4-BE49-F238E27FC236}">
                <a16:creationId xmlns:a16="http://schemas.microsoft.com/office/drawing/2014/main" id="{CB22E125-DE84-4356-91DD-A5D30E8571AD}"/>
              </a:ext>
            </a:extLst>
          </p:cNvPr>
          <p:cNvSpPr txBox="1">
            <a:spLocks noChangeArrowheads="1"/>
          </p:cNvSpPr>
          <p:nvPr/>
        </p:nvSpPr>
        <p:spPr bwMode="auto">
          <a:xfrm>
            <a:off x="1524000" y="4"/>
            <a:ext cx="2438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u="none">
                <a:solidFill>
                  <a:srgbClr val="0000CC"/>
                </a:solidFill>
                <a:latin typeface="Times New Roman" panose="02020603050405020304" pitchFamily="18" charset="0"/>
              </a:rPr>
              <a:t>III/ Luyện tập</a:t>
            </a:r>
          </a:p>
        </p:txBody>
      </p:sp>
      <p:sp>
        <p:nvSpPr>
          <p:cNvPr id="29699" name="Text Box 3">
            <a:extLst>
              <a:ext uri="{FF2B5EF4-FFF2-40B4-BE49-F238E27FC236}">
                <a16:creationId xmlns:a16="http://schemas.microsoft.com/office/drawing/2014/main" id="{82AC2B9E-B1F5-4C78-949D-AD82E91298CD}"/>
              </a:ext>
            </a:extLst>
          </p:cNvPr>
          <p:cNvSpPr txBox="1">
            <a:spLocks noChangeArrowheads="1"/>
          </p:cNvSpPr>
          <p:nvPr/>
        </p:nvSpPr>
        <p:spPr bwMode="auto">
          <a:xfrm>
            <a:off x="1524000" y="457205"/>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Times New Roman" panose="02020603050405020304" pitchFamily="18" charset="0"/>
              </a:rPr>
              <a:t>1. Đọc bài văn dưới đây và trả lời câu hỏi:</a:t>
            </a:r>
          </a:p>
        </p:txBody>
      </p:sp>
      <p:sp>
        <p:nvSpPr>
          <p:cNvPr id="29700" name="Text Box 4">
            <a:extLst>
              <a:ext uri="{FF2B5EF4-FFF2-40B4-BE49-F238E27FC236}">
                <a16:creationId xmlns:a16="http://schemas.microsoft.com/office/drawing/2014/main" id="{FDE16015-1215-44C1-9184-523E03DCC8CD}"/>
              </a:ext>
            </a:extLst>
          </p:cNvPr>
          <p:cNvSpPr txBox="1">
            <a:spLocks noChangeArrowheads="1"/>
          </p:cNvSpPr>
          <p:nvPr/>
        </p:nvSpPr>
        <p:spPr bwMode="auto">
          <a:xfrm>
            <a:off x="1524000" y="1219201"/>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	Hồi học lớp 2, em thường ao ước có một cây bút máy nhưng bố em bảo: “ Bao giờ lên lớp 4 hãy dùng, con ạ!” Rồi ngày khai giảng lớp 4 đã đến, bố em mua cho em một cây bút máy bằng nhựa.</a:t>
            </a:r>
          </a:p>
        </p:txBody>
      </p:sp>
      <p:sp>
        <p:nvSpPr>
          <p:cNvPr id="29701" name="Text Box 5">
            <a:extLst>
              <a:ext uri="{FF2B5EF4-FFF2-40B4-BE49-F238E27FC236}">
                <a16:creationId xmlns:a16="http://schemas.microsoft.com/office/drawing/2014/main" id="{F7286CB9-CD2A-41DA-84F3-9478BBCB9AE7}"/>
              </a:ext>
            </a:extLst>
          </p:cNvPr>
          <p:cNvSpPr txBox="1">
            <a:spLocks noChangeArrowheads="1"/>
          </p:cNvSpPr>
          <p:nvPr/>
        </p:nvSpPr>
        <p:spPr bwMode="auto">
          <a:xfrm>
            <a:off x="1524000" y="2362203"/>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	Cây bút dài gần một gang tay. Thân bút tròn, nhỏ nhắn, bằng ngón tay trỏ. Chất nhựa bút vẫn còn thơm, nom nhẵn bóng. Nắp bút màu hồng, có cái cài bằng sắt mạ bóng loáng.</a:t>
            </a:r>
          </a:p>
        </p:txBody>
      </p:sp>
      <p:sp>
        <p:nvSpPr>
          <p:cNvPr id="29702" name="Text Box 6">
            <a:extLst>
              <a:ext uri="{FF2B5EF4-FFF2-40B4-BE49-F238E27FC236}">
                <a16:creationId xmlns:a16="http://schemas.microsoft.com/office/drawing/2014/main" id="{F1154270-9AF4-476A-9F21-52380591B422}"/>
              </a:ext>
            </a:extLst>
          </p:cNvPr>
          <p:cNvSpPr txBox="1">
            <a:spLocks noChangeArrowheads="1"/>
          </p:cNvSpPr>
          <p:nvPr/>
        </p:nvSpPr>
        <p:spPr bwMode="auto">
          <a:xfrm>
            <a:off x="1524000" y="3492500"/>
            <a:ext cx="9144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	Mở nắp ra, em thấy ngòi bút sáng loáng, hình lá tre, có mấy chữ rất nhỏ, nhìn không rõ. Mỗi khi lấy mực, một nửa ngòi bút đẫm màu mực tím. Em viết lên trang giấy, nét bút trơn tạo những dòng chữ đều đặn, mềm mại. Khi viết xong, em lấy giẻ lau nhẹ ngòi cho mực khỏi két vào. Rồi em tra nắp bút cho ngòi khỏi bị tòe trước khi cất vào cặp.</a:t>
            </a:r>
          </a:p>
        </p:txBody>
      </p:sp>
      <p:sp>
        <p:nvSpPr>
          <p:cNvPr id="29703" name="Text Box 7">
            <a:extLst>
              <a:ext uri="{FF2B5EF4-FFF2-40B4-BE49-F238E27FC236}">
                <a16:creationId xmlns:a16="http://schemas.microsoft.com/office/drawing/2014/main" id="{728AA084-1FAF-49E2-AB0F-E064FBF22574}"/>
              </a:ext>
            </a:extLst>
          </p:cNvPr>
          <p:cNvSpPr txBox="1">
            <a:spLocks noChangeArrowheads="1"/>
          </p:cNvSpPr>
          <p:nvPr/>
        </p:nvSpPr>
        <p:spPr bwMode="auto">
          <a:xfrm>
            <a:off x="1524000" y="5365755"/>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	Đã mấy tháng rồi mà cây bút của em vẫn còn mới. Bút cùng em làm việc chăm chỉ ngày ngày như chiếc cày của bác nông dân cày trên đồng ruộng.</a:t>
            </a:r>
          </a:p>
        </p:txBody>
      </p:sp>
      <p:sp>
        <p:nvSpPr>
          <p:cNvPr id="29704" name="Text Box 8">
            <a:extLst>
              <a:ext uri="{FF2B5EF4-FFF2-40B4-BE49-F238E27FC236}">
                <a16:creationId xmlns:a16="http://schemas.microsoft.com/office/drawing/2014/main" id="{3508A4FF-92C5-493B-9A9D-8C7E83EFD098}"/>
              </a:ext>
            </a:extLst>
          </p:cNvPr>
          <p:cNvSpPr txBox="1">
            <a:spLocks noChangeArrowheads="1"/>
          </p:cNvSpPr>
          <p:nvPr/>
        </p:nvSpPr>
        <p:spPr bwMode="auto">
          <a:xfrm>
            <a:off x="1524000" y="6248403"/>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i="1" u="none">
                <a:solidFill>
                  <a:srgbClr val="FF0000"/>
                </a:solidFill>
                <a:latin typeface="Times New Roman" panose="02020603050405020304" pitchFamily="18" charset="0"/>
              </a:rPr>
              <a:t>					Theo </a:t>
            </a:r>
            <a:r>
              <a:rPr lang="vi-VN" altLang="en-US" sz="2400" b="0" u="none">
                <a:solidFill>
                  <a:srgbClr val="FF0000"/>
                </a:solidFill>
                <a:latin typeface="Times New Roman" panose="02020603050405020304" pitchFamily="18" charset="0"/>
              </a:rPr>
              <a:t>Nguyễn Văn Khiêm</a:t>
            </a:r>
          </a:p>
        </p:txBody>
      </p:sp>
      <p:sp>
        <p:nvSpPr>
          <p:cNvPr id="29705" name="Text Box 9">
            <a:extLst>
              <a:ext uri="{FF2B5EF4-FFF2-40B4-BE49-F238E27FC236}">
                <a16:creationId xmlns:a16="http://schemas.microsoft.com/office/drawing/2014/main" id="{764E9BD7-B760-4C93-915C-44612E84E115}"/>
              </a:ext>
            </a:extLst>
          </p:cNvPr>
          <p:cNvSpPr txBox="1">
            <a:spLocks noChangeArrowheads="1"/>
          </p:cNvSpPr>
          <p:nvPr/>
        </p:nvSpPr>
        <p:spPr bwMode="auto">
          <a:xfrm>
            <a:off x="1524000" y="838205"/>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2800" i="1" u="none">
                <a:solidFill>
                  <a:srgbClr val="FF0000"/>
                </a:solidFill>
                <a:latin typeface="Times New Roman" panose="02020603050405020304" pitchFamily="18" charset="0"/>
              </a:rPr>
              <a:t>Cây bút máy</a:t>
            </a:r>
          </a:p>
        </p:txBody>
      </p:sp>
    </p:spTree>
  </p:cSld>
  <p:clrMapOvr>
    <a:masterClrMapping/>
  </p:clrMapOvr>
  <p:transition>
    <p:wedg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AB516B6-3FDD-4891-86E7-D372D12569D1}"/>
              </a:ext>
            </a:extLst>
          </p:cNvPr>
          <p:cNvGrpSpPr/>
          <p:nvPr/>
        </p:nvGrpSpPr>
        <p:grpSpPr>
          <a:xfrm>
            <a:off x="0" y="0"/>
            <a:ext cx="12192000" cy="6858000"/>
            <a:chOff x="0" y="0"/>
            <a:chExt cx="12192000" cy="6858000"/>
          </a:xfrm>
        </p:grpSpPr>
        <p:pic>
          <p:nvPicPr>
            <p:cNvPr id="13" name="Picture 12">
              <a:extLst>
                <a:ext uri="{FF2B5EF4-FFF2-40B4-BE49-F238E27FC236}">
                  <a16:creationId xmlns:a16="http://schemas.microsoft.com/office/drawing/2014/main" id="{3F4ED312-CD8C-491E-9E9E-9198141470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Rounded Corners 13">
              <a:extLst>
                <a:ext uri="{FF2B5EF4-FFF2-40B4-BE49-F238E27FC236}">
                  <a16:creationId xmlns:a16="http://schemas.microsoft.com/office/drawing/2014/main" id="{B02472A4-80CA-474F-9E0C-E00682C434BD}"/>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0722" name="Text Box 5">
            <a:extLst>
              <a:ext uri="{FF2B5EF4-FFF2-40B4-BE49-F238E27FC236}">
                <a16:creationId xmlns:a16="http://schemas.microsoft.com/office/drawing/2014/main" id="{45B608C0-8C2E-4E8D-AC71-97084CD9CFAC}"/>
              </a:ext>
            </a:extLst>
          </p:cNvPr>
          <p:cNvSpPr txBox="1">
            <a:spLocks noChangeArrowheads="1"/>
          </p:cNvSpPr>
          <p:nvPr/>
        </p:nvSpPr>
        <p:spPr bwMode="auto">
          <a:xfrm>
            <a:off x="1524000" y="4"/>
            <a:ext cx="2438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u="none">
                <a:solidFill>
                  <a:srgbClr val="0000CC"/>
                </a:solidFill>
                <a:latin typeface="Times New Roman" panose="02020603050405020304" pitchFamily="18" charset="0"/>
              </a:rPr>
              <a:t>III/ Luyện tập</a:t>
            </a:r>
          </a:p>
        </p:txBody>
      </p:sp>
      <p:sp>
        <p:nvSpPr>
          <p:cNvPr id="30723" name="Text Box 6">
            <a:extLst>
              <a:ext uri="{FF2B5EF4-FFF2-40B4-BE49-F238E27FC236}">
                <a16:creationId xmlns:a16="http://schemas.microsoft.com/office/drawing/2014/main" id="{C982B761-4CAB-4EF2-9F9B-F2E494028A2A}"/>
              </a:ext>
            </a:extLst>
          </p:cNvPr>
          <p:cNvSpPr txBox="1">
            <a:spLocks noChangeArrowheads="1"/>
          </p:cNvSpPr>
          <p:nvPr/>
        </p:nvSpPr>
        <p:spPr bwMode="auto">
          <a:xfrm>
            <a:off x="1524000" y="7620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1. Đọc bài văn dưới đây và trả lời câu hỏi:</a:t>
            </a:r>
          </a:p>
        </p:txBody>
      </p:sp>
      <p:sp>
        <p:nvSpPr>
          <p:cNvPr id="30724" name="Text Box 7">
            <a:extLst>
              <a:ext uri="{FF2B5EF4-FFF2-40B4-BE49-F238E27FC236}">
                <a16:creationId xmlns:a16="http://schemas.microsoft.com/office/drawing/2014/main" id="{85FCABE2-C4E3-4E53-B464-E28F35518D22}"/>
              </a:ext>
            </a:extLst>
          </p:cNvPr>
          <p:cNvSpPr txBox="1">
            <a:spLocks noChangeArrowheads="1"/>
          </p:cNvSpPr>
          <p:nvPr/>
        </p:nvSpPr>
        <p:spPr bwMode="auto">
          <a:xfrm>
            <a:off x="1524000" y="1295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a/ Bài văn gồm mấy đoạn văn?</a:t>
            </a:r>
          </a:p>
        </p:txBody>
      </p:sp>
      <p:sp>
        <p:nvSpPr>
          <p:cNvPr id="30725" name="Text Box 8">
            <a:extLst>
              <a:ext uri="{FF2B5EF4-FFF2-40B4-BE49-F238E27FC236}">
                <a16:creationId xmlns:a16="http://schemas.microsoft.com/office/drawing/2014/main" id="{A748181E-9C1B-48A8-97ED-72FE2D8C0A46}"/>
              </a:ext>
            </a:extLst>
          </p:cNvPr>
          <p:cNvSpPr txBox="1">
            <a:spLocks noChangeArrowheads="1"/>
          </p:cNvSpPr>
          <p:nvPr/>
        </p:nvSpPr>
        <p:spPr bwMode="auto">
          <a:xfrm>
            <a:off x="1524000" y="1828803"/>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b/ Tìm đoạn văn tả hình dáng bên ngoài của cây bút máy.</a:t>
            </a:r>
          </a:p>
        </p:txBody>
      </p:sp>
      <p:sp>
        <p:nvSpPr>
          <p:cNvPr id="30726" name="Text Box 9">
            <a:extLst>
              <a:ext uri="{FF2B5EF4-FFF2-40B4-BE49-F238E27FC236}">
                <a16:creationId xmlns:a16="http://schemas.microsoft.com/office/drawing/2014/main" id="{B4E161E3-8F2D-4BD0-B5F2-EFE51DBCD92A}"/>
              </a:ext>
            </a:extLst>
          </p:cNvPr>
          <p:cNvSpPr txBox="1">
            <a:spLocks noChangeArrowheads="1"/>
          </p:cNvSpPr>
          <p:nvPr/>
        </p:nvSpPr>
        <p:spPr bwMode="auto">
          <a:xfrm>
            <a:off x="1524000" y="2362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c/ Tìm đoạn văn tả cái ngòi bút.</a:t>
            </a:r>
          </a:p>
        </p:txBody>
      </p:sp>
      <p:sp>
        <p:nvSpPr>
          <p:cNvPr id="30727" name="Text Box 10">
            <a:extLst>
              <a:ext uri="{FF2B5EF4-FFF2-40B4-BE49-F238E27FC236}">
                <a16:creationId xmlns:a16="http://schemas.microsoft.com/office/drawing/2014/main" id="{2F739F33-B26E-415E-BFE7-A75020ED78E9}"/>
              </a:ext>
            </a:extLst>
          </p:cNvPr>
          <p:cNvSpPr txBox="1">
            <a:spLocks noChangeArrowheads="1"/>
          </p:cNvSpPr>
          <p:nvPr/>
        </p:nvSpPr>
        <p:spPr bwMode="auto">
          <a:xfrm>
            <a:off x="1524000" y="2895603"/>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d/ Hãy tìm câu mở đoạn và câu kết đoạn của đoạn văn thứ ba.</a:t>
            </a:r>
          </a:p>
        </p:txBody>
      </p:sp>
      <p:sp>
        <p:nvSpPr>
          <p:cNvPr id="30728" name="Text Box 11">
            <a:extLst>
              <a:ext uri="{FF2B5EF4-FFF2-40B4-BE49-F238E27FC236}">
                <a16:creationId xmlns:a16="http://schemas.microsoft.com/office/drawing/2014/main" id="{471F6559-0C58-4039-817A-061889325E20}"/>
              </a:ext>
            </a:extLst>
          </p:cNvPr>
          <p:cNvSpPr txBox="1">
            <a:spLocks noChangeArrowheads="1"/>
          </p:cNvSpPr>
          <p:nvPr/>
        </p:nvSpPr>
        <p:spPr bwMode="auto">
          <a:xfrm>
            <a:off x="279265" y="3429000"/>
            <a:ext cx="1144125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b="0" u="none">
                <a:latin typeface="Times New Roman" panose="02020603050405020304" pitchFamily="18" charset="0"/>
              </a:rPr>
              <a:t>	Mở nắp ra, em thấy ngòi bút sáng loáng, hình lá tre, có mấy chữ rất nhỏ, nhìn không rõ. Mỗi khi lấy mực, một nửa ngòi bút đẫm màu mực tím. Em viết lên trang giấy, nét bút trơn tạo những dòng chữ đều đặn, mềm mại. Khi viết xong, em lấy giẻ lau nhẹ ngòi cho mực khỏi két vào. Rồi em tra nắp bút cho ngòi khỏi bị tòe trước khi cất vào cặp.</a:t>
            </a:r>
          </a:p>
        </p:txBody>
      </p:sp>
      <p:sp>
        <p:nvSpPr>
          <p:cNvPr id="32779" name="Text Box 12">
            <a:extLst>
              <a:ext uri="{FF2B5EF4-FFF2-40B4-BE49-F238E27FC236}">
                <a16:creationId xmlns:a16="http://schemas.microsoft.com/office/drawing/2014/main" id="{9B7396BB-8653-47AA-A494-A65BA1CE6A79}"/>
              </a:ext>
            </a:extLst>
          </p:cNvPr>
          <p:cNvSpPr txBox="1">
            <a:spLocks noChangeArrowheads="1"/>
          </p:cNvSpPr>
          <p:nvPr/>
        </p:nvSpPr>
        <p:spPr bwMode="auto">
          <a:xfrm>
            <a:off x="1371600" y="4915947"/>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dirty="0">
                <a:latin typeface="Times New Roman" panose="02020603050405020304" pitchFamily="18" charset="0"/>
              </a:rPr>
              <a:t>	Theo em, đoạn văn này nói về cái gì?</a:t>
            </a:r>
          </a:p>
        </p:txBody>
      </p:sp>
      <p:sp>
        <p:nvSpPr>
          <p:cNvPr id="32780" name="Text Box 13">
            <a:extLst>
              <a:ext uri="{FF2B5EF4-FFF2-40B4-BE49-F238E27FC236}">
                <a16:creationId xmlns:a16="http://schemas.microsoft.com/office/drawing/2014/main" id="{6E93A010-1C55-4FD5-A7AF-118721B52C33}"/>
              </a:ext>
            </a:extLst>
          </p:cNvPr>
          <p:cNvSpPr txBox="1">
            <a:spLocks noChangeArrowheads="1"/>
          </p:cNvSpPr>
          <p:nvPr/>
        </p:nvSpPr>
        <p:spPr bwMode="auto">
          <a:xfrm>
            <a:off x="1371600" y="5389027"/>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solidFill>
                  <a:srgbClr val="FF3300"/>
                </a:solidFill>
                <a:latin typeface="Times New Roman" panose="02020603050405020304" pitchFamily="18" charset="0"/>
              </a:rPr>
              <a:t>	</a:t>
            </a:r>
            <a:r>
              <a:rPr lang="vi-VN" altLang="en-US" sz="2400" b="0" u="none">
                <a:solidFill>
                  <a:srgbClr val="0000FF"/>
                </a:solidFill>
                <a:latin typeface="Times New Roman" panose="02020603050405020304" pitchFamily="18" charset="0"/>
              </a:rPr>
              <a:t>Đoạn văn tả cái ngòi bút, công dụng của nó, cách bạn học sinh giữ gìn ngòi bút.</a:t>
            </a:r>
          </a:p>
        </p:txBody>
      </p:sp>
      <p:sp>
        <p:nvSpPr>
          <p:cNvPr id="30731" name="Text Box 19">
            <a:extLst>
              <a:ext uri="{FF2B5EF4-FFF2-40B4-BE49-F238E27FC236}">
                <a16:creationId xmlns:a16="http://schemas.microsoft.com/office/drawing/2014/main" id="{EB556E4D-C663-4930-B7E4-B7B51214906F}"/>
              </a:ext>
            </a:extLst>
          </p:cNvPr>
          <p:cNvSpPr txBox="1">
            <a:spLocks noChangeArrowheads="1"/>
          </p:cNvSpPr>
          <p:nvPr/>
        </p:nvSpPr>
        <p:spPr bwMode="auto">
          <a:xfrm>
            <a:off x="279265" y="3429000"/>
            <a:ext cx="1144125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b="0" u="none" dirty="0">
                <a:latin typeface="Times New Roman" panose="02020603050405020304" pitchFamily="18" charset="0"/>
              </a:rPr>
              <a:t>	</a:t>
            </a:r>
            <a:r>
              <a:rPr lang="vi-VN" altLang="en-US" sz="2400" b="0" u="none" dirty="0">
                <a:solidFill>
                  <a:srgbClr val="FF3300"/>
                </a:solidFill>
                <a:latin typeface="Times New Roman" panose="02020603050405020304" pitchFamily="18" charset="0"/>
              </a:rPr>
              <a:t>Mở nắp ra, em thấy ngòi bút sáng loáng, hình lá tre, có mấy chữ rất nhỏ, nhìn không rõ.</a:t>
            </a:r>
            <a:r>
              <a:rPr lang="vi-VN" altLang="en-US" sz="2400" b="0" u="none" dirty="0">
                <a:solidFill>
                  <a:srgbClr val="0000FF"/>
                </a:solidFill>
                <a:latin typeface="Times New Roman" panose="02020603050405020304" pitchFamily="18" charset="0"/>
              </a:rPr>
              <a:t> </a:t>
            </a:r>
            <a:r>
              <a:rPr lang="vi-VN" altLang="en-US" sz="2400" b="0" u="none" dirty="0">
                <a:solidFill>
                  <a:srgbClr val="9900FF"/>
                </a:solidFill>
                <a:latin typeface="Times New Roman" panose="02020603050405020304" pitchFamily="18" charset="0"/>
              </a:rPr>
              <a:t>Mỗi khi lấy mực, một nửa ngòi bút đẫm màu mực tím. Em viết lên trang giấy, nét bút trơn tạo những dòng chữ đều đặn, mềm mại. Khi viết xong, em lấy giẻ lau nhẹ ngòi cho mực khỏi két vào.</a:t>
            </a:r>
            <a:r>
              <a:rPr lang="vi-VN" altLang="en-US" sz="2400" b="0" u="none" dirty="0">
                <a:solidFill>
                  <a:srgbClr val="FF0000"/>
                </a:solidFill>
                <a:latin typeface="Times New Roman" panose="02020603050405020304" pitchFamily="18" charset="0"/>
              </a:rPr>
              <a:t> </a:t>
            </a:r>
            <a:r>
              <a:rPr lang="vi-VN" altLang="en-US" sz="2400" b="0" u="none" dirty="0">
                <a:solidFill>
                  <a:srgbClr val="FF3300"/>
                </a:solidFill>
                <a:latin typeface="Times New Roman" panose="02020603050405020304" pitchFamily="18" charset="0"/>
              </a:rPr>
              <a:t>Rồi em tra nắp bút cho ngòi khỏi bị tòe trước khi cất vào cặp.</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2779"/>
                                        </p:tgtEl>
                                        <p:attrNameLst>
                                          <p:attrName>style.visibility</p:attrName>
                                        </p:attrNameLst>
                                      </p:cBhvr>
                                      <p:to>
                                        <p:strVal val="visible"/>
                                      </p:to>
                                    </p:set>
                                    <p:animEffect transition="in" filter="box(in)">
                                      <p:cBhvr>
                                        <p:cTn id="7" dur="500"/>
                                        <p:tgtEl>
                                          <p:spTgt spid="327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2780"/>
                                        </p:tgtEl>
                                        <p:attrNameLst>
                                          <p:attrName>style.visibility</p:attrName>
                                        </p:attrNameLst>
                                      </p:cBhvr>
                                      <p:to>
                                        <p:strVal val="visible"/>
                                      </p:to>
                                    </p:set>
                                    <p:animEffect transition="in" filter="box(in)">
                                      <p:cBhvr>
                                        <p:cTn id="12" dur="500"/>
                                        <p:tgtEl>
                                          <p:spTgt spid="32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9" grpId="0"/>
      <p:bldP spid="3278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6A5FD4AA-286F-49A8-B615-C3E68A28757E}"/>
              </a:ext>
            </a:extLst>
          </p:cNvPr>
          <p:cNvGrpSpPr/>
          <p:nvPr/>
        </p:nvGrpSpPr>
        <p:grpSpPr>
          <a:xfrm>
            <a:off x="0" y="0"/>
            <a:ext cx="12192000" cy="6858000"/>
            <a:chOff x="0" y="0"/>
            <a:chExt cx="12192000" cy="6858000"/>
          </a:xfrm>
        </p:grpSpPr>
        <p:pic>
          <p:nvPicPr>
            <p:cNvPr id="17" name="Picture 16">
              <a:extLst>
                <a:ext uri="{FF2B5EF4-FFF2-40B4-BE49-F238E27FC236}">
                  <a16:creationId xmlns:a16="http://schemas.microsoft.com/office/drawing/2014/main" id="{C7ABAACB-A4F5-4CA7-A5C2-FC93EA8AC0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ectangle: Rounded Corners 17">
              <a:extLst>
                <a:ext uri="{FF2B5EF4-FFF2-40B4-BE49-F238E27FC236}">
                  <a16:creationId xmlns:a16="http://schemas.microsoft.com/office/drawing/2014/main" id="{4BCF2829-7A41-4B68-823E-9DDDA2137809}"/>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3794" name="Picture 6" descr="Dupont">
            <a:extLst>
              <a:ext uri="{FF2B5EF4-FFF2-40B4-BE49-F238E27FC236}">
                <a16:creationId xmlns:a16="http://schemas.microsoft.com/office/drawing/2014/main" id="{7B91C9E3-F9BA-4FD0-A587-B90714DE1B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200400"/>
            <a:ext cx="3276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9">
            <a:extLst>
              <a:ext uri="{FF2B5EF4-FFF2-40B4-BE49-F238E27FC236}">
                <a16:creationId xmlns:a16="http://schemas.microsoft.com/office/drawing/2014/main" id="{8619A529-8409-47DA-ACE8-2C915F5EE802}"/>
              </a:ext>
            </a:extLst>
          </p:cNvPr>
          <p:cNvSpPr txBox="1">
            <a:spLocks noChangeArrowheads="1"/>
          </p:cNvSpPr>
          <p:nvPr/>
        </p:nvSpPr>
        <p:spPr bwMode="auto">
          <a:xfrm>
            <a:off x="1524000" y="381003"/>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2. Em hãy viết một đoạn văn tả bao quát chiếc bút của em.</a:t>
            </a:r>
          </a:p>
        </p:txBody>
      </p:sp>
      <p:sp>
        <p:nvSpPr>
          <p:cNvPr id="33797" name="Rectangle 12">
            <a:extLst>
              <a:ext uri="{FF2B5EF4-FFF2-40B4-BE49-F238E27FC236}">
                <a16:creationId xmlns:a16="http://schemas.microsoft.com/office/drawing/2014/main" id="{9C3EFFE6-EDB9-496D-9F92-A2EF3E74CEFB}"/>
              </a:ext>
            </a:extLst>
          </p:cNvPr>
          <p:cNvSpPr>
            <a:spLocks noChangeArrowheads="1"/>
          </p:cNvSpPr>
          <p:nvPr/>
        </p:nvSpPr>
        <p:spPr bwMode="auto">
          <a:xfrm>
            <a:off x="1828800" y="1075204"/>
            <a:ext cx="8382000" cy="193899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400">
                <a:solidFill>
                  <a:srgbClr val="FF0066"/>
                </a:solidFill>
                <a:latin typeface="Times New Roman" panose="02020603050405020304" pitchFamily="18" charset="0"/>
              </a:rPr>
              <a:t>Lưu ý:</a:t>
            </a:r>
            <a:endParaRPr lang="en-US" altLang="en-US" sz="2400" u="none">
              <a:solidFill>
                <a:srgbClr val="FF0066"/>
              </a:solidFill>
              <a:latin typeface="Times New Roman" panose="02020603050405020304" pitchFamily="18" charset="0"/>
            </a:endParaRPr>
          </a:p>
          <a:p>
            <a:pPr algn="just" eaLnBrk="1" hangingPunct="1">
              <a:spcBef>
                <a:spcPct val="0"/>
              </a:spcBef>
              <a:buFontTx/>
              <a:buNone/>
            </a:pPr>
            <a:r>
              <a:rPr lang="en-US" altLang="en-US" sz="2400" b="0" u="none">
                <a:solidFill>
                  <a:srgbClr val="0033CC"/>
                </a:solidFill>
                <a:latin typeface="Times New Roman" panose="02020603050405020304" pitchFamily="18" charset="0"/>
              </a:rPr>
              <a:t>* Tả bao quát (không tả chi tiết từng bộ phận, không tả cả bài).</a:t>
            </a:r>
          </a:p>
          <a:p>
            <a:pPr algn="just" eaLnBrk="1" hangingPunct="1">
              <a:spcBef>
                <a:spcPct val="0"/>
              </a:spcBef>
              <a:buFontTx/>
              <a:buNone/>
            </a:pPr>
            <a:r>
              <a:rPr lang="en-US" altLang="en-US" sz="2400" b="0" u="none">
                <a:solidFill>
                  <a:srgbClr val="0033CC"/>
                </a:solidFill>
                <a:latin typeface="Times New Roman" panose="02020603050405020304" pitchFamily="18" charset="0"/>
              </a:rPr>
              <a:t>* Quan sát kĩ: Hình dáng, kích thước, màu sắc, chất liệu, cấu tạo, đặc điểm riêng nổi bật.    </a:t>
            </a:r>
          </a:p>
          <a:p>
            <a:pPr algn="just" eaLnBrk="1" hangingPunct="1">
              <a:spcBef>
                <a:spcPct val="0"/>
              </a:spcBef>
              <a:buFontTx/>
              <a:buNone/>
            </a:pPr>
            <a:r>
              <a:rPr lang="en-US" altLang="en-US" sz="2400" b="0" u="none">
                <a:solidFill>
                  <a:srgbClr val="0033CC"/>
                </a:solidFill>
                <a:latin typeface="Times New Roman" panose="02020603050405020304" pitchFamily="18" charset="0"/>
              </a:rPr>
              <a:t>* Kết hợp bộc lộ cảm xúc khi tả.                                                                      </a:t>
            </a:r>
          </a:p>
        </p:txBody>
      </p:sp>
      <p:sp>
        <p:nvSpPr>
          <p:cNvPr id="31749" name="Text Box 13">
            <a:extLst>
              <a:ext uri="{FF2B5EF4-FFF2-40B4-BE49-F238E27FC236}">
                <a16:creationId xmlns:a16="http://schemas.microsoft.com/office/drawing/2014/main" id="{C5E7B874-23D1-4685-9E2C-B00612E4BCF9}"/>
              </a:ext>
            </a:extLst>
          </p:cNvPr>
          <p:cNvSpPr txBox="1">
            <a:spLocks noChangeArrowheads="1"/>
          </p:cNvSpPr>
          <p:nvPr/>
        </p:nvSpPr>
        <p:spPr bwMode="auto">
          <a:xfrm>
            <a:off x="1524000" y="4"/>
            <a:ext cx="2438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u="none">
                <a:solidFill>
                  <a:srgbClr val="0000CC"/>
                </a:solidFill>
                <a:latin typeface="Times New Roman" panose="02020603050405020304" pitchFamily="18" charset="0"/>
              </a:rPr>
              <a:t>III/ Luyện tập</a:t>
            </a:r>
          </a:p>
        </p:txBody>
      </p:sp>
      <p:pic>
        <p:nvPicPr>
          <p:cNvPr id="33800" name="Picture 15" descr="DukeGreekPenCap3">
            <a:extLst>
              <a:ext uri="{FF2B5EF4-FFF2-40B4-BE49-F238E27FC236}">
                <a16:creationId xmlns:a16="http://schemas.microsoft.com/office/drawing/2014/main" id="{BF226BBC-1C08-4693-AB29-4EAECE0B68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3200400"/>
            <a:ext cx="2819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4" name="Picture 12" descr="but16">
            <a:extLst>
              <a:ext uri="{FF2B5EF4-FFF2-40B4-BE49-F238E27FC236}">
                <a16:creationId xmlns:a16="http://schemas.microsoft.com/office/drawing/2014/main" id="{9265DCD9-C202-4715-8804-DEEA61BB2F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200400"/>
            <a:ext cx="3048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6">
            <a:extLst>
              <a:ext uri="{FF2B5EF4-FFF2-40B4-BE49-F238E27FC236}">
                <a16:creationId xmlns:a16="http://schemas.microsoft.com/office/drawing/2014/main" id="{400087CE-86DC-44A1-AC91-86655A04B208}"/>
              </a:ext>
            </a:extLst>
          </p:cNvPr>
          <p:cNvGrpSpPr>
            <a:grpSpLocks/>
          </p:cNvGrpSpPr>
          <p:nvPr/>
        </p:nvGrpSpPr>
        <p:grpSpPr bwMode="auto">
          <a:xfrm>
            <a:off x="9153528" y="136530"/>
            <a:ext cx="1362075" cy="777875"/>
            <a:chOff x="3798" y="2208"/>
            <a:chExt cx="858" cy="490"/>
          </a:xfrm>
        </p:grpSpPr>
        <p:grpSp>
          <p:nvGrpSpPr>
            <p:cNvPr id="31756" name="Group 37">
              <a:extLst>
                <a:ext uri="{FF2B5EF4-FFF2-40B4-BE49-F238E27FC236}">
                  <a16:creationId xmlns:a16="http://schemas.microsoft.com/office/drawing/2014/main" id="{C34FE8B1-7064-4CC8-8DF6-7E07853DAC87}"/>
                </a:ext>
              </a:extLst>
            </p:cNvPr>
            <p:cNvGrpSpPr>
              <a:grpSpLocks/>
            </p:cNvGrpSpPr>
            <p:nvPr/>
          </p:nvGrpSpPr>
          <p:grpSpPr bwMode="auto">
            <a:xfrm>
              <a:off x="3888" y="2208"/>
              <a:ext cx="768" cy="490"/>
              <a:chOff x="480" y="2448"/>
              <a:chExt cx="768" cy="490"/>
            </a:xfrm>
          </p:grpSpPr>
          <p:pic>
            <p:nvPicPr>
              <p:cNvPr id="31758" name="Picture 38" descr="014">
                <a:extLst>
                  <a:ext uri="{FF2B5EF4-FFF2-40B4-BE49-F238E27FC236}">
                    <a16:creationId xmlns:a16="http://schemas.microsoft.com/office/drawing/2014/main" id="{2D2E43C6-E29C-4841-A9AA-FB403CC12C0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 y="2496"/>
                <a:ext cx="76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9" name="Picture 15" descr="ag00218_">
                <a:extLst>
                  <a:ext uri="{FF2B5EF4-FFF2-40B4-BE49-F238E27FC236}">
                    <a16:creationId xmlns:a16="http://schemas.microsoft.com/office/drawing/2014/main" id="{F77B1FB0-7429-4BE7-90D0-710C4788B476}"/>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1447259">
                <a:off x="768" y="2448"/>
                <a:ext cx="450"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57" name="Text Box 40">
              <a:extLst>
                <a:ext uri="{FF2B5EF4-FFF2-40B4-BE49-F238E27FC236}">
                  <a16:creationId xmlns:a16="http://schemas.microsoft.com/office/drawing/2014/main" id="{08CDBD67-D4AE-475A-9A71-8272D1B46FD5}"/>
                </a:ext>
              </a:extLst>
            </p:cNvPr>
            <p:cNvSpPr txBox="1">
              <a:spLocks noChangeArrowheads="1"/>
            </p:cNvSpPr>
            <p:nvPr/>
          </p:nvSpPr>
          <p:spPr bwMode="auto">
            <a:xfrm>
              <a:off x="3798" y="2334"/>
              <a:ext cx="5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vi-VN" altLang="en-US" sz="2400" u="none">
                  <a:solidFill>
                    <a:srgbClr val="0000FF"/>
                  </a:solidFill>
                  <a:latin typeface="Times New Roman" panose="02020603050405020304" pitchFamily="18" charset="0"/>
                </a:rPr>
                <a:t>V</a:t>
              </a:r>
              <a:r>
                <a:rPr lang="en-US" altLang="en-US" sz="2400" u="none">
                  <a:solidFill>
                    <a:srgbClr val="0000FF"/>
                  </a:solidFill>
                  <a:latin typeface="Times New Roman" panose="02020603050405020304" pitchFamily="18" charset="0"/>
                </a:rPr>
                <a:t>ở</a:t>
              </a:r>
            </a:p>
          </p:txBody>
        </p:sp>
      </p:grpSp>
      <p:sp>
        <p:nvSpPr>
          <p:cNvPr id="33811" name="Line 10">
            <a:extLst>
              <a:ext uri="{FF2B5EF4-FFF2-40B4-BE49-F238E27FC236}">
                <a16:creationId xmlns:a16="http://schemas.microsoft.com/office/drawing/2014/main" id="{5F357587-B1F1-4519-B996-29A5C505A078}"/>
              </a:ext>
            </a:extLst>
          </p:cNvPr>
          <p:cNvSpPr>
            <a:spLocks noChangeShapeType="1"/>
          </p:cNvSpPr>
          <p:nvPr/>
        </p:nvSpPr>
        <p:spPr bwMode="auto">
          <a:xfrm>
            <a:off x="5133975" y="776288"/>
            <a:ext cx="30480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12" name="Line 10">
            <a:extLst>
              <a:ext uri="{FF2B5EF4-FFF2-40B4-BE49-F238E27FC236}">
                <a16:creationId xmlns:a16="http://schemas.microsoft.com/office/drawing/2014/main" id="{8BEC6014-A196-48D0-B107-F7CA21EE1634}"/>
              </a:ext>
            </a:extLst>
          </p:cNvPr>
          <p:cNvSpPr>
            <a:spLocks noChangeShapeType="1"/>
          </p:cNvSpPr>
          <p:nvPr/>
        </p:nvSpPr>
        <p:spPr bwMode="auto">
          <a:xfrm>
            <a:off x="6629400" y="762000"/>
            <a:ext cx="1066800" cy="0"/>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14" name="Line 10">
            <a:extLst>
              <a:ext uri="{FF2B5EF4-FFF2-40B4-BE49-F238E27FC236}">
                <a16:creationId xmlns:a16="http://schemas.microsoft.com/office/drawing/2014/main" id="{2B8C0AAB-E928-4109-81BD-DC1CB3662A77}"/>
              </a:ext>
            </a:extLst>
          </p:cNvPr>
          <p:cNvSpPr>
            <a:spLocks noChangeShapeType="1"/>
          </p:cNvSpPr>
          <p:nvPr/>
        </p:nvSpPr>
        <p:spPr bwMode="auto">
          <a:xfrm>
            <a:off x="2376488" y="804863"/>
            <a:ext cx="4572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3814"/>
                                        </p:tgtEl>
                                        <p:attrNameLst>
                                          <p:attrName>style.visibility</p:attrName>
                                        </p:attrNameLst>
                                      </p:cBhvr>
                                      <p:to>
                                        <p:strVal val="visible"/>
                                      </p:to>
                                    </p:set>
                                    <p:animEffect transition="in" filter="box(in)">
                                      <p:cBhvr>
                                        <p:cTn id="7" dur="500"/>
                                        <p:tgtEl>
                                          <p:spTgt spid="338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3811"/>
                                        </p:tgtEl>
                                        <p:attrNameLst>
                                          <p:attrName>style.visibility</p:attrName>
                                        </p:attrNameLst>
                                      </p:cBhvr>
                                      <p:to>
                                        <p:strVal val="visible"/>
                                      </p:to>
                                    </p:set>
                                    <p:animEffect transition="in" filter="box(in)">
                                      <p:cBhvr>
                                        <p:cTn id="12" dur="500"/>
                                        <p:tgtEl>
                                          <p:spTgt spid="338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33812"/>
                                        </p:tgtEl>
                                        <p:attrNameLst>
                                          <p:attrName>style.visibility</p:attrName>
                                        </p:attrNameLst>
                                      </p:cBhvr>
                                      <p:to>
                                        <p:strVal val="visible"/>
                                      </p:to>
                                    </p:set>
                                    <p:animEffect transition="in" filter="box(in)">
                                      <p:cBhvr>
                                        <p:cTn id="17" dur="500"/>
                                        <p:tgtEl>
                                          <p:spTgt spid="338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33794"/>
                                        </p:tgtEl>
                                        <p:attrNameLst>
                                          <p:attrName>style.visibility</p:attrName>
                                        </p:attrNameLst>
                                      </p:cBhvr>
                                      <p:to>
                                        <p:strVal val="visible"/>
                                      </p:to>
                                    </p:set>
                                    <p:animEffect transition="in" filter="box(in)">
                                      <p:cBhvr>
                                        <p:cTn id="22" dur="500"/>
                                        <p:tgtEl>
                                          <p:spTgt spid="33794"/>
                                        </p:tgtEl>
                                      </p:cBhvr>
                                    </p:animEffect>
                                  </p:childTnLst>
                                </p:cTn>
                              </p:par>
                              <p:par>
                                <p:cTn id="23" presetID="4" presetClass="entr" presetSubtype="16" fill="hold" nodeType="withEffect">
                                  <p:stCondLst>
                                    <p:cond delay="0"/>
                                  </p:stCondLst>
                                  <p:childTnLst>
                                    <p:set>
                                      <p:cBhvr>
                                        <p:cTn id="24" dur="1" fill="hold">
                                          <p:stCondLst>
                                            <p:cond delay="0"/>
                                          </p:stCondLst>
                                        </p:cTn>
                                        <p:tgtEl>
                                          <p:spTgt spid="33800"/>
                                        </p:tgtEl>
                                        <p:attrNameLst>
                                          <p:attrName>style.visibility</p:attrName>
                                        </p:attrNameLst>
                                      </p:cBhvr>
                                      <p:to>
                                        <p:strVal val="visible"/>
                                      </p:to>
                                    </p:set>
                                    <p:animEffect transition="in" filter="box(in)">
                                      <p:cBhvr>
                                        <p:cTn id="25" dur="500"/>
                                        <p:tgtEl>
                                          <p:spTgt spid="33800"/>
                                        </p:tgtEl>
                                      </p:cBhvr>
                                    </p:animEffect>
                                  </p:childTnLst>
                                </p:cTn>
                              </p:par>
                              <p:par>
                                <p:cTn id="26" presetID="4" presetClass="entr" presetSubtype="16" fill="hold" nodeType="withEffect">
                                  <p:stCondLst>
                                    <p:cond delay="0"/>
                                  </p:stCondLst>
                                  <p:childTnLst>
                                    <p:set>
                                      <p:cBhvr>
                                        <p:cTn id="27" dur="1" fill="hold">
                                          <p:stCondLst>
                                            <p:cond delay="0"/>
                                          </p:stCondLst>
                                        </p:cTn>
                                        <p:tgtEl>
                                          <p:spTgt spid="33804"/>
                                        </p:tgtEl>
                                        <p:attrNameLst>
                                          <p:attrName>style.visibility</p:attrName>
                                        </p:attrNameLst>
                                      </p:cBhvr>
                                      <p:to>
                                        <p:strVal val="visible"/>
                                      </p:to>
                                    </p:set>
                                    <p:animEffect transition="in" filter="box(in)">
                                      <p:cBhvr>
                                        <p:cTn id="28" dur="500"/>
                                        <p:tgtEl>
                                          <p:spTgt spid="3380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33797"/>
                                        </p:tgtEl>
                                        <p:attrNameLst>
                                          <p:attrName>style.visibility</p:attrName>
                                        </p:attrNameLst>
                                      </p:cBhvr>
                                      <p:to>
                                        <p:strVal val="visible"/>
                                      </p:to>
                                    </p:set>
                                    <p:animEffect transition="in" filter="box(in)">
                                      <p:cBhvr>
                                        <p:cTn id="33" dur="500"/>
                                        <p:tgtEl>
                                          <p:spTgt spid="3379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9" presetClass="entr" presetSubtype="0"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1000" fill="hold"/>
                                        <p:tgtEl>
                                          <p:spTgt spid="2"/>
                                        </p:tgtEl>
                                        <p:attrNameLst>
                                          <p:attrName>ppt_x</p:attrName>
                                        </p:attrNameLst>
                                      </p:cBhvr>
                                      <p:tavLst>
                                        <p:tav tm="0">
                                          <p:val>
                                            <p:strVal val="#ppt_x-.2"/>
                                          </p:val>
                                        </p:tav>
                                        <p:tav tm="100000">
                                          <p:val>
                                            <p:strVal val="#ppt_x"/>
                                          </p:val>
                                        </p:tav>
                                      </p:tavLst>
                                    </p:anim>
                                    <p:anim calcmode="lin" valueType="num">
                                      <p:cBhvr>
                                        <p:cTn id="39"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4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Oval 2"/>
          <p:cNvSpPr>
            <a:spLocks noChangeArrowheads="1"/>
          </p:cNvSpPr>
          <p:nvPr/>
        </p:nvSpPr>
        <p:spPr bwMode="auto">
          <a:xfrm>
            <a:off x="3657600" y="533400"/>
            <a:ext cx="2540000" cy="1143000"/>
          </a:xfrm>
          <a:prstGeom prst="ellipse">
            <a:avLst/>
          </a:prstGeom>
          <a:solidFill>
            <a:schemeClr val="folHlink"/>
          </a:solidFill>
          <a:ln w="57150" cmpd="thickThin" algn="ctr">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b="1">
                <a:solidFill>
                  <a:srgbClr val="000000"/>
                </a:solidFill>
                <a:latin typeface="Times New Roman" pitchFamily="18" charset="0"/>
              </a:rPr>
              <a:t>Mở bài</a:t>
            </a:r>
          </a:p>
        </p:txBody>
      </p:sp>
      <p:sp>
        <p:nvSpPr>
          <p:cNvPr id="33795" name="Oval 3"/>
          <p:cNvSpPr>
            <a:spLocks noChangeArrowheads="1"/>
          </p:cNvSpPr>
          <p:nvPr/>
        </p:nvSpPr>
        <p:spPr bwMode="auto">
          <a:xfrm>
            <a:off x="3556000" y="2743200"/>
            <a:ext cx="2844800" cy="1143000"/>
          </a:xfrm>
          <a:prstGeom prst="ellipse">
            <a:avLst/>
          </a:prstGeom>
          <a:solidFill>
            <a:schemeClr val="folHlink"/>
          </a:solidFill>
          <a:ln w="57150" cmpd="thickThin" algn="ctr">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b="1">
                <a:solidFill>
                  <a:srgbClr val="000000"/>
                </a:solidFill>
                <a:latin typeface="Times New Roman" pitchFamily="18" charset="0"/>
              </a:rPr>
              <a:t>Thân bài</a:t>
            </a:r>
          </a:p>
        </p:txBody>
      </p:sp>
      <p:sp>
        <p:nvSpPr>
          <p:cNvPr id="33796" name="Oval 4"/>
          <p:cNvSpPr>
            <a:spLocks noChangeArrowheads="1"/>
          </p:cNvSpPr>
          <p:nvPr/>
        </p:nvSpPr>
        <p:spPr bwMode="auto">
          <a:xfrm>
            <a:off x="3657600" y="5181600"/>
            <a:ext cx="2438400" cy="1066800"/>
          </a:xfrm>
          <a:prstGeom prst="ellipse">
            <a:avLst/>
          </a:prstGeom>
          <a:solidFill>
            <a:schemeClr val="folHlink"/>
          </a:solidFill>
          <a:ln w="57150" cmpd="thickThin" algn="ctr">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3600" b="1">
                <a:solidFill>
                  <a:srgbClr val="000000"/>
                </a:solidFill>
                <a:latin typeface="Times New Roman" pitchFamily="18" charset="0"/>
              </a:rPr>
              <a:t>Kết bài</a:t>
            </a:r>
          </a:p>
        </p:txBody>
      </p:sp>
      <p:sp>
        <p:nvSpPr>
          <p:cNvPr id="33797" name="Oval 5"/>
          <p:cNvSpPr>
            <a:spLocks noChangeArrowheads="1"/>
          </p:cNvSpPr>
          <p:nvPr/>
        </p:nvSpPr>
        <p:spPr bwMode="auto">
          <a:xfrm>
            <a:off x="203200" y="1295400"/>
            <a:ext cx="2032000" cy="4800600"/>
          </a:xfrm>
          <a:prstGeom prst="ellipse">
            <a:avLst/>
          </a:prstGeom>
          <a:solidFill>
            <a:schemeClr val="accent1"/>
          </a:solidFill>
          <a:ln w="57150" cmpd="thickThin" algn="ctr">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400" b="1">
                <a:solidFill>
                  <a:srgbClr val="000000"/>
                </a:solidFill>
                <a:latin typeface="Times New Roman" pitchFamily="18" charset="0"/>
              </a:rPr>
              <a:t>Bài</a:t>
            </a:r>
          </a:p>
          <a:p>
            <a:pPr algn="ctr" fontAlgn="base">
              <a:spcBef>
                <a:spcPct val="0"/>
              </a:spcBef>
              <a:spcAft>
                <a:spcPct val="0"/>
              </a:spcAft>
            </a:pPr>
            <a:r>
              <a:rPr lang="en-US" sz="4400" b="1">
                <a:solidFill>
                  <a:srgbClr val="000000"/>
                </a:solidFill>
                <a:latin typeface="Times New Roman" pitchFamily="18" charset="0"/>
              </a:rPr>
              <a:t>văn</a:t>
            </a:r>
          </a:p>
          <a:p>
            <a:pPr algn="ctr" fontAlgn="base">
              <a:spcBef>
                <a:spcPct val="0"/>
              </a:spcBef>
              <a:spcAft>
                <a:spcPct val="0"/>
              </a:spcAft>
            </a:pPr>
            <a:r>
              <a:rPr lang="en-US" sz="4400" b="1">
                <a:solidFill>
                  <a:srgbClr val="000000"/>
                </a:solidFill>
                <a:latin typeface="Times New Roman" pitchFamily="18" charset="0"/>
              </a:rPr>
              <a:t>miêu</a:t>
            </a:r>
          </a:p>
          <a:p>
            <a:pPr algn="ctr" fontAlgn="base">
              <a:spcBef>
                <a:spcPct val="0"/>
              </a:spcBef>
              <a:spcAft>
                <a:spcPct val="0"/>
              </a:spcAft>
            </a:pPr>
            <a:r>
              <a:rPr lang="en-US" sz="4400" b="1">
                <a:solidFill>
                  <a:srgbClr val="000000"/>
                </a:solidFill>
                <a:latin typeface="Times New Roman" pitchFamily="18" charset="0"/>
              </a:rPr>
              <a:t>tả</a:t>
            </a:r>
          </a:p>
          <a:p>
            <a:pPr algn="ctr" fontAlgn="base">
              <a:spcBef>
                <a:spcPct val="0"/>
              </a:spcBef>
              <a:spcAft>
                <a:spcPct val="0"/>
              </a:spcAft>
            </a:pPr>
            <a:r>
              <a:rPr lang="en-US" sz="4400" b="1">
                <a:solidFill>
                  <a:srgbClr val="000000"/>
                </a:solidFill>
                <a:latin typeface="Times New Roman" pitchFamily="18" charset="0"/>
              </a:rPr>
              <a:t>đồ</a:t>
            </a:r>
          </a:p>
          <a:p>
            <a:pPr algn="ctr" fontAlgn="base">
              <a:spcBef>
                <a:spcPct val="0"/>
              </a:spcBef>
              <a:spcAft>
                <a:spcPct val="0"/>
              </a:spcAft>
            </a:pPr>
            <a:r>
              <a:rPr lang="en-US" sz="4400" b="1">
                <a:solidFill>
                  <a:srgbClr val="000000"/>
                </a:solidFill>
                <a:latin typeface="Times New Roman" pitchFamily="18" charset="0"/>
              </a:rPr>
              <a:t>vật</a:t>
            </a:r>
          </a:p>
        </p:txBody>
      </p:sp>
      <p:sp>
        <p:nvSpPr>
          <p:cNvPr id="33798" name="AutoShape 6"/>
          <p:cNvSpPr>
            <a:spLocks noChangeArrowheads="1"/>
          </p:cNvSpPr>
          <p:nvPr/>
        </p:nvSpPr>
        <p:spPr bwMode="auto">
          <a:xfrm>
            <a:off x="7721600" y="304800"/>
            <a:ext cx="3759200" cy="1371600"/>
          </a:xfrm>
          <a:prstGeom prst="roundRect">
            <a:avLst>
              <a:gd name="adj" fmla="val 16667"/>
            </a:avLst>
          </a:prstGeom>
          <a:solidFill>
            <a:schemeClr val="accent1"/>
          </a:solidFill>
          <a:ln w="57150" cmpd="thickThin" algn="ctr">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2800" b="1">
                <a:solidFill>
                  <a:srgbClr val="333399"/>
                </a:solidFill>
                <a:latin typeface="Times New Roman" pitchFamily="18" charset="0"/>
              </a:rPr>
              <a:t>Giới thiệu đồ vật </a:t>
            </a:r>
          </a:p>
          <a:p>
            <a:pPr algn="ctr" fontAlgn="base">
              <a:spcBef>
                <a:spcPct val="0"/>
              </a:spcBef>
              <a:spcAft>
                <a:spcPct val="0"/>
              </a:spcAft>
            </a:pPr>
            <a:r>
              <a:rPr lang="en-US" sz="2800" b="1">
                <a:solidFill>
                  <a:srgbClr val="333399"/>
                </a:solidFill>
                <a:latin typeface="Times New Roman" pitchFamily="18" charset="0"/>
              </a:rPr>
              <a:t>được miêu tả</a:t>
            </a:r>
          </a:p>
        </p:txBody>
      </p:sp>
      <p:sp>
        <p:nvSpPr>
          <p:cNvPr id="33799" name="AutoShape 7"/>
          <p:cNvSpPr>
            <a:spLocks noChangeArrowheads="1"/>
          </p:cNvSpPr>
          <p:nvPr/>
        </p:nvSpPr>
        <p:spPr bwMode="auto">
          <a:xfrm>
            <a:off x="7823200" y="2057400"/>
            <a:ext cx="3657600" cy="1295400"/>
          </a:xfrm>
          <a:prstGeom prst="roundRect">
            <a:avLst>
              <a:gd name="adj" fmla="val 16667"/>
            </a:avLst>
          </a:prstGeom>
          <a:solidFill>
            <a:schemeClr val="accent1"/>
          </a:solidFill>
          <a:ln w="57150" cmpd="thickThin" algn="ctr">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3200" b="1">
                <a:solidFill>
                  <a:srgbClr val="333399"/>
                </a:solidFill>
                <a:latin typeface="Times New Roman" pitchFamily="18" charset="0"/>
              </a:rPr>
              <a:t>Tả bao quát</a:t>
            </a:r>
          </a:p>
        </p:txBody>
      </p:sp>
      <p:sp>
        <p:nvSpPr>
          <p:cNvPr id="33800" name="AutoShape 8"/>
          <p:cNvSpPr>
            <a:spLocks noChangeArrowheads="1"/>
          </p:cNvSpPr>
          <p:nvPr/>
        </p:nvSpPr>
        <p:spPr bwMode="auto">
          <a:xfrm>
            <a:off x="7823200" y="3657600"/>
            <a:ext cx="3556000" cy="1295400"/>
          </a:xfrm>
          <a:prstGeom prst="roundRect">
            <a:avLst>
              <a:gd name="adj" fmla="val 16667"/>
            </a:avLst>
          </a:prstGeom>
          <a:solidFill>
            <a:schemeClr val="accent1"/>
          </a:solidFill>
          <a:ln w="57150" cmpd="thickThin" algn="ctr">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3200" b="1">
                <a:solidFill>
                  <a:srgbClr val="333399"/>
                </a:solidFill>
                <a:latin typeface="Times New Roman" pitchFamily="18" charset="0"/>
              </a:rPr>
              <a:t>Tả bộ phận</a:t>
            </a:r>
          </a:p>
          <a:p>
            <a:pPr algn="ctr" fontAlgn="base">
              <a:spcBef>
                <a:spcPct val="0"/>
              </a:spcBef>
              <a:spcAft>
                <a:spcPct val="0"/>
              </a:spcAft>
            </a:pPr>
            <a:r>
              <a:rPr lang="en-US" sz="3200" b="1">
                <a:solidFill>
                  <a:srgbClr val="333399"/>
                </a:solidFill>
                <a:latin typeface="Times New Roman" pitchFamily="18" charset="0"/>
              </a:rPr>
              <a:t>nổi bật</a:t>
            </a:r>
          </a:p>
        </p:txBody>
      </p:sp>
      <p:sp>
        <p:nvSpPr>
          <p:cNvPr id="33801" name="AutoShape 9"/>
          <p:cNvSpPr>
            <a:spLocks noChangeArrowheads="1"/>
          </p:cNvSpPr>
          <p:nvPr/>
        </p:nvSpPr>
        <p:spPr bwMode="auto">
          <a:xfrm>
            <a:off x="7823200" y="5334000"/>
            <a:ext cx="3454400" cy="1295400"/>
          </a:xfrm>
          <a:prstGeom prst="roundRect">
            <a:avLst>
              <a:gd name="adj" fmla="val 16667"/>
            </a:avLst>
          </a:prstGeom>
          <a:solidFill>
            <a:schemeClr val="accent1"/>
          </a:solidFill>
          <a:ln w="57150" cmpd="thickThin" algn="ctr">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2800" b="1">
                <a:solidFill>
                  <a:srgbClr val="333399"/>
                </a:solidFill>
                <a:latin typeface="Times New Roman" pitchFamily="18" charset="0"/>
              </a:rPr>
              <a:t>Nói đến tình </a:t>
            </a:r>
          </a:p>
          <a:p>
            <a:pPr algn="ctr" fontAlgn="base">
              <a:spcBef>
                <a:spcPct val="0"/>
              </a:spcBef>
              <a:spcAft>
                <a:spcPct val="0"/>
              </a:spcAft>
            </a:pPr>
            <a:r>
              <a:rPr lang="en-US" sz="2800" b="1">
                <a:solidFill>
                  <a:srgbClr val="333399"/>
                </a:solidFill>
                <a:latin typeface="Times New Roman" pitchFamily="18" charset="0"/>
              </a:rPr>
              <a:t>cảm, hay ích lợi</a:t>
            </a:r>
            <a:r>
              <a:rPr lang="en-US" sz="2800">
                <a:solidFill>
                  <a:srgbClr val="333399"/>
                </a:solidFill>
                <a:latin typeface="Times New Roman" pitchFamily="18" charset="0"/>
              </a:rPr>
              <a:t> </a:t>
            </a:r>
          </a:p>
          <a:p>
            <a:pPr algn="ctr" fontAlgn="base">
              <a:spcBef>
                <a:spcPct val="0"/>
              </a:spcBef>
              <a:spcAft>
                <a:spcPct val="0"/>
              </a:spcAft>
            </a:pPr>
            <a:r>
              <a:rPr lang="en-US" sz="2800" b="1">
                <a:solidFill>
                  <a:srgbClr val="333399"/>
                </a:solidFill>
                <a:latin typeface="Times New Roman" pitchFamily="18" charset="0"/>
              </a:rPr>
              <a:t>của đồ vật</a:t>
            </a:r>
          </a:p>
        </p:txBody>
      </p:sp>
      <p:sp>
        <p:nvSpPr>
          <p:cNvPr id="33809" name="Line 17"/>
          <p:cNvSpPr>
            <a:spLocks noChangeShapeType="1"/>
          </p:cNvSpPr>
          <p:nvPr/>
        </p:nvSpPr>
        <p:spPr bwMode="auto">
          <a:xfrm flipV="1">
            <a:off x="2235200" y="1066800"/>
            <a:ext cx="1422400" cy="2438400"/>
          </a:xfrm>
          <a:prstGeom prst="line">
            <a:avLst/>
          </a:prstGeom>
          <a:noFill/>
          <a:ln w="57150" cmpd="thickThin">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33810" name="Line 18"/>
          <p:cNvSpPr>
            <a:spLocks noChangeShapeType="1"/>
          </p:cNvSpPr>
          <p:nvPr/>
        </p:nvSpPr>
        <p:spPr bwMode="auto">
          <a:xfrm>
            <a:off x="2235200" y="3505200"/>
            <a:ext cx="1320800" cy="0"/>
          </a:xfrm>
          <a:prstGeom prst="line">
            <a:avLst/>
          </a:prstGeom>
          <a:noFill/>
          <a:ln w="57150" cmpd="thickThin">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33811" name="Line 19"/>
          <p:cNvSpPr>
            <a:spLocks noChangeShapeType="1"/>
          </p:cNvSpPr>
          <p:nvPr/>
        </p:nvSpPr>
        <p:spPr bwMode="auto">
          <a:xfrm>
            <a:off x="2235200" y="3505200"/>
            <a:ext cx="1422400" cy="2209800"/>
          </a:xfrm>
          <a:prstGeom prst="line">
            <a:avLst/>
          </a:prstGeom>
          <a:noFill/>
          <a:ln w="57150" cmpd="thickThin">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33815" name="Line 23"/>
          <p:cNvSpPr>
            <a:spLocks noChangeShapeType="1"/>
          </p:cNvSpPr>
          <p:nvPr/>
        </p:nvSpPr>
        <p:spPr bwMode="auto">
          <a:xfrm>
            <a:off x="6197600" y="1066800"/>
            <a:ext cx="1524000" cy="0"/>
          </a:xfrm>
          <a:prstGeom prst="line">
            <a:avLst/>
          </a:prstGeom>
          <a:noFill/>
          <a:ln w="57150" cmpd="thickThin">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33816" name="Line 24"/>
          <p:cNvSpPr>
            <a:spLocks noChangeShapeType="1"/>
          </p:cNvSpPr>
          <p:nvPr/>
        </p:nvSpPr>
        <p:spPr bwMode="auto">
          <a:xfrm flipV="1">
            <a:off x="6400800" y="2667000"/>
            <a:ext cx="1422400" cy="609600"/>
          </a:xfrm>
          <a:prstGeom prst="line">
            <a:avLst/>
          </a:prstGeom>
          <a:noFill/>
          <a:ln w="57150" cmpd="thickThin">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33817" name="Line 25"/>
          <p:cNvSpPr>
            <a:spLocks noChangeShapeType="1"/>
          </p:cNvSpPr>
          <p:nvPr/>
        </p:nvSpPr>
        <p:spPr bwMode="auto">
          <a:xfrm>
            <a:off x="6400800" y="3276600"/>
            <a:ext cx="1422400" cy="990600"/>
          </a:xfrm>
          <a:prstGeom prst="line">
            <a:avLst/>
          </a:prstGeom>
          <a:noFill/>
          <a:ln w="57150" cmpd="thickThin">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33818" name="Line 26"/>
          <p:cNvSpPr>
            <a:spLocks noChangeShapeType="1"/>
          </p:cNvSpPr>
          <p:nvPr/>
        </p:nvSpPr>
        <p:spPr bwMode="auto">
          <a:xfrm>
            <a:off x="6096000" y="5867400"/>
            <a:ext cx="1727200" cy="0"/>
          </a:xfrm>
          <a:prstGeom prst="line">
            <a:avLst/>
          </a:prstGeom>
          <a:noFill/>
          <a:ln w="57150" cmpd="thickThin">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11372099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3809"/>
                                        </p:tgtEl>
                                        <p:attrNameLst>
                                          <p:attrName>style.visibility</p:attrName>
                                        </p:attrNameLst>
                                      </p:cBhvr>
                                      <p:to>
                                        <p:strVal val="visible"/>
                                      </p:to>
                                    </p:set>
                                    <p:animEffect transition="in" filter="wipe(down)">
                                      <p:cBhvr>
                                        <p:cTn id="7" dur="500"/>
                                        <p:tgtEl>
                                          <p:spTgt spid="33809"/>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33794"/>
                                        </p:tgtEl>
                                        <p:attrNameLst>
                                          <p:attrName>style.visibility</p:attrName>
                                        </p:attrNameLst>
                                      </p:cBhvr>
                                      <p:to>
                                        <p:strVal val="visible"/>
                                      </p:to>
                                    </p:set>
                                    <p:animEffect transition="in" filter="box(in)">
                                      <p:cBhvr>
                                        <p:cTn id="11" dur="500"/>
                                        <p:tgtEl>
                                          <p:spTgt spid="3379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33810"/>
                                        </p:tgtEl>
                                        <p:attrNameLst>
                                          <p:attrName>style.visibility</p:attrName>
                                        </p:attrNameLst>
                                      </p:cBhvr>
                                      <p:to>
                                        <p:strVal val="visible"/>
                                      </p:to>
                                    </p:set>
                                    <p:animEffect transition="in" filter="wipe(down)">
                                      <p:cBhvr>
                                        <p:cTn id="16" dur="500"/>
                                        <p:tgtEl>
                                          <p:spTgt spid="33810"/>
                                        </p:tgtEl>
                                      </p:cBhvr>
                                    </p:animEffect>
                                  </p:childTnLst>
                                </p:cTn>
                              </p:par>
                            </p:childTnLst>
                          </p:cTn>
                        </p:par>
                        <p:par>
                          <p:cTn id="17" fill="hold" nodeType="afterGroup">
                            <p:stCondLst>
                              <p:cond delay="500"/>
                            </p:stCondLst>
                            <p:childTnLst>
                              <p:par>
                                <p:cTn id="18" presetID="4" presetClass="entr" presetSubtype="16" fill="hold" grpId="0" nodeType="afterEffect">
                                  <p:stCondLst>
                                    <p:cond delay="0"/>
                                  </p:stCondLst>
                                  <p:childTnLst>
                                    <p:set>
                                      <p:cBhvr>
                                        <p:cTn id="19" dur="1" fill="hold">
                                          <p:stCondLst>
                                            <p:cond delay="0"/>
                                          </p:stCondLst>
                                        </p:cTn>
                                        <p:tgtEl>
                                          <p:spTgt spid="33795"/>
                                        </p:tgtEl>
                                        <p:attrNameLst>
                                          <p:attrName>style.visibility</p:attrName>
                                        </p:attrNameLst>
                                      </p:cBhvr>
                                      <p:to>
                                        <p:strVal val="visible"/>
                                      </p:to>
                                    </p:set>
                                    <p:animEffect transition="in" filter="box(in)">
                                      <p:cBhvr>
                                        <p:cTn id="20" dur="500"/>
                                        <p:tgtEl>
                                          <p:spTgt spid="3379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0" presetClass="entr" presetSubtype="0" fill="hold" grpId="0" nodeType="clickEffect">
                                  <p:stCondLst>
                                    <p:cond delay="0"/>
                                  </p:stCondLst>
                                  <p:childTnLst>
                                    <p:set>
                                      <p:cBhvr>
                                        <p:cTn id="24" dur="1" fill="hold">
                                          <p:stCondLst>
                                            <p:cond delay="0"/>
                                          </p:stCondLst>
                                        </p:cTn>
                                        <p:tgtEl>
                                          <p:spTgt spid="33811"/>
                                        </p:tgtEl>
                                        <p:attrNameLst>
                                          <p:attrName>style.visibility</p:attrName>
                                        </p:attrNameLst>
                                      </p:cBhvr>
                                      <p:to>
                                        <p:strVal val="visible"/>
                                      </p:to>
                                    </p:set>
                                    <p:animEffect transition="in" filter="wedge">
                                      <p:cBhvr>
                                        <p:cTn id="25" dur="2000"/>
                                        <p:tgtEl>
                                          <p:spTgt spid="33811"/>
                                        </p:tgtEl>
                                      </p:cBhvr>
                                    </p:animEffect>
                                  </p:childTnLst>
                                </p:cTn>
                              </p:par>
                            </p:childTnLst>
                          </p:cTn>
                        </p:par>
                        <p:par>
                          <p:cTn id="26" fill="hold" nodeType="afterGroup">
                            <p:stCondLst>
                              <p:cond delay="2000"/>
                            </p:stCondLst>
                            <p:childTnLst>
                              <p:par>
                                <p:cTn id="27" presetID="4" presetClass="entr" presetSubtype="16" fill="hold" grpId="0" nodeType="afterEffect">
                                  <p:stCondLst>
                                    <p:cond delay="0"/>
                                  </p:stCondLst>
                                  <p:childTnLst>
                                    <p:set>
                                      <p:cBhvr>
                                        <p:cTn id="28" dur="1" fill="hold">
                                          <p:stCondLst>
                                            <p:cond delay="0"/>
                                          </p:stCondLst>
                                        </p:cTn>
                                        <p:tgtEl>
                                          <p:spTgt spid="33796"/>
                                        </p:tgtEl>
                                        <p:attrNameLst>
                                          <p:attrName>style.visibility</p:attrName>
                                        </p:attrNameLst>
                                      </p:cBhvr>
                                      <p:to>
                                        <p:strVal val="visible"/>
                                      </p:to>
                                    </p:set>
                                    <p:animEffect transition="in" filter="box(in)">
                                      <p:cBhvr>
                                        <p:cTn id="29" dur="500"/>
                                        <p:tgtEl>
                                          <p:spTgt spid="3379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3815"/>
                                        </p:tgtEl>
                                        <p:attrNameLst>
                                          <p:attrName>style.visibility</p:attrName>
                                        </p:attrNameLst>
                                      </p:cBhvr>
                                      <p:to>
                                        <p:strVal val="visible"/>
                                      </p:to>
                                    </p:set>
                                    <p:animEffect transition="in" filter="wipe(down)">
                                      <p:cBhvr>
                                        <p:cTn id="34" dur="500"/>
                                        <p:tgtEl>
                                          <p:spTgt spid="33815"/>
                                        </p:tgtEl>
                                      </p:cBhvr>
                                    </p:animEffect>
                                  </p:childTnLst>
                                </p:cTn>
                              </p:par>
                            </p:childTnLst>
                          </p:cTn>
                        </p:par>
                        <p:par>
                          <p:cTn id="35" fill="hold" nodeType="afterGroup">
                            <p:stCondLst>
                              <p:cond delay="500"/>
                            </p:stCondLst>
                            <p:childTnLst>
                              <p:par>
                                <p:cTn id="36" presetID="20" presetClass="entr" presetSubtype="0" fill="hold" grpId="0" nodeType="afterEffect">
                                  <p:stCondLst>
                                    <p:cond delay="0"/>
                                  </p:stCondLst>
                                  <p:childTnLst>
                                    <p:set>
                                      <p:cBhvr>
                                        <p:cTn id="37" dur="1" fill="hold">
                                          <p:stCondLst>
                                            <p:cond delay="0"/>
                                          </p:stCondLst>
                                        </p:cTn>
                                        <p:tgtEl>
                                          <p:spTgt spid="33798"/>
                                        </p:tgtEl>
                                        <p:attrNameLst>
                                          <p:attrName>style.visibility</p:attrName>
                                        </p:attrNameLst>
                                      </p:cBhvr>
                                      <p:to>
                                        <p:strVal val="visible"/>
                                      </p:to>
                                    </p:set>
                                    <p:animEffect transition="in" filter="wedge">
                                      <p:cBhvr>
                                        <p:cTn id="38" dur="2000"/>
                                        <p:tgtEl>
                                          <p:spTgt spid="3379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3816"/>
                                        </p:tgtEl>
                                        <p:attrNameLst>
                                          <p:attrName>style.visibility</p:attrName>
                                        </p:attrNameLst>
                                      </p:cBhvr>
                                      <p:to>
                                        <p:strVal val="visible"/>
                                      </p:to>
                                    </p:set>
                                    <p:animEffect transition="in" filter="wipe(down)">
                                      <p:cBhvr>
                                        <p:cTn id="43" dur="500"/>
                                        <p:tgtEl>
                                          <p:spTgt spid="33816"/>
                                        </p:tgtEl>
                                      </p:cBhvr>
                                    </p:animEffect>
                                  </p:childTnLst>
                                </p:cTn>
                              </p:par>
                            </p:childTnLst>
                          </p:cTn>
                        </p:par>
                        <p:par>
                          <p:cTn id="44" fill="hold" nodeType="afterGroup">
                            <p:stCondLst>
                              <p:cond delay="500"/>
                            </p:stCondLst>
                            <p:childTnLst>
                              <p:par>
                                <p:cTn id="45" presetID="20" presetClass="entr" presetSubtype="0" fill="hold" grpId="0" nodeType="afterEffect">
                                  <p:stCondLst>
                                    <p:cond delay="0"/>
                                  </p:stCondLst>
                                  <p:childTnLst>
                                    <p:set>
                                      <p:cBhvr>
                                        <p:cTn id="46" dur="1" fill="hold">
                                          <p:stCondLst>
                                            <p:cond delay="0"/>
                                          </p:stCondLst>
                                        </p:cTn>
                                        <p:tgtEl>
                                          <p:spTgt spid="33799"/>
                                        </p:tgtEl>
                                        <p:attrNameLst>
                                          <p:attrName>style.visibility</p:attrName>
                                        </p:attrNameLst>
                                      </p:cBhvr>
                                      <p:to>
                                        <p:strVal val="visible"/>
                                      </p:to>
                                    </p:set>
                                    <p:animEffect transition="in" filter="wedge">
                                      <p:cBhvr>
                                        <p:cTn id="47" dur="2000"/>
                                        <p:tgtEl>
                                          <p:spTgt spid="3379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3817"/>
                                        </p:tgtEl>
                                        <p:attrNameLst>
                                          <p:attrName>style.visibility</p:attrName>
                                        </p:attrNameLst>
                                      </p:cBhvr>
                                      <p:to>
                                        <p:strVal val="visible"/>
                                      </p:to>
                                    </p:set>
                                    <p:animEffect transition="in" filter="wipe(down)">
                                      <p:cBhvr>
                                        <p:cTn id="52" dur="500"/>
                                        <p:tgtEl>
                                          <p:spTgt spid="33817"/>
                                        </p:tgtEl>
                                      </p:cBhvr>
                                    </p:animEffect>
                                  </p:childTnLst>
                                </p:cTn>
                              </p:par>
                            </p:childTnLst>
                          </p:cTn>
                        </p:par>
                        <p:par>
                          <p:cTn id="53" fill="hold" nodeType="afterGroup">
                            <p:stCondLst>
                              <p:cond delay="500"/>
                            </p:stCondLst>
                            <p:childTnLst>
                              <p:par>
                                <p:cTn id="54" presetID="20" presetClass="entr" presetSubtype="0" fill="hold" grpId="0" nodeType="afterEffect">
                                  <p:stCondLst>
                                    <p:cond delay="0"/>
                                  </p:stCondLst>
                                  <p:childTnLst>
                                    <p:set>
                                      <p:cBhvr>
                                        <p:cTn id="55" dur="1" fill="hold">
                                          <p:stCondLst>
                                            <p:cond delay="0"/>
                                          </p:stCondLst>
                                        </p:cTn>
                                        <p:tgtEl>
                                          <p:spTgt spid="33800"/>
                                        </p:tgtEl>
                                        <p:attrNameLst>
                                          <p:attrName>style.visibility</p:attrName>
                                        </p:attrNameLst>
                                      </p:cBhvr>
                                      <p:to>
                                        <p:strVal val="visible"/>
                                      </p:to>
                                    </p:set>
                                    <p:animEffect transition="in" filter="wedge">
                                      <p:cBhvr>
                                        <p:cTn id="56" dur="2000"/>
                                        <p:tgtEl>
                                          <p:spTgt spid="33800"/>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33818"/>
                                        </p:tgtEl>
                                        <p:attrNameLst>
                                          <p:attrName>style.visibility</p:attrName>
                                        </p:attrNameLst>
                                      </p:cBhvr>
                                      <p:to>
                                        <p:strVal val="visible"/>
                                      </p:to>
                                    </p:set>
                                    <p:animEffect transition="in" filter="wipe(down)">
                                      <p:cBhvr>
                                        <p:cTn id="61" dur="500"/>
                                        <p:tgtEl>
                                          <p:spTgt spid="33818"/>
                                        </p:tgtEl>
                                      </p:cBhvr>
                                    </p:animEffect>
                                  </p:childTnLst>
                                </p:cTn>
                              </p:par>
                            </p:childTnLst>
                          </p:cTn>
                        </p:par>
                        <p:par>
                          <p:cTn id="62" fill="hold" nodeType="afterGroup">
                            <p:stCondLst>
                              <p:cond delay="500"/>
                            </p:stCondLst>
                            <p:childTnLst>
                              <p:par>
                                <p:cTn id="63" presetID="20" presetClass="entr" presetSubtype="0" fill="hold" grpId="0" nodeType="afterEffect">
                                  <p:stCondLst>
                                    <p:cond delay="0"/>
                                  </p:stCondLst>
                                  <p:childTnLst>
                                    <p:set>
                                      <p:cBhvr>
                                        <p:cTn id="64" dur="1" fill="hold">
                                          <p:stCondLst>
                                            <p:cond delay="0"/>
                                          </p:stCondLst>
                                        </p:cTn>
                                        <p:tgtEl>
                                          <p:spTgt spid="33801"/>
                                        </p:tgtEl>
                                        <p:attrNameLst>
                                          <p:attrName>style.visibility</p:attrName>
                                        </p:attrNameLst>
                                      </p:cBhvr>
                                      <p:to>
                                        <p:strVal val="visible"/>
                                      </p:to>
                                    </p:set>
                                    <p:animEffect transition="in" filter="wedge">
                                      <p:cBhvr>
                                        <p:cTn id="65" dur="2000"/>
                                        <p:tgtEl>
                                          <p:spTgt spid="338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nimBg="1"/>
      <p:bldP spid="33795" grpId="0" animBg="1"/>
      <p:bldP spid="33796" grpId="0" animBg="1"/>
      <p:bldP spid="33798" grpId="0" animBg="1"/>
      <p:bldP spid="33799" grpId="0" animBg="1"/>
      <p:bldP spid="33800" grpId="0" animBg="1"/>
      <p:bldP spid="33801" grpId="0" animBg="1"/>
      <p:bldP spid="33809" grpId="0" animBg="1"/>
      <p:bldP spid="33810" grpId="0" animBg="1"/>
      <p:bldP spid="33811" grpId="0" animBg="1"/>
      <p:bldP spid="33815" grpId="0" animBg="1"/>
      <p:bldP spid="33816" grpId="0" animBg="1"/>
      <p:bldP spid="33817" grpId="0" animBg="1"/>
      <p:bldP spid="3381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7481" y="990600"/>
            <a:ext cx="9677400" cy="181588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800" b="1" dirty="0">
                <a:latin typeface="Times New Roman" pitchFamily="18" charset="0"/>
                <a:ea typeface="Microsoft YaHei Light" pitchFamily="34" charset="-122"/>
                <a:cs typeface="Times New Roman" pitchFamily="18" charset="0"/>
              </a:rPr>
              <a:t>     </a:t>
            </a:r>
            <a:r>
              <a:rPr lang="vi-VN" sz="2800" b="1" dirty="0">
                <a:latin typeface="Times New Roman" pitchFamily="18" charset="0"/>
                <a:ea typeface="Microsoft YaHei Light" pitchFamily="34" charset="-122"/>
                <a:cs typeface="Times New Roman" pitchFamily="18" charset="0"/>
              </a:rPr>
              <a:t>Chiếc bút của em hiệu Thiên Long. Đó là một chiếc bút nhỏ nhắn, thân màu đỏ sậm, được làm bằng nhựa cứng. Nắp bút bằng nhôm mạ đồng bóng loáng. Đầu bút thon thon, ngòi bút hình lá tre mềm mại vô cùng.</a:t>
            </a:r>
            <a:endParaRPr lang="en-US" sz="2800" b="1" dirty="0">
              <a:latin typeface="Times New Roman" pitchFamily="18" charset="0"/>
              <a:ea typeface="Microsoft YaHei Light" pitchFamily="34" charset="-122"/>
              <a:cs typeface="Times New Roman" pitchFamily="18" charset="0"/>
            </a:endParaRPr>
          </a:p>
        </p:txBody>
      </p:sp>
      <p:sp>
        <p:nvSpPr>
          <p:cNvPr id="3" name="TextBox 2"/>
          <p:cNvSpPr txBox="1"/>
          <p:nvPr/>
        </p:nvSpPr>
        <p:spPr>
          <a:xfrm>
            <a:off x="1367481" y="3422822"/>
            <a:ext cx="10439400" cy="224676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      </a:t>
            </a:r>
            <a:r>
              <a:rPr lang="vi-VN" sz="2800" b="1" dirty="0">
                <a:latin typeface="+mj-lt"/>
              </a:rPr>
              <a:t>Cây bút nhỏ nhắn xinh xinh dài bằng một gang tay của em, tròn trĩnh như ngón tay trỏ của chị. Nắp bút làm bằng </a:t>
            </a:r>
            <a:r>
              <a:rPr lang="en-US" sz="2800" b="1" dirty="0" err="1">
                <a:latin typeface="Times New Roman" pitchFamily="18" charset="0"/>
                <a:cs typeface="Times New Roman" pitchFamily="18" charset="0"/>
              </a:rPr>
              <a:t>nhôm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phủ</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màu</a:t>
            </a:r>
            <a:r>
              <a:rPr lang="en-US" sz="2800" b="1" dirty="0">
                <a:latin typeface="+mj-lt"/>
              </a:rPr>
              <a:t> </a:t>
            </a:r>
            <a:r>
              <a:rPr lang="vi-VN" sz="2800" b="1" dirty="0">
                <a:latin typeface="+mj-lt"/>
              </a:rPr>
              <a:t>vàng óng ánh. Trên nắp bút có khắc số 366. Thân bút là một ống nhựa màu đen, trơn bóng, càng về phía sau càng thon lại như búp măng non.</a:t>
            </a:r>
            <a:endParaRPr lang="en-US" sz="2800" b="1" dirty="0">
              <a:latin typeface="+mj-lt"/>
            </a:endParaRPr>
          </a:p>
        </p:txBody>
      </p:sp>
    </p:spTree>
    <p:extLst>
      <p:ext uri="{BB962C8B-B14F-4D97-AF65-F5344CB8AC3E}">
        <p14:creationId xmlns:p14="http://schemas.microsoft.com/office/powerpoint/2010/main" val="128566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9ADDF13-36DF-4D11-8F9B-213874833DC1}"/>
              </a:ext>
            </a:extLst>
          </p:cNvPr>
          <p:cNvGrpSpPr/>
          <p:nvPr/>
        </p:nvGrpSpPr>
        <p:grpSpPr>
          <a:xfrm>
            <a:off x="0" y="0"/>
            <a:ext cx="12192000" cy="6858000"/>
            <a:chOff x="0" y="0"/>
            <a:chExt cx="12192000" cy="6858000"/>
          </a:xfrm>
        </p:grpSpPr>
        <p:pic>
          <p:nvPicPr>
            <p:cNvPr id="10" name="Picture 9">
              <a:extLst>
                <a:ext uri="{FF2B5EF4-FFF2-40B4-BE49-F238E27FC236}">
                  <a16:creationId xmlns:a16="http://schemas.microsoft.com/office/drawing/2014/main" id="{CF41A226-0382-45C2-9F30-788C0BCB14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Rounded Corners 10">
              <a:extLst>
                <a:ext uri="{FF2B5EF4-FFF2-40B4-BE49-F238E27FC236}">
                  <a16:creationId xmlns:a16="http://schemas.microsoft.com/office/drawing/2014/main" id="{23A2E3BC-1BB4-4B69-95D1-2914E2FD3A77}"/>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6869" name="Text Box 15">
            <a:extLst>
              <a:ext uri="{FF2B5EF4-FFF2-40B4-BE49-F238E27FC236}">
                <a16:creationId xmlns:a16="http://schemas.microsoft.com/office/drawing/2014/main" id="{FD473EB3-A91F-407B-B973-3B49DACB64A9}"/>
              </a:ext>
            </a:extLst>
          </p:cNvPr>
          <p:cNvSpPr txBox="1">
            <a:spLocks noChangeArrowheads="1"/>
          </p:cNvSpPr>
          <p:nvPr/>
        </p:nvSpPr>
        <p:spPr bwMode="auto">
          <a:xfrm>
            <a:off x="1524000" y="701681"/>
            <a:ext cx="2286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u="none">
                <a:solidFill>
                  <a:srgbClr val="0000CC"/>
                </a:solidFill>
                <a:latin typeface="Times New Roman" panose="02020603050405020304" pitchFamily="18" charset="0"/>
              </a:rPr>
              <a:t>Ghi nhớ</a:t>
            </a:r>
          </a:p>
        </p:txBody>
      </p:sp>
      <p:sp>
        <p:nvSpPr>
          <p:cNvPr id="36870" name="AutoShape 16">
            <a:extLst>
              <a:ext uri="{FF2B5EF4-FFF2-40B4-BE49-F238E27FC236}">
                <a16:creationId xmlns:a16="http://schemas.microsoft.com/office/drawing/2014/main" id="{BEB3E404-3806-4ECF-BCE7-3EEFB1D319C6}"/>
              </a:ext>
            </a:extLst>
          </p:cNvPr>
          <p:cNvSpPr>
            <a:spLocks noChangeArrowheads="1"/>
          </p:cNvSpPr>
          <p:nvPr/>
        </p:nvSpPr>
        <p:spPr bwMode="auto">
          <a:xfrm>
            <a:off x="1828800" y="2289175"/>
            <a:ext cx="8458200" cy="2514600"/>
          </a:xfrm>
          <a:prstGeom prst="flowChartAlternateProcess">
            <a:avLst/>
          </a:prstGeom>
          <a:solidFill>
            <a:srgbClr val="FFFF00"/>
          </a:solidFill>
          <a:ln w="38100">
            <a:solidFill>
              <a:srgbClr val="FF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800" b="0" u="none">
              <a:latin typeface="Arial" panose="020B0604020202020204" pitchFamily="34" charset="0"/>
            </a:endParaRPr>
          </a:p>
        </p:txBody>
      </p:sp>
      <p:sp>
        <p:nvSpPr>
          <p:cNvPr id="36871" name="Text Box 17">
            <a:extLst>
              <a:ext uri="{FF2B5EF4-FFF2-40B4-BE49-F238E27FC236}">
                <a16:creationId xmlns:a16="http://schemas.microsoft.com/office/drawing/2014/main" id="{8B0FC031-B16F-4BD9-B56E-248418D291DF}"/>
              </a:ext>
            </a:extLst>
          </p:cNvPr>
          <p:cNvSpPr txBox="1">
            <a:spLocks noChangeArrowheads="1"/>
          </p:cNvSpPr>
          <p:nvPr/>
        </p:nvSpPr>
        <p:spPr bwMode="auto">
          <a:xfrm>
            <a:off x="1905000" y="2286005"/>
            <a:ext cx="84582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Arial" panose="020B0604020202020204" pitchFamily="34" charset="0"/>
              </a:rPr>
              <a:t>	</a:t>
            </a:r>
            <a:r>
              <a:rPr lang="vi-VN" altLang="en-US" sz="2800" b="0" u="none">
                <a:solidFill>
                  <a:srgbClr val="0000FF"/>
                </a:solidFill>
                <a:latin typeface="Arial" panose="020B0604020202020204" pitchFamily="34" charset="0"/>
              </a:rPr>
              <a:t>1. Mỗi đoạn văn miêu tả đồ vật có một nội dung nhất định, chẳng hạn: giới thiệu về đồ vật, tả bao quát về đồ vật, tả từng bộ phận của đồ vật hoặc nêu lên tình cảm, thái độ của người viết về đồ vật...</a:t>
            </a:r>
          </a:p>
          <a:p>
            <a:pPr eaLnBrk="1" hangingPunct="1">
              <a:spcBef>
                <a:spcPct val="50000"/>
              </a:spcBef>
              <a:buFontTx/>
              <a:buNone/>
            </a:pPr>
            <a:r>
              <a:rPr lang="vi-VN" altLang="en-US" sz="2800" b="0" u="none">
                <a:solidFill>
                  <a:srgbClr val="0000FF"/>
                </a:solidFill>
                <a:latin typeface="Arial" panose="020B0604020202020204" pitchFamily="34" charset="0"/>
              </a:rPr>
              <a:t>	</a:t>
            </a:r>
          </a:p>
        </p:txBody>
      </p:sp>
      <p:sp>
        <p:nvSpPr>
          <p:cNvPr id="36872" name="Text Box 18">
            <a:extLst>
              <a:ext uri="{FF2B5EF4-FFF2-40B4-BE49-F238E27FC236}">
                <a16:creationId xmlns:a16="http://schemas.microsoft.com/office/drawing/2014/main" id="{7603FAC2-3F09-441E-9342-4F74CDBFC924}"/>
              </a:ext>
            </a:extLst>
          </p:cNvPr>
          <p:cNvSpPr txBox="1">
            <a:spLocks noChangeArrowheads="1"/>
          </p:cNvSpPr>
          <p:nvPr/>
        </p:nvSpPr>
        <p:spPr bwMode="auto">
          <a:xfrm>
            <a:off x="3886200" y="1006480"/>
            <a:ext cx="5943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Char char="-"/>
            </a:pPr>
            <a:r>
              <a:rPr lang="en-US" altLang="en-US" sz="2400" b="0" u="none">
                <a:latin typeface="Times New Roman" panose="02020603050405020304" pitchFamily="18" charset="0"/>
              </a:rPr>
              <a:t> Mỗi đoạn văn miêu tả đồ vật có ý nghĩa gì? </a:t>
            </a:r>
          </a:p>
        </p:txBody>
      </p:sp>
      <p:sp>
        <p:nvSpPr>
          <p:cNvPr id="36873" name="Text Box 19">
            <a:extLst>
              <a:ext uri="{FF2B5EF4-FFF2-40B4-BE49-F238E27FC236}">
                <a16:creationId xmlns:a16="http://schemas.microsoft.com/office/drawing/2014/main" id="{D2ECD710-2EB2-4767-AFFF-EDEF94E91D04}"/>
              </a:ext>
            </a:extLst>
          </p:cNvPr>
          <p:cNvSpPr txBox="1">
            <a:spLocks noChangeArrowheads="1"/>
          </p:cNvSpPr>
          <p:nvPr/>
        </p:nvSpPr>
        <p:spPr bwMode="auto">
          <a:xfrm>
            <a:off x="3810000" y="1006480"/>
            <a:ext cx="6858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0" u="none">
                <a:latin typeface="Times New Roman" panose="02020603050405020304" pitchFamily="18" charset="0"/>
              </a:rPr>
              <a:t>-</a:t>
            </a:r>
            <a:r>
              <a:rPr lang="en-US" altLang="en-US" sz="2400" u="none">
                <a:latin typeface="Times New Roman" panose="02020603050405020304" pitchFamily="18" charset="0"/>
              </a:rPr>
              <a:t> </a:t>
            </a:r>
            <a:r>
              <a:rPr lang="en-US" altLang="en-US" sz="2400" b="0" u="none">
                <a:latin typeface="Times New Roman" panose="02020603050405020304" pitchFamily="18" charset="0"/>
              </a:rPr>
              <a:t>Khi viết hết mỗi đoạn văn cần chú ý điều gì?</a:t>
            </a:r>
          </a:p>
        </p:txBody>
      </p:sp>
      <p:sp>
        <p:nvSpPr>
          <p:cNvPr id="36874" name="Rectangle 21">
            <a:extLst>
              <a:ext uri="{FF2B5EF4-FFF2-40B4-BE49-F238E27FC236}">
                <a16:creationId xmlns:a16="http://schemas.microsoft.com/office/drawing/2014/main" id="{5E5B59C3-C7DA-422B-A9F9-09A02691C442}"/>
              </a:ext>
            </a:extLst>
          </p:cNvPr>
          <p:cNvSpPr>
            <a:spLocks noChangeArrowheads="1"/>
          </p:cNvSpPr>
          <p:nvPr/>
        </p:nvSpPr>
        <p:spPr bwMode="auto">
          <a:xfrm>
            <a:off x="1790700" y="5029200"/>
            <a:ext cx="8610600" cy="990600"/>
          </a:xfrm>
          <a:prstGeom prst="rect">
            <a:avLst/>
          </a:prstGeom>
          <a:solidFill>
            <a:srgbClr val="00FFFF"/>
          </a:solidFill>
          <a:ln w="28575" algn="ctr">
            <a:solidFill>
              <a:srgbClr val="0000FF"/>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600" u="none">
                <a:latin typeface="Times New Roman" panose="02020603050405020304" pitchFamily="18" charset="0"/>
              </a:rPr>
              <a:t>Dặn dò: Học sinh về nhà học thuộc nội dung ghi nhớ.</a:t>
            </a:r>
          </a:p>
          <a:p>
            <a:pPr eaLnBrk="1" hangingPunct="1">
              <a:spcBef>
                <a:spcPct val="0"/>
              </a:spcBef>
              <a:buFontTx/>
              <a:buNone/>
            </a:pPr>
            <a:r>
              <a:rPr lang="en-US" altLang="en-US" sz="2500" u="none">
                <a:latin typeface="Times New Roman" panose="02020603050405020304" pitchFamily="18" charset="0"/>
              </a:rPr>
              <a:t>Xem trước bài: Luyện tập xây dựng đoạn văn miêu tả đồ vật</a:t>
            </a:r>
          </a:p>
        </p:txBody>
      </p:sp>
      <p:sp>
        <p:nvSpPr>
          <p:cNvPr id="36877" name="Text Box 17">
            <a:extLst>
              <a:ext uri="{FF2B5EF4-FFF2-40B4-BE49-F238E27FC236}">
                <a16:creationId xmlns:a16="http://schemas.microsoft.com/office/drawing/2014/main" id="{BD5CCF9D-D906-4F09-97FA-C04AD3A664B1}"/>
              </a:ext>
            </a:extLst>
          </p:cNvPr>
          <p:cNvSpPr txBox="1">
            <a:spLocks noChangeArrowheads="1"/>
          </p:cNvSpPr>
          <p:nvPr/>
        </p:nvSpPr>
        <p:spPr bwMode="auto">
          <a:xfrm>
            <a:off x="1752600" y="4083054"/>
            <a:ext cx="8915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Arial" panose="020B0604020202020204" pitchFamily="34" charset="0"/>
              </a:rPr>
              <a:t>	</a:t>
            </a:r>
            <a:r>
              <a:rPr lang="vi-VN" altLang="en-US" sz="2800" b="0" u="none">
                <a:solidFill>
                  <a:srgbClr val="0000FF"/>
                </a:solidFill>
                <a:latin typeface="Arial" panose="020B0604020202020204" pitchFamily="34" charset="0"/>
              </a:rPr>
              <a:t>  2. Khi viết, hết mỗi đoạn văn cần xuống dòng.</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6872"/>
                                        </p:tgtEl>
                                        <p:attrNameLst>
                                          <p:attrName>style.visibility</p:attrName>
                                        </p:attrNameLst>
                                      </p:cBhvr>
                                      <p:to>
                                        <p:strVal val="visible"/>
                                      </p:to>
                                    </p:set>
                                    <p:animEffect transition="in" filter="box(in)">
                                      <p:cBhvr>
                                        <p:cTn id="7" dur="500"/>
                                        <p:tgtEl>
                                          <p:spTgt spid="368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6871"/>
                                        </p:tgtEl>
                                        <p:attrNameLst>
                                          <p:attrName>style.visibility</p:attrName>
                                        </p:attrNameLst>
                                      </p:cBhvr>
                                      <p:to>
                                        <p:strVal val="visible"/>
                                      </p:to>
                                    </p:set>
                                    <p:animEffect transition="in" filter="box(in)">
                                      <p:cBhvr>
                                        <p:cTn id="12" dur="500"/>
                                        <p:tgtEl>
                                          <p:spTgt spid="36871"/>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36870"/>
                                        </p:tgtEl>
                                        <p:attrNameLst>
                                          <p:attrName>style.visibility</p:attrName>
                                        </p:attrNameLst>
                                      </p:cBhvr>
                                      <p:to>
                                        <p:strVal val="visible"/>
                                      </p:to>
                                    </p:set>
                                    <p:animEffect transition="in" filter="box(in)">
                                      <p:cBhvr>
                                        <p:cTn id="15" dur="500"/>
                                        <p:tgtEl>
                                          <p:spTgt spid="36870"/>
                                        </p:tgtEl>
                                      </p:cBhvr>
                                    </p:animEffect>
                                  </p:childTnLst>
                                </p:cTn>
                              </p:par>
                              <p:par>
                                <p:cTn id="16" presetID="4" presetClass="exit" presetSubtype="16" fill="hold" grpId="1" nodeType="withEffect">
                                  <p:stCondLst>
                                    <p:cond delay="0"/>
                                  </p:stCondLst>
                                  <p:childTnLst>
                                    <p:animEffect transition="out" filter="box(in)">
                                      <p:cBhvr>
                                        <p:cTn id="17" dur="500"/>
                                        <p:tgtEl>
                                          <p:spTgt spid="36872"/>
                                        </p:tgtEl>
                                      </p:cBhvr>
                                    </p:animEffect>
                                    <p:set>
                                      <p:cBhvr>
                                        <p:cTn id="18" dur="1" fill="hold">
                                          <p:stCondLst>
                                            <p:cond delay="499"/>
                                          </p:stCondLst>
                                        </p:cTn>
                                        <p:tgtEl>
                                          <p:spTgt spid="36872"/>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36873"/>
                                        </p:tgtEl>
                                        <p:attrNameLst>
                                          <p:attrName>style.visibility</p:attrName>
                                        </p:attrNameLst>
                                      </p:cBhvr>
                                      <p:to>
                                        <p:strVal val="visible"/>
                                      </p:to>
                                    </p:set>
                                    <p:animEffect transition="in" filter="box(in)">
                                      <p:cBhvr>
                                        <p:cTn id="23" dur="500"/>
                                        <p:tgtEl>
                                          <p:spTgt spid="3687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36877"/>
                                        </p:tgtEl>
                                        <p:attrNameLst>
                                          <p:attrName>style.visibility</p:attrName>
                                        </p:attrNameLst>
                                      </p:cBhvr>
                                      <p:to>
                                        <p:strVal val="visible"/>
                                      </p:to>
                                    </p:set>
                                    <p:animEffect transition="in" filter="box(in)">
                                      <p:cBhvr>
                                        <p:cTn id="28" dur="500"/>
                                        <p:tgtEl>
                                          <p:spTgt spid="36877"/>
                                        </p:tgtEl>
                                      </p:cBhvr>
                                    </p:animEffect>
                                  </p:childTnLst>
                                </p:cTn>
                              </p:par>
                              <p:par>
                                <p:cTn id="29" presetID="4" presetClass="exit" presetSubtype="16" fill="hold" grpId="1" nodeType="withEffect">
                                  <p:stCondLst>
                                    <p:cond delay="0"/>
                                  </p:stCondLst>
                                  <p:childTnLst>
                                    <p:animEffect transition="out" filter="box(in)">
                                      <p:cBhvr>
                                        <p:cTn id="30" dur="500"/>
                                        <p:tgtEl>
                                          <p:spTgt spid="36873"/>
                                        </p:tgtEl>
                                      </p:cBhvr>
                                    </p:animEffect>
                                    <p:set>
                                      <p:cBhvr>
                                        <p:cTn id="31" dur="1" fill="hold">
                                          <p:stCondLst>
                                            <p:cond delay="499"/>
                                          </p:stCondLst>
                                        </p:cTn>
                                        <p:tgtEl>
                                          <p:spTgt spid="36873"/>
                                        </p:tgtEl>
                                        <p:attrNameLst>
                                          <p:attrName>style.visibility</p:attrName>
                                        </p:attrNameLst>
                                      </p:cBhvr>
                                      <p:to>
                                        <p:strVal val="hidden"/>
                                      </p:to>
                                    </p:set>
                                  </p:childTnLst>
                                </p:cTn>
                              </p:par>
                              <p:par>
                                <p:cTn id="32" presetID="4" presetClass="entr" presetSubtype="16" fill="hold" grpId="0" nodeType="withEffect">
                                  <p:stCondLst>
                                    <p:cond delay="0"/>
                                  </p:stCondLst>
                                  <p:childTnLst>
                                    <p:set>
                                      <p:cBhvr>
                                        <p:cTn id="33" dur="1" fill="hold">
                                          <p:stCondLst>
                                            <p:cond delay="0"/>
                                          </p:stCondLst>
                                        </p:cTn>
                                        <p:tgtEl>
                                          <p:spTgt spid="36869"/>
                                        </p:tgtEl>
                                        <p:attrNameLst>
                                          <p:attrName>style.visibility</p:attrName>
                                        </p:attrNameLst>
                                      </p:cBhvr>
                                      <p:to>
                                        <p:strVal val="visible"/>
                                      </p:to>
                                    </p:set>
                                    <p:animEffect transition="in" filter="box(in)">
                                      <p:cBhvr>
                                        <p:cTn id="34" dur="500"/>
                                        <p:tgtEl>
                                          <p:spTgt spid="3686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36874"/>
                                        </p:tgtEl>
                                        <p:attrNameLst>
                                          <p:attrName>style.visibility</p:attrName>
                                        </p:attrNameLst>
                                      </p:cBhvr>
                                      <p:to>
                                        <p:strVal val="visible"/>
                                      </p:to>
                                    </p:set>
                                    <p:animEffect transition="in" filter="box(in)">
                                      <p:cBhvr>
                                        <p:cTn id="39" dur="500"/>
                                        <p:tgtEl>
                                          <p:spTgt spid="36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p:bldP spid="36870" grpId="0" animBg="1"/>
      <p:bldP spid="36871" grpId="0"/>
      <p:bldP spid="36872" grpId="0"/>
      <p:bldP spid="36872" grpId="1"/>
      <p:bldP spid="36873" grpId="0"/>
      <p:bldP spid="36873" grpId="1"/>
      <p:bldP spid="36874" grpId="0" animBg="1"/>
      <p:bldP spid="3687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16DCC4-B189-4304-ABD4-240151B57B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41F1343C-2C30-4E73-9D45-5B325C0CB6AC}"/>
              </a:ext>
            </a:extLst>
          </p:cNvPr>
          <p:cNvSpPr/>
          <p:nvPr/>
        </p:nvSpPr>
        <p:spPr>
          <a:xfrm>
            <a:off x="838203" y="492622"/>
            <a:ext cx="10972799" cy="1828386"/>
          </a:xfrm>
          <a:prstGeom prst="rect">
            <a:avLst/>
          </a:prstGeom>
          <a:noFill/>
        </p:spPr>
        <p:txBody>
          <a:bodyPr wrap="square" lIns="91440" tIns="45720" rIns="91440" bIns="45720">
            <a:spAutoFit/>
          </a:bodyPr>
          <a:lstStyle/>
          <a:p>
            <a:pPr algn="ctr">
              <a:lnSpc>
                <a:spcPct val="150000"/>
              </a:lnSpc>
            </a:pPr>
            <a:r>
              <a:rPr lang="en-US" sz="4000" b="1" cap="none" spc="0">
                <a:ln w="0"/>
                <a:latin typeface="Times New Roman" panose="02020603050405020304" pitchFamily="18" charset="0"/>
                <a:cs typeface="Times New Roman" panose="02020603050405020304" pitchFamily="18" charset="0"/>
              </a:rPr>
              <a:t>Tập </a:t>
            </a:r>
            <a:r>
              <a:rPr lang="en-US" sz="4000" b="1" cap="none" spc="0" dirty="0" err="1">
                <a:ln w="0"/>
                <a:latin typeface="Times New Roman" panose="02020603050405020304" pitchFamily="18" charset="0"/>
                <a:cs typeface="Times New Roman" panose="02020603050405020304" pitchFamily="18" charset="0"/>
              </a:rPr>
              <a:t>làm</a:t>
            </a:r>
            <a:r>
              <a:rPr lang="en-US" sz="4000" b="1" cap="none" spc="0" dirty="0">
                <a:ln w="0"/>
                <a:latin typeface="Times New Roman" panose="02020603050405020304" pitchFamily="18" charset="0"/>
                <a:cs typeface="Times New Roman" panose="02020603050405020304" pitchFamily="18" charset="0"/>
              </a:rPr>
              <a:t> </a:t>
            </a:r>
            <a:r>
              <a:rPr lang="en-US" sz="4000" b="1" cap="none" spc="0" dirty="0" err="1">
                <a:ln w="0"/>
                <a:latin typeface="Times New Roman" panose="02020603050405020304" pitchFamily="18" charset="0"/>
                <a:cs typeface="Times New Roman" panose="02020603050405020304" pitchFamily="18" charset="0"/>
              </a:rPr>
              <a:t>văn</a:t>
            </a:r>
            <a:endParaRPr lang="en-US" sz="4000" b="1" cap="none" spc="0" dirty="0">
              <a:ln w="0"/>
              <a:latin typeface="Times New Roman" panose="02020603050405020304" pitchFamily="18" charset="0"/>
              <a:cs typeface="Times New Roman" panose="02020603050405020304" pitchFamily="18" charset="0"/>
            </a:endParaRPr>
          </a:p>
          <a:p>
            <a:pPr algn="ctr">
              <a:lnSpc>
                <a:spcPct val="150000"/>
              </a:lnSpc>
            </a:pPr>
            <a:r>
              <a:rPr lang="en-US" sz="4000" b="1" cap="none" spc="0">
                <a:ln w="0"/>
                <a:latin typeface="Times New Roman" panose="02020603050405020304" pitchFamily="18" charset="0"/>
                <a:cs typeface="Times New Roman" panose="02020603050405020304" pitchFamily="18" charset="0"/>
              </a:rPr>
              <a:t>Đoạn </a:t>
            </a:r>
            <a:r>
              <a:rPr lang="en-US" sz="4000" b="1" cap="none" spc="0" dirty="0" err="1">
                <a:ln w="0"/>
                <a:latin typeface="Times New Roman" panose="02020603050405020304" pitchFamily="18" charset="0"/>
                <a:cs typeface="Times New Roman" panose="02020603050405020304" pitchFamily="18" charset="0"/>
              </a:rPr>
              <a:t>văn</a:t>
            </a:r>
            <a:r>
              <a:rPr lang="en-US" sz="4000" b="1" cap="none" spc="0" dirty="0">
                <a:ln w="0"/>
                <a:latin typeface="Times New Roman" panose="02020603050405020304" pitchFamily="18" charset="0"/>
                <a:cs typeface="Times New Roman" panose="02020603050405020304" pitchFamily="18" charset="0"/>
              </a:rPr>
              <a:t> </a:t>
            </a:r>
            <a:r>
              <a:rPr lang="en-US" sz="4000" b="1" cap="none" spc="0" dirty="0" err="1">
                <a:ln w="0"/>
                <a:latin typeface="Times New Roman" panose="02020603050405020304" pitchFamily="18" charset="0"/>
                <a:cs typeface="Times New Roman" panose="02020603050405020304" pitchFamily="18" charset="0"/>
              </a:rPr>
              <a:t>trong</a:t>
            </a:r>
            <a:r>
              <a:rPr lang="en-US" sz="4000" b="1" dirty="0">
                <a:ln w="0"/>
                <a:latin typeface="Times New Roman" panose="02020603050405020304" pitchFamily="18" charset="0"/>
                <a:cs typeface="Times New Roman" panose="02020603050405020304" pitchFamily="18" charset="0"/>
              </a:rPr>
              <a:t> </a:t>
            </a:r>
            <a:r>
              <a:rPr lang="en-US" sz="4000" b="1" dirty="0" err="1">
                <a:ln w="0"/>
                <a:latin typeface="Times New Roman" panose="02020603050405020304" pitchFamily="18" charset="0"/>
                <a:cs typeface="Times New Roman" panose="02020603050405020304" pitchFamily="18" charset="0"/>
              </a:rPr>
              <a:t>bài</a:t>
            </a:r>
            <a:r>
              <a:rPr lang="en-US" sz="4000" b="1" dirty="0">
                <a:ln w="0"/>
                <a:latin typeface="Times New Roman" panose="02020603050405020304" pitchFamily="18" charset="0"/>
                <a:cs typeface="Times New Roman" panose="02020603050405020304" pitchFamily="18" charset="0"/>
              </a:rPr>
              <a:t> </a:t>
            </a:r>
            <a:r>
              <a:rPr lang="en-US" sz="4000" b="1" dirty="0" err="1">
                <a:ln w="0"/>
                <a:latin typeface="Times New Roman" panose="02020603050405020304" pitchFamily="18" charset="0"/>
                <a:cs typeface="Times New Roman" panose="02020603050405020304" pitchFamily="18" charset="0"/>
              </a:rPr>
              <a:t>văn</a:t>
            </a:r>
            <a:r>
              <a:rPr lang="en-US" sz="4000" b="1" dirty="0">
                <a:ln w="0"/>
                <a:latin typeface="Times New Roman" panose="02020603050405020304" pitchFamily="18" charset="0"/>
                <a:cs typeface="Times New Roman" panose="02020603050405020304" pitchFamily="18" charset="0"/>
              </a:rPr>
              <a:t> </a:t>
            </a:r>
            <a:r>
              <a:rPr lang="en-US" sz="4000" b="1" dirty="0" err="1">
                <a:ln w="0"/>
                <a:latin typeface="Times New Roman" panose="02020603050405020304" pitchFamily="18" charset="0"/>
                <a:cs typeface="Times New Roman" panose="02020603050405020304" pitchFamily="18" charset="0"/>
              </a:rPr>
              <a:t>miêu</a:t>
            </a:r>
            <a:r>
              <a:rPr lang="en-US" sz="4000" b="1" dirty="0">
                <a:ln w="0"/>
                <a:latin typeface="Times New Roman" panose="02020603050405020304" pitchFamily="18" charset="0"/>
                <a:cs typeface="Times New Roman" panose="02020603050405020304" pitchFamily="18" charset="0"/>
              </a:rPr>
              <a:t> </a:t>
            </a:r>
            <a:r>
              <a:rPr lang="en-US" sz="4000" b="1" dirty="0" err="1">
                <a:ln w="0"/>
                <a:latin typeface="Times New Roman" panose="02020603050405020304" pitchFamily="18" charset="0"/>
                <a:cs typeface="Times New Roman" panose="02020603050405020304" pitchFamily="18" charset="0"/>
              </a:rPr>
              <a:t>tả</a:t>
            </a:r>
            <a:r>
              <a:rPr lang="en-US" sz="4000" b="1" dirty="0">
                <a:ln w="0"/>
                <a:latin typeface="Times New Roman" panose="02020603050405020304" pitchFamily="18" charset="0"/>
                <a:cs typeface="Times New Roman" panose="02020603050405020304" pitchFamily="18" charset="0"/>
              </a:rPr>
              <a:t> </a:t>
            </a:r>
            <a:r>
              <a:rPr lang="en-US" sz="4000" b="1" dirty="0" err="1">
                <a:ln w="0"/>
                <a:latin typeface="Times New Roman" panose="02020603050405020304" pitchFamily="18" charset="0"/>
                <a:cs typeface="Times New Roman" panose="02020603050405020304" pitchFamily="18" charset="0"/>
              </a:rPr>
              <a:t>đồ</a:t>
            </a:r>
            <a:r>
              <a:rPr lang="en-US" sz="4000" b="1" dirty="0">
                <a:ln w="0"/>
                <a:latin typeface="Times New Roman" panose="02020603050405020304" pitchFamily="18" charset="0"/>
                <a:cs typeface="Times New Roman" panose="02020603050405020304" pitchFamily="18" charset="0"/>
              </a:rPr>
              <a:t> </a:t>
            </a:r>
            <a:r>
              <a:rPr lang="en-US" sz="4000" b="1" dirty="0" err="1">
                <a:ln w="0"/>
                <a:latin typeface="Times New Roman" panose="02020603050405020304" pitchFamily="18" charset="0"/>
                <a:cs typeface="Times New Roman" panose="02020603050405020304" pitchFamily="18" charset="0"/>
              </a:rPr>
              <a:t>vật</a:t>
            </a:r>
            <a:endParaRPr lang="en-US" sz="4000" b="1" cap="none" spc="0" dirty="0">
              <a:ln w="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30B1223-7574-44B3-B9D8-F59DC22009FE}"/>
              </a:ext>
            </a:extLst>
          </p:cNvPr>
          <p:cNvSpPr txBox="1"/>
          <p:nvPr/>
        </p:nvSpPr>
        <p:spPr>
          <a:xfrm>
            <a:off x="838203" y="3198167"/>
            <a:ext cx="1676400"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SGK - 169</a:t>
            </a:r>
            <a:endParaRPr lang="vi-VN" sz="2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8401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FE8AEE4-9298-4EDD-B44A-DDB4667DADE8}"/>
              </a:ext>
            </a:extLst>
          </p:cNvPr>
          <p:cNvGrpSpPr/>
          <p:nvPr/>
        </p:nvGrpSpPr>
        <p:grpSpPr>
          <a:xfrm>
            <a:off x="0" y="0"/>
            <a:ext cx="12192000" cy="6858000"/>
            <a:chOff x="0" y="0"/>
            <a:chExt cx="12192000" cy="6858000"/>
          </a:xfrm>
        </p:grpSpPr>
        <p:pic>
          <p:nvPicPr>
            <p:cNvPr id="5" name="Picture 4">
              <a:extLst>
                <a:ext uri="{FF2B5EF4-FFF2-40B4-BE49-F238E27FC236}">
                  <a16:creationId xmlns:a16="http://schemas.microsoft.com/office/drawing/2014/main" id="{9265AF95-596C-433A-B6E0-C3F921F4BF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DE2AA97E-C118-44DC-A0FE-3A5549A5917E}"/>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106" name="Text Box 10">
            <a:extLst>
              <a:ext uri="{FF2B5EF4-FFF2-40B4-BE49-F238E27FC236}">
                <a16:creationId xmlns:a16="http://schemas.microsoft.com/office/drawing/2014/main" id="{18064705-EC73-4EEE-A50F-4BE192ACB35A}"/>
              </a:ext>
            </a:extLst>
          </p:cNvPr>
          <p:cNvSpPr txBox="1">
            <a:spLocks noChangeArrowheads="1"/>
          </p:cNvSpPr>
          <p:nvPr/>
        </p:nvSpPr>
        <p:spPr bwMode="auto">
          <a:xfrm>
            <a:off x="1524000" y="385767"/>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400" u="none" dirty="0">
                <a:solidFill>
                  <a:srgbClr val="FF0000"/>
                </a:solidFill>
                <a:latin typeface="Times New Roman" panose="02020603050405020304" pitchFamily="18" charset="0"/>
              </a:rPr>
              <a:t>TẬP LÀM VĂN</a:t>
            </a:r>
            <a:endParaRPr lang="en-US" altLang="en-US" sz="2800" u="none" dirty="0">
              <a:solidFill>
                <a:srgbClr val="FF0000"/>
              </a:solidFill>
              <a:latin typeface="Times New Roman" panose="02020603050405020304" pitchFamily="18" charset="0"/>
            </a:endParaRPr>
          </a:p>
          <a:p>
            <a:pPr algn="ctr" eaLnBrk="1" hangingPunct="1">
              <a:spcBef>
                <a:spcPct val="50000"/>
              </a:spcBef>
              <a:buFontTx/>
              <a:buNone/>
            </a:pPr>
            <a:r>
              <a:rPr lang="vi-VN" altLang="en-US" u="none">
                <a:solidFill>
                  <a:srgbClr val="FF0000"/>
                </a:solidFill>
                <a:latin typeface="Times New Roman" panose="02020603050405020304" pitchFamily="18" charset="0"/>
              </a:rPr>
              <a:t>Đoạn </a:t>
            </a:r>
            <a:r>
              <a:rPr lang="vi-VN" altLang="en-US" u="none" dirty="0">
                <a:solidFill>
                  <a:srgbClr val="FF0000"/>
                </a:solidFill>
                <a:latin typeface="Times New Roman" panose="02020603050405020304" pitchFamily="18" charset="0"/>
              </a:rPr>
              <a:t>văn trong bài văn miêu tả đồ vật</a:t>
            </a:r>
          </a:p>
        </p:txBody>
      </p:sp>
      <p:pic>
        <p:nvPicPr>
          <p:cNvPr id="6151" name="Picture 18">
            <a:extLst>
              <a:ext uri="{FF2B5EF4-FFF2-40B4-BE49-F238E27FC236}">
                <a16:creationId xmlns:a16="http://schemas.microsoft.com/office/drawing/2014/main" id="{1EF8F869-B467-44F7-9B68-6775BAA4EC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217" y="1949833"/>
            <a:ext cx="719328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1" nodeType="clickEffect">
                                  <p:stCondLst>
                                    <p:cond delay="0"/>
                                  </p:stCondLst>
                                  <p:iterate type="lt">
                                    <p:tmPct val="0"/>
                                  </p:iterate>
                                  <p:childTnLst>
                                    <p:set>
                                      <p:cBhvr>
                                        <p:cTn id="6" dur="1" fill="hold">
                                          <p:stCondLst>
                                            <p:cond delay="0"/>
                                          </p:stCondLst>
                                        </p:cTn>
                                        <p:tgtEl>
                                          <p:spTgt spid="4106"/>
                                        </p:tgtEl>
                                        <p:attrNameLst>
                                          <p:attrName>style.visibility</p:attrName>
                                        </p:attrNameLst>
                                      </p:cBhvr>
                                      <p:to>
                                        <p:strVal val="visible"/>
                                      </p:to>
                                    </p:set>
                                    <p:animEffect transition="in" filter="box(in)">
                                      <p:cBhvr>
                                        <p:cTn id="7" dur="500"/>
                                        <p:tgtEl>
                                          <p:spTgt spid="4106"/>
                                        </p:tgtEl>
                                      </p:cBhvr>
                                    </p:animEffect>
                                  </p:childTnLst>
                                </p:cTn>
                              </p:par>
                              <p:par>
                                <p:cTn id="8" presetID="26" presetClass="emph" presetSubtype="0" repeatCount="2000" fill="hold" grpId="0" nodeType="withEffect">
                                  <p:stCondLst>
                                    <p:cond delay="0"/>
                                  </p:stCondLst>
                                  <p:iterate type="lt">
                                    <p:tmPct val="0"/>
                                  </p:iterate>
                                  <p:childTnLst>
                                    <p:animEffect transition="out" filter="fade">
                                      <p:cBhvr>
                                        <p:cTn id="9" dur="1000" tmFilter="0, 0; .2, .5; .8, .5; 1, 0"/>
                                        <p:tgtEl>
                                          <p:spTgt spid="4106"/>
                                        </p:tgtEl>
                                      </p:cBhvr>
                                    </p:animEffect>
                                    <p:animScale>
                                      <p:cBhvr>
                                        <p:cTn id="10" dur="500" autoRev="1" fill="hold"/>
                                        <p:tgtEl>
                                          <p:spTgt spid="4106"/>
                                        </p:tgtEl>
                                      </p:cBhvr>
                                      <p:by x="105000" y="105000"/>
                                    </p:animScale>
                                  </p:childTnLst>
                                </p:cTn>
                              </p:par>
                              <p:par>
                                <p:cTn id="11" presetID="4" presetClass="entr" presetSubtype="16" fill="hold" nodeType="withEffect">
                                  <p:stCondLst>
                                    <p:cond delay="0"/>
                                  </p:stCondLst>
                                  <p:childTnLst>
                                    <p:set>
                                      <p:cBhvr>
                                        <p:cTn id="12" dur="1" fill="hold">
                                          <p:stCondLst>
                                            <p:cond delay="0"/>
                                          </p:stCondLst>
                                        </p:cTn>
                                        <p:tgtEl>
                                          <p:spTgt spid="6151"/>
                                        </p:tgtEl>
                                        <p:attrNameLst>
                                          <p:attrName>style.visibility</p:attrName>
                                        </p:attrNameLst>
                                      </p:cBhvr>
                                      <p:to>
                                        <p:strVal val="visible"/>
                                      </p:to>
                                    </p:set>
                                    <p:animEffect transition="in" filter="box(in)">
                                      <p:cBhvr>
                                        <p:cTn id="13"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 grpId="0"/>
      <p:bldP spid="410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886EA71-20BC-4AB7-B678-1ECE740B47D7}"/>
              </a:ext>
            </a:extLst>
          </p:cNvPr>
          <p:cNvGrpSpPr/>
          <p:nvPr/>
        </p:nvGrpSpPr>
        <p:grpSpPr>
          <a:xfrm>
            <a:off x="0" y="0"/>
            <a:ext cx="12192000" cy="6858000"/>
            <a:chOff x="0" y="0"/>
            <a:chExt cx="12192000" cy="6858000"/>
          </a:xfrm>
        </p:grpSpPr>
        <p:pic>
          <p:nvPicPr>
            <p:cNvPr id="6" name="Picture 5">
              <a:extLst>
                <a:ext uri="{FF2B5EF4-FFF2-40B4-BE49-F238E27FC236}">
                  <a16:creationId xmlns:a16="http://schemas.microsoft.com/office/drawing/2014/main" id="{7E2B44E0-B410-41C6-A1E5-9699077732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BA27BF25-EFDB-44AA-8406-D3017406E97B}"/>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148" name="Text Box 11">
            <a:extLst>
              <a:ext uri="{FF2B5EF4-FFF2-40B4-BE49-F238E27FC236}">
                <a16:creationId xmlns:a16="http://schemas.microsoft.com/office/drawing/2014/main" id="{1A8D0054-09D4-42C4-B0A6-4999C48A1FE6}"/>
              </a:ext>
            </a:extLst>
          </p:cNvPr>
          <p:cNvSpPr txBox="1">
            <a:spLocks noChangeArrowheads="1"/>
          </p:cNvSpPr>
          <p:nvPr/>
        </p:nvSpPr>
        <p:spPr bwMode="auto">
          <a:xfrm>
            <a:off x="1524000" y="228602"/>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u="none">
                <a:solidFill>
                  <a:srgbClr val="0000CC"/>
                </a:solidFill>
                <a:latin typeface="Times New Roman" panose="02020603050405020304" pitchFamily="18" charset="0"/>
              </a:rPr>
              <a:t>I/ Nhận xét</a:t>
            </a:r>
          </a:p>
        </p:txBody>
      </p:sp>
      <p:sp>
        <p:nvSpPr>
          <p:cNvPr id="6149" name="Text Box 14">
            <a:extLst>
              <a:ext uri="{FF2B5EF4-FFF2-40B4-BE49-F238E27FC236}">
                <a16:creationId xmlns:a16="http://schemas.microsoft.com/office/drawing/2014/main" id="{B9820866-6EB8-46C3-A488-92CA010B1346}"/>
              </a:ext>
            </a:extLst>
          </p:cNvPr>
          <p:cNvSpPr txBox="1">
            <a:spLocks noChangeArrowheads="1"/>
          </p:cNvSpPr>
          <p:nvPr/>
        </p:nvSpPr>
        <p:spPr bwMode="auto">
          <a:xfrm>
            <a:off x="1371600" y="762004"/>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Times New Roman" panose="02020603050405020304" pitchFamily="18" charset="0"/>
              </a:rPr>
              <a:t>1. Đọc lại bài Cái cối tân (Tiếng Việt 4, tập 1 trang 143 - 144)</a:t>
            </a:r>
          </a:p>
        </p:txBody>
      </p:sp>
      <p:pic>
        <p:nvPicPr>
          <p:cNvPr id="6151" name="Picture 18">
            <a:extLst>
              <a:ext uri="{FF2B5EF4-FFF2-40B4-BE49-F238E27FC236}">
                <a16:creationId xmlns:a16="http://schemas.microsoft.com/office/drawing/2014/main" id="{49FBBED0-A4E9-4BC1-BBCE-EBF03A0F59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1" y="1600199"/>
            <a:ext cx="730567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box(in)">
                                      <p:cBhvr>
                                        <p:cTn id="7" dur="500"/>
                                        <p:tgtEl>
                                          <p:spTgt spid="614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149"/>
                                        </p:tgtEl>
                                        <p:attrNameLst>
                                          <p:attrName>style.visibility</p:attrName>
                                        </p:attrNameLst>
                                      </p:cBhvr>
                                      <p:to>
                                        <p:strVal val="visible"/>
                                      </p:to>
                                    </p:set>
                                    <p:animEffect transition="in" filter="box(in)">
                                      <p:cBhvr>
                                        <p:cTn id="10" dur="500"/>
                                        <p:tgtEl>
                                          <p:spTgt spid="6149"/>
                                        </p:tgtEl>
                                      </p:cBhvr>
                                    </p:animEffect>
                                  </p:childTnLst>
                                </p:cTn>
                              </p:par>
                              <p:par>
                                <p:cTn id="11" presetID="4" presetClass="entr" presetSubtype="16" fill="hold" nodeType="withEffect">
                                  <p:stCondLst>
                                    <p:cond delay="0"/>
                                  </p:stCondLst>
                                  <p:childTnLst>
                                    <p:set>
                                      <p:cBhvr>
                                        <p:cTn id="12" dur="1" fill="hold">
                                          <p:stCondLst>
                                            <p:cond delay="0"/>
                                          </p:stCondLst>
                                        </p:cTn>
                                        <p:tgtEl>
                                          <p:spTgt spid="6151"/>
                                        </p:tgtEl>
                                        <p:attrNameLst>
                                          <p:attrName>style.visibility</p:attrName>
                                        </p:attrNameLst>
                                      </p:cBhvr>
                                      <p:to>
                                        <p:strVal val="visible"/>
                                      </p:to>
                                    </p:set>
                                    <p:animEffect transition="in" filter="box(in)">
                                      <p:cBhvr>
                                        <p:cTn id="13"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61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D12F669-8DA6-4787-9E10-EFBB4BF2BE58}"/>
              </a:ext>
            </a:extLst>
          </p:cNvPr>
          <p:cNvGrpSpPr/>
          <p:nvPr/>
        </p:nvGrpSpPr>
        <p:grpSpPr>
          <a:xfrm>
            <a:off x="0" y="0"/>
            <a:ext cx="12192000" cy="6858000"/>
            <a:chOff x="0" y="0"/>
            <a:chExt cx="12192000" cy="6858000"/>
          </a:xfrm>
        </p:grpSpPr>
        <p:pic>
          <p:nvPicPr>
            <p:cNvPr id="10" name="Picture 9">
              <a:extLst>
                <a:ext uri="{FF2B5EF4-FFF2-40B4-BE49-F238E27FC236}">
                  <a16:creationId xmlns:a16="http://schemas.microsoft.com/office/drawing/2014/main" id="{1DDFC7C0-1F84-471C-AC68-245AD34E32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Rounded Corners 10">
              <a:extLst>
                <a:ext uri="{FF2B5EF4-FFF2-40B4-BE49-F238E27FC236}">
                  <a16:creationId xmlns:a16="http://schemas.microsoft.com/office/drawing/2014/main" id="{0C468926-0FB4-457C-A856-2C9E01E5CBA6}"/>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194" name="Text Box 8">
            <a:extLst>
              <a:ext uri="{FF2B5EF4-FFF2-40B4-BE49-F238E27FC236}">
                <a16:creationId xmlns:a16="http://schemas.microsoft.com/office/drawing/2014/main" id="{3A763BB3-C3BE-4524-9B11-C1AFFA42B801}"/>
              </a:ext>
            </a:extLst>
          </p:cNvPr>
          <p:cNvSpPr txBox="1">
            <a:spLocks noChangeArrowheads="1"/>
          </p:cNvSpPr>
          <p:nvPr/>
        </p:nvSpPr>
        <p:spPr bwMode="auto">
          <a:xfrm>
            <a:off x="1524000" y="381005"/>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1800" u="none">
              <a:solidFill>
                <a:srgbClr val="0000CC"/>
              </a:solidFill>
              <a:latin typeface="Times New Roman" panose="02020603050405020304" pitchFamily="18" charset="0"/>
            </a:endParaRPr>
          </a:p>
        </p:txBody>
      </p:sp>
      <p:sp>
        <p:nvSpPr>
          <p:cNvPr id="8195" name="Text Box 14">
            <a:extLst>
              <a:ext uri="{FF2B5EF4-FFF2-40B4-BE49-F238E27FC236}">
                <a16:creationId xmlns:a16="http://schemas.microsoft.com/office/drawing/2014/main" id="{2D8137B3-B1E0-4060-AF48-057496D39A75}"/>
              </a:ext>
            </a:extLst>
          </p:cNvPr>
          <p:cNvSpPr txBox="1">
            <a:spLocks noChangeArrowheads="1"/>
          </p:cNvSpPr>
          <p:nvPr/>
        </p:nvSpPr>
        <p:spPr bwMode="auto">
          <a:xfrm>
            <a:off x="1524000" y="450346"/>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u="none" dirty="0" err="1">
                <a:solidFill>
                  <a:srgbClr val="FF0000"/>
                </a:solidFill>
                <a:latin typeface="Times New Roman" panose="02020603050405020304" pitchFamily="18" charset="0"/>
              </a:rPr>
              <a:t>Cái</a:t>
            </a:r>
            <a:r>
              <a:rPr lang="en-US" altLang="en-US" sz="2800" u="none" dirty="0">
                <a:solidFill>
                  <a:srgbClr val="FF0000"/>
                </a:solidFill>
                <a:latin typeface="Times New Roman" panose="02020603050405020304" pitchFamily="18" charset="0"/>
              </a:rPr>
              <a:t> </a:t>
            </a:r>
            <a:r>
              <a:rPr lang="en-US" altLang="en-US" sz="2800" u="none" dirty="0" err="1">
                <a:solidFill>
                  <a:srgbClr val="FF0000"/>
                </a:solidFill>
                <a:latin typeface="Times New Roman" panose="02020603050405020304" pitchFamily="18" charset="0"/>
              </a:rPr>
              <a:t>cối</a:t>
            </a:r>
            <a:r>
              <a:rPr lang="en-US" altLang="en-US" sz="2800" u="none" dirty="0">
                <a:solidFill>
                  <a:srgbClr val="FF0000"/>
                </a:solidFill>
                <a:latin typeface="Times New Roman" panose="02020603050405020304" pitchFamily="18" charset="0"/>
              </a:rPr>
              <a:t> </a:t>
            </a:r>
            <a:r>
              <a:rPr lang="en-US" altLang="en-US" sz="2800" u="none" dirty="0" err="1">
                <a:solidFill>
                  <a:srgbClr val="FF0000"/>
                </a:solidFill>
                <a:latin typeface="Times New Roman" panose="02020603050405020304" pitchFamily="18" charset="0"/>
              </a:rPr>
              <a:t>tân</a:t>
            </a:r>
            <a:endParaRPr lang="vi-VN" altLang="en-US" sz="2800" u="none" dirty="0">
              <a:solidFill>
                <a:srgbClr val="FF0000"/>
              </a:solidFill>
              <a:latin typeface="Times New Roman" panose="02020603050405020304" pitchFamily="18" charset="0"/>
            </a:endParaRPr>
          </a:p>
        </p:txBody>
      </p:sp>
      <p:sp>
        <p:nvSpPr>
          <p:cNvPr id="8196" name="Text Box 20">
            <a:extLst>
              <a:ext uri="{FF2B5EF4-FFF2-40B4-BE49-F238E27FC236}">
                <a16:creationId xmlns:a16="http://schemas.microsoft.com/office/drawing/2014/main" id="{A345AC63-DD38-42C1-B59E-A33375B93197}"/>
              </a:ext>
            </a:extLst>
          </p:cNvPr>
          <p:cNvSpPr txBox="1">
            <a:spLocks noChangeArrowheads="1"/>
          </p:cNvSpPr>
          <p:nvPr/>
        </p:nvSpPr>
        <p:spPr bwMode="auto">
          <a:xfrm>
            <a:off x="658951" y="1010750"/>
            <a:ext cx="10896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Cái</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cối</a:t>
            </a:r>
            <a:r>
              <a:rPr lang="en-US" altLang="en-US" sz="2000" u="none" dirty="0">
                <a:latin typeface="Times New Roman" panose="02020603050405020304" pitchFamily="18" charset="0"/>
              </a:rPr>
              <a:t> </a:t>
            </a:r>
            <a:r>
              <a:rPr lang="vi-VN" altLang="en-US" sz="2000" u="none" dirty="0">
                <a:latin typeface="Times New Roman" panose="02020603050405020304" pitchFamily="18" charset="0"/>
              </a:rPr>
              <a:t>xinh xinh xuất hiện như một giấc mộng, ngồi chễm chệ giữa gian nhà trống.</a:t>
            </a:r>
            <a:endParaRPr lang="vi-VN" altLang="en-US" sz="2000" u="none" dirty="0">
              <a:solidFill>
                <a:srgbClr val="0000CC"/>
              </a:solidFill>
              <a:latin typeface="Times New Roman" panose="02020603050405020304" pitchFamily="18" charset="0"/>
            </a:endParaRPr>
          </a:p>
        </p:txBody>
      </p:sp>
      <p:sp>
        <p:nvSpPr>
          <p:cNvPr id="8197" name="Text Box 21">
            <a:extLst>
              <a:ext uri="{FF2B5EF4-FFF2-40B4-BE49-F238E27FC236}">
                <a16:creationId xmlns:a16="http://schemas.microsoft.com/office/drawing/2014/main" id="{97E5B8E8-7E67-428A-8BB8-999B760DB0F6}"/>
              </a:ext>
            </a:extLst>
          </p:cNvPr>
          <p:cNvSpPr txBox="1">
            <a:spLocks noChangeArrowheads="1"/>
          </p:cNvSpPr>
          <p:nvPr/>
        </p:nvSpPr>
        <p:spPr bwMode="auto">
          <a:xfrm>
            <a:off x="664205" y="1493446"/>
            <a:ext cx="10896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sz="2000" u="none" dirty="0">
                <a:latin typeface="Times New Roman" panose="02020603050405020304" pitchFamily="18" charset="0"/>
              </a:rPr>
              <a:t>	U </a:t>
            </a:r>
            <a:r>
              <a:rPr lang="en-US" altLang="en-US" sz="2000" u="none" dirty="0" err="1">
                <a:latin typeface="Times New Roman" panose="02020603050405020304" pitchFamily="18" charset="0"/>
              </a:rPr>
              <a:t>gọi</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nó</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là</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cái</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cối</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tân</a:t>
            </a:r>
            <a:r>
              <a:rPr lang="vi-VN" altLang="en-US" sz="2000" u="none" dirty="0">
                <a:latin typeface="Times New Roman" panose="02020603050405020304" pitchFamily="18" charset="0"/>
              </a:rPr>
              <a:t>. Cái vành, cái áo đều làm bằng nan tre. Hai cái tai nó bằng tre già màu nâu. Mỗi tai có một cái lỗ tròn xoe. Lúc nào, tai cũng tỉnh táo để nghe ngóng. Cối có hai hàm răng bằng gỗ dẻ. U gọi là dăm. Răng nó nhiều, ken vào nhau. Vậy nên, người ta nói “chật như nêm cối”. Nói đến cối lại phải nói đến cần. Cái cần dài bằng tre đực vàng óng. Đầu cần là củ tre, có cái chốt. Cái chốt bằng tre mà rắn như đanh, móc vào tai cối. Từ chỗ tay cầm có cái thừng buộc vào xà nhà. Đẩy đi kéo lại cối kêu ù ù.</a:t>
            </a:r>
            <a:endParaRPr lang="vi-VN" altLang="en-US" sz="2000" u="none" dirty="0">
              <a:solidFill>
                <a:srgbClr val="0000CC"/>
              </a:solidFill>
              <a:latin typeface="Times New Roman" panose="02020603050405020304" pitchFamily="18" charset="0"/>
            </a:endParaRPr>
          </a:p>
        </p:txBody>
      </p:sp>
      <p:sp>
        <p:nvSpPr>
          <p:cNvPr id="8198" name="Text Box 22">
            <a:extLst>
              <a:ext uri="{FF2B5EF4-FFF2-40B4-BE49-F238E27FC236}">
                <a16:creationId xmlns:a16="http://schemas.microsoft.com/office/drawing/2014/main" id="{917772C0-D04E-4E2A-B55C-E692294148DA}"/>
              </a:ext>
            </a:extLst>
          </p:cNvPr>
          <p:cNvSpPr txBox="1">
            <a:spLocks noChangeArrowheads="1"/>
          </p:cNvSpPr>
          <p:nvPr/>
        </p:nvSpPr>
        <p:spPr bwMode="auto">
          <a:xfrm>
            <a:off x="640557" y="3298486"/>
            <a:ext cx="108966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Chọn</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được</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ngày</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lành</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tháng</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tốt</a:t>
            </a:r>
            <a:r>
              <a:rPr lang="en-US" altLang="en-US" sz="2000" u="none" dirty="0">
                <a:latin typeface="Times New Roman" panose="02020603050405020304" pitchFamily="18" charset="0"/>
              </a:rPr>
              <a:t>, u </a:t>
            </a:r>
            <a:r>
              <a:rPr lang="en-US" altLang="en-US" sz="2000" u="none" dirty="0" err="1">
                <a:latin typeface="Times New Roman" panose="02020603050405020304" pitchFamily="18" charset="0"/>
              </a:rPr>
              <a:t>đong</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một</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gánh</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thóc</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vàng</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ươm</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về</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Đổ</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vào</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lòng</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cối</a:t>
            </a:r>
            <a:r>
              <a:rPr lang="en-US" altLang="en-US" sz="2000" u="none" dirty="0">
                <a:latin typeface="Times New Roman" panose="02020603050405020304" pitchFamily="18" charset="0"/>
              </a:rPr>
              <a:t>, u </a:t>
            </a:r>
            <a:r>
              <a:rPr lang="en-US" altLang="en-US" sz="2000" u="none" dirty="0" err="1">
                <a:latin typeface="Times New Roman" panose="02020603050405020304" pitchFamily="18" charset="0"/>
              </a:rPr>
              <a:t>xay</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thử</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Từ</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xung</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quang</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cối</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gạo</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lẫn</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trấu</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chảy</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xuống</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vành</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rào</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rào</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như</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mưa</a:t>
            </a:r>
            <a:r>
              <a:rPr lang="en-US" altLang="en-US" sz="2000" u="none" dirty="0">
                <a:latin typeface="Times New Roman" panose="02020603050405020304" pitchFamily="18" charset="0"/>
              </a:rPr>
              <a:t>. U </a:t>
            </a:r>
            <a:r>
              <a:rPr lang="en-US" altLang="en-US" sz="2000" u="none" dirty="0" err="1">
                <a:latin typeface="Times New Roman" panose="02020603050405020304" pitchFamily="18" charset="0"/>
              </a:rPr>
              <a:t>vốc</a:t>
            </a:r>
            <a:r>
              <a:rPr lang="en-US" altLang="en-US" sz="2000" u="none" dirty="0">
                <a:latin typeface="Times New Roman" panose="02020603050405020304" pitchFamily="18" charset="0"/>
              </a:rPr>
              <a:t> ra </a:t>
            </a:r>
            <a:r>
              <a:rPr lang="en-US" altLang="en-US" sz="2000" u="none" dirty="0" err="1">
                <a:latin typeface="Times New Roman" panose="02020603050405020304" pitchFamily="18" charset="0"/>
              </a:rPr>
              <a:t>một</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nắm</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tải</a:t>
            </a:r>
            <a:r>
              <a:rPr lang="en-US" altLang="en-US" sz="2000" u="none" dirty="0">
                <a:latin typeface="Times New Roman" panose="02020603050405020304" pitchFamily="18" charset="0"/>
              </a:rPr>
              <a:t> ra, </a:t>
            </a:r>
            <a:r>
              <a:rPr lang="en-US" altLang="en-US" sz="2000" u="none" dirty="0" err="1">
                <a:latin typeface="Times New Roman" panose="02020603050405020304" pitchFamily="18" charset="0"/>
              </a:rPr>
              <a:t>thổi</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phù</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phù</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Cả</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vốc</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gạo</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chỉ</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lỏi</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vài</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hạt</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thóc</a:t>
            </a:r>
            <a:r>
              <a:rPr lang="vi-VN" altLang="en-US" sz="2000" u="none" dirty="0">
                <a:latin typeface="Times New Roman" panose="02020603050405020304" pitchFamily="18" charset="0"/>
              </a:rPr>
              <a:t>. U gật đầu nói: “Cối tuy mới, chửa thuần nhưng mà nó xay được thế này là nhất đấy!” Cứ thế ngày lại ngày qua, đêm đêm tôi xay lúa với u. Đêm đêm tiếng cối ù ù vui cả xóm...</a:t>
            </a:r>
            <a:endParaRPr lang="vi-VN" altLang="en-US" sz="2000" u="none" dirty="0">
              <a:solidFill>
                <a:srgbClr val="0000CC"/>
              </a:solidFill>
              <a:latin typeface="Times New Roman" panose="02020603050405020304" pitchFamily="18" charset="0"/>
            </a:endParaRPr>
          </a:p>
        </p:txBody>
      </p:sp>
      <p:sp>
        <p:nvSpPr>
          <p:cNvPr id="8199" name="Text Box 23">
            <a:extLst>
              <a:ext uri="{FF2B5EF4-FFF2-40B4-BE49-F238E27FC236}">
                <a16:creationId xmlns:a16="http://schemas.microsoft.com/office/drawing/2014/main" id="{C13241E5-A046-4E8F-96A3-7FB634F92C5C}"/>
              </a:ext>
            </a:extLst>
          </p:cNvPr>
          <p:cNvSpPr txBox="1">
            <a:spLocks noChangeArrowheads="1"/>
          </p:cNvSpPr>
          <p:nvPr/>
        </p:nvSpPr>
        <p:spPr bwMode="auto">
          <a:xfrm>
            <a:off x="640557" y="4798730"/>
            <a:ext cx="10896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sz="2000" u="none">
                <a:latin typeface="Times New Roman" panose="02020603050405020304" pitchFamily="18" charset="0"/>
              </a:rPr>
              <a:t>	Cái cối xay cũng như những đồ dùng đã sống cùng tôi – cái võng đay, cái chiếu manh, cái mâm gỗ, cái giỏ cua, cái chạn bát, cái giường nứa… - </a:t>
            </a:r>
            <a:r>
              <a:rPr lang="vi-VN" altLang="en-US" sz="2000" u="none">
                <a:latin typeface="Times New Roman" panose="02020603050405020304" pitchFamily="18" charset="0"/>
              </a:rPr>
              <a:t>t</a:t>
            </a:r>
            <a:r>
              <a:rPr lang="en-US" altLang="en-US" sz="2000" u="none">
                <a:latin typeface="Times New Roman" panose="02020603050405020304" pitchFamily="18" charset="0"/>
              </a:rPr>
              <a:t>ất cả, tất cả chúng nó đều cất tiếng nói: “Chúng tôi được sống cùng với tuổi thơ anh. Chúng tôi hoàn toàn không muốn nhờ vả anh cái gì. Chúng tôi chỉ muốn theo dõi từng bước anh đi…”</a:t>
            </a:r>
            <a:endParaRPr lang="vi-VN" altLang="en-US" sz="2000" u="none">
              <a:solidFill>
                <a:srgbClr val="0000CC"/>
              </a:solidFill>
              <a:latin typeface="Times New Roman" panose="02020603050405020304" pitchFamily="18" charset="0"/>
            </a:endParaRPr>
          </a:p>
        </p:txBody>
      </p:sp>
      <p:sp>
        <p:nvSpPr>
          <p:cNvPr id="8200" name="Text Box 24">
            <a:extLst>
              <a:ext uri="{FF2B5EF4-FFF2-40B4-BE49-F238E27FC236}">
                <a16:creationId xmlns:a16="http://schemas.microsoft.com/office/drawing/2014/main" id="{DB7A9CD1-F030-40F6-93EF-02F138923865}"/>
              </a:ext>
            </a:extLst>
          </p:cNvPr>
          <p:cNvSpPr txBox="1">
            <a:spLocks noChangeArrowheads="1"/>
          </p:cNvSpPr>
          <p:nvPr/>
        </p:nvSpPr>
        <p:spPr bwMode="auto">
          <a:xfrm>
            <a:off x="1524000" y="6461127"/>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b="0" u="none">
                <a:latin typeface="Times New Roman" panose="02020603050405020304" pitchFamily="18" charset="0"/>
              </a:rPr>
              <a:t>							</a:t>
            </a:r>
            <a:r>
              <a:rPr lang="en-US" altLang="en-US" sz="2000" b="0" i="1" u="none">
                <a:solidFill>
                  <a:srgbClr val="FF0000"/>
                </a:solidFill>
                <a:latin typeface="Times New Roman" panose="02020603050405020304" pitchFamily="18" charset="0"/>
              </a:rPr>
              <a:t>Theo</a:t>
            </a:r>
            <a:r>
              <a:rPr lang="en-US" altLang="en-US" sz="2000" b="0" u="none">
                <a:solidFill>
                  <a:srgbClr val="FF0000"/>
                </a:solidFill>
                <a:latin typeface="Times New Roman" panose="02020603050405020304" pitchFamily="18" charset="0"/>
              </a:rPr>
              <a:t> </a:t>
            </a:r>
            <a:r>
              <a:rPr lang="en-US" altLang="en-US" sz="2000" u="none">
                <a:solidFill>
                  <a:srgbClr val="FF0000"/>
                </a:solidFill>
                <a:latin typeface="Times New Roman" panose="02020603050405020304" pitchFamily="18" charset="0"/>
              </a:rPr>
              <a:t>Duy Khán</a:t>
            </a:r>
            <a:endParaRPr lang="vi-VN" altLang="en-US" sz="2000" u="none">
              <a:solidFill>
                <a:srgbClr val="FF0000"/>
              </a:solidFill>
              <a:latin typeface="Times New Roman" panose="02020603050405020304" pitchFamily="18" charset="0"/>
            </a:endParaRPr>
          </a:p>
        </p:txBody>
      </p:sp>
    </p:spTree>
  </p:cSld>
  <p:clrMapOvr>
    <a:masterClrMapping/>
  </p:clrMapOvr>
  <p:transition>
    <p:pull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A805585-91D7-411F-B944-263B1F21ECF9}"/>
              </a:ext>
            </a:extLst>
          </p:cNvPr>
          <p:cNvGrpSpPr/>
          <p:nvPr/>
        </p:nvGrpSpPr>
        <p:grpSpPr>
          <a:xfrm>
            <a:off x="0" y="0"/>
            <a:ext cx="12192000" cy="6858000"/>
            <a:chOff x="0" y="0"/>
            <a:chExt cx="12192000" cy="6858000"/>
          </a:xfrm>
        </p:grpSpPr>
        <p:pic>
          <p:nvPicPr>
            <p:cNvPr id="6" name="Picture 5">
              <a:extLst>
                <a:ext uri="{FF2B5EF4-FFF2-40B4-BE49-F238E27FC236}">
                  <a16:creationId xmlns:a16="http://schemas.microsoft.com/office/drawing/2014/main" id="{5BBFB07A-8F94-4796-A7EA-8ADB98B10F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5E8ECC6E-19A1-43D0-9182-5B6A498B57A3}"/>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218" name="Text Box 8">
            <a:extLst>
              <a:ext uri="{FF2B5EF4-FFF2-40B4-BE49-F238E27FC236}">
                <a16:creationId xmlns:a16="http://schemas.microsoft.com/office/drawing/2014/main" id="{666210EE-21CB-409D-8272-E08A5C7095A8}"/>
              </a:ext>
            </a:extLst>
          </p:cNvPr>
          <p:cNvSpPr txBox="1">
            <a:spLocks noChangeArrowheads="1"/>
          </p:cNvSpPr>
          <p:nvPr/>
        </p:nvSpPr>
        <p:spPr bwMode="auto">
          <a:xfrm>
            <a:off x="1524000" y="2362205"/>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Times New Roman" panose="02020603050405020304" pitchFamily="18" charset="0"/>
              </a:rPr>
              <a:t>2. Tìm các đoạn trong bài văn nói trên</a:t>
            </a:r>
          </a:p>
        </p:txBody>
      </p:sp>
      <p:sp>
        <p:nvSpPr>
          <p:cNvPr id="9219" name="Text Box 10">
            <a:extLst>
              <a:ext uri="{FF2B5EF4-FFF2-40B4-BE49-F238E27FC236}">
                <a16:creationId xmlns:a16="http://schemas.microsoft.com/office/drawing/2014/main" id="{B50E4BED-E65E-41F4-BC00-6CF6EFABA3F8}"/>
              </a:ext>
            </a:extLst>
          </p:cNvPr>
          <p:cNvSpPr txBox="1">
            <a:spLocks noChangeArrowheads="1"/>
          </p:cNvSpPr>
          <p:nvPr/>
        </p:nvSpPr>
        <p:spPr bwMode="auto">
          <a:xfrm>
            <a:off x="1524000" y="609602"/>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u="none">
                <a:solidFill>
                  <a:srgbClr val="0000CC"/>
                </a:solidFill>
                <a:latin typeface="Times New Roman" panose="02020603050405020304" pitchFamily="18" charset="0"/>
              </a:rPr>
              <a:t>I/ Nhận xét</a:t>
            </a:r>
          </a:p>
        </p:txBody>
      </p:sp>
      <p:sp>
        <p:nvSpPr>
          <p:cNvPr id="9220" name="Text Box 14">
            <a:extLst>
              <a:ext uri="{FF2B5EF4-FFF2-40B4-BE49-F238E27FC236}">
                <a16:creationId xmlns:a16="http://schemas.microsoft.com/office/drawing/2014/main" id="{DE29E57E-A1A6-40AF-8B79-F6A37FBF8DD5}"/>
              </a:ext>
            </a:extLst>
          </p:cNvPr>
          <p:cNvSpPr txBox="1">
            <a:spLocks noChangeArrowheads="1"/>
          </p:cNvSpPr>
          <p:nvPr/>
        </p:nvSpPr>
        <p:spPr bwMode="auto">
          <a:xfrm>
            <a:off x="1524000" y="1295402"/>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Times New Roman" panose="02020603050405020304" pitchFamily="18" charset="0"/>
              </a:rPr>
              <a:t>1. Đọc lại bài Cái cối tân (Tiếng Việt 4, tập 1 trang 143 - 144)</a:t>
            </a:r>
          </a:p>
        </p:txBody>
      </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D12F669-8DA6-4787-9E10-EFBB4BF2BE58}"/>
              </a:ext>
            </a:extLst>
          </p:cNvPr>
          <p:cNvGrpSpPr/>
          <p:nvPr/>
        </p:nvGrpSpPr>
        <p:grpSpPr>
          <a:xfrm>
            <a:off x="0" y="0"/>
            <a:ext cx="12192000" cy="6858000"/>
            <a:chOff x="0" y="0"/>
            <a:chExt cx="12192000" cy="6858000"/>
          </a:xfrm>
        </p:grpSpPr>
        <p:pic>
          <p:nvPicPr>
            <p:cNvPr id="10" name="Picture 9">
              <a:extLst>
                <a:ext uri="{FF2B5EF4-FFF2-40B4-BE49-F238E27FC236}">
                  <a16:creationId xmlns:a16="http://schemas.microsoft.com/office/drawing/2014/main" id="{1DDFC7C0-1F84-471C-AC68-245AD34E32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Rounded Corners 10">
              <a:extLst>
                <a:ext uri="{FF2B5EF4-FFF2-40B4-BE49-F238E27FC236}">
                  <a16:creationId xmlns:a16="http://schemas.microsoft.com/office/drawing/2014/main" id="{0C468926-0FB4-457C-A856-2C9E01E5CBA6}"/>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194" name="Text Box 8">
            <a:extLst>
              <a:ext uri="{FF2B5EF4-FFF2-40B4-BE49-F238E27FC236}">
                <a16:creationId xmlns:a16="http://schemas.microsoft.com/office/drawing/2014/main" id="{3A763BB3-C3BE-4524-9B11-C1AFFA42B801}"/>
              </a:ext>
            </a:extLst>
          </p:cNvPr>
          <p:cNvSpPr txBox="1">
            <a:spLocks noChangeArrowheads="1"/>
          </p:cNvSpPr>
          <p:nvPr/>
        </p:nvSpPr>
        <p:spPr bwMode="auto">
          <a:xfrm>
            <a:off x="1524000" y="381005"/>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1800" u="none">
              <a:solidFill>
                <a:srgbClr val="0000CC"/>
              </a:solidFill>
              <a:latin typeface="Times New Roman" panose="02020603050405020304" pitchFamily="18" charset="0"/>
            </a:endParaRPr>
          </a:p>
        </p:txBody>
      </p:sp>
      <p:sp>
        <p:nvSpPr>
          <p:cNvPr id="8195" name="Text Box 14">
            <a:extLst>
              <a:ext uri="{FF2B5EF4-FFF2-40B4-BE49-F238E27FC236}">
                <a16:creationId xmlns:a16="http://schemas.microsoft.com/office/drawing/2014/main" id="{2D8137B3-B1E0-4060-AF48-057496D39A75}"/>
              </a:ext>
            </a:extLst>
          </p:cNvPr>
          <p:cNvSpPr txBox="1">
            <a:spLocks noChangeArrowheads="1"/>
          </p:cNvSpPr>
          <p:nvPr/>
        </p:nvSpPr>
        <p:spPr bwMode="auto">
          <a:xfrm>
            <a:off x="1524000" y="450346"/>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u="none" dirty="0" err="1">
                <a:solidFill>
                  <a:srgbClr val="FF0000"/>
                </a:solidFill>
                <a:latin typeface="Times New Roman" panose="02020603050405020304" pitchFamily="18" charset="0"/>
              </a:rPr>
              <a:t>Cái</a:t>
            </a:r>
            <a:r>
              <a:rPr lang="en-US" altLang="en-US" sz="2800" u="none" dirty="0">
                <a:solidFill>
                  <a:srgbClr val="FF0000"/>
                </a:solidFill>
                <a:latin typeface="Times New Roman" panose="02020603050405020304" pitchFamily="18" charset="0"/>
              </a:rPr>
              <a:t> </a:t>
            </a:r>
            <a:r>
              <a:rPr lang="en-US" altLang="en-US" sz="2800" u="none" dirty="0" err="1">
                <a:solidFill>
                  <a:srgbClr val="FF0000"/>
                </a:solidFill>
                <a:latin typeface="Times New Roman" panose="02020603050405020304" pitchFamily="18" charset="0"/>
              </a:rPr>
              <a:t>cối</a:t>
            </a:r>
            <a:r>
              <a:rPr lang="en-US" altLang="en-US" sz="2800" u="none" dirty="0">
                <a:solidFill>
                  <a:srgbClr val="FF0000"/>
                </a:solidFill>
                <a:latin typeface="Times New Roman" panose="02020603050405020304" pitchFamily="18" charset="0"/>
              </a:rPr>
              <a:t> </a:t>
            </a:r>
            <a:r>
              <a:rPr lang="en-US" altLang="en-US" sz="2800" u="none" dirty="0" err="1">
                <a:solidFill>
                  <a:srgbClr val="FF0000"/>
                </a:solidFill>
                <a:latin typeface="Times New Roman" panose="02020603050405020304" pitchFamily="18" charset="0"/>
              </a:rPr>
              <a:t>tân</a:t>
            </a:r>
            <a:endParaRPr lang="vi-VN" altLang="en-US" sz="2800" u="none" dirty="0">
              <a:solidFill>
                <a:srgbClr val="FF0000"/>
              </a:solidFill>
              <a:latin typeface="Times New Roman" panose="02020603050405020304" pitchFamily="18" charset="0"/>
            </a:endParaRPr>
          </a:p>
        </p:txBody>
      </p:sp>
      <p:sp>
        <p:nvSpPr>
          <p:cNvPr id="8196" name="Text Box 20">
            <a:extLst>
              <a:ext uri="{FF2B5EF4-FFF2-40B4-BE49-F238E27FC236}">
                <a16:creationId xmlns:a16="http://schemas.microsoft.com/office/drawing/2014/main" id="{A345AC63-DD38-42C1-B59E-A33375B93197}"/>
              </a:ext>
            </a:extLst>
          </p:cNvPr>
          <p:cNvSpPr txBox="1">
            <a:spLocks noChangeArrowheads="1"/>
          </p:cNvSpPr>
          <p:nvPr/>
        </p:nvSpPr>
        <p:spPr bwMode="auto">
          <a:xfrm>
            <a:off x="658951" y="1010750"/>
            <a:ext cx="10896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Cái</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cối</a:t>
            </a:r>
            <a:r>
              <a:rPr lang="en-US" altLang="en-US" sz="2000" u="none" dirty="0">
                <a:latin typeface="Times New Roman" panose="02020603050405020304" pitchFamily="18" charset="0"/>
              </a:rPr>
              <a:t> </a:t>
            </a:r>
            <a:r>
              <a:rPr lang="vi-VN" altLang="en-US" sz="2000" u="none" dirty="0">
                <a:latin typeface="Times New Roman" panose="02020603050405020304" pitchFamily="18" charset="0"/>
              </a:rPr>
              <a:t>xinh xinh xuất hiện như một giấc mộng, ngồi chễm chệ giữa gian nhà trống.</a:t>
            </a:r>
            <a:endParaRPr lang="vi-VN" altLang="en-US" sz="2000" u="none" dirty="0">
              <a:solidFill>
                <a:srgbClr val="0000CC"/>
              </a:solidFill>
              <a:latin typeface="Times New Roman" panose="02020603050405020304" pitchFamily="18" charset="0"/>
            </a:endParaRPr>
          </a:p>
        </p:txBody>
      </p:sp>
      <p:sp>
        <p:nvSpPr>
          <p:cNvPr id="8197" name="Text Box 21">
            <a:extLst>
              <a:ext uri="{FF2B5EF4-FFF2-40B4-BE49-F238E27FC236}">
                <a16:creationId xmlns:a16="http://schemas.microsoft.com/office/drawing/2014/main" id="{97E5B8E8-7E67-428A-8BB8-999B760DB0F6}"/>
              </a:ext>
            </a:extLst>
          </p:cNvPr>
          <p:cNvSpPr txBox="1">
            <a:spLocks noChangeArrowheads="1"/>
          </p:cNvSpPr>
          <p:nvPr/>
        </p:nvSpPr>
        <p:spPr bwMode="auto">
          <a:xfrm>
            <a:off x="664205" y="1493446"/>
            <a:ext cx="10896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sz="2000" u="none" dirty="0">
                <a:latin typeface="Times New Roman" panose="02020603050405020304" pitchFamily="18" charset="0"/>
              </a:rPr>
              <a:t>	U </a:t>
            </a:r>
            <a:r>
              <a:rPr lang="en-US" altLang="en-US" sz="2000" u="none" dirty="0" err="1">
                <a:latin typeface="Times New Roman" panose="02020603050405020304" pitchFamily="18" charset="0"/>
              </a:rPr>
              <a:t>gọi</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nó</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là</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cái</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cối</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tân</a:t>
            </a:r>
            <a:r>
              <a:rPr lang="vi-VN" altLang="en-US" sz="2000" u="none" dirty="0">
                <a:latin typeface="Times New Roman" panose="02020603050405020304" pitchFamily="18" charset="0"/>
              </a:rPr>
              <a:t>. Cái vành, cái áo đều làm bằng nan tre. Hai cái tai nó bằng tre già màu nâu. Mỗi tai có một cái lỗ tròn xoe. Lúc nào, tai cũng tỉnh táo để nghe ngóng. Cối có hai hàm răng bằng gỗ dẻ. U gọi là dăm. Răng nó nhiều, ken vào nhau. Vậy nên, người ta nói “chật như nêm cối”. Nói đến cối lại phải nói đến cần. Cái cần dài bằng tre đực vàng óng. Đầu cần là củ tre, có cái chốt. Cái chốt bằng tre mà rắn như đanh, móc vào tai cối. Từ chỗ tay cầm có cái thừng buộc vào xà nhà. Đẩy đi kéo lại cối kêu ù ù.</a:t>
            </a:r>
            <a:endParaRPr lang="vi-VN" altLang="en-US" sz="2000" u="none" dirty="0">
              <a:solidFill>
                <a:srgbClr val="0000CC"/>
              </a:solidFill>
              <a:latin typeface="Times New Roman" panose="02020603050405020304" pitchFamily="18" charset="0"/>
            </a:endParaRPr>
          </a:p>
        </p:txBody>
      </p:sp>
      <p:sp>
        <p:nvSpPr>
          <p:cNvPr id="8198" name="Text Box 22">
            <a:extLst>
              <a:ext uri="{FF2B5EF4-FFF2-40B4-BE49-F238E27FC236}">
                <a16:creationId xmlns:a16="http://schemas.microsoft.com/office/drawing/2014/main" id="{917772C0-D04E-4E2A-B55C-E692294148DA}"/>
              </a:ext>
            </a:extLst>
          </p:cNvPr>
          <p:cNvSpPr txBox="1">
            <a:spLocks noChangeArrowheads="1"/>
          </p:cNvSpPr>
          <p:nvPr/>
        </p:nvSpPr>
        <p:spPr bwMode="auto">
          <a:xfrm>
            <a:off x="640557" y="3298486"/>
            <a:ext cx="108966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Chọn</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được</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ngày</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lành</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tháng</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tốt</a:t>
            </a:r>
            <a:r>
              <a:rPr lang="en-US" altLang="en-US" sz="2000" u="none" dirty="0">
                <a:latin typeface="Times New Roman" panose="02020603050405020304" pitchFamily="18" charset="0"/>
              </a:rPr>
              <a:t>, u </a:t>
            </a:r>
            <a:r>
              <a:rPr lang="en-US" altLang="en-US" sz="2000" u="none" dirty="0" err="1">
                <a:latin typeface="Times New Roman" panose="02020603050405020304" pitchFamily="18" charset="0"/>
              </a:rPr>
              <a:t>đong</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một</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gánh</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thóc</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vàng</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ươm</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về</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Đổ</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vào</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lòng</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cối</a:t>
            </a:r>
            <a:r>
              <a:rPr lang="en-US" altLang="en-US" sz="2000" u="none" dirty="0">
                <a:latin typeface="Times New Roman" panose="02020603050405020304" pitchFamily="18" charset="0"/>
              </a:rPr>
              <a:t>, u </a:t>
            </a:r>
            <a:r>
              <a:rPr lang="en-US" altLang="en-US" sz="2000" u="none" dirty="0" err="1">
                <a:latin typeface="Times New Roman" panose="02020603050405020304" pitchFamily="18" charset="0"/>
              </a:rPr>
              <a:t>xay</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thử</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Từ</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xung</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quang</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cối</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gạo</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lẫn</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trấu</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chảy</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xuống</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vành</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rào</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rào</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như</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mưa</a:t>
            </a:r>
            <a:r>
              <a:rPr lang="en-US" altLang="en-US" sz="2000" u="none" dirty="0">
                <a:latin typeface="Times New Roman" panose="02020603050405020304" pitchFamily="18" charset="0"/>
              </a:rPr>
              <a:t>. U </a:t>
            </a:r>
            <a:r>
              <a:rPr lang="en-US" altLang="en-US" sz="2000" u="none" dirty="0" err="1">
                <a:latin typeface="Times New Roman" panose="02020603050405020304" pitchFamily="18" charset="0"/>
              </a:rPr>
              <a:t>vốc</a:t>
            </a:r>
            <a:r>
              <a:rPr lang="en-US" altLang="en-US" sz="2000" u="none" dirty="0">
                <a:latin typeface="Times New Roman" panose="02020603050405020304" pitchFamily="18" charset="0"/>
              </a:rPr>
              <a:t> ra </a:t>
            </a:r>
            <a:r>
              <a:rPr lang="en-US" altLang="en-US" sz="2000" u="none" dirty="0" err="1">
                <a:latin typeface="Times New Roman" panose="02020603050405020304" pitchFamily="18" charset="0"/>
              </a:rPr>
              <a:t>một</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nắm</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tải</a:t>
            </a:r>
            <a:r>
              <a:rPr lang="en-US" altLang="en-US" sz="2000" u="none" dirty="0">
                <a:latin typeface="Times New Roman" panose="02020603050405020304" pitchFamily="18" charset="0"/>
              </a:rPr>
              <a:t> ra, </a:t>
            </a:r>
            <a:r>
              <a:rPr lang="en-US" altLang="en-US" sz="2000" u="none" dirty="0" err="1">
                <a:latin typeface="Times New Roman" panose="02020603050405020304" pitchFamily="18" charset="0"/>
              </a:rPr>
              <a:t>thổi</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phù</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phù</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Cả</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vốc</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gạo</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chỉ</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lỏi</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vài</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hạt</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thóc</a:t>
            </a:r>
            <a:r>
              <a:rPr lang="vi-VN" altLang="en-US" sz="2000" u="none" dirty="0">
                <a:latin typeface="Times New Roman" panose="02020603050405020304" pitchFamily="18" charset="0"/>
              </a:rPr>
              <a:t>. U gật đầu nói: “Cối tuy mới, chửa thuần nhưng mà nó xay được thế này là nhất đấy!” Cứ thế ngày lại ngày qua, đêm đêm tôi xay lúa với u. Đêm đêm tiếng cối ù ù vui cả xóm...</a:t>
            </a:r>
            <a:endParaRPr lang="vi-VN" altLang="en-US" sz="2000" u="none" dirty="0">
              <a:solidFill>
                <a:srgbClr val="0000CC"/>
              </a:solidFill>
              <a:latin typeface="Times New Roman" panose="02020603050405020304" pitchFamily="18" charset="0"/>
            </a:endParaRPr>
          </a:p>
        </p:txBody>
      </p:sp>
      <p:sp>
        <p:nvSpPr>
          <p:cNvPr id="8199" name="Text Box 23">
            <a:extLst>
              <a:ext uri="{FF2B5EF4-FFF2-40B4-BE49-F238E27FC236}">
                <a16:creationId xmlns:a16="http://schemas.microsoft.com/office/drawing/2014/main" id="{C13241E5-A046-4E8F-96A3-7FB634F92C5C}"/>
              </a:ext>
            </a:extLst>
          </p:cNvPr>
          <p:cNvSpPr txBox="1">
            <a:spLocks noChangeArrowheads="1"/>
          </p:cNvSpPr>
          <p:nvPr/>
        </p:nvSpPr>
        <p:spPr bwMode="auto">
          <a:xfrm>
            <a:off x="640557" y="4798730"/>
            <a:ext cx="10896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sz="2000" u="none">
                <a:latin typeface="Times New Roman" panose="02020603050405020304" pitchFamily="18" charset="0"/>
              </a:rPr>
              <a:t>	Cái cối xay cũng như những đồ dùng đã sống cùng tôi – cái võng đay, cái chiếu manh, cái mâm gỗ, cái giỏ cua, cái chạn bát, cái giường nứa… - </a:t>
            </a:r>
            <a:r>
              <a:rPr lang="vi-VN" altLang="en-US" sz="2000" u="none">
                <a:latin typeface="Times New Roman" panose="02020603050405020304" pitchFamily="18" charset="0"/>
              </a:rPr>
              <a:t>t</a:t>
            </a:r>
            <a:r>
              <a:rPr lang="en-US" altLang="en-US" sz="2000" u="none">
                <a:latin typeface="Times New Roman" panose="02020603050405020304" pitchFamily="18" charset="0"/>
              </a:rPr>
              <a:t>ất cả, tất cả chúng nó đều cất tiếng nói: “Chúng tôi được sống cùng với tuổi thơ anh. Chúng tôi hoàn toàn không muốn nhờ vả anh cái gì. Chúng tôi chỉ muốn theo dõi từng bước anh đi…”</a:t>
            </a:r>
            <a:endParaRPr lang="vi-VN" altLang="en-US" sz="2000" u="none">
              <a:solidFill>
                <a:srgbClr val="0000CC"/>
              </a:solidFill>
              <a:latin typeface="Times New Roman" panose="02020603050405020304" pitchFamily="18" charset="0"/>
            </a:endParaRPr>
          </a:p>
        </p:txBody>
      </p:sp>
      <p:sp>
        <p:nvSpPr>
          <p:cNvPr id="8200" name="Text Box 24">
            <a:extLst>
              <a:ext uri="{FF2B5EF4-FFF2-40B4-BE49-F238E27FC236}">
                <a16:creationId xmlns:a16="http://schemas.microsoft.com/office/drawing/2014/main" id="{DB7A9CD1-F030-40F6-93EF-02F138923865}"/>
              </a:ext>
            </a:extLst>
          </p:cNvPr>
          <p:cNvSpPr txBox="1">
            <a:spLocks noChangeArrowheads="1"/>
          </p:cNvSpPr>
          <p:nvPr/>
        </p:nvSpPr>
        <p:spPr bwMode="auto">
          <a:xfrm>
            <a:off x="1524000" y="6461127"/>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b="0" u="none">
                <a:latin typeface="Times New Roman" panose="02020603050405020304" pitchFamily="18" charset="0"/>
              </a:rPr>
              <a:t>							</a:t>
            </a:r>
            <a:r>
              <a:rPr lang="en-US" altLang="en-US" sz="2000" b="0" i="1" u="none">
                <a:solidFill>
                  <a:srgbClr val="FF0000"/>
                </a:solidFill>
                <a:latin typeface="Times New Roman" panose="02020603050405020304" pitchFamily="18" charset="0"/>
              </a:rPr>
              <a:t>Theo</a:t>
            </a:r>
            <a:r>
              <a:rPr lang="en-US" altLang="en-US" sz="2000" b="0" u="none">
                <a:solidFill>
                  <a:srgbClr val="FF0000"/>
                </a:solidFill>
                <a:latin typeface="Times New Roman" panose="02020603050405020304" pitchFamily="18" charset="0"/>
              </a:rPr>
              <a:t> </a:t>
            </a:r>
            <a:r>
              <a:rPr lang="en-US" altLang="en-US" sz="2000" u="none">
                <a:solidFill>
                  <a:srgbClr val="FF0000"/>
                </a:solidFill>
                <a:latin typeface="Times New Roman" panose="02020603050405020304" pitchFamily="18" charset="0"/>
              </a:rPr>
              <a:t>Duy Khán</a:t>
            </a:r>
            <a:endParaRPr lang="vi-VN" altLang="en-US" sz="2000" u="none">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1892877671"/>
      </p:ext>
    </p:extLst>
  </p:cSld>
  <p:clrMapOvr>
    <a:masterClrMapping/>
  </p:clrMapOvr>
  <p:transition>
    <p:pull dir="d"/>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7150" cap="flat" cmpd="thickThin"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57150" cap="flat" cmpd="thickThin"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7150" cap="flat" cmpd="thickThin"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57150" cap="flat" cmpd="thickThin"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4534</TotalTime>
  <Words>3891</Words>
  <Application>Microsoft Office PowerPoint</Application>
  <PresentationFormat>Widescreen</PresentationFormat>
  <Paragraphs>216</Paragraphs>
  <Slides>31</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31</vt:i4>
      </vt:variant>
    </vt:vector>
  </HeadingPairs>
  <TitlesOfParts>
    <vt:vector size="38" baseType="lpstr">
      <vt:lpstr>Arial</vt:lpstr>
      <vt:lpstr>Calibri</vt:lpstr>
      <vt:lpstr>Calibri Light</vt:lpstr>
      <vt:lpstr>Times New Roman</vt:lpstr>
      <vt:lpstr>Office Theme</vt:lpstr>
      <vt:lpstr>Default Design</vt:lpstr>
      <vt:lpstr>1_Default Design</vt:lpstr>
      <vt:lpstr>PowerPoint Presentation</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X-Computer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Nhiem</dc:creator>
  <cp:lastModifiedBy>TUYET</cp:lastModifiedBy>
  <cp:revision>798</cp:revision>
  <dcterms:created xsi:type="dcterms:W3CDTF">2009-01-12T06:44:56Z</dcterms:created>
  <dcterms:modified xsi:type="dcterms:W3CDTF">2021-12-29T00:30:04Z</dcterms:modified>
</cp:coreProperties>
</file>