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519" r:id="rId2"/>
    <p:sldId id="310" r:id="rId3"/>
    <p:sldId id="530" r:id="rId4"/>
    <p:sldId id="315" r:id="rId5"/>
    <p:sldId id="488" r:id="rId6"/>
    <p:sldId id="265" r:id="rId7"/>
    <p:sldId id="294" r:id="rId8"/>
    <p:sldId id="491" r:id="rId9"/>
    <p:sldId id="324" r:id="rId10"/>
    <p:sldId id="492" r:id="rId11"/>
    <p:sldId id="520" r:id="rId12"/>
    <p:sldId id="493" r:id="rId13"/>
    <p:sldId id="494" r:id="rId14"/>
    <p:sldId id="495" r:id="rId15"/>
    <p:sldId id="525" r:id="rId16"/>
    <p:sldId id="521" r:id="rId17"/>
    <p:sldId id="496" r:id="rId18"/>
    <p:sldId id="497" r:id="rId19"/>
    <p:sldId id="523" r:id="rId20"/>
    <p:sldId id="499" r:id="rId21"/>
    <p:sldId id="313" r:id="rId22"/>
    <p:sldId id="501" r:id="rId23"/>
    <p:sldId id="502" r:id="rId24"/>
    <p:sldId id="503" r:id="rId25"/>
    <p:sldId id="504" r:id="rId26"/>
    <p:sldId id="505" r:id="rId27"/>
    <p:sldId id="506" r:id="rId28"/>
    <p:sldId id="507" r:id="rId29"/>
    <p:sldId id="508" r:id="rId30"/>
    <p:sldId id="509" r:id="rId31"/>
    <p:sldId id="295" r:id="rId32"/>
    <p:sldId id="269" r:id="rId33"/>
    <p:sldId id="314" r:id="rId34"/>
    <p:sldId id="341" r:id="rId35"/>
    <p:sldId id="529" r:id="rId36"/>
    <p:sldId id="292" r:id="rId37"/>
    <p:sldId id="514" r:id="rId38"/>
    <p:sldId id="515" r:id="rId39"/>
    <p:sldId id="516" r:id="rId40"/>
    <p:sldId id="528" r:id="rId41"/>
    <p:sldId id="273" r:id="rId42"/>
    <p:sldId id="517" r:id="rId43"/>
    <p:sldId id="276" r:id="rId44"/>
    <p:sldId id="364"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1228" autoAdjust="0"/>
  </p:normalViewPr>
  <p:slideViewPr>
    <p:cSldViewPr>
      <p:cViewPr varScale="1">
        <p:scale>
          <a:sx n="90" d="100"/>
          <a:sy n="90" d="100"/>
        </p:scale>
        <p:origin x="816"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8DED3-7A71-44B5-A23F-04BD276A6A04}" type="datetimeFigureOut">
              <a:rPr lang="en-US" smtClean="0"/>
              <a:t>11/2/2023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DE49A-6AED-46BF-8EFD-A3F7DE595BFB}" type="slidenum">
              <a:rPr lang="en-US" smtClean="0"/>
              <a:t>‹#›</a:t>
            </a:fld>
            <a:endParaRPr lang="en-US"/>
          </a:p>
        </p:txBody>
      </p:sp>
    </p:spTree>
    <p:extLst>
      <p:ext uri="{BB962C8B-B14F-4D97-AF65-F5344CB8AC3E}">
        <p14:creationId xmlns:p14="http://schemas.microsoft.com/office/powerpoint/2010/main" val="276658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wikipedia.org/wiki/Gi%C3%A1o_vi%C3%AAn" TargetMode="External"/><Relationship Id="rId7" Type="http://schemas.openxmlformats.org/officeDocument/2006/relationships/hyperlink" Target="https://vi.wikipedia.org/wiki/Tr%E1%BA%A7n_%C4%90%E1%BA%A1i_Ngh%C4%A9a#cite_note-qdnd-2"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vi.wikipedia.org/wiki/V%C4%A9nh_Long" TargetMode="External"/><Relationship Id="rId5" Type="http://schemas.openxmlformats.org/officeDocument/2006/relationships/hyperlink" Target="https://vi.wikipedia.org/wiki/Tam_B%C3%ACnh" TargetMode="External"/><Relationship Id="rId4" Type="http://schemas.openxmlformats.org/officeDocument/2006/relationships/hyperlink" Target="https://vi.wikipedia.org/w/index.php?title=Ch%C3%A1nh_Hi%E1%BB%87p&amp;action=edit&amp;redlink=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a:extLst>
              <a:ext uri="{FF2B5EF4-FFF2-40B4-BE49-F238E27FC236}">
                <a16:creationId xmlns:a16="http://schemas.microsoft.com/office/drawing/2014/main" id="{CF920AC5-441A-0794-16A0-E4CBBE2DD607}"/>
              </a:ext>
            </a:extLst>
          </p:cNvPr>
          <p:cNvSpPr>
            <a:spLocks noGrp="1" noRot="1" noChangeAspect="1" noChangeArrowheads="1" noTextEdit="1"/>
          </p:cNvSpPr>
          <p:nvPr>
            <p:ph type="sldImg"/>
          </p:nvPr>
        </p:nvSpPr>
        <p:spPr>
          <a:xfrm>
            <a:off x="685800" y="1143000"/>
            <a:ext cx="5486400" cy="3086100"/>
          </a:xfrm>
        </p:spPr>
      </p:sp>
      <p:sp>
        <p:nvSpPr>
          <p:cNvPr id="40963" name="备注占位符 2">
            <a:extLst>
              <a:ext uri="{FF2B5EF4-FFF2-40B4-BE49-F238E27FC236}">
                <a16:creationId xmlns:a16="http://schemas.microsoft.com/office/drawing/2014/main" id="{8E9CBFA5-B0E2-89C2-C1FD-9014A4A316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ndParaRPr>
          </a:p>
        </p:txBody>
      </p:sp>
      <p:sp>
        <p:nvSpPr>
          <p:cNvPr id="40964" name="灯片编号占位符 3">
            <a:extLst>
              <a:ext uri="{FF2B5EF4-FFF2-40B4-BE49-F238E27FC236}">
                <a16:creationId xmlns:a16="http://schemas.microsoft.com/office/drawing/2014/main" id="{EEA69E6C-94F8-86CB-E6D1-C56EDA5B0C23}"/>
              </a:ext>
            </a:extLst>
          </p:cNvPr>
          <p:cNvSpPr>
            <a:spLocks noGrp="1"/>
          </p:cNvSpPr>
          <p:nvPr>
            <p:ph type="sldNum" sz="quarter"/>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685800">
              <a:defRPr>
                <a:solidFill>
                  <a:schemeClr val="bg1"/>
                </a:solidFill>
                <a:latin typeface="Arial" panose="020B0604020202020204" pitchFamily="34" charset="0"/>
              </a:defRPr>
            </a:lvl1pPr>
            <a:lvl2pPr defTabSz="685800">
              <a:defRPr>
                <a:solidFill>
                  <a:schemeClr val="bg1"/>
                </a:solidFill>
                <a:latin typeface="Arial" panose="020B0604020202020204" pitchFamily="34" charset="0"/>
              </a:defRPr>
            </a:lvl2pPr>
            <a:lvl3pPr defTabSz="685800">
              <a:defRPr>
                <a:solidFill>
                  <a:schemeClr val="bg1"/>
                </a:solidFill>
                <a:latin typeface="Arial" panose="020B0604020202020204" pitchFamily="34" charset="0"/>
              </a:defRPr>
            </a:lvl3pPr>
            <a:lvl4pPr defTabSz="685800">
              <a:defRPr>
                <a:solidFill>
                  <a:schemeClr val="bg1"/>
                </a:solidFill>
                <a:latin typeface="Arial" panose="020B0604020202020204" pitchFamily="34" charset="0"/>
              </a:defRPr>
            </a:lvl4pPr>
            <a:lvl5pPr defTabSz="685800">
              <a:defRPr>
                <a:solidFill>
                  <a:schemeClr val="bg1"/>
                </a:solidFill>
                <a:latin typeface="Arial" panose="020B0604020202020204" pitchFamily="34" charset="0"/>
              </a:defRPr>
            </a:lvl5pPr>
            <a:lvl6pPr marL="2514600" indent="-228600" defTabSz="685800" eaLnBrk="0" fontAlgn="base" hangingPunct="0">
              <a:spcBef>
                <a:spcPct val="0"/>
              </a:spcBef>
              <a:spcAft>
                <a:spcPct val="0"/>
              </a:spcAft>
              <a:defRPr>
                <a:solidFill>
                  <a:schemeClr val="bg1"/>
                </a:solidFill>
                <a:latin typeface="Arial" panose="020B0604020202020204" pitchFamily="34" charset="0"/>
              </a:defRPr>
            </a:lvl6pPr>
            <a:lvl7pPr marL="2971800" indent="-228600" defTabSz="685800" eaLnBrk="0" fontAlgn="base" hangingPunct="0">
              <a:spcBef>
                <a:spcPct val="0"/>
              </a:spcBef>
              <a:spcAft>
                <a:spcPct val="0"/>
              </a:spcAft>
              <a:defRPr>
                <a:solidFill>
                  <a:schemeClr val="bg1"/>
                </a:solidFill>
                <a:latin typeface="Arial" panose="020B0604020202020204" pitchFamily="34" charset="0"/>
              </a:defRPr>
            </a:lvl7pPr>
            <a:lvl8pPr marL="3429000" indent="-228600" defTabSz="685800" eaLnBrk="0" fontAlgn="base" hangingPunct="0">
              <a:spcBef>
                <a:spcPct val="0"/>
              </a:spcBef>
              <a:spcAft>
                <a:spcPct val="0"/>
              </a:spcAft>
              <a:defRPr>
                <a:solidFill>
                  <a:schemeClr val="bg1"/>
                </a:solidFill>
                <a:latin typeface="Arial" panose="020B0604020202020204" pitchFamily="34" charset="0"/>
              </a:defRPr>
            </a:lvl8pPr>
            <a:lvl9pPr marL="3886200" indent="-228600" defTabSz="685800" eaLnBrk="0" fontAlgn="base" hangingPunct="0">
              <a:spcBef>
                <a:spcPct val="0"/>
              </a:spcBef>
              <a:spcAft>
                <a:spcPct val="0"/>
              </a:spcAft>
              <a:defRPr>
                <a:solidFill>
                  <a:schemeClr val="bg1"/>
                </a:solidFill>
                <a:latin typeface="Arial" panose="020B0604020202020204" pitchFamily="34" charset="0"/>
              </a:defRPr>
            </a:lvl9pPr>
          </a:lstStyle>
          <a:p>
            <a:pPr>
              <a:lnSpc>
                <a:spcPct val="100000"/>
              </a:lnSpc>
              <a:buSzTx/>
              <a:tabLst/>
            </a:pPr>
            <a:fld id="{5D696D4E-1BC9-4E04-A119-BD46066C8EEF}" type="slidenum">
              <a:rPr lang="zh-CN" altLang="en-US" sz="1200" smtClean="0">
                <a:solidFill>
                  <a:srgbClr val="000000"/>
                </a:solidFill>
                <a:latin typeface="等线" panose="02010600030101010101" pitchFamily="2" charset="-122"/>
              </a:rPr>
              <a:pPr>
                <a:lnSpc>
                  <a:spcPct val="100000"/>
                </a:lnSpc>
                <a:buSzTx/>
                <a:tabLst/>
              </a:pPr>
              <a:t>1</a:t>
            </a:fld>
            <a:endParaRPr lang="zh-CN" altLang="en-US" sz="1200">
              <a:solidFill>
                <a:srgbClr val="000000"/>
              </a:solidFill>
              <a:latin typeface="等线"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36</a:t>
            </a:fld>
            <a:endParaRPr lang="zh-CN" altLang="en-US"/>
          </a:p>
        </p:txBody>
      </p:sp>
    </p:spTree>
    <p:extLst>
      <p:ext uri="{BB962C8B-B14F-4D97-AF65-F5344CB8AC3E}">
        <p14:creationId xmlns:p14="http://schemas.microsoft.com/office/powerpoint/2010/main" val="166613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40</a:t>
            </a:fld>
            <a:endParaRPr lang="zh-CN" altLang="en-US"/>
          </a:p>
        </p:txBody>
      </p:sp>
    </p:spTree>
    <p:extLst>
      <p:ext uri="{BB962C8B-B14F-4D97-AF65-F5344CB8AC3E}">
        <p14:creationId xmlns:p14="http://schemas.microsoft.com/office/powerpoint/2010/main" val="2665569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41</a:t>
            </a:fld>
            <a:endParaRPr lang="zh-CN" altLang="en-US"/>
          </a:p>
        </p:txBody>
      </p:sp>
    </p:spTree>
    <p:extLst>
      <p:ext uri="{BB962C8B-B14F-4D97-AF65-F5344CB8AC3E}">
        <p14:creationId xmlns:p14="http://schemas.microsoft.com/office/powerpoint/2010/main" val="3551406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DE49A-6AED-46BF-8EFD-A3F7DE595BFB}" type="slidenum">
              <a:rPr lang="en-US" smtClean="0"/>
              <a:t>44</a:t>
            </a:fld>
            <a:endParaRPr lang="en-US"/>
          </a:p>
        </p:txBody>
      </p:sp>
    </p:spTree>
    <p:extLst>
      <p:ext uri="{BB962C8B-B14F-4D97-AF65-F5344CB8AC3E}">
        <p14:creationId xmlns:p14="http://schemas.microsoft.com/office/powerpoint/2010/main" val="155106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9</a:t>
            </a:fld>
            <a:endParaRPr lang="zh-CN" altLang="en-US"/>
          </a:p>
        </p:txBody>
      </p:sp>
    </p:spTree>
    <p:extLst>
      <p:ext uri="{BB962C8B-B14F-4D97-AF65-F5344CB8AC3E}">
        <p14:creationId xmlns:p14="http://schemas.microsoft.com/office/powerpoint/2010/main" val="35582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DE49A-6AED-46BF-8EFD-A3F7DE595BFB}" type="slidenum">
              <a:rPr lang="en-US" smtClean="0"/>
              <a:t>20</a:t>
            </a:fld>
            <a:endParaRPr lang="en-US"/>
          </a:p>
        </p:txBody>
      </p:sp>
    </p:spTree>
    <p:extLst>
      <p:ext uri="{BB962C8B-B14F-4D97-AF65-F5344CB8AC3E}">
        <p14:creationId xmlns:p14="http://schemas.microsoft.com/office/powerpoint/2010/main" val="419741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t>  Ông tên thật là </a:t>
            </a:r>
            <a:r>
              <a:rPr lang="vi-VN" altLang="en-US" b="1"/>
              <a:t>Phạm Quang Lễ</a:t>
            </a:r>
            <a:r>
              <a:rPr lang="vi-VN" altLang="en-US"/>
              <a:t>, sinh ngày 13 tháng 9 năm 1913 trong một gia đình </a:t>
            </a:r>
            <a:r>
              <a:rPr lang="vi-VN" altLang="en-US">
                <a:hlinkClick r:id="rId3" tooltip="Giáo viên"/>
              </a:rPr>
              <a:t>nhà giáo</a:t>
            </a:r>
            <a:r>
              <a:rPr lang="vi-VN" altLang="en-US"/>
              <a:t> nghèo tại xã </a:t>
            </a:r>
            <a:r>
              <a:rPr lang="vi-VN" altLang="en-US">
                <a:hlinkClick r:id="rId4" tooltip="Chánh Hiệp (trang không tồn tại)"/>
              </a:rPr>
              <a:t>Chánh Hiệp</a:t>
            </a:r>
            <a:r>
              <a:rPr lang="vi-VN" altLang="en-US"/>
              <a:t>, huyện </a:t>
            </a:r>
            <a:r>
              <a:rPr lang="vi-VN" altLang="en-US">
                <a:hlinkClick r:id="rId5" tooltip="Tam Bình"/>
              </a:rPr>
              <a:t>Tam Bình</a:t>
            </a:r>
            <a:r>
              <a:rPr lang="vi-VN" altLang="en-US"/>
              <a:t>, tỉnh </a:t>
            </a:r>
            <a:r>
              <a:rPr lang="vi-VN" altLang="en-US">
                <a:hlinkClick r:id="rId6" tooltip="Vĩnh Long"/>
              </a:rPr>
              <a:t>Vĩnh Long</a:t>
            </a:r>
            <a:r>
              <a:rPr lang="vi-VN" altLang="en-US"/>
              <a:t>.</a:t>
            </a:r>
            <a:r>
              <a:rPr lang="vi-VN" altLang="en-US" baseline="30000">
                <a:hlinkClick r:id="rId7"/>
              </a:rPr>
              <a:t>[2]</a:t>
            </a:r>
            <a:r>
              <a:rPr lang="vi-VN" altLang="en-US"/>
              <a:t> Mồ côi cha lúc 6 tuổi, ông được mẹ và chị gái đã tần tảo nuôi dưỡng cho ăn học.Với trí thông minh tuyệt vời, ông đã tốt nghiệp trung học suất sắc và được nhận học bổng đi du học ở Pháp năm 1935. Ông đi học ở Pháp với ý chí học để sau này về nước chế tạo vũ khí đánh thực dân Pháp.</a:t>
            </a:r>
          </a:p>
          <a:p>
            <a:r>
              <a:rPr lang="vi-VN" altLang="en-US"/>
              <a:t>Năm 1946, trong chuyến sang Pháp dự Hội nghị Fontainebleau, Chủ tịch Hồ Chí Minh đã gặp ông và  Năm 1946, theo lời mời của Chủ tịch Hồ Chí Minh, ông từ bỏ Paris với cuộc sống giàu sang phú quý đi cùng Bác Hồ trở về nước tham gia hoạt động Cách mạng. Ngày 5/12/1946, ông được Chủ tịch Hồ Chí Minh giao nhiệm vụ làm Cục trưởng Cục Quân giới với trọng trách là nghiên cứu, chế tạo vũ khí để bộ đội ta đánh giặc.</a:t>
            </a:r>
          </a:p>
          <a:p>
            <a:r>
              <a:rPr lang="vi-VN" altLang="en-US"/>
              <a:t>Bác Hồ nói: “Đây là việc đại nghĩa. Vì thế từ nay Bác đặt tên cho chú là Trần Đại Nghĩa. Họ Trần là họ của danh tướng Trần Hưng Đạo”. Tên gọi Trần Đại Nghĩa ra đời từ sự kiện đó.</a:t>
            </a:r>
          </a:p>
          <a:p>
            <a:r>
              <a:rPr lang="vi-VN" altLang="en-US"/>
              <a:t>. </a:t>
            </a: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06D0062C-7AAC-4E59-86C0-4BBD40E3F168}" type="slidenum">
              <a:rPr lang="en-US" altLang="en-US" smtClean="0"/>
              <a:pPr/>
              <a:t>22</a:t>
            </a:fld>
            <a:endParaRPr lang="en-US" altLang="en-US"/>
          </a:p>
        </p:txBody>
      </p:sp>
    </p:spTree>
    <p:extLst>
      <p:ext uri="{BB962C8B-B14F-4D97-AF65-F5344CB8AC3E}">
        <p14:creationId xmlns:p14="http://schemas.microsoft.com/office/powerpoint/2010/main" val="251049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t>T chốt: Với tình yêu nước sâu sắc GS TĐN đã từ bỏ cuộc sống giàu sang ở pháp để trở về cống hiến cho nước nhà. Trên cương vị cuc trưởng cục qaun giới ông đã cùng đồng đội, nghiên cứu, chế tạo ra các vũ khí có sức công phá lớn. ..</a:t>
            </a: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ED1348DD-4288-481C-B5F7-DA3F4BD6E63E}" type="slidenum">
              <a:rPr lang="en-US" altLang="en-US" smtClean="0"/>
              <a:pPr/>
              <a:t>23</a:t>
            </a:fld>
            <a:endParaRPr lang="en-US" altLang="en-US"/>
          </a:p>
        </p:txBody>
      </p:sp>
    </p:spTree>
    <p:extLst>
      <p:ext uri="{BB962C8B-B14F-4D97-AF65-F5344CB8AC3E}">
        <p14:creationId xmlns:p14="http://schemas.microsoft.com/office/powerpoint/2010/main" val="76819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t>Ông đã cống hiến không ngừng nghỉ khi đất nước hòa bình</a:t>
            </a: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8DFE2AA4-BEE8-4F09-A877-1DB3BD2AD8B1}" type="slidenum">
              <a:rPr lang="en-US" altLang="en-US" smtClean="0"/>
              <a:pPr/>
              <a:t>28</a:t>
            </a:fld>
            <a:endParaRPr lang="en-US" altLang="en-US"/>
          </a:p>
        </p:txBody>
      </p:sp>
    </p:spTree>
    <p:extLst>
      <p:ext uri="{BB962C8B-B14F-4D97-AF65-F5344CB8AC3E}">
        <p14:creationId xmlns:p14="http://schemas.microsoft.com/office/powerpoint/2010/main" val="41854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31</a:t>
            </a:fld>
            <a:endParaRPr lang="zh-CN" altLang="en-US"/>
          </a:p>
        </p:txBody>
      </p:sp>
    </p:spTree>
    <p:extLst>
      <p:ext uri="{BB962C8B-B14F-4D97-AF65-F5344CB8AC3E}">
        <p14:creationId xmlns:p14="http://schemas.microsoft.com/office/powerpoint/2010/main" val="74507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3E023A-296E-43EF-ADD3-98ADBC1D006E}" type="slidenum">
              <a:rPr lang="zh-CN" altLang="en-US" smtClean="0"/>
              <a:t>34</a:t>
            </a:fld>
            <a:endParaRPr lang="zh-CN" altLang="en-US"/>
          </a:p>
        </p:txBody>
      </p:sp>
    </p:spTree>
    <p:extLst>
      <p:ext uri="{BB962C8B-B14F-4D97-AF65-F5344CB8AC3E}">
        <p14:creationId xmlns:p14="http://schemas.microsoft.com/office/powerpoint/2010/main" val="3274677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3E023A-296E-43EF-ADD3-98ADBC1D006E}" type="slidenum">
              <a:rPr lang="zh-CN" altLang="en-US" smtClean="0"/>
              <a:t>35</a:t>
            </a:fld>
            <a:endParaRPr lang="zh-CN" altLang="en-US"/>
          </a:p>
        </p:txBody>
      </p:sp>
    </p:spTree>
    <p:extLst>
      <p:ext uri="{BB962C8B-B14F-4D97-AF65-F5344CB8AC3E}">
        <p14:creationId xmlns:p14="http://schemas.microsoft.com/office/powerpoint/2010/main" val="297108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99C5D-967B-49F0-8FAE-B3707F5FC77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6AEB41-0A0B-4CDE-B134-831781C33324}" type="slidenum">
              <a:rPr lang="en-US" altLang="en-US"/>
              <a:pPr>
                <a:defRPr/>
              </a:pPr>
              <a:t>‹#›</a:t>
            </a:fld>
            <a:endParaRPr lang="en-US" altLang="en-US"/>
          </a:p>
        </p:txBody>
      </p:sp>
    </p:spTree>
    <p:extLst>
      <p:ext uri="{BB962C8B-B14F-4D97-AF65-F5344CB8AC3E}">
        <p14:creationId xmlns:p14="http://schemas.microsoft.com/office/powerpoint/2010/main" val="382962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1CAF84-4149-4CA3-B8DA-7B3823EAB62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09D4D-97C1-4D93-BF80-7ED5F7B354FA}" type="slidenum">
              <a:rPr lang="en-US" smtClean="0"/>
              <a:t>‹#›</a:t>
            </a:fld>
            <a:endParaRPr lang="en-US"/>
          </a:p>
        </p:txBody>
      </p:sp>
    </p:spTree>
    <p:extLst>
      <p:ext uri="{BB962C8B-B14F-4D97-AF65-F5344CB8AC3E}">
        <p14:creationId xmlns:p14="http://schemas.microsoft.com/office/powerpoint/2010/main" val="188009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B99C5D-967B-49F0-8FAE-B3707F5FC77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B99C5D-967B-49F0-8FAE-B3707F5FC77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B99C5D-967B-49F0-8FAE-B3707F5FC77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548639"/>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548640"/>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B99C5D-967B-49F0-8FAE-B3707F5FC772}"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52E18-C37F-4C72-A1ED-A580558D164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B99C5D-967B-49F0-8FAE-B3707F5FC772}"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99C5D-967B-49F0-8FAE-B3707F5FC772}"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FB99C5D-967B-49F0-8FAE-B3707F5FC772}" type="datetimeFigureOut">
              <a:rPr lang="en-US" smtClean="0"/>
              <a:t>11/2/2023</a:t>
            </a:fld>
            <a:endParaRPr lang="en-US"/>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EC52E18-C37F-4C72-A1ED-A580558D16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6" r:id="rId13"/>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image" Target="../media/image42.png"/><Relationship Id="rId7" Type="http://schemas.openxmlformats.org/officeDocument/2006/relationships/image" Target="../media/image46.gif"/><Relationship Id="rId2" Type="http://schemas.openxmlformats.org/officeDocument/2006/relationships/slideLayout" Target="../slideLayouts/slideLayout13.xml"/><Relationship Id="rId1" Type="http://schemas.openxmlformats.org/officeDocument/2006/relationships/audio" Target="file:///C:\Documents%20and%20Settings\TOSHIBA\Desktop\Bai%20thi%20GVG-%20NAM\LD%20THCS%20Duong%20Xa3.MP3" TargetMode="External"/><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43.gif"/></Relationships>
</file>

<file path=ppt/slides/_rels/slide4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7">
            <a:extLst>
              <a:ext uri="{FF2B5EF4-FFF2-40B4-BE49-F238E27FC236}">
                <a16:creationId xmlns:a16="http://schemas.microsoft.com/office/drawing/2014/main" id="{8AB00E62-DB86-0281-2578-1C837EA247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324B9694-2EF5-9272-D8EC-3D75D1474B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498" y="2980135"/>
            <a:ext cx="953214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03562DD1-8C6B-9B1F-2811-350348FB1B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486151"/>
            <a:ext cx="2561035" cy="151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9FD261A9-F4CC-0BFE-E4A4-A26C251B1F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66" y="2353866"/>
            <a:ext cx="531019" cy="248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a:extLst>
              <a:ext uri="{FF2B5EF4-FFF2-40B4-BE49-F238E27FC236}">
                <a16:creationId xmlns:a16="http://schemas.microsoft.com/office/drawing/2014/main" id="{07C17D9E-F7EB-55F9-C56D-E28BA5F52F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0713" y="2330054"/>
            <a:ext cx="522685" cy="126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21">
            <a:extLst>
              <a:ext uri="{FF2B5EF4-FFF2-40B4-BE49-F238E27FC236}">
                <a16:creationId xmlns:a16="http://schemas.microsoft.com/office/drawing/2014/main" id="{22270B79-E256-532E-8D12-306C79D13E3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066" y="3214687"/>
            <a:ext cx="2446734" cy="185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descr="Party Love Sticker by Muchable for iOS &amp; Android | GIPHY">
            <a:extLst>
              <a:ext uri="{FF2B5EF4-FFF2-40B4-BE49-F238E27FC236}">
                <a16:creationId xmlns:a16="http://schemas.microsoft.com/office/drawing/2014/main" id="{A8C200B5-7165-9310-F01F-58EFD7554082}"/>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66750" y="310754"/>
            <a:ext cx="2993231" cy="299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4" descr="Flying Blue Bird Sticker by McHone Cartoons for iOS &amp; Android | GIPHY">
            <a:extLst>
              <a:ext uri="{FF2B5EF4-FFF2-40B4-BE49-F238E27FC236}">
                <a16:creationId xmlns:a16="http://schemas.microsoft.com/office/drawing/2014/main" id="{F08B9231-CE75-8184-3345-FAD4AEFA91B3}"/>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715001" y="-685800"/>
            <a:ext cx="3394472" cy="264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8B3EE0B0-5328-EF5D-683F-EE75E550F2D8}"/>
              </a:ext>
            </a:extLst>
          </p:cNvPr>
          <p:cNvSpPr txBox="1"/>
          <p:nvPr/>
        </p:nvSpPr>
        <p:spPr>
          <a:xfrm>
            <a:off x="691012" y="1524989"/>
            <a:ext cx="8399520" cy="1708154"/>
          </a:xfrm>
          <a:prstGeom prst="rect">
            <a:avLst/>
          </a:prstGeom>
          <a:noFill/>
        </p:spPr>
        <p:txBody>
          <a:bodyPr lIns="91422" tIns="45717" rIns="91422" bIns="45717">
            <a:spAutoFit/>
          </a:bodyPr>
          <a:lstStyle/>
          <a:p>
            <a:pPr algn="ctr" defTabSz="685653">
              <a:defRPr/>
            </a:pPr>
            <a:r>
              <a:rPr lang="en-US" sz="3000" b="1" dirty="0">
                <a:solidFill>
                  <a:srgbClr val="800EF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XIN CHÀO QUÝ THẦY CÔ ĐÃ THAM DỰ TIẾT HỌC NGÀY HÔM NAY</a:t>
            </a:r>
            <a:endParaRPr lang="it-IT" sz="3000" b="1" i="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a:p>
            <a:pPr algn="ctr" defTabSz="685653">
              <a:defRPr/>
            </a:pPr>
            <a:endParaRPr lang="en-US" sz="4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44" descr="JAUNE">
            <a:extLst>
              <a:ext uri="{FF2B5EF4-FFF2-40B4-BE49-F238E27FC236}">
                <a16:creationId xmlns:a16="http://schemas.microsoft.com/office/drawing/2014/main" id="{CDE5C070-C1E8-57E7-FBD3-822EEBB186C2}"/>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75085" y="3195638"/>
            <a:ext cx="99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4" descr="Flying Blue Bird Sticker by McHone Cartoons for iOS &amp; Android | GIPHY">
            <a:extLst>
              <a:ext uri="{FF2B5EF4-FFF2-40B4-BE49-F238E27FC236}">
                <a16:creationId xmlns:a16="http://schemas.microsoft.com/office/drawing/2014/main" id="{F6CFAC97-5CED-BEF6-A0AE-C7BCDE364C57}"/>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33350" y="-1016794"/>
            <a:ext cx="2918222"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05BC2B5-FA01-19B0-5EAA-D153E554171D}"/>
              </a:ext>
            </a:extLst>
          </p:cNvPr>
          <p:cNvSpPr txBox="1"/>
          <p:nvPr/>
        </p:nvSpPr>
        <p:spPr>
          <a:xfrm>
            <a:off x="2093471" y="328380"/>
            <a:ext cx="5014209" cy="507831"/>
          </a:xfrm>
          <a:prstGeom prst="rect">
            <a:avLst/>
          </a:prstGeom>
          <a:noFill/>
        </p:spPr>
        <p:txBody>
          <a:bodyPr wrap="square">
            <a:spAutoFit/>
          </a:bodyPr>
          <a:lstStyle/>
          <a:p>
            <a:pPr algn="ctr">
              <a:defRPr/>
            </a:pPr>
            <a:r>
              <a:rPr lang="en-US" sz="1350" b="1" dirty="0">
                <a:solidFill>
                  <a:srgbClr val="0000CC"/>
                </a:solidFill>
                <a:latin typeface="Times New Roman" pitchFamily="18" charset="0"/>
              </a:rPr>
              <a:t>PHÒNG GIÁO DỤC HUYỆN KRÔNG BÚK</a:t>
            </a:r>
          </a:p>
          <a:p>
            <a:pPr algn="ctr">
              <a:defRPr/>
            </a:pPr>
            <a:r>
              <a:rPr lang="en-US" sz="1350" b="1" dirty="0">
                <a:solidFill>
                  <a:srgbClr val="0000CC"/>
                </a:solidFill>
                <a:latin typeface="Times New Roman" pitchFamily="18" charset="0"/>
              </a:rPr>
              <a:t>TRƯỜNG TIỂU HỌC </a:t>
            </a:r>
            <a:r>
              <a:rPr lang="en-US" sz="1350" b="1" dirty="0">
                <a:solidFill>
                  <a:srgbClr val="0000CC"/>
                </a:solidFill>
                <a:latin typeface="Times New Roman" pitchFamily="18" charset="0"/>
                <a:cs typeface="Times New Roman" pitchFamily="18" charset="0"/>
              </a:rPr>
              <a:t>LA VĂN CẦU</a:t>
            </a:r>
          </a:p>
        </p:txBody>
      </p:sp>
      <p:sp>
        <p:nvSpPr>
          <p:cNvPr id="2" name="Text Box 18">
            <a:extLst>
              <a:ext uri="{FF2B5EF4-FFF2-40B4-BE49-F238E27FC236}">
                <a16:creationId xmlns:a16="http://schemas.microsoft.com/office/drawing/2014/main" id="{3F9BF7D8-1AE0-B67A-7486-018D26A752DE}"/>
              </a:ext>
            </a:extLst>
          </p:cNvPr>
          <p:cNvSpPr txBox="1">
            <a:spLocks noChangeArrowheads="1"/>
          </p:cNvSpPr>
          <p:nvPr/>
        </p:nvSpPr>
        <p:spPr bwMode="auto">
          <a:xfrm>
            <a:off x="3373359" y="3136999"/>
            <a:ext cx="4267200" cy="461665"/>
          </a:xfrm>
          <a:prstGeom prst="rect">
            <a:avLst/>
          </a:prstGeom>
          <a:noFill/>
          <a:ln w="9525">
            <a:noFill/>
            <a:miter lim="800000"/>
            <a:headEnd/>
            <a:tailEnd/>
          </a:ln>
        </p:spPr>
        <p:txBody>
          <a:bodyPr wrap="square">
            <a:spAutoFit/>
          </a:bodyPr>
          <a:lstStyle/>
          <a:p>
            <a:pPr algn="ctr" eaLnBrk="1" hangingPunct="1"/>
            <a:r>
              <a:rPr lang="en-US" sz="2400" b="1" dirty="0" err="1">
                <a:solidFill>
                  <a:srgbClr val="0000FF"/>
                </a:solidFill>
                <a:latin typeface="Times New Roman" pitchFamily="18" charset="0"/>
              </a:rPr>
              <a:t>Giáo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viên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Nguyễn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Đức</a:t>
            </a:r>
            <a:r>
              <a:rPr lang="en-US" sz="2400" b="1" dirty="0">
                <a:solidFill>
                  <a:srgbClr val="0000FF"/>
                </a:solidFill>
                <a:latin typeface="Times New Roman" pitchFamily="18" charset="0"/>
              </a:rPr>
              <a:t> Linh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2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nodeType="afterGroup">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30"/>
          <p:cNvPicPr>
            <a:picLocks noChangeAspect="1"/>
          </p:cNvPicPr>
          <p:nvPr/>
        </p:nvPicPr>
        <p:blipFill>
          <a:blip r:embed="rId2">
            <a:extLst>
              <a:ext uri="{28A0092B-C50C-407E-A947-70E740481C1C}">
                <a14:useLocalDpi xmlns:a14="http://schemas.microsoft.com/office/drawing/2010/main" val="0"/>
              </a:ext>
            </a:extLst>
          </a:blip>
          <a:srcRect t="22717"/>
          <a:stretch>
            <a:fillRect/>
          </a:stretch>
        </p:blipFill>
        <p:spPr bwMode="auto">
          <a:xfrm>
            <a:off x="0" y="42863"/>
            <a:ext cx="175736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31"/>
          <p:cNvSpPr txBox="1"/>
          <p:nvPr/>
        </p:nvSpPr>
        <p:spPr>
          <a:xfrm>
            <a:off x="1650002" y="1169513"/>
            <a:ext cx="6818489" cy="707886"/>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a:spAutoFit/>
          </a:bodyPr>
          <a:lstStyle/>
          <a:p>
            <a:pPr algn="ctr" defTabSz="457200" eaLnBrk="1" fontAlgn="auto" hangingPunct="1">
              <a:spcBef>
                <a:spcPts val="0"/>
              </a:spcBef>
              <a:spcAft>
                <a:spcPts val="0"/>
              </a:spcAft>
              <a:defRPr/>
            </a:pPr>
            <a:r>
              <a:rPr lang="en-US" altLang="zh-CN" sz="4000" b="1" spc="300"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4000" b="1" spc="300"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4000" b="1" spc="300"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4000" b="1" spc="300"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4000" b="1" spc="30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4000" b="1" spc="300">
                <a:ln>
                  <a:solidFill>
                    <a:srgbClr val="6EBA35"/>
                  </a:solidFill>
                </a:ln>
                <a:solidFill>
                  <a:srgbClr val="4A54C9"/>
                </a:solidFill>
                <a:ea typeface="方正姚体" panose="02010601030101010101" pitchFamily="2" charset="-122"/>
                <a:cs typeface="Times New Roman" panose="02020603050405020304" pitchFamily="18" charset="0"/>
              </a:rPr>
              <a:t> 4 </a:t>
            </a:r>
            <a:r>
              <a:rPr lang="en-US" altLang="zh-CN" sz="4000" b="1" spc="300" dirty="0" err="1">
                <a:ln>
                  <a:solidFill>
                    <a:srgbClr val="6EBA35"/>
                  </a:solidFill>
                </a:ln>
                <a:solidFill>
                  <a:srgbClr val="4A54C9"/>
                </a:solidFill>
                <a:ea typeface="方正姚体" panose="02010601030101010101" pitchFamily="2" charset="-122"/>
                <a:cs typeface="Times New Roman" panose="02020603050405020304" pitchFamily="18" charset="0"/>
              </a:rPr>
              <a:t>đoạn</a:t>
            </a:r>
            <a:endParaRPr lang="zh-CN" altLang="en-US" sz="4000" b="1" spc="300"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pic>
        <p:nvPicPr>
          <p:cNvPr id="25604" name="图片 6"/>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5664200" y="58738"/>
            <a:ext cx="34671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txBox="1"/>
          <p:nvPr/>
        </p:nvSpPr>
        <p:spPr>
          <a:xfrm>
            <a:off x="2832100" y="1954213"/>
            <a:ext cx="2330450" cy="96361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prstClr val="black">
                  <a:alpha val="60000"/>
                </a:prstClr>
              </a:solidFill>
              <a:latin typeface="腾祥铁山楷书繁" panose="01010104010101010101" pitchFamily="2" charset="-122"/>
              <a:ea typeface="腾祥铁山楷书繁" panose="01010104010101010101" pitchFamily="2" charset="-122"/>
              <a:cs typeface="Source Sans Pro" charset="0"/>
            </a:endParaRPr>
          </a:p>
        </p:txBody>
      </p:sp>
      <p:grpSp>
        <p:nvGrpSpPr>
          <p:cNvPr id="25606" name="Group 138"/>
          <p:cNvGrpSpPr>
            <a:grpSpLocks/>
          </p:cNvGrpSpPr>
          <p:nvPr/>
        </p:nvGrpSpPr>
        <p:grpSpPr bwMode="auto">
          <a:xfrm>
            <a:off x="1371600" y="-42863"/>
            <a:ext cx="6553200" cy="1238251"/>
            <a:chOff x="102779" y="857227"/>
            <a:chExt cx="9846212" cy="2563583"/>
          </a:xfrm>
        </p:grpSpPr>
        <p:pic>
          <p:nvPicPr>
            <p:cNvPr id="25608"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41"/>
            <p:cNvSpPr txBox="1"/>
            <p:nvPr/>
          </p:nvSpPr>
          <p:spPr>
            <a:xfrm>
              <a:off x="102779" y="1251384"/>
              <a:ext cx="9846212" cy="172043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sz="2400"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BÀI VĂN CHIA LÀM MẤY </a:t>
              </a:r>
            </a:p>
            <a:p>
              <a:pPr algn="ctr" defTabSz="342900">
                <a:lnSpc>
                  <a:spcPct val="100000"/>
                </a:lnSpc>
                <a:defRPr/>
              </a:pPr>
              <a:r>
                <a:rPr lang="en-US" altLang="zh-CN" sz="2400"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ĐOẠN  ?</a:t>
              </a:r>
              <a:endParaRPr lang="zh-CN" altLang="en-US" sz="2400"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0" name="Rectangle 1"/>
          <p:cNvSpPr>
            <a:spLocks noChangeArrowheads="1"/>
          </p:cNvSpPr>
          <p:nvPr/>
        </p:nvSpPr>
        <p:spPr bwMode="auto">
          <a:xfrm>
            <a:off x="304800" y="2112963"/>
            <a:ext cx="8686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600" b="1" dirty="0" err="1">
                <a:solidFill>
                  <a:srgbClr val="FF0000"/>
                </a:solidFill>
                <a:latin typeface="Times New Roman" panose="02020603050405020304" pitchFamily="18" charset="0"/>
              </a:rPr>
              <a:t>Đoạn</a:t>
            </a:r>
            <a:r>
              <a:rPr lang="en-US" altLang="en-US" sz="3600" b="1" dirty="0">
                <a:solidFill>
                  <a:srgbClr val="FF0000"/>
                </a:solidFill>
                <a:latin typeface="Times New Roman" panose="02020603050405020304" pitchFamily="18" charset="0"/>
              </a:rPr>
              <a:t> 1: </a:t>
            </a:r>
            <a:r>
              <a:rPr lang="en-US" altLang="en-US" sz="3600" b="1" i="1" dirty="0" err="1">
                <a:latin typeface="Times New Roman" panose="02020603050405020304" pitchFamily="18" charset="0"/>
              </a:rPr>
              <a:t>Trần</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Đại</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Nghĩa</a:t>
            </a:r>
            <a:r>
              <a:rPr lang="en-US" altLang="en-US" sz="3600" b="1" i="1" dirty="0">
                <a:latin typeface="Times New Roman" panose="02020603050405020304" pitchFamily="18" charset="0"/>
              </a:rPr>
              <a:t> … </a:t>
            </a:r>
            <a:r>
              <a:rPr lang="en-US" altLang="en-US" sz="3600" b="1" i="1" dirty="0" err="1">
                <a:latin typeface="Times New Roman" panose="02020603050405020304" pitchFamily="18" charset="0"/>
              </a:rPr>
              <a:t>chế</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tạo</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vũ</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khí</a:t>
            </a:r>
            <a:r>
              <a:rPr lang="en-US" altLang="en-US" sz="3600" b="1" i="1" dirty="0">
                <a:latin typeface="Times New Roman" panose="02020603050405020304" pitchFamily="18" charset="0"/>
              </a:rPr>
              <a:t>.</a:t>
            </a:r>
            <a:endParaRPr lang="en-US" altLang="en-US" sz="3600" b="1" dirty="0">
              <a:latin typeface="Times New Roman" panose="02020603050405020304" pitchFamily="18" charset="0"/>
            </a:endParaRPr>
          </a:p>
          <a:p>
            <a:pPr algn="just" eaLnBrk="1" hangingPunct="1">
              <a:spcBef>
                <a:spcPct val="0"/>
              </a:spcBef>
              <a:buFontTx/>
              <a:buNone/>
            </a:pPr>
            <a:r>
              <a:rPr lang="en-US" altLang="en-US" sz="3600" b="1" dirty="0" err="1">
                <a:solidFill>
                  <a:srgbClr val="FF0000"/>
                </a:solidFill>
                <a:latin typeface="Times New Roman" panose="02020603050405020304" pitchFamily="18" charset="0"/>
              </a:rPr>
              <a:t>Đoạn</a:t>
            </a:r>
            <a:r>
              <a:rPr lang="en-US" altLang="en-US" sz="3600" b="1" dirty="0">
                <a:solidFill>
                  <a:srgbClr val="FF0000"/>
                </a:solidFill>
                <a:latin typeface="Times New Roman" panose="02020603050405020304" pitchFamily="18" charset="0"/>
              </a:rPr>
              <a:t> 2: </a:t>
            </a:r>
            <a:r>
              <a:rPr lang="en-US" altLang="en-US" sz="3600" b="1" i="1" dirty="0" err="1">
                <a:latin typeface="Times New Roman" panose="02020603050405020304" pitchFamily="18" charset="0"/>
              </a:rPr>
              <a:t>Năm</a:t>
            </a:r>
            <a:r>
              <a:rPr lang="en-US" altLang="en-US" sz="3600" b="1" i="1" dirty="0">
                <a:latin typeface="Times New Roman" panose="02020603050405020304" pitchFamily="18" charset="0"/>
              </a:rPr>
              <a:t> 1946 … </a:t>
            </a:r>
            <a:r>
              <a:rPr lang="en-US" altLang="en-US" sz="3600" b="1" i="1" dirty="0" err="1">
                <a:latin typeface="Times New Roman" panose="02020603050405020304" pitchFamily="18" charset="0"/>
              </a:rPr>
              <a:t>lô</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cốt</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của</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giặc</a:t>
            </a:r>
            <a:r>
              <a:rPr lang="en-US" altLang="en-US" sz="3600" b="1" i="1" dirty="0">
                <a:latin typeface="Times New Roman" panose="02020603050405020304" pitchFamily="18" charset="0"/>
              </a:rPr>
              <a:t>.</a:t>
            </a:r>
            <a:endParaRPr lang="en-US" altLang="en-US" sz="3600" b="1" dirty="0">
              <a:latin typeface="Times New Roman" panose="02020603050405020304" pitchFamily="18" charset="0"/>
            </a:endParaRPr>
          </a:p>
          <a:p>
            <a:pPr algn="just" eaLnBrk="1" hangingPunct="1">
              <a:spcBef>
                <a:spcPct val="0"/>
              </a:spcBef>
              <a:buFontTx/>
              <a:buNone/>
            </a:pPr>
            <a:r>
              <a:rPr lang="en-US" altLang="en-US" sz="3600" b="1" dirty="0" err="1">
                <a:solidFill>
                  <a:srgbClr val="FF0000"/>
                </a:solidFill>
                <a:latin typeface="Times New Roman" panose="02020603050405020304" pitchFamily="18" charset="0"/>
              </a:rPr>
              <a:t>Đoạn</a:t>
            </a:r>
            <a:r>
              <a:rPr lang="en-US" altLang="en-US" sz="3600" b="1" dirty="0">
                <a:solidFill>
                  <a:srgbClr val="FF0000"/>
                </a:solidFill>
                <a:latin typeface="Times New Roman" panose="02020603050405020304" pitchFamily="18" charset="0"/>
              </a:rPr>
              <a:t> 3</a:t>
            </a:r>
            <a:r>
              <a:rPr lang="en-US" altLang="en-US" sz="3600" b="1" dirty="0">
                <a:latin typeface="Times New Roman" panose="02020603050405020304" pitchFamily="18" charset="0"/>
              </a:rPr>
              <a:t>: </a:t>
            </a:r>
            <a:r>
              <a:rPr lang="en-US" altLang="en-US" sz="3600" b="1" i="1" dirty="0" err="1">
                <a:latin typeface="Times New Roman" panose="02020603050405020304" pitchFamily="18" charset="0"/>
              </a:rPr>
              <a:t>Bên</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cạnh</a:t>
            </a:r>
            <a:r>
              <a:rPr lang="en-US" altLang="en-US" sz="3600" b="1" i="1" dirty="0">
                <a:latin typeface="Times New Roman" panose="02020603050405020304" pitchFamily="18" charset="0"/>
              </a:rPr>
              <a:t> … </a:t>
            </a:r>
            <a:r>
              <a:rPr lang="en-US" altLang="en-US" sz="3600" b="1" i="1" dirty="0" err="1">
                <a:latin typeface="Times New Roman" panose="02020603050405020304" pitchFamily="18" charset="0"/>
              </a:rPr>
              <a:t>kĩ</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thuật</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nhà</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nước</a:t>
            </a:r>
            <a:r>
              <a:rPr lang="en-US" altLang="en-US" sz="3600" b="1" i="1" dirty="0">
                <a:latin typeface="Times New Roman" panose="02020603050405020304" pitchFamily="18" charset="0"/>
              </a:rPr>
              <a:t>.</a:t>
            </a:r>
            <a:endParaRPr lang="en-US" altLang="en-US" sz="3600" b="1" dirty="0">
              <a:latin typeface="Times New Roman" panose="02020603050405020304" pitchFamily="18" charset="0"/>
            </a:endParaRPr>
          </a:p>
          <a:p>
            <a:pPr algn="just" eaLnBrk="1" hangingPunct="1">
              <a:spcBef>
                <a:spcPct val="0"/>
              </a:spcBef>
              <a:buFontTx/>
              <a:buNone/>
            </a:pPr>
            <a:r>
              <a:rPr lang="en-US" altLang="en-US" sz="3600" b="1" dirty="0" err="1">
                <a:solidFill>
                  <a:srgbClr val="FF0000"/>
                </a:solidFill>
                <a:latin typeface="Times New Roman" panose="02020603050405020304" pitchFamily="18" charset="0"/>
              </a:rPr>
              <a:t>Đoạn</a:t>
            </a:r>
            <a:r>
              <a:rPr lang="en-US" altLang="en-US" sz="3600" b="1" dirty="0">
                <a:solidFill>
                  <a:srgbClr val="FF0000"/>
                </a:solidFill>
                <a:latin typeface="Times New Roman" panose="02020603050405020304" pitchFamily="18" charset="0"/>
              </a:rPr>
              <a:t> 4: </a:t>
            </a:r>
            <a:r>
              <a:rPr lang="en-US" altLang="en-US" sz="3600" b="1" i="1" dirty="0" err="1">
                <a:latin typeface="Times New Roman" panose="02020603050405020304" pitchFamily="18" charset="0"/>
              </a:rPr>
              <a:t>Những</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cống</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hiến</a:t>
            </a:r>
            <a:r>
              <a:rPr lang="en-US" altLang="en-US" sz="3600" b="1" i="1" dirty="0">
                <a:latin typeface="Times New Roman" panose="02020603050405020304" pitchFamily="18" charset="0"/>
              </a:rPr>
              <a:t> … </a:t>
            </a:r>
            <a:r>
              <a:rPr lang="en-US" altLang="en-US" sz="3600" b="1" i="1" dirty="0" err="1">
                <a:latin typeface="Times New Roman" panose="02020603050405020304" pitchFamily="18" charset="0"/>
              </a:rPr>
              <a:t>huân</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chương</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cao</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quý</a:t>
            </a:r>
            <a:r>
              <a:rPr lang="en-US" altLang="en-US" sz="3600" b="1" i="1" dirty="0">
                <a:latin typeface="Times New Roman" panose="02020603050405020304" pitchFamily="18" charset="0"/>
              </a:rPr>
              <a:t>.</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045752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780" y="377825"/>
            <a:ext cx="5913438"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75" y="269875"/>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388938" y="1304925"/>
            <a:ext cx="2409825"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7418388" y="1150938"/>
            <a:ext cx="9302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60503" y="1463675"/>
            <a:ext cx="5861050" cy="1108075"/>
          </a:xfrm>
          <a:prstGeom prst="rect">
            <a:avLst/>
          </a:prstGeom>
          <a:noFill/>
        </p:spPr>
        <p:txBody>
          <a:bodyPr>
            <a:spAutoFit/>
          </a:bodyPr>
          <a:lstStyle/>
          <a:p>
            <a:pPr algn="ctr" eaLnBrk="1" fontAlgn="auto" hangingPunct="1">
              <a:spcBef>
                <a:spcPts val="0"/>
              </a:spcBef>
              <a:spcAft>
                <a:spcPts val="0"/>
              </a:spcAft>
              <a:defRPr/>
            </a:pPr>
            <a:r>
              <a:rPr lang="en-US" sz="660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LUYỆN ĐỌC</a:t>
            </a:r>
          </a:p>
        </p:txBody>
      </p:sp>
      <p:sp>
        <p:nvSpPr>
          <p:cNvPr id="2" name="文本框 31">
            <a:extLst>
              <a:ext uri="{FF2B5EF4-FFF2-40B4-BE49-F238E27FC236}">
                <a16:creationId xmlns:a16="http://schemas.microsoft.com/office/drawing/2014/main" id="{8D58D6EA-726C-9FE1-DC99-B17D46757488}"/>
              </a:ext>
            </a:extLst>
          </p:cNvPr>
          <p:cNvSpPr txBox="1"/>
          <p:nvPr/>
        </p:nvSpPr>
        <p:spPr>
          <a:xfrm>
            <a:off x="3352800" y="2991161"/>
            <a:ext cx="3581400" cy="707886"/>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wrap="square">
            <a:spAutoFit/>
          </a:bodyPr>
          <a:lstStyle/>
          <a:p>
            <a:pPr algn="ctr" defTabSz="457200" eaLnBrk="1" fontAlgn="auto" hangingPunct="1">
              <a:spcBef>
                <a:spcPts val="0"/>
              </a:spcBef>
              <a:spcAft>
                <a:spcPts val="0"/>
              </a:spcAft>
              <a:defRPr/>
            </a:pPr>
            <a:r>
              <a:rPr lang="en-US" altLang="zh-CN" sz="4000" b="1" spc="300" dirty="0" err="1">
                <a:ln>
                  <a:solidFill>
                    <a:srgbClr val="6EBA35"/>
                  </a:solidFill>
                </a:ln>
                <a:solidFill>
                  <a:srgbClr val="4A54C9"/>
                </a:solidFill>
                <a:ea typeface="方正姚体" panose="02010601030101010101" pitchFamily="2" charset="-122"/>
                <a:cs typeface="Times New Roman" panose="02020603050405020304" pitchFamily="18" charset="0"/>
              </a:rPr>
              <a:t>Đoạn</a:t>
            </a:r>
            <a:r>
              <a:rPr lang="en-US" altLang="zh-CN" sz="4000" b="1" spc="300"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4000" b="1" spc="300" dirty="0" err="1">
                <a:ln>
                  <a:solidFill>
                    <a:srgbClr val="6EBA35"/>
                  </a:solidFill>
                </a:ln>
                <a:solidFill>
                  <a:srgbClr val="4A54C9"/>
                </a:solidFill>
                <a:ea typeface="方正姚体" panose="02010601030101010101" pitchFamily="2" charset="-122"/>
                <a:cs typeface="Times New Roman" panose="02020603050405020304" pitchFamily="18" charset="0"/>
              </a:rPr>
              <a:t>lần</a:t>
            </a:r>
            <a:r>
              <a:rPr lang="en-US" altLang="zh-CN" sz="4000" b="1" spc="300" dirty="0">
                <a:ln>
                  <a:solidFill>
                    <a:srgbClr val="6EBA35"/>
                  </a:solidFill>
                </a:ln>
                <a:solidFill>
                  <a:srgbClr val="4A54C9"/>
                </a:solidFill>
                <a:ea typeface="方正姚体" panose="02010601030101010101" pitchFamily="2" charset="-122"/>
                <a:cs typeface="Times New Roman" panose="02020603050405020304" pitchFamily="18" charset="0"/>
              </a:rPr>
              <a:t> 1</a:t>
            </a:r>
            <a:endParaRPr lang="zh-CN" altLang="en-US" sz="4000" b="1" spc="300"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538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19" y="32544"/>
            <a:ext cx="8643937" cy="5386090"/>
          </a:xfrm>
          <a:prstGeom prst="rect">
            <a:avLst/>
          </a:prstGeom>
        </p:spPr>
        <p:txBody>
          <a:bodyPr>
            <a:spAutoFit/>
          </a:bodyPr>
          <a:lstStyle/>
          <a:p>
            <a:pPr algn="ctr">
              <a:defRPr/>
            </a:pPr>
            <a:r>
              <a:rPr lang="vi-VN" sz="2000" b="1" dirty="0">
                <a:solidFill>
                  <a:srgbClr val="FF0000"/>
                </a:solidFill>
                <a:latin typeface="+mj-lt"/>
              </a:rPr>
              <a:t>Anh hùng Lao động Trần Đại Nghĩa</a:t>
            </a:r>
            <a:endParaRPr lang="vi-VN" sz="2000" dirty="0">
              <a:solidFill>
                <a:srgbClr val="FF0000"/>
              </a:solidFill>
              <a:latin typeface="+mj-lt"/>
            </a:endParaRPr>
          </a:p>
          <a:p>
            <a:pPr algn="just">
              <a:defRPr/>
            </a:pPr>
            <a:r>
              <a:rPr lang="vi-VN" dirty="0">
                <a:solidFill>
                  <a:srgbClr val="000000"/>
                </a:solidFill>
                <a:latin typeface="+mj-lt"/>
              </a:rPr>
              <a:t>   </a:t>
            </a:r>
            <a:r>
              <a:rPr lang="vi-VN" dirty="0">
                <a:solidFill>
                  <a:srgbClr val="00B050"/>
                </a:solidFill>
                <a:latin typeface="+mj-lt"/>
              </a:rPr>
              <a:t>Trần Đại Nghĩa tên thật là Phạm Quang Lễ, quê ở tỉnh Vĩnh Long. Sau khi học xong bậc trung học ở Sài Gòn, năm 1935, ông sang Pháp học đại học. Ông theo học cả ba ngành kĩ sư cầu cống, kĩ sư điện và kĩ sư hàng không. Ngoài ra, ông còn miệt mài nghiên cứu kĩ thuật chế tạo vũ khí.</a:t>
            </a:r>
          </a:p>
          <a:p>
            <a:pPr algn="just">
              <a:defRPr/>
            </a:pPr>
            <a:r>
              <a:rPr lang="vi-VN" dirty="0">
                <a:solidFill>
                  <a:srgbClr val="000000"/>
                </a:solidFill>
                <a:latin typeface="+mj-lt"/>
              </a:rPr>
              <a:t>   </a:t>
            </a:r>
            <a:r>
              <a:rPr lang="vi-VN" dirty="0">
                <a:solidFill>
                  <a:schemeClr val="accent6">
                    <a:lumMod val="50000"/>
                  </a:schemeClr>
                </a:solidFill>
                <a:latin typeface="+mj-lt"/>
              </a:rPr>
              <a:t>Năm 1946, nghe theo tiếng gọi thiêng liêng của Tổ quốc, ông rời bỏ cuộc sống đầy đủ tiện nghi ở nước ngoài, theo Bác Hồ về nước. Ông được Bác Hồ đặt tên mới là Trần Đại Nghĩa và giao nhiệm vụ nghiên cứu chế tạo vũ khí phục vụ cuộc kháng chiến chống thực dân Pháp. Trên cương vị Cục trưởng Cục Quân giới, ông đã cùng anh em miệt mài nghiên cứu, chế ra những loại vũ khí có sức công phá lớn như ba-dô-ca, súng không giật, bom bay tiêu diệt xe tăng và lô cốt của giặc.</a:t>
            </a:r>
          </a:p>
          <a:p>
            <a:pPr algn="just">
              <a:defRPr/>
            </a:pPr>
            <a:r>
              <a:rPr lang="vi-VN" dirty="0">
                <a:solidFill>
                  <a:srgbClr val="000000"/>
                </a:solidFill>
                <a:latin typeface="+mj-lt"/>
              </a:rPr>
              <a:t>   </a:t>
            </a:r>
            <a:r>
              <a:rPr lang="vi-VN" dirty="0">
                <a:solidFill>
                  <a:srgbClr val="002060"/>
                </a:solidFill>
                <a:latin typeface="+mj-lt"/>
              </a:rPr>
              <a:t>Bên cạnh những cống hiến xuất sắc cho sự nghiệp quốc phòng, Giáo sư Trần Đại Nghĩa còn có công lớn trong xây dựng nền khoa học trẻ tuổi của nước nhà. Nhiều năm liền, ông giữ cương vị Chủ nhiệm Ủy ban Khoa học và Kĩ thuật Nhà nước.</a:t>
            </a:r>
          </a:p>
          <a:p>
            <a:pPr algn="just">
              <a:defRPr/>
            </a:pPr>
            <a:r>
              <a:rPr lang="vi-VN" dirty="0">
                <a:solidFill>
                  <a:srgbClr val="000000"/>
                </a:solidFill>
                <a:latin typeface="+mj-lt"/>
              </a:rPr>
              <a:t>   </a:t>
            </a:r>
            <a:r>
              <a:rPr lang="vi-VN" dirty="0">
                <a:solidFill>
                  <a:srgbClr val="FF0000"/>
                </a:solidFill>
                <a:latin typeface="+mj-lt"/>
              </a:rPr>
              <a:t>Những cống hiến của Giáo sư Trần Đại Nghĩa được đánh giá cao. Năm 1948, ông được phong Thiếu tướng. Năm 1952, ông được tuyên dương Anh hùng Lao động. Ông còn được Nhà nước tặng Giải thưởng Hồ Chí Minh và nhiều huân chương cao quý.</a:t>
            </a:r>
            <a:r>
              <a:rPr lang="vi-VN" i="1" dirty="0">
                <a:solidFill>
                  <a:srgbClr val="000000"/>
                </a:solidFill>
                <a:latin typeface="+mj-lt"/>
              </a:rPr>
              <a:t> </a:t>
            </a:r>
            <a:r>
              <a:rPr lang="en-US" i="1" dirty="0">
                <a:solidFill>
                  <a:srgbClr val="000000"/>
                </a:solidFill>
                <a:latin typeface="+mj-lt"/>
              </a:rPr>
              <a:t>                                                </a:t>
            </a:r>
            <a:r>
              <a:rPr lang="vi-VN" i="1" dirty="0">
                <a:solidFill>
                  <a:srgbClr val="000000"/>
                </a:solidFill>
                <a:latin typeface="+mj-lt"/>
              </a:rPr>
              <a:t>Theo </a:t>
            </a:r>
            <a:r>
              <a:rPr lang="vi-VN" dirty="0">
                <a:solidFill>
                  <a:srgbClr val="000000"/>
                </a:solidFill>
                <a:latin typeface="+mj-lt"/>
              </a:rPr>
              <a:t>TỪ ĐIỂN NHÂN VẬT LỊCH SỬ VIỆT NAM</a:t>
            </a:r>
          </a:p>
          <a:p>
            <a:pPr algn="just">
              <a:defRPr/>
            </a:pPr>
            <a:endParaRPr lang="vi-VN" dirty="0">
              <a:solidFill>
                <a:srgbClr val="FF0000"/>
              </a:solidFill>
              <a:latin typeface="+mj-lt"/>
            </a:endParaRPr>
          </a:p>
        </p:txBody>
      </p:sp>
      <p:sp>
        <p:nvSpPr>
          <p:cNvPr id="3" name="Oval 2"/>
          <p:cNvSpPr/>
          <p:nvPr/>
        </p:nvSpPr>
        <p:spPr>
          <a:xfrm>
            <a:off x="15875" y="294482"/>
            <a:ext cx="3698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1</a:t>
            </a:r>
          </a:p>
        </p:txBody>
      </p:sp>
      <p:sp>
        <p:nvSpPr>
          <p:cNvPr id="4" name="Oval 3"/>
          <p:cNvSpPr/>
          <p:nvPr/>
        </p:nvSpPr>
        <p:spPr>
          <a:xfrm>
            <a:off x="49213" y="1462088"/>
            <a:ext cx="36988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2</a:t>
            </a:r>
          </a:p>
        </p:txBody>
      </p:sp>
      <p:sp>
        <p:nvSpPr>
          <p:cNvPr id="5" name="Oval 4"/>
          <p:cNvSpPr/>
          <p:nvPr/>
        </p:nvSpPr>
        <p:spPr>
          <a:xfrm>
            <a:off x="52388" y="3105150"/>
            <a:ext cx="36988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3</a:t>
            </a:r>
          </a:p>
        </p:txBody>
      </p:sp>
      <p:sp>
        <p:nvSpPr>
          <p:cNvPr id="6" name="Oval 5"/>
          <p:cNvSpPr/>
          <p:nvPr/>
        </p:nvSpPr>
        <p:spPr>
          <a:xfrm>
            <a:off x="74613" y="3943350"/>
            <a:ext cx="36988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31219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8063"/>
            <a:ext cx="9144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6"/>
          <p:cNvSpPr>
            <a:spLocks noChangeArrowheads="1"/>
          </p:cNvSpPr>
          <p:nvPr/>
        </p:nvSpPr>
        <p:spPr bwMode="auto">
          <a:xfrm>
            <a:off x="1012825" y="3675063"/>
            <a:ext cx="5083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EEECE1"/>
                </a:solidFill>
                <a:latin typeface="Times New Roman" panose="02020603050405020304" pitchFamily="18" charset="0"/>
                <a:cs typeface="Times New Roman" panose="02020603050405020304" pitchFamily="18" charset="0"/>
              </a:rPr>
              <a:t>-</a:t>
            </a:r>
            <a:endParaRPr lang="en-US" altLang="en-US" sz="4400" b="1">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7652" name="Rectangle 7"/>
          <p:cNvSpPr>
            <a:spLocks noChangeArrowheads="1"/>
          </p:cNvSpPr>
          <p:nvPr/>
        </p:nvSpPr>
        <p:spPr bwMode="auto">
          <a:xfrm>
            <a:off x="5027613" y="4587875"/>
            <a:ext cx="59547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EEECE1"/>
                </a:solidFill>
                <a:latin typeface="Times New Roman" panose="02020603050405020304" pitchFamily="18" charset="0"/>
                <a:cs typeface="Times New Roman" panose="02020603050405020304" pitchFamily="18" charset="0"/>
              </a:rPr>
              <a:t>-</a:t>
            </a:r>
            <a:endParaRPr lang="en-US" altLang="en-US" sz="4400" b="1">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7653" name="Rectangle 8"/>
          <p:cNvSpPr>
            <a:spLocks noChangeArrowheads="1"/>
          </p:cNvSpPr>
          <p:nvPr/>
        </p:nvSpPr>
        <p:spPr bwMode="auto">
          <a:xfrm>
            <a:off x="5810250" y="2659063"/>
            <a:ext cx="43894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EEECE1"/>
                </a:solidFill>
                <a:latin typeface="Times New Roman" panose="02020603050405020304" pitchFamily="18" charset="0"/>
                <a:cs typeface="Times New Roman" panose="02020603050405020304" pitchFamily="18" charset="0"/>
              </a:rPr>
              <a:t>-</a:t>
            </a:r>
            <a:endParaRPr lang="en-US" altLang="en-US" sz="4400" b="1">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4"/>
          <p:cNvSpPr>
            <a:spLocks/>
          </p:cNvSpPr>
          <p:nvPr/>
        </p:nvSpPr>
        <p:spPr bwMode="auto">
          <a:xfrm>
            <a:off x="989013" y="1652588"/>
            <a:ext cx="3322637" cy="769937"/>
          </a:xfrm>
          <a:custGeom>
            <a:avLst/>
            <a:gdLst>
              <a:gd name="T0" fmla="*/ 0 w 4389734"/>
              <a:gd name="T1" fmla="*/ 0 h 769441"/>
              <a:gd name="T2" fmla="*/ 59111 w 4389734"/>
              <a:gd name="T3" fmla="*/ 0 h 769441"/>
              <a:gd name="T4" fmla="*/ 118221 w 4389734"/>
              <a:gd name="T5" fmla="*/ 0 h 769441"/>
              <a:gd name="T6" fmla="*/ 186790 w 4389734"/>
              <a:gd name="T7" fmla="*/ 0 h 769441"/>
              <a:gd name="T8" fmla="*/ 241172 w 4389734"/>
              <a:gd name="T9" fmla="*/ 0 h 769441"/>
              <a:gd name="T10" fmla="*/ 290825 w 4389734"/>
              <a:gd name="T11" fmla="*/ 0 h 769441"/>
              <a:gd name="T12" fmla="*/ 340478 w 4389734"/>
              <a:gd name="T13" fmla="*/ 0 h 769441"/>
              <a:gd name="T14" fmla="*/ 404318 w 4389734"/>
              <a:gd name="T15" fmla="*/ 0 h 769441"/>
              <a:gd name="T16" fmla="*/ 472887 w 4389734"/>
              <a:gd name="T17" fmla="*/ 0 h 769441"/>
              <a:gd name="T18" fmla="*/ 472887 w 4389734"/>
              <a:gd name="T19" fmla="*/ 363272 h 769441"/>
              <a:gd name="T20" fmla="*/ 472887 w 4389734"/>
              <a:gd name="T21" fmla="*/ 772920 h 769441"/>
              <a:gd name="T22" fmla="*/ 404318 w 4389734"/>
              <a:gd name="T23" fmla="*/ 772920 h 769441"/>
              <a:gd name="T24" fmla="*/ 354665 w 4389734"/>
              <a:gd name="T25" fmla="*/ 772920 h 769441"/>
              <a:gd name="T26" fmla="*/ 300283 w 4389734"/>
              <a:gd name="T27" fmla="*/ 772920 h 769441"/>
              <a:gd name="T28" fmla="*/ 250631 w 4389734"/>
              <a:gd name="T29" fmla="*/ 772920 h 769441"/>
              <a:gd name="T30" fmla="*/ 200977 w 4389734"/>
              <a:gd name="T31" fmla="*/ 772920 h 769441"/>
              <a:gd name="T32" fmla="*/ 146595 w 4389734"/>
              <a:gd name="T33" fmla="*/ 772920 h 769441"/>
              <a:gd name="T34" fmla="*/ 92214 w 4389734"/>
              <a:gd name="T35" fmla="*/ 772920 h 769441"/>
              <a:gd name="T36" fmla="*/ 0 w 4389734"/>
              <a:gd name="T37" fmla="*/ 772920 h 769441"/>
              <a:gd name="T38" fmla="*/ 0 w 4389734"/>
              <a:gd name="T39" fmla="*/ 378731 h 769441"/>
              <a:gd name="T40" fmla="*/ 0 w 4389734"/>
              <a:gd name="T41" fmla="*/ 0 h 7694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89734"/>
              <a:gd name="T64" fmla="*/ 0 h 769441"/>
              <a:gd name="T65" fmla="*/ 4389734 w 4389734"/>
              <a:gd name="T66" fmla="*/ 769441 h 7694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rgbClr val="0000FF"/>
                </a:solidFill>
                <a:latin typeface="Times New Roman" panose="02020603050405020304" pitchFamily="18" charset="0"/>
                <a:cs typeface="Times New Roman" panose="02020603050405020304" pitchFamily="18" charset="0"/>
              </a:rPr>
              <a:t>cầu cống</a:t>
            </a:r>
            <a:endParaRPr lang="en-US" altLang="en-US" sz="4400" b="1">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Rectangle 7"/>
          <p:cNvSpPr>
            <a:spLocks/>
          </p:cNvSpPr>
          <p:nvPr/>
        </p:nvSpPr>
        <p:spPr bwMode="auto">
          <a:xfrm>
            <a:off x="5060950" y="3052763"/>
            <a:ext cx="3335338" cy="769937"/>
          </a:xfrm>
          <a:custGeom>
            <a:avLst/>
            <a:gdLst>
              <a:gd name="T0" fmla="*/ 0 w 4389734"/>
              <a:gd name="T1" fmla="*/ 0 h 769441"/>
              <a:gd name="T2" fmla="*/ 60929 w 4389734"/>
              <a:gd name="T3" fmla="*/ 0 h 769441"/>
              <a:gd name="T4" fmla="*/ 121857 w 4389734"/>
              <a:gd name="T5" fmla="*/ 0 h 769441"/>
              <a:gd name="T6" fmla="*/ 192534 w 4389734"/>
              <a:gd name="T7" fmla="*/ 0 h 769441"/>
              <a:gd name="T8" fmla="*/ 248587 w 4389734"/>
              <a:gd name="T9" fmla="*/ 0 h 769441"/>
              <a:gd name="T10" fmla="*/ 299767 w 4389734"/>
              <a:gd name="T11" fmla="*/ 0 h 769441"/>
              <a:gd name="T12" fmla="*/ 350947 w 4389734"/>
              <a:gd name="T13" fmla="*/ 0 h 769441"/>
              <a:gd name="T14" fmla="*/ 416750 w 4389734"/>
              <a:gd name="T15" fmla="*/ 0 h 769441"/>
              <a:gd name="T16" fmla="*/ 487427 w 4389734"/>
              <a:gd name="T17" fmla="*/ 0 h 769441"/>
              <a:gd name="T18" fmla="*/ 487427 w 4389734"/>
              <a:gd name="T19" fmla="*/ 363272 h 769441"/>
              <a:gd name="T20" fmla="*/ 487427 w 4389734"/>
              <a:gd name="T21" fmla="*/ 772920 h 769441"/>
              <a:gd name="T22" fmla="*/ 416750 w 4389734"/>
              <a:gd name="T23" fmla="*/ 772920 h 769441"/>
              <a:gd name="T24" fmla="*/ 365571 w 4389734"/>
              <a:gd name="T25" fmla="*/ 772920 h 769441"/>
              <a:gd name="T26" fmla="*/ 309516 w 4389734"/>
              <a:gd name="T27" fmla="*/ 772920 h 769441"/>
              <a:gd name="T28" fmla="*/ 258336 w 4389734"/>
              <a:gd name="T29" fmla="*/ 772920 h 769441"/>
              <a:gd name="T30" fmla="*/ 207156 w 4389734"/>
              <a:gd name="T31" fmla="*/ 772920 h 769441"/>
              <a:gd name="T32" fmla="*/ 151102 w 4389734"/>
              <a:gd name="T33" fmla="*/ 772920 h 769441"/>
              <a:gd name="T34" fmla="*/ 95048 w 4389734"/>
              <a:gd name="T35" fmla="*/ 772920 h 769441"/>
              <a:gd name="T36" fmla="*/ 0 w 4389734"/>
              <a:gd name="T37" fmla="*/ 772920 h 769441"/>
              <a:gd name="T38" fmla="*/ 0 w 4389734"/>
              <a:gd name="T39" fmla="*/ 378731 h 769441"/>
              <a:gd name="T40" fmla="*/ 0 w 4389734"/>
              <a:gd name="T41" fmla="*/ 0 h 7694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89734"/>
              <a:gd name="T64" fmla="*/ 0 h 769441"/>
              <a:gd name="T65" fmla="*/ 4389734 w 4389734"/>
              <a:gd name="T66" fmla="*/ 769441 h 7694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rgbClr val="0000FF"/>
                </a:solidFill>
                <a:latin typeface="Times New Roman" panose="02020603050405020304" pitchFamily="18" charset="0"/>
                <a:cs typeface="Times New Roman" panose="02020603050405020304" pitchFamily="18" charset="0"/>
              </a:rPr>
              <a:t>lô cốt</a:t>
            </a:r>
            <a:endParaRPr lang="en-US" altLang="en-US" sz="4400" b="1">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Rectangle 8"/>
          <p:cNvSpPr>
            <a:spLocks/>
          </p:cNvSpPr>
          <p:nvPr/>
        </p:nvSpPr>
        <p:spPr bwMode="auto">
          <a:xfrm>
            <a:off x="989013" y="3086100"/>
            <a:ext cx="3322637" cy="701675"/>
          </a:xfrm>
          <a:custGeom>
            <a:avLst/>
            <a:gdLst>
              <a:gd name="T0" fmla="*/ 0 w 4389734"/>
              <a:gd name="T1" fmla="*/ 0 h 769441"/>
              <a:gd name="T2" fmla="*/ 59111 w 4389734"/>
              <a:gd name="T3" fmla="*/ 0 h 769441"/>
              <a:gd name="T4" fmla="*/ 118221 w 4389734"/>
              <a:gd name="T5" fmla="*/ 0 h 769441"/>
              <a:gd name="T6" fmla="*/ 186790 w 4389734"/>
              <a:gd name="T7" fmla="*/ 0 h 769441"/>
              <a:gd name="T8" fmla="*/ 241172 w 4389734"/>
              <a:gd name="T9" fmla="*/ 0 h 769441"/>
              <a:gd name="T10" fmla="*/ 290825 w 4389734"/>
              <a:gd name="T11" fmla="*/ 0 h 769441"/>
              <a:gd name="T12" fmla="*/ 340478 w 4389734"/>
              <a:gd name="T13" fmla="*/ 0 h 769441"/>
              <a:gd name="T14" fmla="*/ 404318 w 4389734"/>
              <a:gd name="T15" fmla="*/ 0 h 769441"/>
              <a:gd name="T16" fmla="*/ 472887 w 4389734"/>
              <a:gd name="T17" fmla="*/ 0 h 769441"/>
              <a:gd name="T18" fmla="*/ 472887 w 4389734"/>
              <a:gd name="T19" fmla="*/ 172979 h 769441"/>
              <a:gd name="T20" fmla="*/ 472887 w 4389734"/>
              <a:gd name="T21" fmla="*/ 368041 h 769441"/>
              <a:gd name="T22" fmla="*/ 404318 w 4389734"/>
              <a:gd name="T23" fmla="*/ 368041 h 769441"/>
              <a:gd name="T24" fmla="*/ 354665 w 4389734"/>
              <a:gd name="T25" fmla="*/ 368041 h 769441"/>
              <a:gd name="T26" fmla="*/ 300283 w 4389734"/>
              <a:gd name="T27" fmla="*/ 368041 h 769441"/>
              <a:gd name="T28" fmla="*/ 250631 w 4389734"/>
              <a:gd name="T29" fmla="*/ 368041 h 769441"/>
              <a:gd name="T30" fmla="*/ 200977 w 4389734"/>
              <a:gd name="T31" fmla="*/ 368041 h 769441"/>
              <a:gd name="T32" fmla="*/ 146595 w 4389734"/>
              <a:gd name="T33" fmla="*/ 368041 h 769441"/>
              <a:gd name="T34" fmla="*/ 92214 w 4389734"/>
              <a:gd name="T35" fmla="*/ 368041 h 769441"/>
              <a:gd name="T36" fmla="*/ 0 w 4389734"/>
              <a:gd name="T37" fmla="*/ 368041 h 769441"/>
              <a:gd name="T38" fmla="*/ 0 w 4389734"/>
              <a:gd name="T39" fmla="*/ 180340 h 769441"/>
              <a:gd name="T40" fmla="*/ 0 w 4389734"/>
              <a:gd name="T41" fmla="*/ 0 h 7694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89734"/>
              <a:gd name="T64" fmla="*/ 0 h 769441"/>
              <a:gd name="T65" fmla="*/ 4389734 w 4389734"/>
              <a:gd name="T66" fmla="*/ 769441 h 7694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miter lim="800000"/>
            <a:headEnd/>
            <a:tailEnd/>
          </a:ln>
        </p:spPr>
        <p:txBody>
          <a:bodyPr>
            <a:spAutoFit/>
          </a:bodyPr>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50000"/>
              </a:spcBef>
              <a:buFont typeface="Arial" panose="020B0604020202020204" pitchFamily="34" charset="0"/>
              <a:buNone/>
            </a:pPr>
            <a:r>
              <a:rPr lang="en-US" altLang="en-US" sz="4400">
                <a:solidFill>
                  <a:srgbClr val="0000FF"/>
                </a:solidFill>
                <a:latin typeface="Times New Roman" panose="02020603050405020304" pitchFamily="18" charset="0"/>
                <a:cs typeface="Times New Roman" panose="02020603050405020304" pitchFamily="18" charset="0"/>
              </a:rPr>
              <a:t>nghiên cứu</a:t>
            </a:r>
          </a:p>
        </p:txBody>
      </p:sp>
      <p:grpSp>
        <p:nvGrpSpPr>
          <p:cNvPr id="27657" name="Group 138"/>
          <p:cNvGrpSpPr>
            <a:grpSpLocks/>
          </p:cNvGrpSpPr>
          <p:nvPr/>
        </p:nvGrpSpPr>
        <p:grpSpPr bwMode="auto">
          <a:xfrm>
            <a:off x="1525588" y="28575"/>
            <a:ext cx="6264275" cy="1023938"/>
            <a:chOff x="-185986" y="452526"/>
            <a:chExt cx="7143752" cy="2563583"/>
          </a:xfrm>
        </p:grpSpPr>
        <p:pic>
          <p:nvPicPr>
            <p:cNvPr id="27659"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41"/>
            <p:cNvSpPr txBox="1"/>
            <p:nvPr/>
          </p:nvSpPr>
          <p:spPr>
            <a:xfrm>
              <a:off x="781699" y="800571"/>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TỪ KHÓ</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7" name="Rectangle 8"/>
          <p:cNvSpPr>
            <a:spLocks/>
          </p:cNvSpPr>
          <p:nvPr/>
        </p:nvSpPr>
        <p:spPr bwMode="auto">
          <a:xfrm>
            <a:off x="4984750" y="1690688"/>
            <a:ext cx="3368675" cy="701675"/>
          </a:xfrm>
          <a:custGeom>
            <a:avLst/>
            <a:gdLst>
              <a:gd name="T0" fmla="*/ 0 w 4389734"/>
              <a:gd name="T1" fmla="*/ 0 h 769441"/>
              <a:gd name="T2" fmla="*/ 66001 w 4389734"/>
              <a:gd name="T3" fmla="*/ 0 h 769441"/>
              <a:gd name="T4" fmla="*/ 132003 w 4389734"/>
              <a:gd name="T5" fmla="*/ 0 h 769441"/>
              <a:gd name="T6" fmla="*/ 208564 w 4389734"/>
              <a:gd name="T7" fmla="*/ 0 h 769441"/>
              <a:gd name="T8" fmla="*/ 269285 w 4389734"/>
              <a:gd name="T9" fmla="*/ 0 h 769441"/>
              <a:gd name="T10" fmla="*/ 324726 w 4389734"/>
              <a:gd name="T11" fmla="*/ 0 h 769441"/>
              <a:gd name="T12" fmla="*/ 380167 w 4389734"/>
              <a:gd name="T13" fmla="*/ 0 h 769441"/>
              <a:gd name="T14" fmla="*/ 451449 w 4389734"/>
              <a:gd name="T15" fmla="*/ 0 h 769441"/>
              <a:gd name="T16" fmla="*/ 528010 w 4389734"/>
              <a:gd name="T17" fmla="*/ 0 h 769441"/>
              <a:gd name="T18" fmla="*/ 528010 w 4389734"/>
              <a:gd name="T19" fmla="*/ 172979 h 769441"/>
              <a:gd name="T20" fmla="*/ 528010 w 4389734"/>
              <a:gd name="T21" fmla="*/ 368041 h 769441"/>
              <a:gd name="T22" fmla="*/ 451449 w 4389734"/>
              <a:gd name="T23" fmla="*/ 368041 h 769441"/>
              <a:gd name="T24" fmla="*/ 396008 w 4389734"/>
              <a:gd name="T25" fmla="*/ 368041 h 769441"/>
              <a:gd name="T26" fmla="*/ 335286 w 4389734"/>
              <a:gd name="T27" fmla="*/ 368041 h 769441"/>
              <a:gd name="T28" fmla="*/ 279846 w 4389734"/>
              <a:gd name="T29" fmla="*/ 368041 h 769441"/>
              <a:gd name="T30" fmla="*/ 224404 w 4389734"/>
              <a:gd name="T31" fmla="*/ 368041 h 769441"/>
              <a:gd name="T32" fmla="*/ 163683 w 4389734"/>
              <a:gd name="T33" fmla="*/ 368041 h 769441"/>
              <a:gd name="T34" fmla="*/ 102962 w 4389734"/>
              <a:gd name="T35" fmla="*/ 368041 h 769441"/>
              <a:gd name="T36" fmla="*/ 0 w 4389734"/>
              <a:gd name="T37" fmla="*/ 368041 h 769441"/>
              <a:gd name="T38" fmla="*/ 0 w 4389734"/>
              <a:gd name="T39" fmla="*/ 180340 h 769441"/>
              <a:gd name="T40" fmla="*/ 0 w 4389734"/>
              <a:gd name="T41" fmla="*/ 0 h 7694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89734"/>
              <a:gd name="T64" fmla="*/ 0 h 769441"/>
              <a:gd name="T65" fmla="*/ 4389734 w 4389734"/>
              <a:gd name="T66" fmla="*/ 769441 h 7694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miter lim="800000"/>
            <a:headEnd/>
            <a:tailEnd/>
          </a:ln>
        </p:spPr>
        <p:txBody>
          <a:bodyPr>
            <a:spAutoFit/>
          </a:bodyPr>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50000"/>
              </a:spcBef>
              <a:buFont typeface="Arial" panose="020B0604020202020204" pitchFamily="34" charset="0"/>
              <a:buNone/>
            </a:pPr>
            <a:r>
              <a:rPr lang="en-US" altLang="en-US" sz="4400">
                <a:solidFill>
                  <a:srgbClr val="0000FF"/>
                </a:solidFill>
                <a:latin typeface="Times New Roman" panose="02020603050405020304" pitchFamily="18" charset="0"/>
                <a:cs typeface="Times New Roman" panose="02020603050405020304" pitchFamily="18" charset="0"/>
              </a:rPr>
              <a:t>ba-dô-ca</a:t>
            </a:r>
          </a:p>
        </p:txBody>
      </p:sp>
    </p:spTree>
    <p:extLst>
      <p:ext uri="{BB962C8B-B14F-4D97-AF65-F5344CB8AC3E}">
        <p14:creationId xmlns:p14="http://schemas.microsoft.com/office/powerpoint/2010/main" val="3747867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8063"/>
            <a:ext cx="9144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138"/>
          <p:cNvGrpSpPr>
            <a:grpSpLocks/>
          </p:cNvGrpSpPr>
          <p:nvPr/>
        </p:nvGrpSpPr>
        <p:grpSpPr bwMode="auto">
          <a:xfrm>
            <a:off x="1525588" y="28575"/>
            <a:ext cx="6264275" cy="1023938"/>
            <a:chOff x="-185986" y="452526"/>
            <a:chExt cx="7143752" cy="2563583"/>
          </a:xfrm>
        </p:grpSpPr>
        <p:pic>
          <p:nvPicPr>
            <p:cNvPr id="28677"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1"/>
            <p:cNvSpPr txBox="1"/>
            <p:nvPr/>
          </p:nvSpPr>
          <p:spPr>
            <a:xfrm>
              <a:off x="781699" y="800571"/>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CÂU DÀI</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7" name="Text Box 18"/>
          <p:cNvSpPr txBox="1">
            <a:spLocks noChangeArrowheads="1"/>
          </p:cNvSpPr>
          <p:nvPr/>
        </p:nvSpPr>
        <p:spPr bwMode="auto">
          <a:xfrm>
            <a:off x="533400" y="1404938"/>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Ông</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được</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Bác</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Hồ</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đặt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mới</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là</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Trần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Đại</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Nghĩa</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và</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giao</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nhiệm</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vụ</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nghiên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cứu</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chế</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tạo</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vũ</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khí</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phục</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vụ</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cuộc</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kháng</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chiến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chống</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thực</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dân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Pháp</a:t>
            </a:r>
            <a:r>
              <a:rPr lang="en-US" altLang="en-US" sz="3600" b="1"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1639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780" y="377825"/>
            <a:ext cx="5913438"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75" y="269875"/>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388938" y="1304925"/>
            <a:ext cx="2409825"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7418388" y="1150938"/>
            <a:ext cx="9302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60503" y="1463675"/>
            <a:ext cx="5861050" cy="1108075"/>
          </a:xfrm>
          <a:prstGeom prst="rect">
            <a:avLst/>
          </a:prstGeom>
          <a:noFill/>
        </p:spPr>
        <p:txBody>
          <a:bodyPr>
            <a:spAutoFit/>
          </a:bodyPr>
          <a:lstStyle/>
          <a:p>
            <a:pPr algn="ctr" eaLnBrk="1" fontAlgn="auto" hangingPunct="1">
              <a:spcBef>
                <a:spcPts val="0"/>
              </a:spcBef>
              <a:spcAft>
                <a:spcPts val="0"/>
              </a:spcAft>
              <a:defRPr/>
            </a:pPr>
            <a:r>
              <a:rPr lang="en-US" sz="660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LUYỆN ĐỌC</a:t>
            </a:r>
          </a:p>
        </p:txBody>
      </p:sp>
      <p:sp>
        <p:nvSpPr>
          <p:cNvPr id="2" name="文本框 31">
            <a:extLst>
              <a:ext uri="{FF2B5EF4-FFF2-40B4-BE49-F238E27FC236}">
                <a16:creationId xmlns:a16="http://schemas.microsoft.com/office/drawing/2014/main" id="{8D58D6EA-726C-9FE1-DC99-B17D46757488}"/>
              </a:ext>
            </a:extLst>
          </p:cNvPr>
          <p:cNvSpPr txBox="1"/>
          <p:nvPr/>
        </p:nvSpPr>
        <p:spPr>
          <a:xfrm>
            <a:off x="3352800" y="2991161"/>
            <a:ext cx="3581400" cy="707886"/>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wrap="square">
            <a:spAutoFit/>
          </a:bodyPr>
          <a:lstStyle/>
          <a:p>
            <a:pPr algn="ctr" defTabSz="457200" eaLnBrk="1" fontAlgn="auto" hangingPunct="1">
              <a:spcBef>
                <a:spcPts val="0"/>
              </a:spcBef>
              <a:spcAft>
                <a:spcPts val="0"/>
              </a:spcAft>
              <a:defRPr/>
            </a:pPr>
            <a:r>
              <a:rPr lang="en-US" altLang="zh-CN" sz="4000" b="1" spc="300" dirty="0" err="1">
                <a:ln>
                  <a:solidFill>
                    <a:srgbClr val="6EBA35"/>
                  </a:solidFill>
                </a:ln>
                <a:solidFill>
                  <a:srgbClr val="4A54C9"/>
                </a:solidFill>
                <a:ea typeface="方正姚体" panose="02010601030101010101" pitchFamily="2" charset="-122"/>
                <a:cs typeface="Times New Roman" panose="02020603050405020304" pitchFamily="18" charset="0"/>
              </a:rPr>
              <a:t>Đoạn</a:t>
            </a:r>
            <a:r>
              <a:rPr lang="en-US" altLang="zh-CN" sz="4000" b="1" spc="300"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4000" b="1" spc="300" dirty="0" err="1">
                <a:ln>
                  <a:solidFill>
                    <a:srgbClr val="6EBA35"/>
                  </a:solidFill>
                </a:ln>
                <a:solidFill>
                  <a:srgbClr val="4A54C9"/>
                </a:solidFill>
                <a:ea typeface="方正姚体" panose="02010601030101010101" pitchFamily="2" charset="-122"/>
                <a:cs typeface="Times New Roman" panose="02020603050405020304" pitchFamily="18" charset="0"/>
              </a:rPr>
              <a:t>lần</a:t>
            </a:r>
            <a:r>
              <a:rPr lang="en-US" altLang="zh-CN" sz="4000" b="1" spc="300" dirty="0">
                <a:ln>
                  <a:solidFill>
                    <a:srgbClr val="6EBA35"/>
                  </a:solidFill>
                </a:ln>
                <a:solidFill>
                  <a:srgbClr val="4A54C9"/>
                </a:solidFill>
                <a:ea typeface="方正姚体" panose="02010601030101010101" pitchFamily="2" charset="-122"/>
                <a:cs typeface="Times New Roman" panose="02020603050405020304" pitchFamily="18" charset="0"/>
              </a:rPr>
              <a:t> 2</a:t>
            </a:r>
            <a:endParaRPr lang="zh-CN" altLang="en-US" sz="4000" b="1" spc="300"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0720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19" y="32544"/>
            <a:ext cx="8643937" cy="5386090"/>
          </a:xfrm>
          <a:prstGeom prst="rect">
            <a:avLst/>
          </a:prstGeom>
        </p:spPr>
        <p:txBody>
          <a:bodyPr>
            <a:spAutoFit/>
          </a:bodyPr>
          <a:lstStyle/>
          <a:p>
            <a:pPr algn="ctr">
              <a:defRPr/>
            </a:pPr>
            <a:r>
              <a:rPr lang="vi-VN" sz="2000" b="1" dirty="0">
                <a:solidFill>
                  <a:srgbClr val="FF0000"/>
                </a:solidFill>
                <a:latin typeface="+mj-lt"/>
              </a:rPr>
              <a:t>Anh hùng Lao động Trần Đại Nghĩa</a:t>
            </a:r>
            <a:endParaRPr lang="vi-VN" sz="2000" dirty="0">
              <a:solidFill>
                <a:srgbClr val="FF0000"/>
              </a:solidFill>
              <a:latin typeface="+mj-lt"/>
            </a:endParaRPr>
          </a:p>
          <a:p>
            <a:pPr algn="just">
              <a:defRPr/>
            </a:pPr>
            <a:r>
              <a:rPr lang="vi-VN" dirty="0">
                <a:solidFill>
                  <a:srgbClr val="000000"/>
                </a:solidFill>
                <a:latin typeface="+mj-lt"/>
              </a:rPr>
              <a:t>   </a:t>
            </a:r>
            <a:r>
              <a:rPr lang="vi-VN" dirty="0">
                <a:solidFill>
                  <a:srgbClr val="00B050"/>
                </a:solidFill>
                <a:latin typeface="+mj-lt"/>
              </a:rPr>
              <a:t>Trần Đại Nghĩa tên thật là Phạm Quang Lễ, quê ở tỉnh Vĩnh Long. Sau khi học xong bậc trung học ở Sài Gòn, năm 1935, ông sang Pháp học đại học. Ông theo học cả ba ngành kĩ sư cầu cống, kĩ sư điện và kĩ sư hàng không. Ngoài ra, ông còn miệt mài nghiên cứu kĩ thuật chế tạo vũ khí.</a:t>
            </a:r>
          </a:p>
          <a:p>
            <a:pPr algn="just">
              <a:defRPr/>
            </a:pPr>
            <a:r>
              <a:rPr lang="vi-VN" dirty="0">
                <a:solidFill>
                  <a:srgbClr val="000000"/>
                </a:solidFill>
                <a:latin typeface="+mj-lt"/>
              </a:rPr>
              <a:t>   </a:t>
            </a:r>
            <a:r>
              <a:rPr lang="vi-VN" dirty="0">
                <a:solidFill>
                  <a:schemeClr val="accent6">
                    <a:lumMod val="50000"/>
                  </a:schemeClr>
                </a:solidFill>
                <a:latin typeface="+mj-lt"/>
              </a:rPr>
              <a:t>Năm 1946, nghe theo tiếng gọi thiêng liêng của Tổ quốc, ông rời bỏ cuộc sống đầy đủ tiện nghi ở nước ngoài, theo Bác Hồ về nước. Ông được Bác Hồ đặt tên mới là Trần Đại Nghĩa và giao nhiệm vụ nghiên cứu chế tạo vũ khí phục vụ cuộc kháng chiến chống thực dân Pháp. Trên cương vị Cục trưởng Cục Quân giới, ông đã cùng anh em miệt mài nghiên cứu, chế ra những loại vũ khí có sức công phá lớn như ba-dô-ca, súng không giật, bom bay tiêu diệt xe tăng và lô cốt của giặc.</a:t>
            </a:r>
          </a:p>
          <a:p>
            <a:pPr algn="just">
              <a:defRPr/>
            </a:pPr>
            <a:r>
              <a:rPr lang="vi-VN" dirty="0">
                <a:solidFill>
                  <a:srgbClr val="000000"/>
                </a:solidFill>
                <a:latin typeface="+mj-lt"/>
              </a:rPr>
              <a:t>   </a:t>
            </a:r>
            <a:r>
              <a:rPr lang="vi-VN" dirty="0">
                <a:solidFill>
                  <a:srgbClr val="002060"/>
                </a:solidFill>
                <a:latin typeface="+mj-lt"/>
              </a:rPr>
              <a:t>Bên cạnh những cống hiến xuất sắc cho sự nghiệp quốc phòng, Giáo sư Trần Đại Nghĩa còn có công lớn trong xây dựng nền khoa học trẻ tuổi của nước nhà. Nhiều năm liền, ông giữ cương vị Chủ nhiệm Ủy ban Khoa học và Kĩ thuật Nhà nước.</a:t>
            </a:r>
          </a:p>
          <a:p>
            <a:pPr algn="just">
              <a:defRPr/>
            </a:pPr>
            <a:r>
              <a:rPr lang="vi-VN" dirty="0">
                <a:solidFill>
                  <a:srgbClr val="000000"/>
                </a:solidFill>
                <a:latin typeface="+mj-lt"/>
              </a:rPr>
              <a:t>   </a:t>
            </a:r>
            <a:r>
              <a:rPr lang="vi-VN" dirty="0">
                <a:solidFill>
                  <a:srgbClr val="FF0000"/>
                </a:solidFill>
                <a:latin typeface="+mj-lt"/>
              </a:rPr>
              <a:t>Những cống hiến của Giáo sư Trần Đại Nghĩa được đánh giá cao. Năm 1948, ông được phong Thiếu tướng. Năm 1952, ông được tuyên dương Anh hùng Lao động. Ông còn được Nhà nước tặng Giải thưởng Hồ Chí Minh và nhiều huân chương cao quý.</a:t>
            </a:r>
            <a:r>
              <a:rPr lang="vi-VN" i="1" dirty="0">
                <a:solidFill>
                  <a:srgbClr val="000000"/>
                </a:solidFill>
                <a:latin typeface="+mj-lt"/>
              </a:rPr>
              <a:t> </a:t>
            </a:r>
            <a:r>
              <a:rPr lang="en-US" i="1" dirty="0">
                <a:solidFill>
                  <a:srgbClr val="000000"/>
                </a:solidFill>
                <a:latin typeface="+mj-lt"/>
              </a:rPr>
              <a:t>                                                </a:t>
            </a:r>
            <a:r>
              <a:rPr lang="vi-VN" i="1" dirty="0">
                <a:solidFill>
                  <a:srgbClr val="000000"/>
                </a:solidFill>
                <a:latin typeface="+mj-lt"/>
              </a:rPr>
              <a:t>Theo </a:t>
            </a:r>
            <a:r>
              <a:rPr lang="vi-VN" dirty="0">
                <a:solidFill>
                  <a:srgbClr val="000000"/>
                </a:solidFill>
                <a:latin typeface="+mj-lt"/>
              </a:rPr>
              <a:t>TỪ ĐIỂN NHÂN VẬT LỊCH SỬ VIỆT NAM</a:t>
            </a:r>
          </a:p>
          <a:p>
            <a:pPr algn="just">
              <a:defRPr/>
            </a:pPr>
            <a:endParaRPr lang="vi-VN" dirty="0">
              <a:solidFill>
                <a:srgbClr val="FF0000"/>
              </a:solidFill>
              <a:latin typeface="+mj-lt"/>
            </a:endParaRPr>
          </a:p>
        </p:txBody>
      </p:sp>
      <p:sp>
        <p:nvSpPr>
          <p:cNvPr id="3" name="Oval 2"/>
          <p:cNvSpPr/>
          <p:nvPr/>
        </p:nvSpPr>
        <p:spPr>
          <a:xfrm>
            <a:off x="15875" y="294482"/>
            <a:ext cx="3698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1</a:t>
            </a:r>
          </a:p>
        </p:txBody>
      </p:sp>
      <p:sp>
        <p:nvSpPr>
          <p:cNvPr id="4" name="Oval 3"/>
          <p:cNvSpPr/>
          <p:nvPr/>
        </p:nvSpPr>
        <p:spPr>
          <a:xfrm>
            <a:off x="49213" y="1462088"/>
            <a:ext cx="36988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2</a:t>
            </a:r>
          </a:p>
        </p:txBody>
      </p:sp>
      <p:sp>
        <p:nvSpPr>
          <p:cNvPr id="5" name="Oval 4"/>
          <p:cNvSpPr/>
          <p:nvPr/>
        </p:nvSpPr>
        <p:spPr>
          <a:xfrm>
            <a:off x="52388" y="3105150"/>
            <a:ext cx="36988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3</a:t>
            </a:r>
          </a:p>
        </p:txBody>
      </p:sp>
      <p:sp>
        <p:nvSpPr>
          <p:cNvPr id="6" name="Oval 5"/>
          <p:cNvSpPr/>
          <p:nvPr/>
        </p:nvSpPr>
        <p:spPr>
          <a:xfrm>
            <a:off x="74613" y="3943350"/>
            <a:ext cx="36988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71063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3"/>
          <p:cNvGrpSpPr>
            <a:grpSpLocks/>
          </p:cNvGrpSpPr>
          <p:nvPr/>
        </p:nvGrpSpPr>
        <p:grpSpPr bwMode="auto">
          <a:xfrm>
            <a:off x="2338388" y="131763"/>
            <a:ext cx="4011612" cy="768350"/>
            <a:chOff x="2965748" y="175837"/>
            <a:chExt cx="5348302" cy="1024467"/>
          </a:xfrm>
        </p:grpSpPr>
        <p:pic>
          <p:nvPicPr>
            <p:cNvPr id="2971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748" y="175837"/>
              <a:ext cx="5348302"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1"/>
            <p:cNvSpPr txBox="1"/>
            <p:nvPr/>
          </p:nvSpPr>
          <p:spPr bwMode="auto">
            <a:xfrm>
              <a:off x="3756760" y="286074"/>
              <a:ext cx="4271077" cy="677108"/>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257175">
                <a:lnSpc>
                  <a:spcPct val="100000"/>
                </a:lnSpc>
                <a:defRPr/>
              </a:pPr>
              <a:r>
                <a:rPr lang="en-US" altLang="zh-CN" sz="2700"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sz="2700"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2" name="Rectangle 1"/>
          <p:cNvSpPr/>
          <p:nvPr/>
        </p:nvSpPr>
        <p:spPr>
          <a:xfrm>
            <a:off x="1892300" y="4208463"/>
            <a:ext cx="8915400" cy="708025"/>
          </a:xfrm>
          <a:prstGeom prst="rect">
            <a:avLst/>
          </a:prstGeom>
        </p:spPr>
        <p:txBody>
          <a:bodyPr>
            <a:spAutoFit/>
          </a:bodyPr>
          <a:lstStyle/>
          <a:p>
            <a:pPr algn="just">
              <a:defRPr/>
            </a:pPr>
            <a:r>
              <a:rPr lang="vi-VN" sz="2200" dirty="0">
                <a:solidFill>
                  <a:srgbClr val="000000"/>
                </a:solidFill>
                <a:latin typeface="+mj-lt"/>
              </a:rPr>
              <a:t> </a:t>
            </a:r>
            <a:r>
              <a:rPr lang="vi-VN" dirty="0">
                <a:solidFill>
                  <a:srgbClr val="0000FF"/>
                </a:solidFill>
                <a:latin typeface="Times New Roman" panose="02020603050405020304" pitchFamily="18" charset="0"/>
                <a:cs typeface="Times New Roman" panose="02020603050405020304" pitchFamily="18" charset="0"/>
              </a:rPr>
              <a:t>vật làm bằng kim loại, đeo trước ngực làm dấu hiệu cho phần thưởng</a:t>
            </a:r>
            <a:endParaRPr lang="en-US" dirty="0">
              <a:solidFill>
                <a:srgbClr val="0000FF"/>
              </a:solidFill>
              <a:latin typeface="Times New Roman" panose="02020603050405020304" pitchFamily="18" charset="0"/>
              <a:cs typeface="Times New Roman" panose="02020603050405020304" pitchFamily="18" charset="0"/>
            </a:endParaRPr>
          </a:p>
          <a:p>
            <a:pPr algn="just">
              <a:defRPr/>
            </a:pPr>
            <a:r>
              <a:rPr lang="vi-VN" dirty="0">
                <a:solidFill>
                  <a:srgbClr val="0000FF"/>
                </a:solidFill>
                <a:latin typeface="Times New Roman" panose="02020603050405020304" pitchFamily="18" charset="0"/>
                <a:cs typeface="Times New Roman" panose="02020603050405020304" pitchFamily="18" charset="0"/>
              </a:rPr>
              <a:t> lớn được nhà nước trao tặng cho người có công.</a:t>
            </a:r>
          </a:p>
        </p:txBody>
      </p:sp>
      <p:sp>
        <p:nvSpPr>
          <p:cNvPr id="3" name="TextBox 2"/>
          <p:cNvSpPr txBox="1">
            <a:spLocks noChangeArrowheads="1"/>
          </p:cNvSpPr>
          <p:nvPr/>
        </p:nvSpPr>
        <p:spPr bwMode="auto">
          <a:xfrm>
            <a:off x="0" y="1047750"/>
            <a:ext cx="2562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200" b="1" dirty="0">
                <a:solidFill>
                  <a:srgbClr val="0000FF"/>
                </a:solidFill>
                <a:latin typeface="Times New Roman" panose="02020603050405020304" pitchFamily="18" charset="0"/>
              </a:rPr>
              <a:t>Anh hùng lao động</a:t>
            </a:r>
            <a:r>
              <a:rPr lang="vi-VN" altLang="en-US" sz="2200" dirty="0">
                <a:solidFill>
                  <a:srgbClr val="0000FF"/>
                </a:solidFill>
                <a:latin typeface="Times New Roman" panose="02020603050405020304" pitchFamily="18" charset="0"/>
              </a:rPr>
              <a:t>:</a:t>
            </a:r>
            <a:endParaRPr lang="en-US" altLang="en-US" sz="1800" dirty="0">
              <a:solidFill>
                <a:srgbClr val="0000FF"/>
              </a:solidFill>
              <a:latin typeface="Times New Roman" panose="02020603050405020304" pitchFamily="18" charset="0"/>
            </a:endParaRPr>
          </a:p>
        </p:txBody>
      </p:sp>
      <p:sp>
        <p:nvSpPr>
          <p:cNvPr id="4" name="TextBox 3"/>
          <p:cNvSpPr txBox="1">
            <a:spLocks noChangeArrowheads="1"/>
          </p:cNvSpPr>
          <p:nvPr/>
        </p:nvSpPr>
        <p:spPr bwMode="auto">
          <a:xfrm>
            <a:off x="2419350" y="1055688"/>
            <a:ext cx="6192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1800" dirty="0">
                <a:solidFill>
                  <a:srgbClr val="0000FF"/>
                </a:solidFill>
                <a:latin typeface="Times New Roman" panose="02020603050405020304" pitchFamily="18" charset="0"/>
              </a:rPr>
              <a:t>danh hiệu Nhà nước phong tặng đơn vị hoặc người có thành tích </a:t>
            </a:r>
            <a:endParaRPr lang="en-US" altLang="en-US" sz="1800" dirty="0">
              <a:solidFill>
                <a:srgbClr val="0000FF"/>
              </a:solidFill>
              <a:latin typeface="Times New Roman" panose="02020603050405020304" pitchFamily="18" charset="0"/>
            </a:endParaRPr>
          </a:p>
          <a:p>
            <a:pPr algn="just">
              <a:spcBef>
                <a:spcPct val="0"/>
              </a:spcBef>
              <a:buFontTx/>
              <a:buNone/>
            </a:pPr>
            <a:r>
              <a:rPr lang="vi-VN" altLang="en-US" sz="1800" dirty="0">
                <a:solidFill>
                  <a:srgbClr val="0000FF"/>
                </a:solidFill>
                <a:latin typeface="Times New Roman" panose="02020603050405020304" pitchFamily="18" charset="0"/>
              </a:rPr>
              <a:t>đặc biệt trong lao động.</a:t>
            </a:r>
          </a:p>
        </p:txBody>
      </p:sp>
      <p:sp>
        <p:nvSpPr>
          <p:cNvPr id="5" name="TextBox 4"/>
          <p:cNvSpPr txBox="1">
            <a:spLocks noChangeArrowheads="1"/>
          </p:cNvSpPr>
          <p:nvPr/>
        </p:nvSpPr>
        <p:spPr bwMode="auto">
          <a:xfrm>
            <a:off x="0" y="1665288"/>
            <a:ext cx="1411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200" b="1">
                <a:solidFill>
                  <a:srgbClr val="0000FF"/>
                </a:solidFill>
                <a:latin typeface="Times New Roman" panose="02020603050405020304" pitchFamily="18" charset="0"/>
              </a:rPr>
              <a:t>Tiện nghi</a:t>
            </a:r>
            <a:r>
              <a:rPr lang="vi-VN" altLang="en-US" sz="2200">
                <a:solidFill>
                  <a:srgbClr val="0000FF"/>
                </a:solidFill>
                <a:latin typeface="Times New Roman" panose="02020603050405020304" pitchFamily="18" charset="0"/>
              </a:rPr>
              <a:t>:</a:t>
            </a:r>
            <a:endParaRPr lang="en-US" altLang="en-US" sz="2200">
              <a:solidFill>
                <a:srgbClr val="0000FF"/>
              </a:solidFill>
              <a:latin typeface="Times New Roman" panose="02020603050405020304" pitchFamily="18" charset="0"/>
            </a:endParaRPr>
          </a:p>
        </p:txBody>
      </p:sp>
      <p:sp>
        <p:nvSpPr>
          <p:cNvPr id="7" name="TextBox 6"/>
          <p:cNvSpPr txBox="1">
            <a:spLocks noChangeArrowheads="1"/>
          </p:cNvSpPr>
          <p:nvPr/>
        </p:nvSpPr>
        <p:spPr bwMode="auto">
          <a:xfrm>
            <a:off x="1281113" y="1724025"/>
            <a:ext cx="7504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1800" dirty="0">
                <a:solidFill>
                  <a:srgbClr val="0000FF"/>
                </a:solidFill>
                <a:latin typeface="Times New Roman" panose="02020603050405020304" pitchFamily="18" charset="0"/>
              </a:rPr>
              <a:t>các vật dùng cần thiết giúp cho sinh hoạt hằng ngày được thuận tiện, thoải mái.</a:t>
            </a:r>
            <a:endParaRPr lang="en-US" altLang="en-US" sz="1800" dirty="0">
              <a:solidFill>
                <a:srgbClr val="0000FF"/>
              </a:solidFill>
              <a:latin typeface="Times New Roman" panose="02020603050405020304" pitchFamily="18" charset="0"/>
            </a:endParaRPr>
          </a:p>
        </p:txBody>
      </p:sp>
      <p:sp>
        <p:nvSpPr>
          <p:cNvPr id="8" name="TextBox 7"/>
          <p:cNvSpPr txBox="1">
            <a:spLocks noChangeArrowheads="1"/>
          </p:cNvSpPr>
          <p:nvPr/>
        </p:nvSpPr>
        <p:spPr bwMode="auto">
          <a:xfrm>
            <a:off x="0" y="2066925"/>
            <a:ext cx="1381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200" b="1">
                <a:solidFill>
                  <a:srgbClr val="0000FF"/>
                </a:solidFill>
                <a:latin typeface="Times New Roman" panose="02020603050405020304" pitchFamily="18" charset="0"/>
              </a:rPr>
              <a:t>Cương vị</a:t>
            </a:r>
            <a:r>
              <a:rPr lang="vi-VN" altLang="en-US" sz="2200">
                <a:solidFill>
                  <a:srgbClr val="0000FF"/>
                </a:solidFill>
                <a:latin typeface="Times New Roman" panose="02020603050405020304" pitchFamily="18" charset="0"/>
              </a:rPr>
              <a:t>:</a:t>
            </a:r>
            <a:endParaRPr lang="en-US" altLang="en-US" sz="2200">
              <a:solidFill>
                <a:srgbClr val="0000FF"/>
              </a:solidFill>
              <a:latin typeface="Times New Roman" panose="02020603050405020304" pitchFamily="18" charset="0"/>
            </a:endParaRPr>
          </a:p>
        </p:txBody>
      </p:sp>
      <p:sp>
        <p:nvSpPr>
          <p:cNvPr id="9" name="TextBox 8"/>
          <p:cNvSpPr txBox="1">
            <a:spLocks noChangeArrowheads="1"/>
          </p:cNvSpPr>
          <p:nvPr/>
        </p:nvSpPr>
        <p:spPr bwMode="auto">
          <a:xfrm>
            <a:off x="1230313" y="2076450"/>
            <a:ext cx="236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1800">
                <a:solidFill>
                  <a:srgbClr val="0000FF"/>
                </a:solidFill>
                <a:latin typeface="Times New Roman" panose="02020603050405020304" pitchFamily="18" charset="0"/>
              </a:rPr>
              <a:t>vị trí công tác, chức vụ.</a:t>
            </a:r>
          </a:p>
        </p:txBody>
      </p:sp>
      <p:sp>
        <p:nvSpPr>
          <p:cNvPr id="10" name="TextBox 9"/>
          <p:cNvSpPr txBox="1">
            <a:spLocks noChangeArrowheads="1"/>
          </p:cNvSpPr>
          <p:nvPr/>
        </p:nvSpPr>
        <p:spPr bwMode="auto">
          <a:xfrm>
            <a:off x="0" y="2420938"/>
            <a:ext cx="20177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200" b="1">
                <a:solidFill>
                  <a:srgbClr val="0000FF"/>
                </a:solidFill>
                <a:latin typeface="Times New Roman" panose="02020603050405020304" pitchFamily="18" charset="0"/>
              </a:rPr>
              <a:t>Cục Quân giới</a:t>
            </a:r>
            <a:r>
              <a:rPr lang="vi-VN" altLang="en-US" sz="2200">
                <a:solidFill>
                  <a:srgbClr val="0000FF"/>
                </a:solidFill>
                <a:latin typeface="Times New Roman" panose="02020603050405020304" pitchFamily="18" charset="0"/>
              </a:rPr>
              <a:t>:</a:t>
            </a:r>
            <a:endParaRPr lang="en-US" altLang="en-US" sz="1800">
              <a:solidFill>
                <a:srgbClr val="0000FF"/>
              </a:solidFill>
              <a:latin typeface="Times New Roman" panose="02020603050405020304" pitchFamily="18" charset="0"/>
            </a:endParaRPr>
          </a:p>
        </p:txBody>
      </p:sp>
      <p:sp>
        <p:nvSpPr>
          <p:cNvPr id="11" name="TextBox 10"/>
          <p:cNvSpPr txBox="1">
            <a:spLocks noChangeArrowheads="1"/>
          </p:cNvSpPr>
          <p:nvPr/>
        </p:nvSpPr>
        <p:spPr bwMode="auto">
          <a:xfrm>
            <a:off x="1949450" y="2463800"/>
            <a:ext cx="498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1800">
                <a:solidFill>
                  <a:srgbClr val="0000FF"/>
                </a:solidFill>
                <a:latin typeface="Times New Roman" panose="02020603050405020304" pitchFamily="18" charset="0"/>
              </a:rPr>
              <a:t>cơ trách việc chế tạo, cung cấp vũ khí cho quân đội.</a:t>
            </a:r>
          </a:p>
        </p:txBody>
      </p:sp>
      <p:sp>
        <p:nvSpPr>
          <p:cNvPr id="12" name="TextBox 11"/>
          <p:cNvSpPr txBox="1">
            <a:spLocks noChangeArrowheads="1"/>
          </p:cNvSpPr>
          <p:nvPr/>
        </p:nvSpPr>
        <p:spPr bwMode="auto">
          <a:xfrm>
            <a:off x="33338" y="2868613"/>
            <a:ext cx="14938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200" b="1">
                <a:solidFill>
                  <a:srgbClr val="0000FF"/>
                </a:solidFill>
                <a:latin typeface="Times New Roman" panose="02020603050405020304" pitchFamily="18" charset="0"/>
              </a:rPr>
              <a:t>Cống hiến</a:t>
            </a:r>
            <a:r>
              <a:rPr lang="vi-VN" altLang="en-US" sz="2200">
                <a:solidFill>
                  <a:srgbClr val="0000FF"/>
                </a:solidFill>
                <a:latin typeface="Times New Roman" panose="02020603050405020304" pitchFamily="18" charset="0"/>
              </a:rPr>
              <a:t>:</a:t>
            </a:r>
            <a:endParaRPr lang="en-US" altLang="en-US" sz="1800">
              <a:solidFill>
                <a:srgbClr val="0000FF"/>
              </a:solidFill>
              <a:latin typeface="Times New Roman" panose="02020603050405020304" pitchFamily="18" charset="0"/>
            </a:endParaRPr>
          </a:p>
        </p:txBody>
      </p:sp>
      <p:sp>
        <p:nvSpPr>
          <p:cNvPr id="13" name="TextBox 12"/>
          <p:cNvSpPr txBox="1">
            <a:spLocks noChangeArrowheads="1"/>
          </p:cNvSpPr>
          <p:nvPr/>
        </p:nvSpPr>
        <p:spPr bwMode="auto">
          <a:xfrm>
            <a:off x="1454150" y="2913063"/>
            <a:ext cx="1985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1800" dirty="0">
                <a:solidFill>
                  <a:srgbClr val="0000FF"/>
                </a:solidFill>
                <a:latin typeface="Times New Roman" panose="02020603050405020304" pitchFamily="18" charset="0"/>
              </a:rPr>
              <a:t>đóng góp có giá trị.</a:t>
            </a:r>
          </a:p>
        </p:txBody>
      </p:sp>
      <p:sp>
        <p:nvSpPr>
          <p:cNvPr id="14" name="TextBox 13"/>
          <p:cNvSpPr txBox="1">
            <a:spLocks noChangeArrowheads="1"/>
          </p:cNvSpPr>
          <p:nvPr/>
        </p:nvSpPr>
        <p:spPr bwMode="auto">
          <a:xfrm>
            <a:off x="68263" y="3263900"/>
            <a:ext cx="1476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200" b="1">
                <a:solidFill>
                  <a:srgbClr val="0000FF"/>
                </a:solidFill>
                <a:latin typeface="Times New Roman" panose="02020603050405020304" pitchFamily="18" charset="0"/>
              </a:rPr>
              <a:t>Sự nghiệp</a:t>
            </a:r>
            <a:r>
              <a:rPr lang="vi-VN" altLang="en-US" sz="2200">
                <a:solidFill>
                  <a:srgbClr val="0000FF"/>
                </a:solidFill>
                <a:latin typeface="Times New Roman" panose="02020603050405020304" pitchFamily="18" charset="0"/>
              </a:rPr>
              <a:t>:</a:t>
            </a:r>
            <a:endParaRPr lang="en-US" altLang="en-US" sz="1800">
              <a:solidFill>
                <a:srgbClr val="0000FF"/>
              </a:solidFill>
              <a:latin typeface="Times New Roman" panose="02020603050405020304" pitchFamily="18" charset="0"/>
            </a:endParaRPr>
          </a:p>
        </p:txBody>
      </p:sp>
      <p:sp>
        <p:nvSpPr>
          <p:cNvPr id="15" name="TextBox 14"/>
          <p:cNvSpPr txBox="1">
            <a:spLocks noChangeArrowheads="1"/>
          </p:cNvSpPr>
          <p:nvPr/>
        </p:nvSpPr>
        <p:spPr bwMode="auto">
          <a:xfrm>
            <a:off x="1447800" y="3313113"/>
            <a:ext cx="3038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1800">
                <a:solidFill>
                  <a:srgbClr val="0000FF"/>
                </a:solidFill>
                <a:latin typeface="Times New Roman" panose="02020603050405020304" pitchFamily="18" charset="0"/>
              </a:rPr>
              <a:t>công việc lớn, có ích lợi chung</a:t>
            </a:r>
            <a:endParaRPr lang="en-US" altLang="en-US" sz="1800">
              <a:solidFill>
                <a:srgbClr val="0000FF"/>
              </a:solidFill>
              <a:latin typeface="Times New Roman" panose="02020603050405020304" pitchFamily="18" charset="0"/>
            </a:endParaRPr>
          </a:p>
        </p:txBody>
      </p:sp>
      <p:sp>
        <p:nvSpPr>
          <p:cNvPr id="17" name="TextBox 16"/>
          <p:cNvSpPr txBox="1">
            <a:spLocks noChangeArrowheads="1"/>
          </p:cNvSpPr>
          <p:nvPr/>
        </p:nvSpPr>
        <p:spPr bwMode="auto">
          <a:xfrm>
            <a:off x="36513" y="3784600"/>
            <a:ext cx="1730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200" b="1">
                <a:solidFill>
                  <a:srgbClr val="0000FF"/>
                </a:solidFill>
                <a:latin typeface="Times New Roman" panose="02020603050405020304" pitchFamily="18" charset="0"/>
              </a:rPr>
              <a:t>Quốc phòng</a:t>
            </a:r>
            <a:r>
              <a:rPr lang="vi-VN" altLang="en-US" sz="2200">
                <a:solidFill>
                  <a:srgbClr val="0000FF"/>
                </a:solidFill>
                <a:latin typeface="Times New Roman" panose="02020603050405020304" pitchFamily="18" charset="0"/>
              </a:rPr>
              <a:t>:</a:t>
            </a:r>
            <a:endParaRPr lang="en-US" altLang="en-US" sz="1800">
              <a:solidFill>
                <a:srgbClr val="0000FF"/>
              </a:solidFill>
              <a:latin typeface="Times New Roman" panose="02020603050405020304" pitchFamily="18" charset="0"/>
            </a:endParaRPr>
          </a:p>
        </p:txBody>
      </p:sp>
      <p:sp>
        <p:nvSpPr>
          <p:cNvPr id="18" name="TextBox 17"/>
          <p:cNvSpPr txBox="1">
            <a:spLocks noChangeArrowheads="1"/>
          </p:cNvSpPr>
          <p:nvPr/>
        </p:nvSpPr>
        <p:spPr bwMode="auto">
          <a:xfrm>
            <a:off x="1749425" y="3859213"/>
            <a:ext cx="171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1800">
                <a:solidFill>
                  <a:srgbClr val="0000FF"/>
                </a:solidFill>
                <a:latin typeface="Times New Roman" panose="02020603050405020304" pitchFamily="18" charset="0"/>
              </a:rPr>
              <a:t>bảo vệ đất nước.</a:t>
            </a:r>
          </a:p>
        </p:txBody>
      </p:sp>
      <p:sp>
        <p:nvSpPr>
          <p:cNvPr id="19" name="TextBox 18"/>
          <p:cNvSpPr txBox="1">
            <a:spLocks noChangeArrowheads="1"/>
          </p:cNvSpPr>
          <p:nvPr/>
        </p:nvSpPr>
        <p:spPr bwMode="auto">
          <a:xfrm>
            <a:off x="52388" y="4208463"/>
            <a:ext cx="1914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2200" b="1">
                <a:solidFill>
                  <a:srgbClr val="0000FF"/>
                </a:solidFill>
                <a:latin typeface="Times New Roman" panose="02020603050405020304" pitchFamily="18" charset="0"/>
              </a:rPr>
              <a:t>Huân chương</a:t>
            </a:r>
            <a:r>
              <a:rPr lang="vi-VN" altLang="en-US" sz="2200">
                <a:solidFill>
                  <a:srgbClr val="0000FF"/>
                </a:solidFill>
                <a:latin typeface="Times New Roman" panose="02020603050405020304" pitchFamily="18" charset="0"/>
              </a:rPr>
              <a:t>:</a:t>
            </a:r>
            <a:endParaRPr lang="en-US" altLang="en-US" sz="180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779204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500"/>
                                        <p:tgtEl>
                                          <p:spTgt spid="1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barn(inVertical)">
                                      <p:cBhvr>
                                        <p:cTn id="52" dur="500"/>
                                        <p:tgtEl>
                                          <p:spTgt spid="14">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wipe(down)">
                                      <p:cBhvr>
                                        <p:cTn id="67" dur="500"/>
                                        <p:tgtEl>
                                          <p:spTgt spid="18">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down)">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12" grpId="0"/>
      <p:bldP spid="13" grpId="0"/>
      <p:bldP spid="15"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ông bố thông tin đề nghị khen thưởng huân chương đối với các tập thể, cá  nhân - Hànộim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3" y="2952750"/>
            <a:ext cx="3392487"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descr="Thủ tục xin cấp lại Huân chương do bị mục nát theo quy định hiện hành -  Luật Việt Phong | Công ty Luật uy tí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61950"/>
            <a:ext cx="3199648" cy="19800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24" name="Picture 6" descr="https://hoanhap.vn/uploads/photos/16/5e9fab6c648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0"/>
            <a:ext cx="5638801"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3"/>
          <p:cNvSpPr txBox="1">
            <a:spLocks noChangeArrowheads="1"/>
          </p:cNvSpPr>
          <p:nvPr/>
        </p:nvSpPr>
        <p:spPr bwMode="auto">
          <a:xfrm>
            <a:off x="3276600" y="46815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rgbClr val="FF0000"/>
                </a:solidFill>
                <a:latin typeface="Times New Roman" panose="02020603050405020304" pitchFamily="18" charset="0"/>
              </a:rPr>
              <a:t>HUÂN CHƯƠNG</a:t>
            </a:r>
          </a:p>
        </p:txBody>
      </p:sp>
    </p:spTree>
    <p:extLst>
      <p:ext uri="{BB962C8B-B14F-4D97-AF65-F5344CB8AC3E}">
        <p14:creationId xmlns:p14="http://schemas.microsoft.com/office/powerpoint/2010/main" val="2091406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780" y="377825"/>
            <a:ext cx="5913438"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75" y="269875"/>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388938" y="1304925"/>
            <a:ext cx="2409825"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7418388" y="1150938"/>
            <a:ext cx="9302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60503" y="1463675"/>
            <a:ext cx="5861050" cy="1108075"/>
          </a:xfrm>
          <a:prstGeom prst="rect">
            <a:avLst/>
          </a:prstGeom>
          <a:noFill/>
        </p:spPr>
        <p:txBody>
          <a:bodyPr>
            <a:spAutoFit/>
          </a:bodyPr>
          <a:lstStyle/>
          <a:p>
            <a:pPr algn="ctr" eaLnBrk="1" fontAlgn="auto" hangingPunct="1">
              <a:spcBef>
                <a:spcPts val="0"/>
              </a:spcBef>
              <a:spcAft>
                <a:spcPts val="0"/>
              </a:spcAft>
              <a:defRPr/>
            </a:pPr>
            <a:r>
              <a:rPr lang="en-US" sz="660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LUYỆN ĐỌC</a:t>
            </a:r>
          </a:p>
        </p:txBody>
      </p:sp>
      <p:sp>
        <p:nvSpPr>
          <p:cNvPr id="2" name="文本框 31">
            <a:extLst>
              <a:ext uri="{FF2B5EF4-FFF2-40B4-BE49-F238E27FC236}">
                <a16:creationId xmlns:a16="http://schemas.microsoft.com/office/drawing/2014/main" id="{8D58D6EA-726C-9FE1-DC99-B17D46757488}"/>
              </a:ext>
            </a:extLst>
          </p:cNvPr>
          <p:cNvSpPr txBox="1"/>
          <p:nvPr/>
        </p:nvSpPr>
        <p:spPr>
          <a:xfrm>
            <a:off x="3352800" y="2991161"/>
            <a:ext cx="3581400" cy="707886"/>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wrap="square">
            <a:spAutoFit/>
          </a:bodyPr>
          <a:lstStyle/>
          <a:p>
            <a:pPr algn="ctr" defTabSz="457200" eaLnBrk="1" fontAlgn="auto" hangingPunct="1">
              <a:spcBef>
                <a:spcPts val="0"/>
              </a:spcBef>
              <a:spcAft>
                <a:spcPts val="0"/>
              </a:spcAft>
              <a:defRPr/>
            </a:pPr>
            <a:r>
              <a:rPr lang="en-US" altLang="zh-CN" sz="4000" b="1" spc="300" dirty="0" err="1">
                <a:ln>
                  <a:solidFill>
                    <a:srgbClr val="6EBA35"/>
                  </a:solidFill>
                </a:ln>
                <a:solidFill>
                  <a:srgbClr val="4A54C9"/>
                </a:solidFill>
                <a:ea typeface="方正姚体" panose="02010601030101010101" pitchFamily="2" charset="-122"/>
                <a:cs typeface="Times New Roman" panose="02020603050405020304" pitchFamily="18" charset="0"/>
              </a:rPr>
              <a:t>Nhóm</a:t>
            </a:r>
            <a:endParaRPr lang="zh-CN" altLang="en-US" sz="4000" b="1" spc="300"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360468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a:extLst>
              <a:ext uri="{FF2B5EF4-FFF2-40B4-BE49-F238E27FC236}">
                <a16:creationId xmlns:a16="http://schemas.microsoft.com/office/drawing/2014/main" id="{F0F4FD45-DEB5-C892-BEB2-6015C803C8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835203-FC14-3276-3027-7654CFD34D86}"/>
              </a:ext>
            </a:extLst>
          </p:cNvPr>
          <p:cNvSpPr/>
          <p:nvPr/>
        </p:nvSpPr>
        <p:spPr>
          <a:xfrm>
            <a:off x="4114800" y="1771650"/>
            <a:ext cx="3829050" cy="854080"/>
          </a:xfrm>
          <a:prstGeom prst="rect">
            <a:avLst/>
          </a:prstGeom>
          <a:noFill/>
        </p:spPr>
        <p:txBody>
          <a:bodyPr>
            <a:spAutoFit/>
          </a:bodyPr>
          <a:lstStyle/>
          <a:p>
            <a:pPr algn="ctr">
              <a:defRPr/>
            </a:pPr>
            <a:r>
              <a:rPr lang="en-US" sz="4950" b="1" dirty="0">
                <a:ln w="9525">
                  <a:solidFill>
                    <a:schemeClr val="bg1"/>
                  </a:solidFill>
                  <a:prstDash val="solid"/>
                </a:ln>
                <a:solidFill>
                  <a:srgbClr val="C00000"/>
                </a:solidFill>
                <a:effectLst>
                  <a:outerShdw blurRad="12700" dist="38100" dir="2700000" algn="tl" rotWithShape="0">
                    <a:schemeClr val="bg1">
                      <a:lumMod val="50000"/>
                    </a:schemeClr>
                  </a:outerShdw>
                </a:effectLst>
              </a:rPr>
              <a:t>KHỞI ĐỘNG</a:t>
            </a: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63" y="65088"/>
            <a:ext cx="8643937" cy="5386090"/>
          </a:xfrm>
          <a:prstGeom prst="rect">
            <a:avLst/>
          </a:prstGeom>
        </p:spPr>
        <p:txBody>
          <a:bodyPr>
            <a:spAutoFit/>
          </a:bodyPr>
          <a:lstStyle/>
          <a:p>
            <a:pPr algn="ctr">
              <a:defRPr/>
            </a:pPr>
            <a:r>
              <a:rPr lang="vi-VN" sz="2000" b="1" dirty="0">
                <a:solidFill>
                  <a:srgbClr val="FF0000"/>
                </a:solidFill>
                <a:latin typeface="+mj-lt"/>
              </a:rPr>
              <a:t>Anh hùng Lao động Trần Đại Nghĩa</a:t>
            </a:r>
            <a:endParaRPr lang="vi-VN" sz="2000" dirty="0">
              <a:solidFill>
                <a:srgbClr val="FF0000"/>
              </a:solidFill>
              <a:latin typeface="+mj-lt"/>
            </a:endParaRPr>
          </a:p>
          <a:p>
            <a:pPr algn="just">
              <a:defRPr/>
            </a:pPr>
            <a:r>
              <a:rPr lang="vi-VN" dirty="0">
                <a:solidFill>
                  <a:srgbClr val="000000"/>
                </a:solidFill>
                <a:latin typeface="+mj-lt"/>
              </a:rPr>
              <a:t>   </a:t>
            </a:r>
            <a:r>
              <a:rPr lang="vi-VN" dirty="0">
                <a:solidFill>
                  <a:srgbClr val="00B050"/>
                </a:solidFill>
                <a:latin typeface="+mj-lt"/>
              </a:rPr>
              <a:t>Trần Đại Nghĩa tên thật là Phạm Quang Lễ, quê ở tỉnh Vĩnh Long. Sau khi học xong bậc trung học ở Sài Gòn, năm 1935, ông sang Pháp học đại học. Ông theo học cả ba ngành kĩ sư cầu cống, kĩ sư điện và kĩ sư hàng không. Ngoài ra, ông còn miệt mài nghiên cứu kĩ thuật chế tạo vũ khí.</a:t>
            </a:r>
          </a:p>
          <a:p>
            <a:pPr algn="just">
              <a:defRPr/>
            </a:pPr>
            <a:r>
              <a:rPr lang="vi-VN" dirty="0">
                <a:solidFill>
                  <a:srgbClr val="000000"/>
                </a:solidFill>
                <a:latin typeface="+mj-lt"/>
              </a:rPr>
              <a:t>   </a:t>
            </a:r>
            <a:r>
              <a:rPr lang="vi-VN" dirty="0">
                <a:solidFill>
                  <a:schemeClr val="accent6">
                    <a:lumMod val="50000"/>
                  </a:schemeClr>
                </a:solidFill>
                <a:latin typeface="+mj-lt"/>
              </a:rPr>
              <a:t>Năm 1946, nghe theo tiếng gọi thiêng liêng của Tổ quốc, ông rời bỏ cuộc sống đầy đủ tiện nghi ở nước ngoài, theo Bác Hồ về nước. Ông được Bác Hồ đặt tên mới là Trần Đại Nghĩa và giao nhiệm vụ nghiên cứu chế tạo vũ khí phục vụ cuộc kháng chiến chống thực dân Pháp. Trên cương vị Cục trưởng Cục Quân giới, ông đã cùng anh em miệt mài nghiên cứu, chế ra những loại vũ khí có sức công phá lớn như ba-dô-ca, súng không giật, bom bay tiêu diệt xe tăng và lô cốt của giặc.</a:t>
            </a:r>
          </a:p>
          <a:p>
            <a:pPr algn="just">
              <a:defRPr/>
            </a:pPr>
            <a:r>
              <a:rPr lang="vi-VN" dirty="0">
                <a:solidFill>
                  <a:srgbClr val="000000"/>
                </a:solidFill>
                <a:latin typeface="+mj-lt"/>
              </a:rPr>
              <a:t>   </a:t>
            </a:r>
            <a:r>
              <a:rPr lang="vi-VN" dirty="0">
                <a:solidFill>
                  <a:srgbClr val="002060"/>
                </a:solidFill>
                <a:latin typeface="+mj-lt"/>
              </a:rPr>
              <a:t>Bên cạnh những cống hiến xuất sắc cho sự nghiệp quốc phòng, Giáo sư Trần Đại Nghĩa còn có công lớn trong xây dựng nền khoa học trẻ tuổi của nước nhà. Nhiều năm liền, ông giữ cương vị Chủ nhiệm Ủy ban Khoa học và Kĩ thuật Nhà nước.</a:t>
            </a:r>
          </a:p>
          <a:p>
            <a:pPr algn="just">
              <a:defRPr/>
            </a:pPr>
            <a:r>
              <a:rPr lang="vi-VN" dirty="0">
                <a:solidFill>
                  <a:srgbClr val="000000"/>
                </a:solidFill>
                <a:latin typeface="+mj-lt"/>
              </a:rPr>
              <a:t>   </a:t>
            </a:r>
            <a:r>
              <a:rPr lang="vi-VN" dirty="0">
                <a:solidFill>
                  <a:srgbClr val="FF0000"/>
                </a:solidFill>
                <a:latin typeface="+mj-lt"/>
              </a:rPr>
              <a:t>Những cống hiến của Giáo sư Trần Đại Nghĩa được đánh giá cao. Năm 1948, ông được phong Thiếu tướng. Năm 1952, ông được tuyên dương Anh hùng Lao động. Ông còn được Nhà nước tặng Giải thưởng Hồ Chí Minh và nhiều huân chương cao quý.</a:t>
            </a:r>
            <a:r>
              <a:rPr lang="en-US" dirty="0">
                <a:solidFill>
                  <a:srgbClr val="FF0000"/>
                </a:solidFill>
                <a:latin typeface="+mj-lt"/>
              </a:rPr>
              <a:t>                                           </a:t>
            </a:r>
            <a:r>
              <a:rPr lang="vi-VN" i="1" dirty="0">
                <a:solidFill>
                  <a:srgbClr val="000000"/>
                </a:solidFill>
                <a:latin typeface="+mj-lt"/>
              </a:rPr>
              <a:t> </a:t>
            </a:r>
            <a:r>
              <a:rPr lang="vi-VN" sz="1600" b="1" i="1" dirty="0">
                <a:solidFill>
                  <a:srgbClr val="000000"/>
                </a:solidFill>
                <a:latin typeface="Times New Roman" panose="02020603050405020304" pitchFamily="18" charset="0"/>
                <a:cs typeface="Times New Roman" panose="02020603050405020304" pitchFamily="18" charset="0"/>
              </a:rPr>
              <a:t>Theo </a:t>
            </a:r>
            <a:r>
              <a:rPr lang="vi-VN" sz="1600" b="1" dirty="0">
                <a:solidFill>
                  <a:srgbClr val="000000"/>
                </a:solidFill>
                <a:latin typeface="Times New Roman" panose="02020603050405020304" pitchFamily="18" charset="0"/>
                <a:cs typeface="Times New Roman" panose="02020603050405020304" pitchFamily="18" charset="0"/>
              </a:rPr>
              <a:t>TỪ ĐIỂN NHÂN VẬT LỊCH SỬ VIỆT NAM</a:t>
            </a:r>
          </a:p>
          <a:p>
            <a:pPr algn="just">
              <a:defRPr/>
            </a:pPr>
            <a:r>
              <a:rPr lang="en-US" dirty="0">
                <a:solidFill>
                  <a:srgbClr val="FF0000"/>
                </a:solidFill>
                <a:latin typeface="+mj-lt"/>
              </a:rPr>
              <a:t>                         </a:t>
            </a:r>
            <a:endParaRPr lang="vi-VN" dirty="0">
              <a:solidFill>
                <a:srgbClr val="FF0000"/>
              </a:solidFill>
              <a:latin typeface="+mj-lt"/>
            </a:endParaRPr>
          </a:p>
        </p:txBody>
      </p:sp>
      <p:sp>
        <p:nvSpPr>
          <p:cNvPr id="3" name="Oval 2"/>
          <p:cNvSpPr/>
          <p:nvPr/>
        </p:nvSpPr>
        <p:spPr>
          <a:xfrm>
            <a:off x="15875" y="342900"/>
            <a:ext cx="3698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1</a:t>
            </a:r>
          </a:p>
        </p:txBody>
      </p:sp>
      <p:sp>
        <p:nvSpPr>
          <p:cNvPr id="4" name="Oval 3"/>
          <p:cNvSpPr/>
          <p:nvPr/>
        </p:nvSpPr>
        <p:spPr>
          <a:xfrm>
            <a:off x="49213" y="1462088"/>
            <a:ext cx="36988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2</a:t>
            </a:r>
          </a:p>
        </p:txBody>
      </p:sp>
      <p:sp>
        <p:nvSpPr>
          <p:cNvPr id="5" name="Oval 4"/>
          <p:cNvSpPr/>
          <p:nvPr/>
        </p:nvSpPr>
        <p:spPr>
          <a:xfrm>
            <a:off x="52388" y="3105150"/>
            <a:ext cx="36988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3</a:t>
            </a:r>
          </a:p>
        </p:txBody>
      </p:sp>
      <p:sp>
        <p:nvSpPr>
          <p:cNvPr id="6" name="Oval 5"/>
          <p:cNvSpPr/>
          <p:nvPr/>
        </p:nvSpPr>
        <p:spPr>
          <a:xfrm>
            <a:off x="74613" y="3943350"/>
            <a:ext cx="36988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471638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a:extLst>
              <a:ext uri="{FF2B5EF4-FFF2-40B4-BE49-F238E27FC236}">
                <a16:creationId xmlns:a16="http://schemas.microsoft.com/office/drawing/2014/main" id="{EA11A0AD-955A-ED0D-F267-E2DEE661A8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5DD3FAD-3C53-B499-D856-88753A31B6FB}"/>
              </a:ext>
            </a:extLst>
          </p:cNvPr>
          <p:cNvSpPr/>
          <p:nvPr/>
        </p:nvSpPr>
        <p:spPr>
          <a:xfrm>
            <a:off x="3543300" y="1771650"/>
            <a:ext cx="4400550" cy="854080"/>
          </a:xfrm>
          <a:prstGeom prst="rect">
            <a:avLst/>
          </a:prstGeom>
          <a:noFill/>
        </p:spPr>
        <p:txBody>
          <a:bodyPr>
            <a:spAutoFit/>
          </a:bodyPr>
          <a:lstStyle/>
          <a:p>
            <a:pPr algn="ctr">
              <a:defRPr/>
            </a:pPr>
            <a:r>
              <a:rPr lang="en-US" sz="4950" b="1" dirty="0">
                <a:ln w="9525">
                  <a:solidFill>
                    <a:schemeClr val="bg1"/>
                  </a:solidFill>
                  <a:prstDash val="solid"/>
                </a:ln>
                <a:solidFill>
                  <a:srgbClr val="C00000"/>
                </a:solidFill>
                <a:effectLst>
                  <a:outerShdw blurRad="12700" dist="38100" dir="2700000" algn="tl" rotWithShape="0">
                    <a:schemeClr val="bg1">
                      <a:lumMod val="50000"/>
                    </a:schemeClr>
                  </a:outerShdw>
                </a:effectLst>
              </a:rPr>
              <a:t>TÌM HIỂU BÀI</a:t>
            </a:r>
          </a:p>
        </p:txBody>
      </p:sp>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0" y="133350"/>
            <a:ext cx="9128125"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b="1" dirty="0">
                <a:solidFill>
                  <a:srgbClr val="FF0000"/>
                </a:solidFill>
                <a:latin typeface="Times New Roman" panose="02020603050405020304" pitchFamily="18" charset="0"/>
              </a:rPr>
              <a:t>     Đ</a:t>
            </a:r>
            <a:r>
              <a:rPr lang="vi-VN" altLang="en-US" b="1" dirty="0">
                <a:solidFill>
                  <a:srgbClr val="FF0000"/>
                </a:solidFill>
                <a:latin typeface="Times New Roman" panose="02020603050405020304" pitchFamily="18" charset="0"/>
              </a:rPr>
              <a:t>ọc</a:t>
            </a:r>
            <a:r>
              <a:rPr lang="en-US" altLang="en-US" b="1" dirty="0">
                <a:solidFill>
                  <a:srgbClr val="FF0000"/>
                </a:solidFill>
                <a:latin typeface="Times New Roman" panose="02020603050405020304" pitchFamily="18" charset="0"/>
              </a:rPr>
              <a:t> </a:t>
            </a:r>
            <a:r>
              <a:rPr lang="vi-VN" altLang="en-US" b="1" dirty="0">
                <a:solidFill>
                  <a:srgbClr val="FF0000"/>
                </a:solidFill>
                <a:latin typeface="Times New Roman" panose="02020603050405020304" pitchFamily="18" charset="0"/>
              </a:rPr>
              <a:t>đ</a:t>
            </a:r>
            <a:r>
              <a:rPr lang="en-US" altLang="en-US" b="1" dirty="0" err="1">
                <a:solidFill>
                  <a:srgbClr val="FF0000"/>
                </a:solidFill>
                <a:latin typeface="Times New Roman" panose="02020603050405020304" pitchFamily="18" charset="0"/>
              </a:rPr>
              <a:t>oạn</a:t>
            </a:r>
            <a:r>
              <a:rPr lang="en-US" altLang="en-US" b="1" dirty="0">
                <a:solidFill>
                  <a:srgbClr val="FF0000"/>
                </a:solidFill>
                <a:latin typeface="Times New Roman" panose="02020603050405020304" pitchFamily="18" charset="0"/>
              </a:rPr>
              <a:t> 1</a:t>
            </a:r>
            <a:r>
              <a:rPr lang="en-US" altLang="en-US" b="1" dirty="0">
                <a:solidFill>
                  <a:srgbClr val="0000FF"/>
                </a:solidFill>
                <a:latin typeface="Times New Roman" panose="02020603050405020304" pitchFamily="18" charset="0"/>
              </a:rPr>
              <a:t>: </a:t>
            </a:r>
            <a:r>
              <a:rPr lang="en-US" altLang="en-US" b="1" dirty="0" err="1">
                <a:latin typeface="Times New Roman" panose="02020603050405020304" pitchFamily="18" charset="0"/>
              </a:rPr>
              <a:t>Em</a:t>
            </a:r>
            <a:r>
              <a:rPr lang="en-US" altLang="en-US" b="1" dirty="0">
                <a:latin typeface="Times New Roman" panose="02020603050405020304" pitchFamily="18" charset="0"/>
              </a:rPr>
              <a:t> </a:t>
            </a:r>
            <a:r>
              <a:rPr lang="en-US" altLang="en-US" b="1" dirty="0" err="1">
                <a:latin typeface="Times New Roman" panose="02020603050405020304" pitchFamily="18" charset="0"/>
              </a:rPr>
              <a:t>hãy</a:t>
            </a:r>
            <a:r>
              <a:rPr lang="en-US" altLang="en-US" b="1" dirty="0">
                <a:latin typeface="Times New Roman" panose="02020603050405020304" pitchFamily="18" charset="0"/>
              </a:rPr>
              <a:t> </a:t>
            </a:r>
            <a:r>
              <a:rPr lang="en-US" altLang="en-US" b="1" dirty="0" err="1">
                <a:latin typeface="Times New Roman" panose="02020603050405020304" pitchFamily="18" charset="0"/>
              </a:rPr>
              <a:t>nêu</a:t>
            </a:r>
            <a:r>
              <a:rPr lang="en-US" altLang="en-US" b="1" dirty="0">
                <a:latin typeface="Times New Roman" panose="02020603050405020304" pitchFamily="18" charset="0"/>
              </a:rPr>
              <a:t> </a:t>
            </a:r>
            <a:r>
              <a:rPr lang="en-US" altLang="en-US" b="1" dirty="0" err="1">
                <a:latin typeface="Times New Roman" panose="02020603050405020304" pitchFamily="18" charset="0"/>
              </a:rPr>
              <a:t>đôi</a:t>
            </a:r>
            <a:r>
              <a:rPr lang="en-US" altLang="en-US" b="1" dirty="0">
                <a:latin typeface="Times New Roman" panose="02020603050405020304" pitchFamily="18" charset="0"/>
              </a:rPr>
              <a:t> </a:t>
            </a:r>
            <a:r>
              <a:rPr lang="en-US" altLang="en-US" b="1" dirty="0" err="1">
                <a:latin typeface="Times New Roman" panose="02020603050405020304" pitchFamily="18" charset="0"/>
              </a:rPr>
              <a:t>nét</a:t>
            </a:r>
            <a:r>
              <a:rPr lang="en-US" altLang="en-US" b="1" dirty="0">
                <a:latin typeface="Times New Roman" panose="02020603050405020304" pitchFamily="18" charset="0"/>
              </a:rPr>
              <a:t> </a:t>
            </a:r>
            <a:r>
              <a:rPr lang="en-US" altLang="en-US" b="1" dirty="0" err="1">
                <a:latin typeface="Times New Roman" panose="02020603050405020304" pitchFamily="18" charset="0"/>
              </a:rPr>
              <a:t>về</a:t>
            </a:r>
            <a:r>
              <a:rPr lang="en-US" altLang="en-US" b="1" dirty="0">
                <a:latin typeface="Times New Roman" panose="02020603050405020304" pitchFamily="18" charset="0"/>
              </a:rPr>
              <a:t> </a:t>
            </a:r>
            <a:r>
              <a:rPr lang="en-US" altLang="en-US" b="1" dirty="0" err="1">
                <a:latin typeface="Times New Roman" panose="02020603050405020304" pitchFamily="18" charset="0"/>
              </a:rPr>
              <a:t>tiểu</a:t>
            </a:r>
            <a:r>
              <a:rPr lang="en-US" altLang="en-US" b="1" dirty="0">
                <a:latin typeface="Times New Roman" panose="02020603050405020304" pitchFamily="18" charset="0"/>
              </a:rPr>
              <a:t> </a:t>
            </a:r>
            <a:r>
              <a:rPr lang="en-US" altLang="en-US" b="1" dirty="0" err="1">
                <a:latin typeface="Times New Roman" panose="02020603050405020304" pitchFamily="18" charset="0"/>
              </a:rPr>
              <a:t>sử</a:t>
            </a:r>
            <a:r>
              <a:rPr lang="en-US" altLang="en-US" b="1" dirty="0">
                <a:latin typeface="Times New Roman" panose="02020603050405020304" pitchFamily="18" charset="0"/>
              </a:rPr>
              <a:t> </a:t>
            </a:r>
            <a:r>
              <a:rPr lang="en-US" altLang="en-US" b="1" dirty="0" err="1">
                <a:latin typeface="Times New Roman" panose="02020603050405020304" pitchFamily="18" charset="0"/>
              </a:rPr>
              <a:t>của</a:t>
            </a:r>
            <a:r>
              <a:rPr lang="en-US" altLang="en-US" b="1" dirty="0">
                <a:latin typeface="Times New Roman" panose="02020603050405020304" pitchFamily="18" charset="0"/>
              </a:rPr>
              <a:t> </a:t>
            </a:r>
            <a:r>
              <a:rPr lang="en-US" altLang="en-US" b="1" dirty="0" err="1">
                <a:latin typeface="Times New Roman" panose="02020603050405020304" pitchFamily="18" charset="0"/>
              </a:rPr>
              <a:t>Trần</a:t>
            </a:r>
            <a:r>
              <a:rPr lang="en-US" altLang="en-US" b="1" dirty="0">
                <a:latin typeface="Times New Roman" panose="02020603050405020304" pitchFamily="18" charset="0"/>
              </a:rPr>
              <a:t> </a:t>
            </a:r>
            <a:r>
              <a:rPr lang="en-US" altLang="en-US" b="1" dirty="0" err="1">
                <a:latin typeface="Times New Roman" panose="02020603050405020304" pitchFamily="18" charset="0"/>
              </a:rPr>
              <a:t>Đại</a:t>
            </a:r>
            <a:r>
              <a:rPr lang="en-US" altLang="en-US" b="1" dirty="0">
                <a:latin typeface="Times New Roman" panose="02020603050405020304" pitchFamily="18" charset="0"/>
              </a:rPr>
              <a:t> </a:t>
            </a:r>
            <a:r>
              <a:rPr lang="en-US" altLang="en-US" b="1" dirty="0" err="1">
                <a:latin typeface="Times New Roman" panose="02020603050405020304" pitchFamily="18" charset="0"/>
              </a:rPr>
              <a:t>Nghĩa</a:t>
            </a:r>
            <a:r>
              <a:rPr lang="en-US" altLang="en-US" b="1" dirty="0">
                <a:latin typeface="Times New Roman" panose="02020603050405020304" pitchFamily="18" charset="0"/>
              </a:rPr>
              <a:t> </a:t>
            </a:r>
            <a:r>
              <a:rPr lang="en-US" altLang="en-US" b="1" dirty="0" err="1">
                <a:latin typeface="Times New Roman" panose="02020603050405020304" pitchFamily="18" charset="0"/>
              </a:rPr>
              <a:t>trước</a:t>
            </a:r>
            <a:r>
              <a:rPr lang="en-US" altLang="en-US" b="1" dirty="0">
                <a:latin typeface="Times New Roman" panose="02020603050405020304" pitchFamily="18" charset="0"/>
              </a:rPr>
              <a:t> </a:t>
            </a:r>
            <a:r>
              <a:rPr lang="en-US" altLang="en-US" b="1" dirty="0" err="1">
                <a:latin typeface="Times New Roman" panose="02020603050405020304" pitchFamily="18" charset="0"/>
              </a:rPr>
              <a:t>khi</a:t>
            </a:r>
            <a:r>
              <a:rPr lang="en-US" altLang="en-US" b="1" dirty="0">
                <a:latin typeface="Times New Roman" panose="02020603050405020304" pitchFamily="18" charset="0"/>
              </a:rPr>
              <a:t> </a:t>
            </a:r>
            <a:r>
              <a:rPr lang="en-US" altLang="en-US" b="1" dirty="0" err="1">
                <a:latin typeface="Times New Roman" panose="02020603050405020304" pitchFamily="18" charset="0"/>
              </a:rPr>
              <a:t>theo</a:t>
            </a:r>
            <a:r>
              <a:rPr lang="en-US" altLang="en-US" b="1" dirty="0">
                <a:latin typeface="Times New Roman" panose="02020603050405020304" pitchFamily="18" charset="0"/>
              </a:rPr>
              <a:t> </a:t>
            </a:r>
            <a:r>
              <a:rPr lang="en-US" altLang="en-US" b="1" dirty="0" err="1">
                <a:latin typeface="Times New Roman" panose="02020603050405020304" pitchFamily="18" charset="0"/>
              </a:rPr>
              <a:t>Bác</a:t>
            </a:r>
            <a:r>
              <a:rPr lang="en-US" altLang="en-US" b="1" dirty="0">
                <a:latin typeface="Times New Roman" panose="02020603050405020304" pitchFamily="18" charset="0"/>
              </a:rPr>
              <a:t> </a:t>
            </a:r>
            <a:r>
              <a:rPr lang="en-US" altLang="en-US" b="1" dirty="0" err="1">
                <a:latin typeface="Times New Roman" panose="02020603050405020304" pitchFamily="18" charset="0"/>
              </a:rPr>
              <a:t>Hồ</a:t>
            </a:r>
            <a:r>
              <a:rPr lang="en-US" altLang="en-US" b="1" dirty="0">
                <a:latin typeface="Times New Roman" panose="02020603050405020304" pitchFamily="18" charset="0"/>
              </a:rPr>
              <a:t> </a:t>
            </a:r>
            <a:r>
              <a:rPr lang="en-US" altLang="en-US" b="1" dirty="0" err="1">
                <a:latin typeface="Times New Roman" panose="02020603050405020304" pitchFamily="18" charset="0"/>
              </a:rPr>
              <a:t>về</a:t>
            </a:r>
            <a:r>
              <a:rPr lang="en-US" altLang="en-US" b="1" dirty="0">
                <a:latin typeface="Times New Roman" panose="02020603050405020304" pitchFamily="18" charset="0"/>
              </a:rPr>
              <a:t> </a:t>
            </a:r>
            <a:r>
              <a:rPr lang="en-US" altLang="en-US" b="1" dirty="0" err="1">
                <a:latin typeface="Times New Roman" panose="02020603050405020304" pitchFamily="18" charset="0"/>
              </a:rPr>
              <a:t>nước</a:t>
            </a:r>
            <a:r>
              <a:rPr lang="en-US" altLang="en-US" b="1" dirty="0">
                <a:latin typeface="Times New Roman" panose="02020603050405020304" pitchFamily="18" charset="0"/>
              </a:rPr>
              <a:t> ?</a:t>
            </a:r>
            <a:endParaRPr lang="en-US" altLang="en-US" dirty="0">
              <a:latin typeface="Times New Roman" panose="02020603050405020304" pitchFamily="18" charset="0"/>
            </a:endParaRPr>
          </a:p>
        </p:txBody>
      </p:sp>
      <p:sp>
        <p:nvSpPr>
          <p:cNvPr id="5" name="Text Box 19"/>
          <p:cNvSpPr txBox="1">
            <a:spLocks noChangeArrowheads="1"/>
          </p:cNvSpPr>
          <p:nvPr/>
        </p:nvSpPr>
        <p:spPr bwMode="auto">
          <a:xfrm>
            <a:off x="0" y="1211263"/>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nl-NL" altLang="en-US" dirty="0">
                <a:solidFill>
                  <a:srgbClr val="0000FF"/>
                </a:solidFill>
                <a:latin typeface="Times New Roman" panose="02020603050405020304" pitchFamily="18" charset="0"/>
              </a:rPr>
              <a:t>       Ông tên thật là Phạm Quang Lễ, quê ở Vĩnh Long. Ông học trung học ở Sài Gòn, năm 1935 sang Pháp học đại học. Ông theo học cả 3 ngành: kĩ sư cầu cống – điện – hàng không. Ngoài ra ông còn miệt mài nghiên cứu chế tạo vũ khí</a:t>
            </a:r>
            <a:r>
              <a:rPr lang="nl-NL" altLang="en-US" dirty="0">
                <a:solidFill>
                  <a:schemeClr val="accent6"/>
                </a:solidFill>
                <a:latin typeface="Times New Roman" panose="02020603050405020304" pitchFamily="18" charset="0"/>
              </a:rPr>
              <a:t>.               </a:t>
            </a:r>
            <a:r>
              <a:rPr lang="nl-NL" altLang="en-US" sz="1200" dirty="0">
                <a:solidFill>
                  <a:schemeClr val="accent6"/>
                </a:solidFill>
                <a:latin typeface="Times New Roman" panose="02020603050405020304" pitchFamily="18" charset="0"/>
              </a:rPr>
              <a:t>Ý</a:t>
            </a:r>
            <a:endParaRPr lang="en-US" altLang="en-US" sz="1200" dirty="0">
              <a:solidFill>
                <a:schemeClr val="accent6"/>
              </a:solidFill>
              <a:latin typeface="Times New Roman" panose="02020603050405020304" pitchFamily="18" charset="0"/>
            </a:endParaRPr>
          </a:p>
        </p:txBody>
      </p:sp>
      <p:sp>
        <p:nvSpPr>
          <p:cNvPr id="6" name="Rectangle 5"/>
          <p:cNvSpPr>
            <a:spLocks noChangeArrowheads="1"/>
          </p:cNvSpPr>
          <p:nvPr/>
        </p:nvSpPr>
        <p:spPr bwMode="auto">
          <a:xfrm>
            <a:off x="152400" y="3765550"/>
            <a:ext cx="9067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solidFill>
                  <a:srgbClr val="FF0000"/>
                </a:solidFill>
                <a:latin typeface="Times New Roman" panose="02020603050405020304" pitchFamily="18" charset="0"/>
              </a:rPr>
              <a:t>    Ý 1: Tiểu sử của anh hùng lao động Trần Đại Nghĩa trước năm 1946.</a:t>
            </a:r>
          </a:p>
        </p:txBody>
      </p:sp>
    </p:spTree>
    <p:extLst>
      <p:ext uri="{BB962C8B-B14F-4D97-AF65-F5344CB8AC3E}">
        <p14:creationId xmlns:p14="http://schemas.microsoft.com/office/powerpoint/2010/main" val="1470243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Text Box 18"/>
          <p:cNvSpPr txBox="1">
            <a:spLocks noChangeArrowheads="1"/>
          </p:cNvSpPr>
          <p:nvPr/>
        </p:nvSpPr>
        <p:spPr bwMode="auto">
          <a:xfrm>
            <a:off x="76200" y="130175"/>
            <a:ext cx="8991600"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b="1" dirty="0" err="1">
                <a:solidFill>
                  <a:srgbClr val="FF0000"/>
                </a:solidFill>
                <a:latin typeface="Times New Roman" panose="02020603050405020304" pitchFamily="18" charset="0"/>
              </a:rPr>
              <a:t>Đọc</a:t>
            </a:r>
            <a:r>
              <a:rPr lang="vi-VN" altLang="en-US" b="1" dirty="0">
                <a:solidFill>
                  <a:srgbClr val="FF0000"/>
                </a:solidFill>
                <a:latin typeface="Times New Roman" panose="02020603050405020304" pitchFamily="18" charset="0"/>
              </a:rPr>
              <a:t> đ</a:t>
            </a:r>
            <a:r>
              <a:rPr lang="en-US" altLang="en-US" b="1" dirty="0" err="1">
                <a:solidFill>
                  <a:srgbClr val="FF0000"/>
                </a:solidFill>
                <a:latin typeface="Times New Roman" panose="02020603050405020304" pitchFamily="18" charset="0"/>
              </a:rPr>
              <a:t>oạn</a:t>
            </a:r>
            <a:r>
              <a:rPr lang="en-US" altLang="en-US" b="1" dirty="0">
                <a:solidFill>
                  <a:srgbClr val="FF0000"/>
                </a:solidFill>
                <a:latin typeface="Times New Roman" panose="02020603050405020304" pitchFamily="18" charset="0"/>
              </a:rPr>
              <a:t> 2, 3:</a:t>
            </a:r>
            <a:r>
              <a:rPr lang="en-US" altLang="en-US" b="1" dirty="0">
                <a:solidFill>
                  <a:srgbClr val="0000FF"/>
                </a:solidFill>
                <a:latin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Em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hiểu</a:t>
            </a:r>
            <a:r>
              <a:rPr lang="en-US" altLang="en-US" b="1" dirty="0">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nghe</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theo</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tiếng</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gọi</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thiêng</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liêng</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Tổ</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quốc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nghĩa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gì</a:t>
            </a:r>
            <a:r>
              <a:rPr lang="en-US" altLang="en-US" b="1" dirty="0">
                <a:latin typeface="Times New Roman" panose="02020603050405020304" pitchFamily="18" charset="0"/>
                <a:cs typeface="Times New Roman" panose="02020603050405020304" pitchFamily="18" charset="0"/>
              </a:rPr>
              <a:t>?</a:t>
            </a:r>
            <a:endParaRPr lang="en-US" altLang="en-US" dirty="0">
              <a:solidFill>
                <a:srgbClr val="0000FF"/>
              </a:solidFill>
              <a:latin typeface="Times New Roman" panose="02020603050405020304" pitchFamily="18" charset="0"/>
            </a:endParaRPr>
          </a:p>
        </p:txBody>
      </p:sp>
      <p:sp>
        <p:nvSpPr>
          <p:cNvPr id="10259" name="Text Box 19"/>
          <p:cNvSpPr txBox="1">
            <a:spLocks noChangeArrowheads="1"/>
          </p:cNvSpPr>
          <p:nvPr/>
        </p:nvSpPr>
        <p:spPr bwMode="auto">
          <a:xfrm>
            <a:off x="76200" y="1276350"/>
            <a:ext cx="9067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         </a:t>
            </a:r>
            <a:r>
              <a:rPr lang="vi-VN" altLang="en-US" sz="2400" b="1" dirty="0">
                <a:solidFill>
                  <a:srgbClr val="FF0000"/>
                </a:solidFill>
                <a:latin typeface="Times New Roman" panose="02020603050405020304" pitchFamily="18" charset="0"/>
                <a:cs typeface="Times New Roman" panose="02020603050405020304" pitchFamily="18" charset="0"/>
              </a:rPr>
              <a:t>Đất nước đang bị giặc xâm lăng, </a:t>
            </a:r>
            <a:r>
              <a:rPr lang="vi-VN" altLang="en-US" sz="2400" b="1" i="1" dirty="0">
                <a:solidFill>
                  <a:srgbClr val="FF0000"/>
                </a:solidFill>
                <a:latin typeface="Times New Roman" panose="02020603050405020304" pitchFamily="18" charset="0"/>
                <a:cs typeface="Times New Roman" panose="02020603050405020304" pitchFamily="18" charset="0"/>
              </a:rPr>
              <a:t>nghe theo tiếng gọi của Tổ quốc </a:t>
            </a:r>
            <a:r>
              <a:rPr lang="vi-VN" altLang="en-US" sz="2400" b="1" dirty="0">
                <a:solidFill>
                  <a:srgbClr val="FF0000"/>
                </a:solidFill>
                <a:latin typeface="Times New Roman" panose="02020603050405020304" pitchFamily="18" charset="0"/>
                <a:cs typeface="Times New Roman" panose="02020603050405020304" pitchFamily="18" charset="0"/>
              </a:rPr>
              <a:t>là nghe theo tình cảm yêu nước, trở về xây dựng và bảo vệ đất nước.</a:t>
            </a:r>
            <a:endParaRPr lang="en-US" altLang="en-US" sz="2400" dirty="0">
              <a:solidFill>
                <a:srgbClr val="0000FF"/>
              </a:solidFill>
              <a:latin typeface="Times New Roman" panose="02020603050405020304" pitchFamily="18" charset="0"/>
            </a:endParaRPr>
          </a:p>
        </p:txBody>
      </p:sp>
      <p:sp>
        <p:nvSpPr>
          <p:cNvPr id="10260" name="Text Box 20"/>
          <p:cNvSpPr txBox="1">
            <a:spLocks noChangeArrowheads="1"/>
          </p:cNvSpPr>
          <p:nvPr/>
        </p:nvSpPr>
        <p:spPr bwMode="auto">
          <a:xfrm>
            <a:off x="0" y="25717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FF"/>
              </a:solidFill>
              <a:latin typeface="Times New Roman" panose="02020603050405020304" pitchFamily="18" charset="0"/>
            </a:endParaRPr>
          </a:p>
        </p:txBody>
      </p:sp>
      <p:sp>
        <p:nvSpPr>
          <p:cNvPr id="7" name="Text Box 20"/>
          <p:cNvSpPr txBox="1">
            <a:spLocks noChangeArrowheads="1"/>
          </p:cNvSpPr>
          <p:nvPr/>
        </p:nvSpPr>
        <p:spPr bwMode="auto">
          <a:xfrm>
            <a:off x="0" y="2476679"/>
            <a:ext cx="8991600"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en-US" altLang="en-US" b="1" dirty="0">
                <a:solidFill>
                  <a:srgbClr val="0000FF"/>
                </a:solidFill>
                <a:latin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 Giáo sư Trần Đại Nghĩa đã có đóng góp gì lớn trong kháng chiến?</a:t>
            </a:r>
            <a:endParaRPr lang="en-US" altLang="en-US" dirty="0">
              <a:solidFill>
                <a:srgbClr val="0000FF"/>
              </a:solidFill>
              <a:latin typeface="Times New Roman" panose="02020603050405020304" pitchFamily="18" charset="0"/>
            </a:endParaRPr>
          </a:p>
        </p:txBody>
      </p:sp>
      <p:sp>
        <p:nvSpPr>
          <p:cNvPr id="8" name="Text Box 21"/>
          <p:cNvSpPr txBox="1">
            <a:spLocks noChangeArrowheads="1"/>
          </p:cNvSpPr>
          <p:nvPr/>
        </p:nvSpPr>
        <p:spPr bwMode="auto">
          <a:xfrm>
            <a:off x="0" y="3562350"/>
            <a:ext cx="937260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900"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Chế</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tạo</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vũ</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khí</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có</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sức</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công</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phá</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lớn</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như</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súng</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ba</a:t>
            </a:r>
            <a:r>
              <a:rPr lang="en-US" altLang="en-US" sz="2900" b="1" dirty="0">
                <a:solidFill>
                  <a:srgbClr val="FF0000"/>
                </a:solidFill>
                <a:latin typeface="Times New Roman" panose="02020603050405020304" pitchFamily="18" charset="0"/>
              </a:rPr>
              <a:t>-</a:t>
            </a:r>
            <a:r>
              <a:rPr lang="en-US" altLang="en-US" sz="2900" b="1" dirty="0" err="1">
                <a:solidFill>
                  <a:srgbClr val="FF0000"/>
                </a:solidFill>
                <a:latin typeface="Times New Roman" panose="02020603050405020304" pitchFamily="18" charset="0"/>
              </a:rPr>
              <a:t>dô</a:t>
            </a:r>
            <a:r>
              <a:rPr lang="en-US" altLang="en-US" sz="2900" b="1" dirty="0">
                <a:solidFill>
                  <a:srgbClr val="FF0000"/>
                </a:solidFill>
                <a:latin typeface="Times New Roman" panose="02020603050405020304" pitchFamily="18" charset="0"/>
              </a:rPr>
              <a:t>-ca, </a:t>
            </a:r>
            <a:r>
              <a:rPr lang="en-US" altLang="en-US" sz="2900" b="1" dirty="0" err="1">
                <a:solidFill>
                  <a:srgbClr val="FF0000"/>
                </a:solidFill>
                <a:latin typeface="Times New Roman" panose="02020603050405020304" pitchFamily="18" charset="0"/>
              </a:rPr>
              <a:t>súng</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không</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giật</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bom</a:t>
            </a:r>
            <a:r>
              <a:rPr lang="en-US" altLang="en-US" sz="2900" b="1" dirty="0">
                <a:solidFill>
                  <a:srgbClr val="FF0000"/>
                </a:solidFill>
                <a:latin typeface="Times New Roman" panose="02020603050405020304" pitchFamily="18" charset="0"/>
              </a:rPr>
              <a:t> bay </a:t>
            </a:r>
            <a:r>
              <a:rPr lang="en-US" altLang="en-US" sz="2900" b="1" dirty="0" err="1">
                <a:solidFill>
                  <a:srgbClr val="FF0000"/>
                </a:solidFill>
                <a:latin typeface="Times New Roman" panose="02020603050405020304" pitchFamily="18" charset="0"/>
              </a:rPr>
              <a:t>tiêu</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diệt</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xe</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tăng</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và</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lô</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cốt</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của</a:t>
            </a:r>
            <a:r>
              <a:rPr lang="en-US" altLang="en-US" sz="2900" b="1" dirty="0">
                <a:solidFill>
                  <a:srgbClr val="FF0000"/>
                </a:solidFill>
                <a:latin typeface="Times New Roman" panose="02020603050405020304" pitchFamily="18" charset="0"/>
              </a:rPr>
              <a:t> </a:t>
            </a:r>
            <a:r>
              <a:rPr lang="en-US" altLang="en-US" sz="2900" b="1" dirty="0" err="1">
                <a:solidFill>
                  <a:srgbClr val="FF0000"/>
                </a:solidFill>
                <a:latin typeface="Times New Roman" panose="02020603050405020304" pitchFamily="18" charset="0"/>
              </a:rPr>
              <a:t>giặc</a:t>
            </a:r>
            <a:r>
              <a:rPr lang="en-US" altLang="en-US" sz="2900"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3630058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58"/>
                                        </p:tgtEl>
                                        <p:attrNameLst>
                                          <p:attrName>style.visibility</p:attrName>
                                        </p:attrNameLst>
                                      </p:cBhvr>
                                      <p:to>
                                        <p:strVal val="visible"/>
                                      </p:to>
                                    </p:set>
                                    <p:animEffect transition="in" filter="fade">
                                      <p:cBhvr>
                                        <p:cTn id="7" dur="1000"/>
                                        <p:tgtEl>
                                          <p:spTgt spid="10258"/>
                                        </p:tgtEl>
                                      </p:cBhvr>
                                    </p:animEffect>
                                    <p:anim calcmode="lin" valueType="num">
                                      <p:cBhvr>
                                        <p:cTn id="8" dur="1000" fill="hold"/>
                                        <p:tgtEl>
                                          <p:spTgt spid="10258"/>
                                        </p:tgtEl>
                                        <p:attrNameLst>
                                          <p:attrName>ppt_x</p:attrName>
                                        </p:attrNameLst>
                                      </p:cBhvr>
                                      <p:tavLst>
                                        <p:tav tm="0">
                                          <p:val>
                                            <p:strVal val="#ppt_x"/>
                                          </p:val>
                                        </p:tav>
                                        <p:tav tm="100000">
                                          <p:val>
                                            <p:strVal val="#ppt_x"/>
                                          </p:val>
                                        </p:tav>
                                      </p:tavLst>
                                    </p:anim>
                                    <p:anim calcmode="lin" valueType="num">
                                      <p:cBhvr>
                                        <p:cTn id="9" dur="1000" fill="hold"/>
                                        <p:tgtEl>
                                          <p:spTgt spid="1025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259"/>
                                        </p:tgtEl>
                                        <p:attrNameLst>
                                          <p:attrName>style.visibility</p:attrName>
                                        </p:attrNameLst>
                                      </p:cBhvr>
                                      <p:to>
                                        <p:strVal val="visible"/>
                                      </p:to>
                                    </p:set>
                                    <p:anim calcmode="lin" valueType="num">
                                      <p:cBhvr additive="base">
                                        <p:cTn id="14" dur="500" fill="hold"/>
                                        <p:tgtEl>
                                          <p:spTgt spid="10259"/>
                                        </p:tgtEl>
                                        <p:attrNameLst>
                                          <p:attrName>ppt_x</p:attrName>
                                        </p:attrNameLst>
                                      </p:cBhvr>
                                      <p:tavLst>
                                        <p:tav tm="0">
                                          <p:val>
                                            <p:strVal val="#ppt_x"/>
                                          </p:val>
                                        </p:tav>
                                        <p:tav tm="100000">
                                          <p:val>
                                            <p:strVal val="#ppt_x"/>
                                          </p:val>
                                        </p:tav>
                                      </p:tavLst>
                                    </p:anim>
                                    <p:anim calcmode="lin" valueType="num">
                                      <p:cBhvr additive="base">
                                        <p:cTn id="15" dur="500" fill="hold"/>
                                        <p:tgtEl>
                                          <p:spTgt spid="1025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nodePh="1">
                                  <p:stCondLst>
                                    <p:cond delay="0"/>
                                  </p:stCondLst>
                                  <p:endCondLst>
                                    <p:cond evt="begin" delay="0">
                                      <p:tn val="18"/>
                                    </p:cond>
                                  </p:endCondLst>
                                  <p:childTnLst>
                                    <p:set>
                                      <p:cBhvr>
                                        <p:cTn id="19" dur="1" fill="hold">
                                          <p:stCondLst>
                                            <p:cond delay="0"/>
                                          </p:stCondLst>
                                        </p:cTn>
                                        <p:tgtEl>
                                          <p:spTgt spid="10260"/>
                                        </p:tgtEl>
                                        <p:attrNameLst>
                                          <p:attrName>style.visibility</p:attrName>
                                        </p:attrNameLst>
                                      </p:cBhvr>
                                      <p:to>
                                        <p:strVal val="visible"/>
                                      </p:to>
                                    </p:set>
                                    <p:animEffect transition="in" filter="fade">
                                      <p:cBhvr>
                                        <p:cTn id="20" dur="1000"/>
                                        <p:tgtEl>
                                          <p:spTgt spid="10260"/>
                                        </p:tgtEl>
                                      </p:cBhvr>
                                    </p:animEffect>
                                    <p:anim calcmode="lin" valueType="num">
                                      <p:cBhvr>
                                        <p:cTn id="21" dur="1000" fill="hold"/>
                                        <p:tgtEl>
                                          <p:spTgt spid="10260"/>
                                        </p:tgtEl>
                                        <p:attrNameLst>
                                          <p:attrName>ppt_x</p:attrName>
                                        </p:attrNameLst>
                                      </p:cBhvr>
                                      <p:tavLst>
                                        <p:tav tm="0">
                                          <p:val>
                                            <p:strVal val="#ppt_x"/>
                                          </p:val>
                                        </p:tav>
                                        <p:tav tm="100000">
                                          <p:val>
                                            <p:strVal val="#ppt_x"/>
                                          </p:val>
                                        </p:tav>
                                      </p:tavLst>
                                    </p:anim>
                                    <p:anim calcmode="lin" valueType="num">
                                      <p:cBhvr>
                                        <p:cTn id="22" dur="1000" fill="hold"/>
                                        <p:tgtEl>
                                          <p:spTgt spid="1026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animBg="1"/>
      <p:bldP spid="10259" grpId="0"/>
      <p:bldP spid="10260"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Sung_Badoca_Bazooka_Viet_Nam_san_xuat_su_dung_diet_xe_tang_Phap_o_Ha_Dong_nam_19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067800" cy="51069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AutoShape 10"/>
          <p:cNvSpPr>
            <a:spLocks noChangeArrowheads="1"/>
          </p:cNvSpPr>
          <p:nvPr/>
        </p:nvSpPr>
        <p:spPr bwMode="gray">
          <a:xfrm>
            <a:off x="3048000" y="4400550"/>
            <a:ext cx="3578225" cy="536575"/>
          </a:xfrm>
          <a:prstGeom prst="roundRect">
            <a:avLst>
              <a:gd name="adj" fmla="val 10889"/>
            </a:avLst>
          </a:prstGeom>
          <a:solidFill>
            <a:schemeClr val="bg2"/>
          </a:solidFill>
          <a:ln w="38100">
            <a:noFill/>
            <a:round/>
            <a:headEnd/>
            <a:tailE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defRPr/>
            </a:pPr>
            <a:r>
              <a:rPr lang="en-US" sz="3600" b="1" dirty="0">
                <a:solidFill>
                  <a:srgbClr val="FF0000"/>
                </a:solidFill>
              </a:rPr>
              <a:t> </a:t>
            </a:r>
            <a:r>
              <a:rPr lang="en-US" sz="3600" b="1" dirty="0" err="1">
                <a:solidFill>
                  <a:srgbClr val="FF0000"/>
                </a:solidFill>
              </a:rPr>
              <a:t>Súng</a:t>
            </a:r>
            <a:r>
              <a:rPr lang="en-US" sz="3600" b="1" dirty="0">
                <a:solidFill>
                  <a:srgbClr val="FF0000"/>
                </a:solidFill>
              </a:rPr>
              <a:t> </a:t>
            </a:r>
            <a:r>
              <a:rPr lang="en-US" sz="3600" b="1" dirty="0" err="1">
                <a:solidFill>
                  <a:srgbClr val="FF0000"/>
                </a:solidFill>
              </a:rPr>
              <a:t>ba</a:t>
            </a:r>
            <a:r>
              <a:rPr lang="en-US" sz="3600" b="1" dirty="0">
                <a:solidFill>
                  <a:srgbClr val="FF0000"/>
                </a:solidFill>
              </a:rPr>
              <a:t>-</a:t>
            </a:r>
            <a:r>
              <a:rPr lang="en-US" sz="3600" b="1" dirty="0" err="1">
                <a:solidFill>
                  <a:srgbClr val="FF0000"/>
                </a:solidFill>
              </a:rPr>
              <a:t>dô</a:t>
            </a:r>
            <a:r>
              <a:rPr lang="en-US" sz="3600" b="1" dirty="0">
                <a:solidFill>
                  <a:srgbClr val="FF0000"/>
                </a:solidFill>
              </a:rPr>
              <a:t>-ca</a:t>
            </a:r>
          </a:p>
        </p:txBody>
      </p:sp>
    </p:spTree>
    <p:extLst>
      <p:ext uri="{BB962C8B-B14F-4D97-AF65-F5344CB8AC3E}">
        <p14:creationId xmlns:p14="http://schemas.microsoft.com/office/powerpoint/2010/main" val="37707467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amond(out)">
                                      <p:cBhvr>
                                        <p:cTn id="7" dur="1000"/>
                                        <p:tgtEl>
                                          <p:spTgt spid="15362"/>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ou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2" descr="SKZ_05"/>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42863"/>
            <a:ext cx="9144000" cy="5194301"/>
          </a:xfrm>
          <a:prstGeom prst="rect">
            <a:avLst/>
          </a:prstGeom>
          <a:noFill/>
          <a:ln w="6350" cmpd="thinThick">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10"/>
          <p:cNvSpPr>
            <a:spLocks noChangeArrowheads="1"/>
          </p:cNvSpPr>
          <p:nvPr/>
        </p:nvSpPr>
        <p:spPr bwMode="gray">
          <a:xfrm>
            <a:off x="2971800" y="4476750"/>
            <a:ext cx="3733800" cy="536575"/>
          </a:xfrm>
          <a:prstGeom prst="roundRect">
            <a:avLst>
              <a:gd name="adj" fmla="val 10889"/>
            </a:avLst>
          </a:prstGeom>
          <a:solidFill>
            <a:schemeClr val="accent3"/>
          </a:solidFill>
          <a:ln w="38100">
            <a:noFill/>
            <a:round/>
            <a:headEnd/>
            <a:tailE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defRPr/>
            </a:pPr>
            <a:r>
              <a:rPr lang="en-US" sz="3600" b="1">
                <a:solidFill>
                  <a:srgbClr val="FF0000"/>
                </a:solidFill>
              </a:rPr>
              <a:t> Súng không giật</a:t>
            </a:r>
          </a:p>
        </p:txBody>
      </p:sp>
    </p:spTree>
    <p:extLst>
      <p:ext uri="{BB962C8B-B14F-4D97-AF65-F5344CB8AC3E}">
        <p14:creationId xmlns:p14="http://schemas.microsoft.com/office/powerpoint/2010/main" val="3443293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p:cNvSpPr>
            <a:spLocks noChangeArrowheads="1"/>
          </p:cNvSpPr>
          <p:nvPr/>
        </p:nvSpPr>
        <p:spPr bwMode="gray">
          <a:xfrm>
            <a:off x="3657600" y="4400550"/>
            <a:ext cx="2654300" cy="536575"/>
          </a:xfrm>
          <a:prstGeom prst="roundRect">
            <a:avLst>
              <a:gd name="adj" fmla="val 10889"/>
            </a:avLst>
          </a:prstGeom>
          <a:solidFill>
            <a:srgbClr val="FFFF00"/>
          </a:solidFill>
          <a:ln w="38100">
            <a:noFill/>
            <a:round/>
            <a:headEnd/>
            <a:tailEnd/>
          </a:ln>
          <a:effectLst>
            <a:outerShdw dist="135003" dir="2928844" algn="ctr" rotWithShape="0">
              <a:srgbClr val="000000">
                <a:alpha val="50000"/>
              </a:srgbClr>
            </a:outerShdw>
          </a:effectLst>
        </p:spPr>
        <p:txBody>
          <a:bodyPr wrap="none" anchor="ctr"/>
          <a:lstStyle/>
          <a:p>
            <a:pPr algn="ctr" eaLnBrk="1" fontAlgn="auto" hangingPunct="1">
              <a:spcBef>
                <a:spcPts val="0"/>
              </a:spcBef>
              <a:spcAft>
                <a:spcPts val="0"/>
              </a:spcAft>
              <a:defRPr/>
            </a:pPr>
            <a:r>
              <a:rPr lang="en-US" sz="3600" b="1" dirty="0">
                <a:solidFill>
                  <a:srgbClr val="FF0000"/>
                </a:solidFill>
              </a:rPr>
              <a:t> </a:t>
            </a:r>
            <a:r>
              <a:rPr lang="en-US" sz="3600" b="1" dirty="0" err="1">
                <a:solidFill>
                  <a:srgbClr val="FF0000"/>
                </a:solidFill>
              </a:rPr>
              <a:t>Bom</a:t>
            </a:r>
            <a:r>
              <a:rPr lang="en-US" sz="3600" b="1" dirty="0">
                <a:solidFill>
                  <a:srgbClr val="FF0000"/>
                </a:solidFill>
              </a:rPr>
              <a:t> bay</a:t>
            </a:r>
          </a:p>
        </p:txBody>
      </p:sp>
    </p:spTree>
    <p:extLst>
      <p:ext uri="{BB962C8B-B14F-4D97-AF65-F5344CB8AC3E}">
        <p14:creationId xmlns:p14="http://schemas.microsoft.com/office/powerpoint/2010/main" val="33730132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KIM OANH\Desktop\lo c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
          <p:cNvSpPr>
            <a:spLocks noChangeArrowheads="1"/>
          </p:cNvSpPr>
          <p:nvPr/>
        </p:nvSpPr>
        <p:spPr bwMode="gray">
          <a:xfrm>
            <a:off x="3505200" y="4476750"/>
            <a:ext cx="1770063" cy="536575"/>
          </a:xfrm>
          <a:prstGeom prst="roundRect">
            <a:avLst>
              <a:gd name="adj" fmla="val 10889"/>
            </a:avLst>
          </a:prstGeom>
          <a:solidFill>
            <a:srgbClr val="00B050"/>
          </a:solidFill>
          <a:ln w="38100">
            <a:noFill/>
            <a:round/>
            <a:headEnd/>
            <a:tailE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defRPr/>
            </a:pPr>
            <a:r>
              <a:rPr lang="en-US" sz="3600" b="1" dirty="0">
                <a:solidFill>
                  <a:srgbClr val="FF0000"/>
                </a:solidFill>
              </a:rPr>
              <a:t> </a:t>
            </a:r>
            <a:r>
              <a:rPr lang="en-US" sz="3600" b="1" dirty="0" err="1">
                <a:solidFill>
                  <a:srgbClr val="FF0000"/>
                </a:solidFill>
              </a:rPr>
              <a:t>Lô</a:t>
            </a:r>
            <a:r>
              <a:rPr lang="en-US" sz="3600" b="1" dirty="0">
                <a:solidFill>
                  <a:srgbClr val="FF0000"/>
                </a:solidFill>
              </a:rPr>
              <a:t> </a:t>
            </a:r>
            <a:r>
              <a:rPr lang="en-US" sz="3600" b="1" dirty="0" err="1">
                <a:solidFill>
                  <a:srgbClr val="FF0000"/>
                </a:solidFill>
              </a:rPr>
              <a:t>cốt</a:t>
            </a:r>
            <a:endParaRPr lang="en-US" sz="3600" b="1" dirty="0">
              <a:solidFill>
                <a:srgbClr val="FF0000"/>
              </a:solidFill>
            </a:endParaRPr>
          </a:p>
        </p:txBody>
      </p:sp>
    </p:spTree>
    <p:extLst>
      <p:ext uri="{BB962C8B-B14F-4D97-AF65-F5344CB8AC3E}">
        <p14:creationId xmlns:p14="http://schemas.microsoft.com/office/powerpoint/2010/main" val="29164287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anim calcmode="lin" valueType="num">
                                      <p:cBhvr>
                                        <p:cTn id="8" dur="500" fill="hold"/>
                                        <p:tgtEl>
                                          <p:spTgt spid="15362"/>
                                        </p:tgtEl>
                                        <p:attrNameLst>
                                          <p:attrName>ppt_x</p:attrName>
                                        </p:attrNameLst>
                                      </p:cBhvr>
                                      <p:tavLst>
                                        <p:tav tm="0">
                                          <p:val>
                                            <p:strVal val="#ppt_x"/>
                                          </p:val>
                                        </p:tav>
                                        <p:tav tm="100000">
                                          <p:val>
                                            <p:strVal val="#ppt_x"/>
                                          </p:val>
                                        </p:tav>
                                      </p:tavLst>
                                    </p:anim>
                                    <p:anim calcmode="lin" valueType="num">
                                      <p:cBhvr>
                                        <p:cTn id="9" dur="500" fill="hold"/>
                                        <p:tgtEl>
                                          <p:spTgt spid="153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Text Box 8"/>
          <p:cNvSpPr txBox="1">
            <a:spLocks noChangeArrowheads="1"/>
          </p:cNvSpPr>
          <p:nvPr/>
        </p:nvSpPr>
        <p:spPr bwMode="auto">
          <a:xfrm>
            <a:off x="152400" y="285750"/>
            <a:ext cx="89916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b="1">
                <a:solidFill>
                  <a:srgbClr val="0000FF"/>
                </a:solidFill>
                <a:latin typeface="Times New Roman" panose="02020603050405020304" pitchFamily="18" charset="0"/>
              </a:rPr>
              <a:t>    *Nêu đóng góp của Trần Đại Nghĩa cho sự nghiệp xây dựng Tổ quốc?</a:t>
            </a:r>
            <a:endParaRPr lang="en-US" altLang="en-US">
              <a:solidFill>
                <a:srgbClr val="0000FF"/>
              </a:solidFill>
              <a:latin typeface="Times New Roman" panose="02020603050405020304" pitchFamily="18" charset="0"/>
            </a:endParaRPr>
          </a:p>
        </p:txBody>
      </p:sp>
      <p:sp>
        <p:nvSpPr>
          <p:cNvPr id="45065" name="Text Box 9"/>
          <p:cNvSpPr txBox="1">
            <a:spLocks noChangeArrowheads="1"/>
          </p:cNvSpPr>
          <p:nvPr/>
        </p:nvSpPr>
        <p:spPr bwMode="auto">
          <a:xfrm>
            <a:off x="152400" y="1352550"/>
            <a:ext cx="8991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Ông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miệt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mài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nghiên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cứu</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chế</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ra</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các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loại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súng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có</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sức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công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phá</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lớn</a:t>
            </a:r>
            <a:r>
              <a:rPr lang="en-US" altLang="en-US" dirty="0">
                <a:solidFill>
                  <a:srgbClr val="0000FF"/>
                </a:solidFill>
                <a:latin typeface="Times New Roman" panose="02020603050405020304" pitchFamily="18" charset="0"/>
              </a:rPr>
              <a:t>…</a:t>
            </a:r>
            <a:r>
              <a:rPr lang="en-US" altLang="en-US" dirty="0" err="1">
                <a:solidFill>
                  <a:srgbClr val="0000FF"/>
                </a:solidFill>
                <a:latin typeface="Times New Roman" panose="02020603050405020304" pitchFamily="18" charset="0"/>
              </a:rPr>
              <a:t>ông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đã</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cống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hiến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xuất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sắc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cho</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sự</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nghiệp</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quốc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phòng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có</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công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lớn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trong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việc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xây</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dựng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nền</a:t>
            </a:r>
            <a:r>
              <a:rPr lang="en-US" altLang="en-US" dirty="0">
                <a:solidFill>
                  <a:srgbClr val="0000FF"/>
                </a:solidFill>
                <a:latin typeface="Times New Roman" panose="02020603050405020304" pitchFamily="18" charset="0"/>
              </a:rPr>
              <a:t> khoa hoc </a:t>
            </a:r>
            <a:r>
              <a:rPr lang="en-US" altLang="en-US" dirty="0" err="1">
                <a:solidFill>
                  <a:srgbClr val="0000FF"/>
                </a:solidFill>
                <a:latin typeface="Times New Roman" panose="02020603050405020304" pitchFamily="18" charset="0"/>
              </a:rPr>
              <a:t>trẻ</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tuổi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của</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nước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nhà</a:t>
            </a:r>
            <a:r>
              <a:rPr lang="en-US" altLang="en-US" dirty="0">
                <a:solidFill>
                  <a:schemeClr val="accent6"/>
                </a:solidFill>
                <a:latin typeface="Times New Roman" panose="02020603050405020304" pitchFamily="18" charset="0"/>
              </a:rPr>
              <a:t>.                </a:t>
            </a:r>
            <a:r>
              <a:rPr lang="nl-NL" altLang="en-US" sz="1200" dirty="0">
                <a:solidFill>
                  <a:schemeClr val="accent6"/>
                </a:solidFill>
                <a:latin typeface="Times New Roman" panose="02020603050405020304" pitchFamily="18" charset="0"/>
              </a:rPr>
              <a:t>Ý</a:t>
            </a:r>
            <a:endParaRPr lang="en-US" altLang="en-US" sz="1200" dirty="0">
              <a:solidFill>
                <a:schemeClr val="accent6"/>
              </a:solidFill>
              <a:latin typeface="Times New Roman" panose="02020603050405020304" pitchFamily="18" charset="0"/>
            </a:endParaRPr>
          </a:p>
        </p:txBody>
      </p:sp>
      <p:sp>
        <p:nvSpPr>
          <p:cNvPr id="4" name="Text Box 12"/>
          <p:cNvSpPr txBox="1">
            <a:spLocks noChangeArrowheads="1"/>
          </p:cNvSpPr>
          <p:nvPr/>
        </p:nvSpPr>
        <p:spPr bwMode="auto">
          <a:xfrm>
            <a:off x="152400" y="3414713"/>
            <a:ext cx="8915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Wingdings" panose="05000000000000000000" pitchFamily="2" charset="2"/>
              <a:buChar char="Ø"/>
            </a:pPr>
            <a:r>
              <a:rPr lang="en-US" altLang="en-US" b="1" u="sng" dirty="0">
                <a:solidFill>
                  <a:srgbClr val="FF0000"/>
                </a:solidFill>
                <a:latin typeface="Times New Roman" panose="02020603050405020304" pitchFamily="18" charset="0"/>
              </a:rPr>
              <a:t>Ý 2 , 3</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Những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đóng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góp</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của</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giáo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sư</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Trần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Đại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Nghĩa</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trong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sự</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nghiệp</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xây</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dựng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bảo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vệ</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Tổ</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quốc</a:t>
            </a:r>
            <a:r>
              <a:rPr lang="en-US" altLang="en-US"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1613040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wipe(down)">
                                      <p:cBhvr>
                                        <p:cTn id="7" dur="500"/>
                                        <p:tgtEl>
                                          <p:spTgt spid="450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5065"/>
                                        </p:tgtEl>
                                        <p:attrNameLst>
                                          <p:attrName>style.visibility</p:attrName>
                                        </p:attrNameLst>
                                      </p:cBhvr>
                                      <p:to>
                                        <p:strVal val="visible"/>
                                      </p:to>
                                    </p:set>
                                    <p:animEffect transition="in" filter="circle(in)">
                                      <p:cBhvr>
                                        <p:cTn id="12" dur="2000"/>
                                        <p:tgtEl>
                                          <p:spTgt spid="450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65"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6" name="Text Box 10"/>
          <p:cNvSpPr txBox="1">
            <a:spLocks noChangeArrowheads="1"/>
          </p:cNvSpPr>
          <p:nvPr/>
        </p:nvSpPr>
        <p:spPr bwMode="auto">
          <a:xfrm>
            <a:off x="0" y="198438"/>
            <a:ext cx="9144000"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Đọc</a:t>
            </a:r>
            <a:r>
              <a:rPr lang="en-US" altLang="en-US" b="1" dirty="0">
                <a:solidFill>
                  <a:srgbClr val="FF0000"/>
                </a:solidFill>
                <a:latin typeface="Times New Roman" panose="02020603050405020304" pitchFamily="18" charset="0"/>
              </a:rPr>
              <a:t> </a:t>
            </a:r>
            <a:r>
              <a:rPr lang="vi-VN" altLang="en-US" b="1" dirty="0">
                <a:solidFill>
                  <a:srgbClr val="FF0000"/>
                </a:solidFill>
                <a:latin typeface="Times New Roman" panose="02020603050405020304" pitchFamily="18" charset="0"/>
              </a:rPr>
              <a:t>đ</a:t>
            </a:r>
            <a:r>
              <a:rPr lang="en-US" altLang="en-US" b="1" dirty="0" err="1">
                <a:solidFill>
                  <a:srgbClr val="FF0000"/>
                </a:solidFill>
                <a:latin typeface="Times New Roman" panose="02020603050405020304" pitchFamily="18" charset="0"/>
              </a:rPr>
              <a:t>oạn</a:t>
            </a:r>
            <a:r>
              <a:rPr lang="en-US" altLang="en-US" b="1" dirty="0">
                <a:solidFill>
                  <a:srgbClr val="FF0000"/>
                </a:solidFill>
                <a:latin typeface="Times New Roman" panose="02020603050405020304" pitchFamily="18" charset="0"/>
              </a:rPr>
              <a:t> 4</a:t>
            </a:r>
            <a:r>
              <a:rPr lang="en-US" altLang="en-US" b="1" dirty="0">
                <a:solidFill>
                  <a:srgbClr val="0000FF"/>
                </a:solidFill>
                <a:latin typeface="Times New Roman" panose="02020603050405020304" pitchFamily="18" charset="0"/>
              </a:rPr>
              <a:t>: </a:t>
            </a:r>
            <a:r>
              <a:rPr lang="en-US" altLang="en-US" b="1" dirty="0">
                <a:latin typeface="Times New Roman" panose="02020603050405020304" pitchFamily="18" charset="0"/>
              </a:rPr>
              <a:t>*</a:t>
            </a:r>
            <a:r>
              <a:rPr lang="en-US" altLang="en-US" b="1" dirty="0" err="1">
                <a:latin typeface="Times New Roman" panose="02020603050405020304" pitchFamily="18" charset="0"/>
              </a:rPr>
              <a:t>Nhà</a:t>
            </a:r>
            <a:r>
              <a:rPr lang="en-US" altLang="en-US" b="1" dirty="0">
                <a:latin typeface="Times New Roman" panose="02020603050405020304" pitchFamily="18" charset="0"/>
              </a:rPr>
              <a:t> </a:t>
            </a:r>
            <a:r>
              <a:rPr lang="en-US" altLang="en-US" b="1" dirty="0" err="1">
                <a:latin typeface="Times New Roman" panose="02020603050405020304" pitchFamily="18" charset="0"/>
              </a:rPr>
              <a:t>nước</a:t>
            </a:r>
            <a:r>
              <a:rPr lang="en-US" altLang="en-US" b="1" dirty="0">
                <a:latin typeface="Times New Roman" panose="02020603050405020304" pitchFamily="18" charset="0"/>
              </a:rPr>
              <a:t> </a:t>
            </a:r>
            <a:r>
              <a:rPr lang="en-US" altLang="en-US" b="1" dirty="0" err="1">
                <a:latin typeface="Times New Roman" panose="02020603050405020304" pitchFamily="18" charset="0"/>
              </a:rPr>
              <a:t>đánh</a:t>
            </a:r>
            <a:r>
              <a:rPr lang="en-US" altLang="en-US" b="1" dirty="0">
                <a:latin typeface="Times New Roman" panose="02020603050405020304" pitchFamily="18" charset="0"/>
              </a:rPr>
              <a:t> </a:t>
            </a:r>
            <a:r>
              <a:rPr lang="en-US" altLang="en-US" b="1" dirty="0" err="1">
                <a:latin typeface="Times New Roman" panose="02020603050405020304" pitchFamily="18" charset="0"/>
              </a:rPr>
              <a:t>giá</a:t>
            </a:r>
            <a:r>
              <a:rPr lang="en-US" altLang="en-US" b="1" dirty="0">
                <a:latin typeface="Times New Roman" panose="02020603050405020304" pitchFamily="18" charset="0"/>
              </a:rPr>
              <a:t> </a:t>
            </a:r>
            <a:r>
              <a:rPr lang="en-US" altLang="en-US" b="1" dirty="0" err="1">
                <a:latin typeface="Times New Roman" panose="02020603050405020304" pitchFamily="18" charset="0"/>
              </a:rPr>
              <a:t>cao</a:t>
            </a:r>
            <a:r>
              <a:rPr lang="en-US" altLang="en-US" b="1" dirty="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cống</a:t>
            </a:r>
            <a:r>
              <a:rPr lang="en-US" altLang="en-US" b="1" dirty="0">
                <a:latin typeface="Times New Roman" panose="02020603050405020304" pitchFamily="18" charset="0"/>
              </a:rPr>
              <a:t> </a:t>
            </a:r>
            <a:r>
              <a:rPr lang="en-US" altLang="en-US" b="1" dirty="0" err="1">
                <a:latin typeface="Times New Roman" panose="02020603050405020304" pitchFamily="18" charset="0"/>
              </a:rPr>
              <a:t>hiến</a:t>
            </a:r>
            <a:r>
              <a:rPr lang="en-US" altLang="en-US" b="1" dirty="0">
                <a:latin typeface="Times New Roman" panose="02020603050405020304" pitchFamily="18" charset="0"/>
              </a:rPr>
              <a:t> </a:t>
            </a:r>
            <a:r>
              <a:rPr lang="en-US" altLang="en-US" b="1" dirty="0" err="1">
                <a:latin typeface="Times New Roman" panose="02020603050405020304" pitchFamily="18" charset="0"/>
              </a:rPr>
              <a:t>của</a:t>
            </a:r>
            <a:r>
              <a:rPr lang="en-US" altLang="en-US" b="1" dirty="0">
                <a:latin typeface="Times New Roman" panose="02020603050405020304" pitchFamily="18" charset="0"/>
              </a:rPr>
              <a:t> </a:t>
            </a:r>
            <a:r>
              <a:rPr lang="en-US" altLang="en-US" b="1" dirty="0" err="1">
                <a:latin typeface="Times New Roman" panose="02020603050405020304" pitchFamily="18" charset="0"/>
              </a:rPr>
              <a:t>ông</a:t>
            </a:r>
            <a:r>
              <a:rPr lang="en-US" altLang="en-US" b="1" dirty="0">
                <a:latin typeface="Times New Roman" panose="02020603050405020304" pitchFamily="18" charset="0"/>
              </a:rPr>
              <a:t> </a:t>
            </a:r>
            <a:r>
              <a:rPr lang="en-US" altLang="en-US" b="1" dirty="0" err="1">
                <a:latin typeface="Times New Roman" panose="02020603050405020304" pitchFamily="18" charset="0"/>
              </a:rPr>
              <a:t>Trần</a:t>
            </a:r>
            <a:r>
              <a:rPr lang="en-US" altLang="en-US" b="1" dirty="0">
                <a:latin typeface="Times New Roman" panose="02020603050405020304" pitchFamily="18" charset="0"/>
              </a:rPr>
              <a:t> </a:t>
            </a:r>
            <a:r>
              <a:rPr lang="en-US" altLang="en-US" b="1" dirty="0" err="1">
                <a:latin typeface="Times New Roman" panose="02020603050405020304" pitchFamily="18" charset="0"/>
              </a:rPr>
              <a:t>Đại</a:t>
            </a:r>
            <a:r>
              <a:rPr lang="en-US" altLang="en-US" b="1" dirty="0">
                <a:latin typeface="Times New Roman" panose="02020603050405020304" pitchFamily="18" charset="0"/>
              </a:rPr>
              <a:t> </a:t>
            </a:r>
            <a:r>
              <a:rPr lang="en-US" altLang="en-US" b="1" dirty="0" err="1">
                <a:latin typeface="Times New Roman" panose="02020603050405020304" pitchFamily="18" charset="0"/>
              </a:rPr>
              <a:t>Nghĩa</a:t>
            </a:r>
            <a:r>
              <a:rPr lang="en-US" altLang="en-US" b="1" dirty="0">
                <a:latin typeface="Times New Roman" panose="02020603050405020304" pitchFamily="18" charset="0"/>
              </a:rPr>
              <a:t> </a:t>
            </a:r>
            <a:r>
              <a:rPr lang="en-US" altLang="en-US" b="1" dirty="0" err="1">
                <a:latin typeface="Times New Roman" panose="02020603050405020304" pitchFamily="18" charset="0"/>
              </a:rPr>
              <a:t>như</a:t>
            </a:r>
            <a:r>
              <a:rPr lang="en-US" altLang="en-US" b="1" dirty="0">
                <a:latin typeface="Times New Roman" panose="02020603050405020304" pitchFamily="18" charset="0"/>
              </a:rPr>
              <a:t> </a:t>
            </a:r>
            <a:r>
              <a:rPr lang="en-US" altLang="en-US" b="1" dirty="0" err="1">
                <a:latin typeface="Times New Roman" panose="02020603050405020304" pitchFamily="18" charset="0"/>
              </a:rPr>
              <a:t>thế</a:t>
            </a:r>
            <a:r>
              <a:rPr lang="en-US" altLang="en-US" b="1" dirty="0">
                <a:latin typeface="Times New Roman" panose="02020603050405020304" pitchFamily="18" charset="0"/>
              </a:rPr>
              <a:t> </a:t>
            </a:r>
            <a:r>
              <a:rPr lang="en-US" altLang="en-US" b="1" dirty="0" err="1">
                <a:latin typeface="Times New Roman" panose="02020603050405020304" pitchFamily="18" charset="0"/>
              </a:rPr>
              <a:t>nào</a:t>
            </a:r>
            <a:r>
              <a:rPr lang="en-US" altLang="en-US" b="1" dirty="0">
                <a:latin typeface="Times New Roman" panose="02020603050405020304" pitchFamily="18" charset="0"/>
              </a:rPr>
              <a:t>?</a:t>
            </a:r>
            <a:endParaRPr lang="en-US" altLang="en-US" dirty="0">
              <a:latin typeface="Times New Roman" panose="02020603050405020304" pitchFamily="18" charset="0"/>
            </a:endParaRPr>
          </a:p>
        </p:txBody>
      </p:sp>
      <p:sp>
        <p:nvSpPr>
          <p:cNvPr id="45067" name="Text Box 11"/>
          <p:cNvSpPr txBox="1">
            <a:spLocks noChangeArrowheads="1"/>
          </p:cNvSpPr>
          <p:nvPr/>
        </p:nvSpPr>
        <p:spPr bwMode="auto">
          <a:xfrm>
            <a:off x="157163" y="1120775"/>
            <a:ext cx="8915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nl-NL" altLang="en-US" sz="3400" dirty="0">
                <a:solidFill>
                  <a:srgbClr val="0000FF"/>
                </a:solidFill>
                <a:latin typeface="Times New Roman" panose="02020603050405020304" pitchFamily="18" charset="0"/>
              </a:rPr>
              <a:t>    +Năm 1948, ông được phong thiếu tướng. </a:t>
            </a:r>
          </a:p>
          <a:p>
            <a:pPr algn="just">
              <a:spcBef>
                <a:spcPct val="0"/>
              </a:spcBef>
              <a:buFontTx/>
              <a:buNone/>
            </a:pPr>
            <a:r>
              <a:rPr lang="nl-NL" altLang="en-US" sz="3400" dirty="0">
                <a:solidFill>
                  <a:srgbClr val="0000FF"/>
                </a:solidFill>
                <a:latin typeface="Times New Roman" panose="02020603050405020304" pitchFamily="18" charset="0"/>
              </a:rPr>
              <a:t>    +Năm 1952, ông được khen Anh hùng Lao động. Ông còn được nhà nước</a:t>
            </a:r>
            <a:r>
              <a:rPr lang="vi-VN" altLang="en-US" sz="3400" dirty="0">
                <a:solidFill>
                  <a:srgbClr val="0000FF"/>
                </a:solidFill>
                <a:latin typeface="Times New Roman" panose="02020603050405020304" pitchFamily="18" charset="0"/>
              </a:rPr>
              <a:t> phong</a:t>
            </a:r>
            <a:r>
              <a:rPr lang="nl-NL" altLang="en-US" sz="3400" dirty="0">
                <a:solidFill>
                  <a:srgbClr val="0000FF"/>
                </a:solidFill>
                <a:latin typeface="Times New Roman" panose="02020603050405020304" pitchFamily="18" charset="0"/>
              </a:rPr>
              <a:t> tặng giải thưởng Hồ Chí Minh và nhiều huân chương cao quý</a:t>
            </a:r>
            <a:r>
              <a:rPr lang="nl-NL" altLang="en-US" sz="3400" dirty="0">
                <a:solidFill>
                  <a:schemeClr val="accent6"/>
                </a:solidFill>
                <a:latin typeface="Times New Roman" panose="02020603050405020304" pitchFamily="18" charset="0"/>
              </a:rPr>
              <a:t>.              </a:t>
            </a:r>
            <a:r>
              <a:rPr lang="nl-NL" altLang="en-US" sz="1300" dirty="0">
                <a:solidFill>
                  <a:schemeClr val="accent6"/>
                </a:solidFill>
                <a:latin typeface="Times New Roman" panose="02020603050405020304" pitchFamily="18" charset="0"/>
              </a:rPr>
              <a:t>Ý</a:t>
            </a:r>
            <a:r>
              <a:rPr lang="nl-NL" altLang="en-US" sz="3400" dirty="0">
                <a:solidFill>
                  <a:schemeClr val="accent6"/>
                </a:solidFill>
                <a:latin typeface="Times New Roman" panose="02020603050405020304" pitchFamily="18" charset="0"/>
              </a:rPr>
              <a:t> </a:t>
            </a:r>
            <a:endParaRPr lang="en-US" altLang="en-US" sz="3400" dirty="0">
              <a:solidFill>
                <a:schemeClr val="accent6"/>
              </a:solidFill>
              <a:latin typeface="Times New Roman" panose="02020603050405020304" pitchFamily="18" charset="0"/>
            </a:endParaRPr>
          </a:p>
        </p:txBody>
      </p:sp>
      <p:sp>
        <p:nvSpPr>
          <p:cNvPr id="4" name="Text Box 12"/>
          <p:cNvSpPr txBox="1">
            <a:spLocks noChangeArrowheads="1"/>
          </p:cNvSpPr>
          <p:nvPr/>
        </p:nvSpPr>
        <p:spPr bwMode="auto">
          <a:xfrm>
            <a:off x="157163" y="3829050"/>
            <a:ext cx="9220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solidFill>
                  <a:srgbClr val="FF0000"/>
                </a:solidFill>
                <a:latin typeface="Times New Roman" panose="02020603050405020304" pitchFamily="18" charset="0"/>
              </a:rPr>
              <a:t>  Ý 4: </a:t>
            </a:r>
            <a:r>
              <a:rPr lang="en-US" altLang="en-US" b="1" dirty="0" err="1">
                <a:solidFill>
                  <a:srgbClr val="FF0000"/>
                </a:solidFill>
                <a:latin typeface="Times New Roman" panose="02020603050405020304" pitchFamily="18" charset="0"/>
                <a:cs typeface="Times New Roman" panose="02020603050405020304" pitchFamily="18" charset="0"/>
              </a:rPr>
              <a:t>Nhà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nước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đã</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đánh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giá</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cao</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cống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hiến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Trần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Đại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2729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066"/>
                                        </p:tgtEl>
                                        <p:attrNameLst>
                                          <p:attrName>style.visibility</p:attrName>
                                        </p:attrNameLst>
                                      </p:cBhvr>
                                      <p:to>
                                        <p:strVal val="visible"/>
                                      </p:to>
                                    </p:set>
                                    <p:animEffect transition="in" filter="circle(in)">
                                      <p:cBhvr>
                                        <p:cTn id="7" dur="2000"/>
                                        <p:tgtEl>
                                          <p:spTgt spid="45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067"/>
                                        </p:tgtEl>
                                        <p:attrNameLst>
                                          <p:attrName>style.visibility</p:attrName>
                                        </p:attrNameLst>
                                      </p:cBhvr>
                                      <p:to>
                                        <p:strVal val="visible"/>
                                      </p:to>
                                    </p:set>
                                    <p:animEffect transition="in" filter="barn(inVertical)">
                                      <p:cBhvr>
                                        <p:cTn id="12" dur="500"/>
                                        <p:tgtEl>
                                          <p:spTgt spid="450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animBg="1"/>
      <p:bldP spid="4506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p:cNvSpPr>
            <a:spLocks noChangeArrowheads="1"/>
          </p:cNvSpPr>
          <p:nvPr/>
        </p:nvSpPr>
        <p:spPr bwMode="gray">
          <a:xfrm>
            <a:off x="1143000" y="30956"/>
            <a:ext cx="2343150" cy="5715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defRPr/>
            </a:pPr>
            <a:r>
              <a:rPr lang="en-US" sz="2400" b="1" i="1">
                <a:latin typeface="Times New Roman" pitchFamily="18" charset="0"/>
              </a:rPr>
              <a:t>Kiểm tra bài cũ</a:t>
            </a:r>
          </a:p>
        </p:txBody>
      </p:sp>
      <p:pic>
        <p:nvPicPr>
          <p:cNvPr id="2055" name="Picture 7" descr="dauhoi"/>
          <p:cNvPicPr>
            <a:picLocks noChangeAspect="1" noChangeArrowheads="1" noCrop="1"/>
          </p:cNvPicPr>
          <p:nvPr/>
        </p:nvPicPr>
        <p:blipFill>
          <a:blip r:embed="rId2"/>
          <a:srcRect/>
          <a:stretch>
            <a:fillRect/>
          </a:stretch>
        </p:blipFill>
        <p:spPr bwMode="auto">
          <a:xfrm>
            <a:off x="1143000" y="1257300"/>
            <a:ext cx="1028700" cy="914400"/>
          </a:xfrm>
          <a:prstGeom prst="rect">
            <a:avLst/>
          </a:prstGeom>
          <a:noFill/>
          <a:ln w="9525">
            <a:noFill/>
            <a:miter lim="800000"/>
            <a:headEnd/>
            <a:tailEnd/>
          </a:ln>
        </p:spPr>
      </p:pic>
      <p:sp>
        <p:nvSpPr>
          <p:cNvPr id="2059" name="AutoShape 11"/>
          <p:cNvSpPr>
            <a:spLocks noChangeArrowheads="1"/>
          </p:cNvSpPr>
          <p:nvPr/>
        </p:nvSpPr>
        <p:spPr bwMode="auto">
          <a:xfrm>
            <a:off x="1220391" y="2743200"/>
            <a:ext cx="6686550" cy="914400"/>
          </a:xfrm>
          <a:prstGeom prst="flowChartAlternateProcess">
            <a:avLst/>
          </a:prstGeom>
          <a:solidFill>
            <a:schemeClr val="bg1"/>
          </a:solidFill>
          <a:ln w="28575">
            <a:solidFill>
              <a:srgbClr val="990000"/>
            </a:solidFill>
            <a:miter lim="800000"/>
            <a:headEnd/>
            <a:tailEnd/>
          </a:ln>
        </p:spPr>
        <p:txBody>
          <a:bodyPr wrap="none" anchor="ctr"/>
          <a:lstStyle/>
          <a:p>
            <a:pPr eaLnBrk="1" hangingPunct="1"/>
            <a:r>
              <a:rPr lang="en-US" sz="2700" b="1">
                <a:solidFill>
                  <a:srgbClr val="000099"/>
                </a:solidFill>
                <a:latin typeface="Times New Roman" pitchFamily="18" charset="0"/>
                <a:cs typeface="Times New Roman" pitchFamily="18" charset="0"/>
              </a:rPr>
              <a:t>Trống đồng Đông Sơn đa dạng như thế nào?</a:t>
            </a:r>
          </a:p>
        </p:txBody>
      </p:sp>
      <p:sp>
        <p:nvSpPr>
          <p:cNvPr id="2062" name="WordArt 14"/>
          <p:cNvSpPr>
            <a:spLocks noChangeArrowheads="1" noChangeShapeType="1" noTextEdit="1"/>
          </p:cNvSpPr>
          <p:nvPr/>
        </p:nvSpPr>
        <p:spPr bwMode="auto">
          <a:xfrm>
            <a:off x="2400301" y="1085850"/>
            <a:ext cx="4221956" cy="710804"/>
          </a:xfrm>
          <a:prstGeom prst="rect">
            <a:avLst/>
          </a:prstGeom>
        </p:spPr>
        <p:txBody>
          <a:bodyPr wrap="none" fromWordArt="1">
            <a:prstTxWarp prst="textPlain">
              <a:avLst>
                <a:gd name="adj" fmla="val 50000"/>
              </a:avLst>
            </a:prstTxWarp>
          </a:bodyPr>
          <a:lstStyle/>
          <a:p>
            <a:pPr algn="ctr"/>
            <a:r>
              <a:rPr lang="vi-VN" sz="27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Trống đồng Đông Sơn</a:t>
            </a:r>
            <a:endParaRPr lang="en-US" sz="27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p:txBody>
      </p:sp>
      <p:sp>
        <p:nvSpPr>
          <p:cNvPr id="2063" name="AutoShape 15"/>
          <p:cNvSpPr>
            <a:spLocks noChangeArrowheads="1"/>
          </p:cNvSpPr>
          <p:nvPr/>
        </p:nvSpPr>
        <p:spPr bwMode="gray">
          <a:xfrm>
            <a:off x="2343150" y="2057400"/>
            <a:ext cx="4171950" cy="571500"/>
          </a:xfrm>
          <a:prstGeom prst="roundRect">
            <a:avLst>
              <a:gd name="adj" fmla="val 10889"/>
            </a:avLst>
          </a:prstGeom>
          <a:solidFill>
            <a:schemeClr val="bg1"/>
          </a:solidFill>
          <a:ln w="38100">
            <a:noFill/>
            <a:round/>
            <a:headEnd/>
            <a:tailEnd/>
          </a:ln>
        </p:spPr>
        <p:txBody>
          <a:bodyPr wrap="none" anchor="ctr"/>
          <a:lstStyle/>
          <a:p>
            <a:pPr eaLnBrk="1" hangingPunct="1"/>
            <a:r>
              <a:rPr lang="en-US" sz="2700" b="1">
                <a:latin typeface="Times New Roman" pitchFamily="18" charset="0"/>
              </a:rPr>
              <a:t>Đọc đoạn 1 và trả lời câu hỏi:</a:t>
            </a:r>
          </a:p>
        </p:txBody>
      </p:sp>
      <p:sp>
        <p:nvSpPr>
          <p:cNvPr id="9" name="AutoShape 13"/>
          <p:cNvSpPr>
            <a:spLocks noChangeArrowheads="1"/>
          </p:cNvSpPr>
          <p:nvPr/>
        </p:nvSpPr>
        <p:spPr bwMode="auto">
          <a:xfrm>
            <a:off x="1343025" y="2794398"/>
            <a:ext cx="6457950" cy="914400"/>
          </a:xfrm>
          <a:prstGeom prst="flowChartAlternateProcess">
            <a:avLst/>
          </a:prstGeom>
          <a:solidFill>
            <a:schemeClr val="bg1"/>
          </a:solidFill>
          <a:ln w="28575">
            <a:solidFill>
              <a:srgbClr val="990000"/>
            </a:solidFill>
            <a:miter lim="800000"/>
            <a:headEnd/>
            <a:tailEnd/>
          </a:ln>
        </p:spPr>
        <p:txBody>
          <a:bodyPr wrap="none" anchor="ctr"/>
          <a:lstStyle/>
          <a:p>
            <a:pPr algn="ctr" eaLnBrk="1" hangingPunct="1"/>
            <a:r>
              <a:rPr lang="en-US" sz="2700" b="1">
                <a:solidFill>
                  <a:srgbClr val="000099"/>
                </a:solidFill>
                <a:latin typeface="Times New Roman" pitchFamily="18" charset="0"/>
                <a:cs typeface="Times New Roman" pitchFamily="18" charset="0"/>
              </a:rPr>
              <a:t>Em hãy nêu nội dung bài.</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ppt_x</p:attrName>
                                        </p:attrNameLst>
                                      </p:cBhvr>
                                      <p:tavLst>
                                        <p:tav tm="0">
                                          <p:val>
                                            <p:strVal val="#ppt_x-.2"/>
                                          </p:val>
                                        </p:tav>
                                        <p:tav tm="100000">
                                          <p:val>
                                            <p:strVal val="#ppt_x"/>
                                          </p:val>
                                        </p:tav>
                                      </p:tavLst>
                                    </p:anim>
                                    <p:anim calcmode="lin" valueType="num">
                                      <p:cBhvr>
                                        <p:cTn id="8"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062"/>
                                        </p:tgtEl>
                                        <p:attrNameLst>
                                          <p:attrName>style.visibility</p:attrName>
                                        </p:attrNameLst>
                                      </p:cBhvr>
                                      <p:to>
                                        <p:strVal val="visible"/>
                                      </p:to>
                                    </p:set>
                                    <p:anim calcmode="lin" valueType="num">
                                      <p:cBhvr>
                                        <p:cTn id="14" dur="1000" fill="hold"/>
                                        <p:tgtEl>
                                          <p:spTgt spid="2062"/>
                                        </p:tgtEl>
                                        <p:attrNameLst>
                                          <p:attrName>ppt_w</p:attrName>
                                        </p:attrNameLst>
                                      </p:cBhvr>
                                      <p:tavLst>
                                        <p:tav tm="0">
                                          <p:val>
                                            <p:fltVal val="0"/>
                                          </p:val>
                                        </p:tav>
                                        <p:tav tm="100000">
                                          <p:val>
                                            <p:strVal val="#ppt_w"/>
                                          </p:val>
                                        </p:tav>
                                      </p:tavLst>
                                    </p:anim>
                                    <p:anim calcmode="lin" valueType="num">
                                      <p:cBhvr>
                                        <p:cTn id="15" dur="1000" fill="hold"/>
                                        <p:tgtEl>
                                          <p:spTgt spid="2062"/>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2055"/>
                                        </p:tgtEl>
                                        <p:attrNameLst>
                                          <p:attrName>style.visibility</p:attrName>
                                        </p:attrNameLst>
                                      </p:cBhvr>
                                      <p:to>
                                        <p:strVal val="visible"/>
                                      </p:to>
                                    </p:set>
                                    <p:animEffect transition="in" filter="strips(downRight)">
                                      <p:cBhvr>
                                        <p:cTn id="20" dur="1000"/>
                                        <p:tgtEl>
                                          <p:spTgt spid="205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2063"/>
                                        </p:tgtEl>
                                        <p:attrNameLst>
                                          <p:attrName>style.visibility</p:attrName>
                                        </p:attrNameLst>
                                      </p:cBhvr>
                                      <p:to>
                                        <p:strVal val="visible"/>
                                      </p:to>
                                    </p:set>
                                    <p:animEffect transition="in" filter="fade">
                                      <p:cBhvr>
                                        <p:cTn id="25" dur="1000"/>
                                        <p:tgtEl>
                                          <p:spTgt spid="2063"/>
                                        </p:tgtEl>
                                      </p:cBhvr>
                                    </p:animEffect>
                                    <p:anim calcmode="lin" valueType="num">
                                      <p:cBhvr>
                                        <p:cTn id="26" dur="1000" fill="hold"/>
                                        <p:tgtEl>
                                          <p:spTgt spid="2063"/>
                                        </p:tgtEl>
                                        <p:attrNameLst>
                                          <p:attrName>ppt_x</p:attrName>
                                        </p:attrNameLst>
                                      </p:cBhvr>
                                      <p:tavLst>
                                        <p:tav tm="0">
                                          <p:val>
                                            <p:strVal val="#ppt_x"/>
                                          </p:val>
                                        </p:tav>
                                        <p:tav tm="100000">
                                          <p:val>
                                            <p:strVal val="#ppt_x"/>
                                          </p:val>
                                        </p:tav>
                                      </p:tavLst>
                                    </p:anim>
                                    <p:anim calcmode="lin" valueType="num">
                                      <p:cBhvr>
                                        <p:cTn id="27" dur="1000" fill="hold"/>
                                        <p:tgtEl>
                                          <p:spTgt spid="2063"/>
                                        </p:tgtEl>
                                        <p:attrNameLst>
                                          <p:attrName>ppt_y</p:attrName>
                                        </p:attrNameLst>
                                      </p:cBhvr>
                                      <p:tavLst>
                                        <p:tav tm="0">
                                          <p:val>
                                            <p:strVal val="#ppt_y+.1"/>
                                          </p:val>
                                        </p:tav>
                                        <p:tav tm="100000">
                                          <p:val>
                                            <p:strVal val="#ppt_y"/>
                                          </p:val>
                                        </p:tav>
                                      </p:tavLst>
                                    </p:anim>
                                  </p:childTnLst>
                                </p:cTn>
                              </p:par>
                              <p:par>
                                <p:cTn id="28" presetID="42" presetClass="entr" presetSubtype="0" fill="hold" grpId="1" nodeType="withEffect">
                                  <p:stCondLst>
                                    <p:cond delay="0"/>
                                  </p:stCondLst>
                                  <p:childTnLst>
                                    <p:set>
                                      <p:cBhvr>
                                        <p:cTn id="29" dur="1" fill="hold">
                                          <p:stCondLst>
                                            <p:cond delay="0"/>
                                          </p:stCondLst>
                                        </p:cTn>
                                        <p:tgtEl>
                                          <p:spTgt spid="2059"/>
                                        </p:tgtEl>
                                        <p:attrNameLst>
                                          <p:attrName>style.visibility</p:attrName>
                                        </p:attrNameLst>
                                      </p:cBhvr>
                                      <p:to>
                                        <p:strVal val="visible"/>
                                      </p:to>
                                    </p:set>
                                    <p:animEffect transition="in" filter="fade">
                                      <p:cBhvr>
                                        <p:cTn id="30" dur="1000"/>
                                        <p:tgtEl>
                                          <p:spTgt spid="2059"/>
                                        </p:tgtEl>
                                      </p:cBhvr>
                                    </p:animEffect>
                                    <p:anim calcmode="lin" valueType="num">
                                      <p:cBhvr>
                                        <p:cTn id="31" dur="1000" fill="hold"/>
                                        <p:tgtEl>
                                          <p:spTgt spid="2059"/>
                                        </p:tgtEl>
                                        <p:attrNameLst>
                                          <p:attrName>ppt_x</p:attrName>
                                        </p:attrNameLst>
                                      </p:cBhvr>
                                      <p:tavLst>
                                        <p:tav tm="0">
                                          <p:val>
                                            <p:strVal val="#ppt_x"/>
                                          </p:val>
                                        </p:tav>
                                        <p:tav tm="100000">
                                          <p:val>
                                            <p:strVal val="#ppt_x"/>
                                          </p:val>
                                        </p:tav>
                                      </p:tavLst>
                                    </p:anim>
                                    <p:anim calcmode="lin" valueType="num">
                                      <p:cBhvr>
                                        <p:cTn id="32" dur="1000" fill="hold"/>
                                        <p:tgtEl>
                                          <p:spTgt spid="2059"/>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2063"/>
                                        </p:tgtEl>
                                      </p:cBhvr>
                                    </p:animEffect>
                                    <p:set>
                                      <p:cBhvr>
                                        <p:cTn id="37" dur="1" fill="hold">
                                          <p:stCondLst>
                                            <p:cond delay="499"/>
                                          </p:stCondLst>
                                        </p:cTn>
                                        <p:tgtEl>
                                          <p:spTgt spid="2063"/>
                                        </p:tgtEl>
                                        <p:attrNameLst>
                                          <p:attrName>style.visibility</p:attrName>
                                        </p:attrNameLst>
                                      </p:cBhvr>
                                      <p:to>
                                        <p:strVal val="hidden"/>
                                      </p:to>
                                    </p:set>
                                  </p:childTnLst>
                                </p:cTn>
                              </p:par>
                              <p:par>
                                <p:cTn id="38" presetID="5" presetClass="exit" presetSubtype="10" fill="hold" grpId="0" nodeType="withEffect">
                                  <p:stCondLst>
                                    <p:cond delay="0"/>
                                  </p:stCondLst>
                                  <p:childTnLst>
                                    <p:animEffect transition="out" filter="checkerboard(across)">
                                      <p:cBhvr>
                                        <p:cTn id="39" dur="500"/>
                                        <p:tgtEl>
                                          <p:spTgt spid="2059"/>
                                        </p:tgtEl>
                                      </p:cBhvr>
                                    </p:animEffect>
                                    <p:set>
                                      <p:cBhvr>
                                        <p:cTn id="40" dur="1" fill="hold">
                                          <p:stCondLst>
                                            <p:cond delay="499"/>
                                          </p:stCondLst>
                                        </p:cTn>
                                        <p:tgtEl>
                                          <p:spTgt spid="205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ppt_x</p:attrName>
                                        </p:attrNameLst>
                                      </p:cBhvr>
                                      <p:tavLst>
                                        <p:tav tm="0">
                                          <p:val>
                                            <p:strVal val="#ppt_x-.2"/>
                                          </p:val>
                                        </p:tav>
                                        <p:tav tm="100000">
                                          <p:val>
                                            <p:strVal val="#ppt_x"/>
                                          </p:val>
                                        </p:tav>
                                      </p:tavLst>
                                    </p:anim>
                                    <p:anim calcmode="lin" valueType="num">
                                      <p:cBhvr>
                                        <p:cTn id="4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9" grpId="0" animBg="1"/>
      <p:bldP spid="2059" grpId="1" animBg="1"/>
      <p:bldP spid="2062" grpId="0" animBg="1"/>
      <p:bldP spid="2063" grpId="0" animBg="1"/>
      <p:bldP spid="2063" grpId="1"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2"/>
          <p:cNvSpPr txBox="1">
            <a:spLocks noChangeArrowheads="1"/>
          </p:cNvSpPr>
          <p:nvPr/>
        </p:nvSpPr>
        <p:spPr bwMode="auto">
          <a:xfrm>
            <a:off x="0" y="21145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4400" b="1">
              <a:solidFill>
                <a:srgbClr val="0000FF"/>
              </a:solidFill>
              <a:latin typeface="Times New Roman" panose="02020603050405020304" pitchFamily="18" charset="0"/>
              <a:cs typeface="Times New Roman" panose="02020603050405020304" pitchFamily="18" charset="0"/>
            </a:endParaRPr>
          </a:p>
        </p:txBody>
      </p:sp>
      <p:sp>
        <p:nvSpPr>
          <p:cNvPr id="17419" name="Text Box 11"/>
          <p:cNvSpPr txBox="1">
            <a:spLocks noChangeArrowheads="1"/>
          </p:cNvSpPr>
          <p:nvPr/>
        </p:nvSpPr>
        <p:spPr bwMode="auto">
          <a:xfrm>
            <a:off x="-34925" y="0"/>
            <a:ext cx="91440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b="1" dirty="0">
                <a:latin typeface="Times New Roman" panose="02020603050405020304" pitchFamily="18" charset="0"/>
              </a:rPr>
              <a:t>    * Theo </a:t>
            </a:r>
            <a:r>
              <a:rPr lang="en-US" altLang="en-US" b="1" dirty="0" err="1">
                <a:latin typeface="Times New Roman" panose="02020603050405020304" pitchFamily="18" charset="0"/>
              </a:rPr>
              <a:t>em</a:t>
            </a:r>
            <a:r>
              <a:rPr lang="en-US" altLang="en-US" b="1" dirty="0">
                <a:latin typeface="Times New Roman" panose="02020603050405020304" pitchFamily="18" charset="0"/>
              </a:rPr>
              <a:t>, </a:t>
            </a:r>
            <a:r>
              <a:rPr lang="en-US" altLang="en-US" b="1" dirty="0" err="1">
                <a:latin typeface="Times New Roman" panose="02020603050405020304" pitchFamily="18" charset="0"/>
              </a:rPr>
              <a:t>nhờ</a:t>
            </a:r>
            <a:r>
              <a:rPr lang="en-US" altLang="en-US" b="1" dirty="0">
                <a:latin typeface="Times New Roman" panose="02020603050405020304" pitchFamily="18" charset="0"/>
              </a:rPr>
              <a:t> </a:t>
            </a:r>
            <a:r>
              <a:rPr lang="en-US" altLang="en-US" b="1" dirty="0" err="1">
                <a:latin typeface="Times New Roman" panose="02020603050405020304" pitchFamily="18" charset="0"/>
              </a:rPr>
              <a:t>đâu</a:t>
            </a:r>
            <a:r>
              <a:rPr lang="en-US" altLang="en-US" b="1" dirty="0">
                <a:latin typeface="Times New Roman" panose="02020603050405020304" pitchFamily="18" charset="0"/>
              </a:rPr>
              <a:t> </a:t>
            </a:r>
            <a:r>
              <a:rPr lang="en-US" altLang="en-US" b="1" dirty="0" err="1">
                <a:latin typeface="Times New Roman" panose="02020603050405020304" pitchFamily="18" charset="0"/>
              </a:rPr>
              <a:t>ông</a:t>
            </a:r>
            <a:r>
              <a:rPr lang="en-US" altLang="en-US" b="1" dirty="0">
                <a:latin typeface="Times New Roman" panose="02020603050405020304" pitchFamily="18" charset="0"/>
              </a:rPr>
              <a:t> </a:t>
            </a:r>
            <a:r>
              <a:rPr lang="en-US" altLang="en-US" b="1" dirty="0" err="1">
                <a:latin typeface="Times New Roman" panose="02020603050405020304" pitchFamily="18" charset="0"/>
              </a:rPr>
              <a:t>Trần</a:t>
            </a:r>
            <a:r>
              <a:rPr lang="en-US" altLang="en-US" b="1" dirty="0">
                <a:latin typeface="Times New Roman" panose="02020603050405020304" pitchFamily="18" charset="0"/>
              </a:rPr>
              <a:t> </a:t>
            </a:r>
            <a:r>
              <a:rPr lang="en-US" altLang="en-US" b="1" dirty="0" err="1">
                <a:latin typeface="Times New Roman" panose="02020603050405020304" pitchFamily="18" charset="0"/>
              </a:rPr>
              <a:t>Đại</a:t>
            </a:r>
            <a:r>
              <a:rPr lang="en-US" altLang="en-US" b="1" dirty="0">
                <a:latin typeface="Times New Roman" panose="02020603050405020304" pitchFamily="18" charset="0"/>
              </a:rPr>
              <a:t> </a:t>
            </a:r>
            <a:r>
              <a:rPr lang="en-US" altLang="en-US" b="1" dirty="0" err="1">
                <a:latin typeface="Times New Roman" panose="02020603050405020304" pitchFamily="18" charset="0"/>
              </a:rPr>
              <a:t>Nghĩa</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được</a:t>
            </a:r>
            <a:r>
              <a:rPr lang="en-US" altLang="en-US" b="1" dirty="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cống</a:t>
            </a:r>
            <a:r>
              <a:rPr lang="en-US" altLang="en-US" b="1" dirty="0">
                <a:latin typeface="Times New Roman" panose="02020603050405020304" pitchFamily="18" charset="0"/>
              </a:rPr>
              <a:t> </a:t>
            </a:r>
            <a:r>
              <a:rPr lang="en-US" altLang="en-US" b="1" dirty="0" err="1">
                <a:latin typeface="Times New Roman" panose="02020603050405020304" pitchFamily="18" charset="0"/>
              </a:rPr>
              <a:t>hiến</a:t>
            </a:r>
            <a:r>
              <a:rPr lang="en-US" altLang="en-US" b="1" dirty="0">
                <a:latin typeface="Times New Roman" panose="02020603050405020304" pitchFamily="18" charset="0"/>
              </a:rPr>
              <a:t> </a:t>
            </a:r>
            <a:r>
              <a:rPr lang="en-US" altLang="en-US" b="1" dirty="0" err="1">
                <a:latin typeface="Times New Roman" panose="02020603050405020304" pitchFamily="18" charset="0"/>
              </a:rPr>
              <a:t>lớn</a:t>
            </a:r>
            <a:r>
              <a:rPr lang="en-US" altLang="en-US" b="1" dirty="0">
                <a:latin typeface="Times New Roman" panose="02020603050405020304" pitchFamily="18" charset="0"/>
              </a:rPr>
              <a:t> </a:t>
            </a:r>
            <a:r>
              <a:rPr lang="en-US" altLang="en-US" b="1" dirty="0" err="1">
                <a:latin typeface="Times New Roman" panose="02020603050405020304" pitchFamily="18" charset="0"/>
              </a:rPr>
              <a:t>như</a:t>
            </a:r>
            <a:r>
              <a:rPr lang="en-US" altLang="en-US" b="1" dirty="0">
                <a:latin typeface="Times New Roman" panose="02020603050405020304" pitchFamily="18" charset="0"/>
              </a:rPr>
              <a:t> </a:t>
            </a:r>
            <a:r>
              <a:rPr lang="en-US" altLang="en-US" b="1" dirty="0" err="1">
                <a:latin typeface="Times New Roman" panose="02020603050405020304" pitchFamily="18" charset="0"/>
              </a:rPr>
              <a:t>vậy</a:t>
            </a:r>
            <a:r>
              <a:rPr lang="en-US" altLang="en-US" b="1" dirty="0">
                <a:latin typeface="Times New Roman" panose="02020603050405020304" pitchFamily="18" charset="0"/>
              </a:rPr>
              <a:t>?</a:t>
            </a:r>
            <a:endParaRPr lang="en-US" altLang="en-US" dirty="0">
              <a:latin typeface="Times New Roman" panose="02020603050405020304" pitchFamily="18" charset="0"/>
            </a:endParaRPr>
          </a:p>
        </p:txBody>
      </p:sp>
      <p:sp>
        <p:nvSpPr>
          <p:cNvPr id="19460" name="Text Box 12"/>
          <p:cNvSpPr txBox="1">
            <a:spLocks noChangeArrowheads="1"/>
          </p:cNvSpPr>
          <p:nvPr/>
        </p:nvSpPr>
        <p:spPr bwMode="auto">
          <a:xfrm>
            <a:off x="152400" y="1123950"/>
            <a:ext cx="9634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600" b="1">
                <a:solidFill>
                  <a:srgbClr val="0000FF"/>
                </a:solidFill>
                <a:latin typeface="Times New Roman" panose="02020603050405020304" pitchFamily="18" charset="0"/>
              </a:rPr>
              <a:t>- </a:t>
            </a:r>
            <a:r>
              <a:rPr lang="nl-NL" altLang="en-US" sz="3600">
                <a:solidFill>
                  <a:srgbClr val="0000FF"/>
                </a:solidFill>
                <a:latin typeface="Times New Roman" panose="02020603050405020304" pitchFamily="18" charset="0"/>
              </a:rPr>
              <a:t>Nhờ ông yêu nước, tận tuỵ hết lòng vì nước. </a:t>
            </a:r>
            <a:endParaRPr lang="en-US" altLang="en-US" sz="3600">
              <a:solidFill>
                <a:srgbClr val="0000FF"/>
              </a:solidFill>
              <a:latin typeface="Times New Roman" panose="02020603050405020304" pitchFamily="18" charset="0"/>
            </a:endParaRPr>
          </a:p>
        </p:txBody>
      </p:sp>
      <p:sp>
        <p:nvSpPr>
          <p:cNvPr id="43013" name="TextBox 1"/>
          <p:cNvSpPr txBox="1">
            <a:spLocks noChangeArrowheads="1"/>
          </p:cNvSpPr>
          <p:nvPr/>
        </p:nvSpPr>
        <p:spPr bwMode="auto">
          <a:xfrm>
            <a:off x="152400" y="192405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nl-NL" altLang="en-US" sz="3600">
                <a:solidFill>
                  <a:srgbClr val="0000FF"/>
                </a:solidFill>
                <a:latin typeface="Times New Roman" panose="02020603050405020304" pitchFamily="18" charset="0"/>
              </a:rPr>
              <a:t>- Ông là nhà khoa học xuất sắc, ham nghiên cứu, ham học hỏi.</a:t>
            </a:r>
            <a:endParaRPr lang="en-US" altLang="en-US" sz="360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146736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circle(in)">
                                      <p:cBhvr>
                                        <p:cTn id="7" dur="2000"/>
                                        <p:tgtEl>
                                          <p:spTgt spid="17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arn(inVertical)">
                                      <p:cBhvr>
                                        <p:cTn id="12" dur="5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wipe(down)">
                                      <p:cBhvr>
                                        <p:cTn id="17"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p:bldP spid="19460" grpId="0"/>
      <p:bldP spid="430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0666" y="1614577"/>
            <a:ext cx="1300405" cy="725549"/>
          </a:xfrm>
          <a:prstGeom prst="rect">
            <a:avLst/>
          </a:prstGeom>
        </p:spPr>
      </p:pic>
      <p:pic>
        <p:nvPicPr>
          <p:cNvPr id="25" name="图片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1399" y="2340126"/>
            <a:ext cx="1040678" cy="507648"/>
          </a:xfrm>
          <a:prstGeom prst="rect">
            <a:avLst/>
          </a:prstGeom>
        </p:spPr>
      </p:pic>
      <p:pic>
        <p:nvPicPr>
          <p:cNvPr id="26" name="图片 25"/>
          <p:cNvPicPr>
            <a:picLocks noChangeAspect="1"/>
          </p:cNvPicPr>
          <p:nvPr/>
        </p:nvPicPr>
        <p:blipFill rotWithShape="1">
          <a:blip r:embed="rId5" cstate="screen">
            <a:extLst>
              <a:ext uri="{28A0092B-C50C-407E-A947-70E740481C1C}">
                <a14:useLocalDpi xmlns:a14="http://schemas.microsoft.com/office/drawing/2010/main"/>
              </a:ext>
            </a:extLst>
          </a:blip>
          <a:srcRect l="71101"/>
          <a:stretch/>
        </p:blipFill>
        <p:spPr>
          <a:xfrm>
            <a:off x="561472" y="1194255"/>
            <a:ext cx="586127" cy="676068"/>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76594" y="2941521"/>
            <a:ext cx="244169" cy="282321"/>
          </a:xfrm>
          <a:prstGeom prst="rect">
            <a:avLst/>
          </a:prstGeom>
        </p:spPr>
      </p:pic>
      <p:pic>
        <p:nvPicPr>
          <p:cNvPr id="28" name="图片 27"/>
          <p:cNvPicPr>
            <a:picLocks noChangeAspect="1"/>
          </p:cNvPicPr>
          <p:nvPr/>
        </p:nvPicPr>
        <p:blipFill rotWithShape="1">
          <a:blip r:embed="rId5" cstate="screen">
            <a:extLst>
              <a:ext uri="{28A0092B-C50C-407E-A947-70E740481C1C}">
                <a14:useLocalDpi xmlns:a14="http://schemas.microsoft.com/office/drawing/2010/main"/>
              </a:ext>
            </a:extLst>
          </a:blip>
          <a:srcRect r="40649"/>
          <a:stretch/>
        </p:blipFill>
        <p:spPr>
          <a:xfrm>
            <a:off x="164344" y="772474"/>
            <a:ext cx="950602" cy="533882"/>
          </a:xfrm>
          <a:prstGeom prst="rect">
            <a:avLst/>
          </a:prstGeom>
        </p:spPr>
      </p:pic>
      <p:pic>
        <p:nvPicPr>
          <p:cNvPr id="11" name="Picture 10">
            <a:extLst>
              <a:ext uri="{FF2B5EF4-FFF2-40B4-BE49-F238E27FC236}">
                <a16:creationId xmlns:a16="http://schemas.microsoft.com/office/drawing/2014/main" id="{31EFF309-BB51-4B33-BDDD-03705EFA3CE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849" b="94064" l="9877" r="89918">
                        <a14:foregroundMark x1="44444" y1="44444" x2="44856" y2="45510"/>
                        <a14:foregroundMark x1="45885" y1="85845" x2="43827" y2="94216"/>
                        <a14:foregroundMark x1="56996" y1="85540" x2="59877" y2="91476"/>
                        <a14:foregroundMark x1="58025" y1="6849" x2="59671" y2="9132"/>
                        <a14:foregroundMark x1="57819" y1="89498" x2="62757" y2="91476"/>
                      </a14:backgroundRemoval>
                    </a14:imgEffect>
                  </a14:imgLayer>
                </a14:imgProps>
              </a:ext>
            </a:extLst>
          </a:blip>
          <a:stretch>
            <a:fillRect/>
          </a:stretch>
        </p:blipFill>
        <p:spPr>
          <a:xfrm rot="201613">
            <a:off x="6237751" y="835909"/>
            <a:ext cx="3323993" cy="4493546"/>
          </a:xfrm>
          <a:prstGeom prst="rect">
            <a:avLst/>
          </a:prstGeom>
        </p:spPr>
      </p:pic>
      <p:sp>
        <p:nvSpPr>
          <p:cNvPr id="3" name="TextBox 2">
            <a:extLst>
              <a:ext uri="{FF2B5EF4-FFF2-40B4-BE49-F238E27FC236}">
                <a16:creationId xmlns:a16="http://schemas.microsoft.com/office/drawing/2014/main" id="{F6C2589D-B709-BEFA-69E1-6615E1827437}"/>
              </a:ext>
            </a:extLst>
          </p:cNvPr>
          <p:cNvSpPr txBox="1"/>
          <p:nvPr/>
        </p:nvSpPr>
        <p:spPr>
          <a:xfrm>
            <a:off x="442639" y="1121892"/>
            <a:ext cx="4965404" cy="2123658"/>
          </a:xfrm>
          <a:prstGeom prst="rect">
            <a:avLst/>
          </a:prstGeom>
          <a:noFill/>
        </p:spPr>
        <p:txBody>
          <a:bodyPr wrap="square">
            <a:spAutoFit/>
          </a:bodyPr>
          <a:lstStyle/>
          <a:p>
            <a:pPr algn="just">
              <a:spcBef>
                <a:spcPct val="0"/>
              </a:spcBef>
              <a:buFontTx/>
              <a:buNone/>
            </a:pPr>
            <a:r>
              <a:rPr lang="en-US" altLang="en-US" sz="4400" dirty="0">
                <a:solidFill>
                  <a:srgbClr val="FF0000"/>
                </a:solidFill>
                <a:latin typeface="Times New Roman" panose="02020603050405020304" pitchFamily="18" charset="0"/>
              </a:rPr>
              <a:t>   Qua </a:t>
            </a:r>
            <a:r>
              <a:rPr lang="en-US" altLang="en-US" sz="4400" dirty="0" err="1">
                <a:solidFill>
                  <a:srgbClr val="FF0000"/>
                </a:solidFill>
                <a:latin typeface="Times New Roman" panose="02020603050405020304" pitchFamily="18" charset="0"/>
              </a:rPr>
              <a:t>phần</a:t>
            </a:r>
            <a:r>
              <a:rPr lang="en-US" altLang="en-US" sz="4400" dirty="0">
                <a:solidFill>
                  <a:srgbClr val="FF0000"/>
                </a:solidFill>
                <a:latin typeface="Times New Roman" panose="02020603050405020304" pitchFamily="18" charset="0"/>
              </a:rPr>
              <a:t> </a:t>
            </a:r>
            <a:r>
              <a:rPr lang="en-US" altLang="en-US" sz="4400" dirty="0" err="1">
                <a:solidFill>
                  <a:srgbClr val="FF0000"/>
                </a:solidFill>
                <a:latin typeface="Times New Roman" panose="02020603050405020304" pitchFamily="18" charset="0"/>
              </a:rPr>
              <a:t>tìm</a:t>
            </a:r>
            <a:r>
              <a:rPr lang="en-US" altLang="en-US" sz="4400" dirty="0">
                <a:solidFill>
                  <a:srgbClr val="FF0000"/>
                </a:solidFill>
                <a:latin typeface="Times New Roman" panose="02020603050405020304" pitchFamily="18" charset="0"/>
              </a:rPr>
              <a:t> </a:t>
            </a:r>
            <a:r>
              <a:rPr lang="en-US" altLang="en-US" sz="4400" dirty="0" err="1">
                <a:solidFill>
                  <a:srgbClr val="FF0000"/>
                </a:solidFill>
                <a:latin typeface="Times New Roman" panose="02020603050405020304" pitchFamily="18" charset="0"/>
              </a:rPr>
              <a:t>hiểu</a:t>
            </a:r>
            <a:r>
              <a:rPr lang="en-US" altLang="en-US" sz="4400" dirty="0">
                <a:solidFill>
                  <a:srgbClr val="FF0000"/>
                </a:solidFill>
                <a:latin typeface="Times New Roman" panose="02020603050405020304" pitchFamily="18" charset="0"/>
              </a:rPr>
              <a:t> </a:t>
            </a:r>
            <a:r>
              <a:rPr lang="en-US" altLang="en-US" sz="4400" dirty="0" err="1">
                <a:solidFill>
                  <a:srgbClr val="FF0000"/>
                </a:solidFill>
                <a:latin typeface="Times New Roman" panose="02020603050405020304" pitchFamily="18" charset="0"/>
              </a:rPr>
              <a:t>bài</a:t>
            </a:r>
            <a:r>
              <a:rPr lang="en-US" altLang="en-US" sz="4400" dirty="0">
                <a:solidFill>
                  <a:srgbClr val="FF0000"/>
                </a:solidFill>
                <a:latin typeface="Times New Roman" panose="02020603050405020304" pitchFamily="18" charset="0"/>
              </a:rPr>
              <a:t> ta </a:t>
            </a:r>
            <a:r>
              <a:rPr lang="en-US" altLang="en-US" sz="4400" dirty="0" err="1">
                <a:solidFill>
                  <a:srgbClr val="FF0000"/>
                </a:solidFill>
                <a:latin typeface="Times New Roman" panose="02020603050405020304" pitchFamily="18" charset="0"/>
              </a:rPr>
              <a:t>hiểu</a:t>
            </a:r>
            <a:r>
              <a:rPr lang="en-US" altLang="en-US" sz="4400" dirty="0">
                <a:solidFill>
                  <a:srgbClr val="FF0000"/>
                </a:solidFill>
                <a:latin typeface="Times New Roman" panose="02020603050405020304" pitchFamily="18" charset="0"/>
              </a:rPr>
              <a:t> </a:t>
            </a:r>
            <a:r>
              <a:rPr lang="en-US" altLang="en-US" sz="4400" dirty="0" err="1">
                <a:solidFill>
                  <a:srgbClr val="FF0000"/>
                </a:solidFill>
                <a:latin typeface="Times New Roman" panose="02020603050405020304" pitchFamily="18" charset="0"/>
              </a:rPr>
              <a:t>được</a:t>
            </a:r>
            <a:r>
              <a:rPr lang="en-US" altLang="en-US" sz="4400" dirty="0">
                <a:solidFill>
                  <a:srgbClr val="FF0000"/>
                </a:solidFill>
                <a:latin typeface="Times New Roman" panose="02020603050405020304" pitchFamily="18" charset="0"/>
              </a:rPr>
              <a:t> </a:t>
            </a:r>
            <a:r>
              <a:rPr lang="en-US" altLang="en-US" sz="4400" dirty="0" err="1">
                <a:solidFill>
                  <a:srgbClr val="FF0000"/>
                </a:solidFill>
                <a:latin typeface="Times New Roman" panose="02020603050405020304" pitchFamily="18" charset="0"/>
              </a:rPr>
              <a:t>nội</a:t>
            </a:r>
            <a:r>
              <a:rPr lang="en-US" altLang="en-US" sz="4400" dirty="0">
                <a:solidFill>
                  <a:srgbClr val="FF0000"/>
                </a:solidFill>
                <a:latin typeface="Times New Roman" panose="02020603050405020304" pitchFamily="18" charset="0"/>
              </a:rPr>
              <a:t> dung </a:t>
            </a:r>
            <a:r>
              <a:rPr lang="en-US" altLang="en-US" sz="4400" dirty="0" err="1">
                <a:solidFill>
                  <a:srgbClr val="FF0000"/>
                </a:solidFill>
                <a:latin typeface="Times New Roman" panose="02020603050405020304" pitchFamily="18" charset="0"/>
              </a:rPr>
              <a:t>gì</a:t>
            </a:r>
            <a:r>
              <a:rPr lang="en-US" altLang="en-US" sz="4400" dirty="0">
                <a:solidFill>
                  <a:srgbClr val="FF0000"/>
                </a:solidFill>
                <a:latin typeface="Times New Roman" panose="02020603050405020304" pitchFamily="18" charset="0"/>
              </a:rPr>
              <a:t> ?</a:t>
            </a:r>
          </a:p>
        </p:txBody>
      </p:sp>
    </p:spTree>
    <p:extLst>
      <p:ext uri="{BB962C8B-B14F-4D97-AF65-F5344CB8AC3E}">
        <p14:creationId xmlns:p14="http://schemas.microsoft.com/office/powerpoint/2010/main" val="3916058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048000" y="1193216"/>
            <a:ext cx="3429000" cy="533400"/>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NỘI DUNG</a:t>
            </a:r>
            <a:endParaRPr lang="en-US" sz="2400" b="1" dirty="0"/>
          </a:p>
        </p:txBody>
      </p:sp>
      <p:sp>
        <p:nvSpPr>
          <p:cNvPr id="6" name="Round Diagonal Corner Rectangle 5"/>
          <p:cNvSpPr/>
          <p:nvPr/>
        </p:nvSpPr>
        <p:spPr>
          <a:xfrm>
            <a:off x="914400" y="2419350"/>
            <a:ext cx="7315200" cy="1981200"/>
          </a:xfrm>
          <a:prstGeom prst="round2Diag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ngợi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anh</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hùng</a:t>
            </a:r>
            <a:r>
              <a:rPr lang="en-US" sz="2400" b="1" dirty="0">
                <a:solidFill>
                  <a:schemeClr val="tx1"/>
                </a:solidFill>
                <a:latin typeface="Arial" pitchFamily="34" charset="0"/>
                <a:cs typeface="Arial" pitchFamily="34" charset="0"/>
              </a:rPr>
              <a:t> Lao </a:t>
            </a:r>
            <a:r>
              <a:rPr lang="en-US" sz="2400" b="1" dirty="0" err="1">
                <a:solidFill>
                  <a:schemeClr val="tx1"/>
                </a:solidFill>
                <a:latin typeface="Arial" pitchFamily="34" charset="0"/>
                <a:cs typeface="Arial" pitchFamily="34" charset="0"/>
              </a:rPr>
              <a:t>động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Trần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Đại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Nghĩa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đã</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có</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những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cống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hiến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xuất</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sắc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cho</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sự</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nghiệp</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quốc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phòng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và</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xây</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dựng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nền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khoa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học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trẻ</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của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đất</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nước</a:t>
            </a:r>
            <a:r>
              <a:rPr lang="en-US" sz="2400" b="1" dirty="0">
                <a:solidFill>
                  <a:schemeClr val="tx1"/>
                </a:solidFill>
                <a:latin typeface="Arial" pitchFamily="34" charset="0"/>
                <a:cs typeface="Arial" pitchFamily="34" charset="0"/>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63" y="40691"/>
            <a:ext cx="2789464" cy="2343150"/>
          </a:xfrm>
          <a:prstGeom prst="rect">
            <a:avLst/>
          </a:prstGeom>
        </p:spPr>
      </p:pic>
    </p:spTree>
    <p:extLst>
      <p:ext uri="{BB962C8B-B14F-4D97-AF65-F5344CB8AC3E}">
        <p14:creationId xmlns:p14="http://schemas.microsoft.com/office/powerpoint/2010/main" val="33255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a:extLst>
              <a:ext uri="{FF2B5EF4-FFF2-40B4-BE49-F238E27FC236}">
                <a16:creationId xmlns:a16="http://schemas.microsoft.com/office/drawing/2014/main" id="{F14F93FB-CEA8-5901-5BB0-8532823937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280FE09-6EC5-F58B-5D12-0763276676D0}"/>
              </a:ext>
            </a:extLst>
          </p:cNvPr>
          <p:cNvSpPr/>
          <p:nvPr/>
        </p:nvSpPr>
        <p:spPr>
          <a:xfrm>
            <a:off x="3543300" y="1771651"/>
            <a:ext cx="4400550" cy="1615827"/>
          </a:xfrm>
          <a:prstGeom prst="rect">
            <a:avLst/>
          </a:prstGeom>
          <a:noFill/>
        </p:spPr>
        <p:txBody>
          <a:bodyPr>
            <a:spAutoFit/>
          </a:bodyPr>
          <a:lstStyle/>
          <a:p>
            <a:pPr algn="ctr">
              <a:defRPr/>
            </a:pPr>
            <a:r>
              <a:rPr lang="en-US" sz="4950" b="1" dirty="0">
                <a:ln w="9525">
                  <a:solidFill>
                    <a:schemeClr val="bg1"/>
                  </a:solidFill>
                  <a:prstDash val="solid"/>
                </a:ln>
                <a:solidFill>
                  <a:srgbClr val="C00000"/>
                </a:solidFill>
                <a:effectLst>
                  <a:outerShdw blurRad="12700" dist="38100" dir="2700000" algn="tl" rotWithShape="0">
                    <a:schemeClr val="bg1">
                      <a:lumMod val="50000"/>
                    </a:schemeClr>
                  </a:outerShdw>
                </a:effectLst>
              </a:rPr>
              <a:t>LUYỆN ĐỌC</a:t>
            </a:r>
          </a:p>
          <a:p>
            <a:pPr algn="ctr">
              <a:defRPr/>
            </a:pPr>
            <a:r>
              <a:rPr lang="en-US" sz="4950" b="1" dirty="0">
                <a:ln w="9525">
                  <a:solidFill>
                    <a:schemeClr val="bg1"/>
                  </a:solidFill>
                  <a:prstDash val="solid"/>
                </a:ln>
                <a:solidFill>
                  <a:srgbClr val="C00000"/>
                </a:solidFill>
                <a:effectLst>
                  <a:outerShdw blurRad="12700" dist="38100" dir="2700000" algn="tl" rotWithShape="0">
                    <a:schemeClr val="bg1">
                      <a:lumMod val="50000"/>
                    </a:schemeClr>
                  </a:outerShdw>
                </a:effectLst>
              </a:rPr>
              <a:t>DIỄN CẢM</a:t>
            </a:r>
          </a:p>
        </p:txBody>
      </p:sp>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6276934" y="360470"/>
            <a:ext cx="950602" cy="533882"/>
          </a:xfrm>
          <a:prstGeom prst="rect">
            <a:avLst/>
          </a:prstGeom>
        </p:spPr>
      </p:pic>
      <p:sp>
        <p:nvSpPr>
          <p:cNvPr id="12" name="任意多边形 11"/>
          <p:cNvSpPr/>
          <p:nvPr/>
        </p:nvSpPr>
        <p:spPr>
          <a:xfrm flipH="1">
            <a:off x="4452999" y="4418635"/>
            <a:ext cx="4691001" cy="1228364"/>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UTM Duepuntozero" panose="02040603050506020204" pitchFamily="18" charset="0"/>
            </a:endParaRPr>
          </a:p>
        </p:txBody>
      </p:sp>
      <p:sp>
        <p:nvSpPr>
          <p:cNvPr id="10" name="任意多边形 9"/>
          <p:cNvSpPr/>
          <p:nvPr/>
        </p:nvSpPr>
        <p:spPr>
          <a:xfrm>
            <a:off x="0" y="4070202"/>
            <a:ext cx="6752235" cy="1576798"/>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UTM Duepuntozero" panose="02040603050506020204" pitchFamily="18" charset="0"/>
            </a:endParaRPr>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3247440"/>
            <a:ext cx="9144000" cy="2399560"/>
          </a:xfrm>
          <a:prstGeom prst="rect">
            <a:avLst/>
          </a:prstGeom>
        </p:spPr>
      </p:pic>
      <p:sp>
        <p:nvSpPr>
          <p:cNvPr id="15" name="矩形 3">
            <a:extLst>
              <a:ext uri="{FF2B5EF4-FFF2-40B4-BE49-F238E27FC236}">
                <a16:creationId xmlns:a16="http://schemas.microsoft.com/office/drawing/2014/main" id="{28EEE3BA-B370-4476-ADB8-5995FB1E8135}"/>
              </a:ext>
            </a:extLst>
          </p:cNvPr>
          <p:cNvSpPr/>
          <p:nvPr/>
        </p:nvSpPr>
        <p:spPr>
          <a:xfrm>
            <a:off x="464173" y="1354779"/>
            <a:ext cx="8485952" cy="3315635"/>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4717" y="1614577"/>
            <a:ext cx="1300405" cy="725549"/>
          </a:xfrm>
          <a:prstGeom prst="rect">
            <a:avLst/>
          </a:pr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5450" y="2843624"/>
            <a:ext cx="1040678" cy="507648"/>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21955" y="-158213"/>
            <a:ext cx="586127" cy="676068"/>
          </a:xfrm>
          <a:prstGeom prst="rect">
            <a:avLst/>
          </a:prstGeom>
        </p:spPr>
      </p:pic>
      <p:pic>
        <p:nvPicPr>
          <p:cNvPr id="27" name="图片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10645" y="3445019"/>
            <a:ext cx="244169" cy="282321"/>
          </a:xfrm>
          <a:prstGeom prst="rect">
            <a:avLst/>
          </a:prstGeom>
        </p:spPr>
      </p:pic>
      <p:sp>
        <p:nvSpPr>
          <p:cNvPr id="23" name="TextBox 22">
            <a:extLst>
              <a:ext uri="{FF2B5EF4-FFF2-40B4-BE49-F238E27FC236}">
                <a16:creationId xmlns:a16="http://schemas.microsoft.com/office/drawing/2014/main" id="{C5CAFA01-AFD3-48D2-BC4F-CE3EBAECC85C}"/>
              </a:ext>
            </a:extLst>
          </p:cNvPr>
          <p:cNvSpPr txBox="1"/>
          <p:nvPr/>
        </p:nvSpPr>
        <p:spPr>
          <a:xfrm>
            <a:off x="4917171" y="517856"/>
            <a:ext cx="3494730" cy="369332"/>
          </a:xfrm>
          <a:prstGeom prst="rect">
            <a:avLst/>
          </a:prstGeom>
          <a:noFill/>
        </p:spPr>
        <p:txBody>
          <a:bodyPr wrap="square">
            <a:spAutoFit/>
          </a:bodyPr>
          <a:lstStyle/>
          <a:p>
            <a:pPr algn="just"/>
            <a:endParaRPr lang="en-US" altLang="en-US" b="1" dirty="0">
              <a:latin typeface="UTM Khuccamta" panose="020406030505060202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3153FDA0-DC7D-4CE1-AE82-46033489F69B}"/>
              </a:ext>
            </a:extLst>
          </p:cNvPr>
          <p:cNvSpPr/>
          <p:nvPr/>
        </p:nvSpPr>
        <p:spPr>
          <a:xfrm>
            <a:off x="1762080" y="282772"/>
            <a:ext cx="5619841" cy="796163"/>
          </a:xfrm>
          <a:prstGeom prst="roundRect">
            <a:avLst>
              <a:gd name="adj" fmla="val 33334"/>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schemeClr>
                </a:solidFill>
                <a:latin typeface="Calisto MT" panose="02040603050505030304" pitchFamily="18" charset="0"/>
              </a:rPr>
              <a:t>LUYỆN ĐỌC DIỄN CẢM</a:t>
            </a:r>
          </a:p>
        </p:txBody>
      </p:sp>
      <p:sp>
        <p:nvSpPr>
          <p:cNvPr id="16" name="Rectangle 1">
            <a:extLst>
              <a:ext uri="{FF2B5EF4-FFF2-40B4-BE49-F238E27FC236}">
                <a16:creationId xmlns:a16="http://schemas.microsoft.com/office/drawing/2014/main" id="{6AFF4607-CEA6-49FF-82AB-987CAD9FB7FC}"/>
              </a:ext>
            </a:extLst>
          </p:cNvPr>
          <p:cNvSpPr>
            <a:spLocks noChangeArrowheads="1"/>
          </p:cNvSpPr>
          <p:nvPr/>
        </p:nvSpPr>
        <p:spPr bwMode="auto">
          <a:xfrm>
            <a:off x="783531" y="1639436"/>
            <a:ext cx="784723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250" dirty="0">
                <a:solidFill>
                  <a:srgbClr val="000000"/>
                </a:solidFill>
                <a:latin typeface="Times New Roman" panose="02020603050405020304" pitchFamily="18" charset="0"/>
              </a:rPr>
              <a:t>	</a:t>
            </a:r>
            <a:r>
              <a:rPr lang="vi-VN" altLang="en-US" sz="2250" dirty="0">
                <a:solidFill>
                  <a:srgbClr val="000000"/>
                </a:solidFill>
                <a:latin typeface="Times New Roman" panose="02020603050405020304" pitchFamily="18" charset="0"/>
              </a:rPr>
              <a:t>Năm 1946, nghe theo tiếng gọi </a:t>
            </a:r>
            <a:r>
              <a:rPr lang="vi-VN" altLang="en-US" sz="2250" dirty="0">
                <a:solidFill>
                  <a:srgbClr val="FF0000"/>
                </a:solidFill>
                <a:latin typeface="Times New Roman" panose="02020603050405020304" pitchFamily="18" charset="0"/>
              </a:rPr>
              <a:t>thiêng liêng </a:t>
            </a:r>
            <a:r>
              <a:rPr lang="vi-VN" altLang="en-US" sz="2250" dirty="0">
                <a:solidFill>
                  <a:srgbClr val="000000"/>
                </a:solidFill>
                <a:latin typeface="Times New Roman" panose="02020603050405020304" pitchFamily="18" charset="0"/>
              </a:rPr>
              <a:t>của Tổ quốc, ông rời bỏ cuộc sống đầy đủ tiện nghi ở nước ngoài, theo Bác Hồ </a:t>
            </a:r>
            <a:r>
              <a:rPr lang="vi-VN" altLang="en-US" sz="2250" dirty="0">
                <a:solidFill>
                  <a:srgbClr val="FF0000"/>
                </a:solidFill>
                <a:latin typeface="Times New Roman" panose="02020603050405020304" pitchFamily="18" charset="0"/>
              </a:rPr>
              <a:t>về nước</a:t>
            </a:r>
            <a:r>
              <a:rPr lang="vi-VN" altLang="en-US" sz="2250" dirty="0">
                <a:solidFill>
                  <a:srgbClr val="000000"/>
                </a:solidFill>
                <a:latin typeface="Times New Roman" panose="02020603050405020304" pitchFamily="18" charset="0"/>
              </a:rPr>
              <a:t>. Ông được Bác Hồ đặt tên mới là Trần Đại Nghĩa </a:t>
            </a:r>
            <a:r>
              <a:rPr lang="en-US" altLang="en-US" sz="2250" dirty="0">
                <a:solidFill>
                  <a:srgbClr val="FF0000"/>
                </a:solidFill>
                <a:latin typeface="Times New Roman" panose="02020603050405020304" pitchFamily="18" charset="0"/>
              </a:rPr>
              <a:t>/</a:t>
            </a:r>
            <a:r>
              <a:rPr lang="vi-VN" altLang="en-US" sz="2250" dirty="0">
                <a:solidFill>
                  <a:srgbClr val="000000"/>
                </a:solidFill>
                <a:latin typeface="Times New Roman" panose="02020603050405020304" pitchFamily="18" charset="0"/>
              </a:rPr>
              <a:t>và giao nhiệm vụ </a:t>
            </a:r>
            <a:r>
              <a:rPr lang="vi-VN" altLang="en-US" sz="2250" dirty="0">
                <a:solidFill>
                  <a:srgbClr val="FF0000"/>
                </a:solidFill>
                <a:latin typeface="Times New Roman" panose="02020603050405020304" pitchFamily="18" charset="0"/>
              </a:rPr>
              <a:t>nghiên cứu </a:t>
            </a:r>
            <a:r>
              <a:rPr lang="vi-VN" altLang="en-US" sz="2250" dirty="0">
                <a:solidFill>
                  <a:srgbClr val="000000"/>
                </a:solidFill>
                <a:latin typeface="Times New Roman" panose="02020603050405020304" pitchFamily="18" charset="0"/>
              </a:rPr>
              <a:t>chế tạo vũ khí </a:t>
            </a:r>
            <a:r>
              <a:rPr lang="en-US" altLang="en-US" sz="2250" dirty="0">
                <a:solidFill>
                  <a:srgbClr val="FF0000"/>
                </a:solidFill>
                <a:latin typeface="Times New Roman" panose="02020603050405020304" pitchFamily="18" charset="0"/>
              </a:rPr>
              <a:t>/</a:t>
            </a:r>
            <a:r>
              <a:rPr lang="vi-VN" altLang="en-US" sz="2250" dirty="0">
                <a:solidFill>
                  <a:srgbClr val="000000"/>
                </a:solidFill>
                <a:latin typeface="Times New Roman" panose="02020603050405020304" pitchFamily="18" charset="0"/>
              </a:rPr>
              <a:t>phục vụ cuộc kháng chiến chống thực dân Pháp. Trên cương vị Cục trưởng Cục Quân giới, ông đã cùng anh em </a:t>
            </a:r>
            <a:r>
              <a:rPr lang="vi-VN" altLang="en-US" sz="2250" dirty="0">
                <a:solidFill>
                  <a:srgbClr val="FF0000"/>
                </a:solidFill>
                <a:latin typeface="Times New Roman" panose="02020603050405020304" pitchFamily="18" charset="0"/>
              </a:rPr>
              <a:t>miệt mài </a:t>
            </a:r>
            <a:r>
              <a:rPr lang="vi-VN" altLang="en-US" sz="2250" dirty="0">
                <a:latin typeface="Times New Roman" panose="02020603050405020304" pitchFamily="18" charset="0"/>
              </a:rPr>
              <a:t>nghiên cứu</a:t>
            </a:r>
            <a:r>
              <a:rPr lang="vi-VN" altLang="en-US" sz="2250" dirty="0">
                <a:solidFill>
                  <a:srgbClr val="000000"/>
                </a:solidFill>
                <a:latin typeface="Times New Roman" panose="02020603050405020304" pitchFamily="18" charset="0"/>
              </a:rPr>
              <a:t>, chế ra những loại vũ khí có sức </a:t>
            </a:r>
            <a:r>
              <a:rPr lang="vi-VN" altLang="en-US" sz="2250" dirty="0">
                <a:solidFill>
                  <a:srgbClr val="FF0000"/>
                </a:solidFill>
                <a:latin typeface="Times New Roman" panose="02020603050405020304" pitchFamily="18" charset="0"/>
              </a:rPr>
              <a:t>công phá lớn </a:t>
            </a:r>
            <a:r>
              <a:rPr lang="vi-VN" altLang="en-US" sz="2250" dirty="0">
                <a:solidFill>
                  <a:srgbClr val="000000"/>
                </a:solidFill>
                <a:latin typeface="Times New Roman" panose="02020603050405020304" pitchFamily="18" charset="0"/>
              </a:rPr>
              <a:t>như</a:t>
            </a:r>
            <a:r>
              <a:rPr lang="en-US" altLang="en-US" sz="2250" dirty="0">
                <a:solidFill>
                  <a:srgbClr val="FF0000"/>
                </a:solidFill>
                <a:latin typeface="Times New Roman" panose="02020603050405020304" pitchFamily="18" charset="0"/>
              </a:rPr>
              <a:t>/</a:t>
            </a:r>
            <a:r>
              <a:rPr lang="vi-VN" altLang="en-US" sz="2250" dirty="0">
                <a:solidFill>
                  <a:srgbClr val="000000"/>
                </a:solidFill>
                <a:latin typeface="Times New Roman" panose="02020603050405020304" pitchFamily="18" charset="0"/>
              </a:rPr>
              <a:t> ba-dô-ca, súng không giật, bom bay tiêu diệt xe tăng và lô cốt của giặc.</a:t>
            </a:r>
            <a:endParaRPr lang="en-US" altLang="en-US" sz="2250" dirty="0">
              <a:latin typeface="Times New Roman" panose="02020603050405020304" pitchFamily="18" charset="0"/>
            </a:endParaRPr>
          </a:p>
        </p:txBody>
      </p:sp>
      <p:sp>
        <p:nvSpPr>
          <p:cNvPr id="2" name="Rectangle: Rounded Corners 1">
            <a:extLst>
              <a:ext uri="{FF2B5EF4-FFF2-40B4-BE49-F238E27FC236}">
                <a16:creationId xmlns:a16="http://schemas.microsoft.com/office/drawing/2014/main" id="{9EB340CD-A0E2-BBE2-927F-9B3BB46AE553}"/>
              </a:ext>
            </a:extLst>
          </p:cNvPr>
          <p:cNvSpPr/>
          <p:nvPr/>
        </p:nvSpPr>
        <p:spPr>
          <a:xfrm>
            <a:off x="1914480" y="435172"/>
            <a:ext cx="5619841" cy="796163"/>
          </a:xfrm>
          <a:prstGeom prst="roundRect">
            <a:avLst>
              <a:gd name="adj" fmla="val 33334"/>
            </a:avLst>
          </a:prstGeo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schemeClr>
                </a:solidFill>
                <a:latin typeface="Calisto MT" panose="02040603050505030304" pitchFamily="18" charset="0"/>
              </a:rPr>
              <a:t>LUYỆN ĐỌC DIỄN CẢM</a:t>
            </a:r>
          </a:p>
        </p:txBody>
      </p:sp>
    </p:spTree>
    <p:extLst>
      <p:ext uri="{BB962C8B-B14F-4D97-AF65-F5344CB8AC3E}">
        <p14:creationId xmlns:p14="http://schemas.microsoft.com/office/powerpoint/2010/main" val="3656413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0666" y="1614577"/>
            <a:ext cx="1300405" cy="725549"/>
          </a:xfrm>
          <a:prstGeom prst="rect">
            <a:avLst/>
          </a:prstGeom>
        </p:spPr>
      </p:pic>
      <p:pic>
        <p:nvPicPr>
          <p:cNvPr id="25" name="图片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1399" y="2340126"/>
            <a:ext cx="1040678" cy="507648"/>
          </a:xfrm>
          <a:prstGeom prst="rect">
            <a:avLst/>
          </a:prstGeom>
        </p:spPr>
      </p:pic>
      <p:pic>
        <p:nvPicPr>
          <p:cNvPr id="26" name="图片 25"/>
          <p:cNvPicPr>
            <a:picLocks noChangeAspect="1"/>
          </p:cNvPicPr>
          <p:nvPr/>
        </p:nvPicPr>
        <p:blipFill rotWithShape="1">
          <a:blip r:embed="rId5" cstate="screen">
            <a:extLst>
              <a:ext uri="{28A0092B-C50C-407E-A947-70E740481C1C}">
                <a14:useLocalDpi xmlns:a14="http://schemas.microsoft.com/office/drawing/2010/main"/>
              </a:ext>
            </a:extLst>
          </a:blip>
          <a:srcRect l="71101"/>
          <a:stretch/>
        </p:blipFill>
        <p:spPr>
          <a:xfrm>
            <a:off x="561472" y="1194255"/>
            <a:ext cx="586127" cy="676068"/>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76594" y="2941521"/>
            <a:ext cx="244169" cy="282321"/>
          </a:xfrm>
          <a:prstGeom prst="rect">
            <a:avLst/>
          </a:prstGeom>
        </p:spPr>
      </p:pic>
      <p:pic>
        <p:nvPicPr>
          <p:cNvPr id="28" name="图片 27"/>
          <p:cNvPicPr>
            <a:picLocks noChangeAspect="1"/>
          </p:cNvPicPr>
          <p:nvPr/>
        </p:nvPicPr>
        <p:blipFill rotWithShape="1">
          <a:blip r:embed="rId5" cstate="screen">
            <a:extLst>
              <a:ext uri="{28A0092B-C50C-407E-A947-70E740481C1C}">
                <a14:useLocalDpi xmlns:a14="http://schemas.microsoft.com/office/drawing/2010/main"/>
              </a:ext>
            </a:extLst>
          </a:blip>
          <a:srcRect r="40649"/>
          <a:stretch/>
        </p:blipFill>
        <p:spPr>
          <a:xfrm>
            <a:off x="164344" y="772474"/>
            <a:ext cx="950602" cy="533882"/>
          </a:xfrm>
          <a:prstGeom prst="rect">
            <a:avLst/>
          </a:prstGeom>
        </p:spPr>
      </p:pic>
      <p:pic>
        <p:nvPicPr>
          <p:cNvPr id="11" name="Picture 10">
            <a:extLst>
              <a:ext uri="{FF2B5EF4-FFF2-40B4-BE49-F238E27FC236}">
                <a16:creationId xmlns:a16="http://schemas.microsoft.com/office/drawing/2014/main" id="{31EFF309-BB51-4B33-BDDD-03705EFA3CE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849" b="94064" l="9877" r="89918">
                        <a14:foregroundMark x1="44444" y1="44444" x2="44856" y2="45510"/>
                        <a14:foregroundMark x1="45885" y1="85845" x2="43827" y2="94216"/>
                        <a14:foregroundMark x1="56996" y1="85540" x2="59877" y2="91476"/>
                        <a14:foregroundMark x1="58025" y1="6849" x2="59671" y2="9132"/>
                        <a14:foregroundMark x1="57819" y1="89498" x2="62757" y2="91476"/>
                      </a14:backgroundRemoval>
                    </a14:imgEffect>
                  </a14:imgLayer>
                </a14:imgProps>
              </a:ext>
            </a:extLst>
          </a:blip>
          <a:stretch>
            <a:fillRect/>
          </a:stretch>
        </p:blipFill>
        <p:spPr>
          <a:xfrm rot="201613">
            <a:off x="6237751" y="835909"/>
            <a:ext cx="3323993" cy="4493546"/>
          </a:xfrm>
          <a:prstGeom prst="rect">
            <a:avLst/>
          </a:prstGeom>
        </p:spPr>
      </p:pic>
      <p:sp>
        <p:nvSpPr>
          <p:cNvPr id="3" name="TextBox 2">
            <a:extLst>
              <a:ext uri="{FF2B5EF4-FFF2-40B4-BE49-F238E27FC236}">
                <a16:creationId xmlns:a16="http://schemas.microsoft.com/office/drawing/2014/main" id="{F6C2589D-B709-BEFA-69E1-6615E1827437}"/>
              </a:ext>
            </a:extLst>
          </p:cNvPr>
          <p:cNvSpPr txBox="1"/>
          <p:nvPr/>
        </p:nvSpPr>
        <p:spPr>
          <a:xfrm>
            <a:off x="442639" y="2218246"/>
            <a:ext cx="4965404" cy="1446550"/>
          </a:xfrm>
          <a:prstGeom prst="rect">
            <a:avLst/>
          </a:prstGeom>
          <a:noFill/>
        </p:spPr>
        <p:txBody>
          <a:bodyPr wrap="square">
            <a:spAutoFit/>
          </a:bodyPr>
          <a:lstStyle/>
          <a:p>
            <a:pPr algn="just">
              <a:spcBef>
                <a:spcPct val="0"/>
              </a:spcBef>
              <a:buFontTx/>
              <a:buNone/>
            </a:pPr>
            <a:r>
              <a:rPr lang="en-US" altLang="en-US" sz="4400" dirty="0">
                <a:solidFill>
                  <a:srgbClr val="FF0000"/>
                </a:solidFill>
                <a:latin typeface="Times New Roman" panose="02020603050405020304" pitchFamily="18" charset="0"/>
              </a:rPr>
              <a:t>   </a:t>
            </a:r>
            <a:r>
              <a:rPr lang="en-US" altLang="en-US" sz="4400" dirty="0" err="1">
                <a:solidFill>
                  <a:srgbClr val="FF0000"/>
                </a:solidFill>
                <a:latin typeface="Times New Roman" panose="02020603050405020304" pitchFamily="18" charset="0"/>
              </a:rPr>
              <a:t>Nội</a:t>
            </a:r>
            <a:r>
              <a:rPr lang="en-US" altLang="en-US" sz="4400" dirty="0">
                <a:solidFill>
                  <a:srgbClr val="FF0000"/>
                </a:solidFill>
                <a:latin typeface="Times New Roman" panose="02020603050405020304" pitchFamily="18" charset="0"/>
              </a:rPr>
              <a:t> dung </a:t>
            </a:r>
            <a:r>
              <a:rPr lang="en-US" altLang="en-US" sz="4400" dirty="0" err="1">
                <a:solidFill>
                  <a:srgbClr val="FF0000"/>
                </a:solidFill>
                <a:latin typeface="Times New Roman" panose="02020603050405020304" pitchFamily="18" charset="0"/>
              </a:rPr>
              <a:t>của</a:t>
            </a:r>
            <a:r>
              <a:rPr lang="en-US" altLang="en-US" sz="4400" dirty="0">
                <a:solidFill>
                  <a:srgbClr val="FF0000"/>
                </a:solidFill>
                <a:latin typeface="Times New Roman" panose="02020603050405020304" pitchFamily="18" charset="0"/>
              </a:rPr>
              <a:t> </a:t>
            </a:r>
            <a:r>
              <a:rPr lang="en-US" altLang="en-US" sz="4400" dirty="0" err="1">
                <a:solidFill>
                  <a:srgbClr val="FF0000"/>
                </a:solidFill>
                <a:latin typeface="Times New Roman" panose="02020603050405020304" pitchFamily="18" charset="0"/>
              </a:rPr>
              <a:t>bài</a:t>
            </a:r>
            <a:r>
              <a:rPr lang="en-US" altLang="en-US" sz="4400" dirty="0">
                <a:solidFill>
                  <a:srgbClr val="FF0000"/>
                </a:solidFill>
                <a:latin typeface="Times New Roman" panose="02020603050405020304" pitchFamily="18" charset="0"/>
              </a:rPr>
              <a:t> </a:t>
            </a:r>
            <a:r>
              <a:rPr lang="en-US" altLang="en-US" sz="4400" dirty="0" err="1">
                <a:solidFill>
                  <a:srgbClr val="FF0000"/>
                </a:solidFill>
                <a:latin typeface="Times New Roman" panose="02020603050405020304" pitchFamily="18" charset="0"/>
              </a:rPr>
              <a:t>là</a:t>
            </a:r>
            <a:r>
              <a:rPr lang="en-US" altLang="en-US" sz="4400" dirty="0">
                <a:solidFill>
                  <a:srgbClr val="FF0000"/>
                </a:solidFill>
                <a:latin typeface="Times New Roman" panose="02020603050405020304" pitchFamily="18" charset="0"/>
              </a:rPr>
              <a:t> </a:t>
            </a:r>
            <a:r>
              <a:rPr lang="en-US" altLang="en-US" sz="4400" dirty="0" err="1">
                <a:solidFill>
                  <a:srgbClr val="FF0000"/>
                </a:solidFill>
                <a:latin typeface="Times New Roman" panose="02020603050405020304" pitchFamily="18" charset="0"/>
              </a:rPr>
              <a:t>gì</a:t>
            </a:r>
            <a:r>
              <a:rPr lang="en-US" altLang="en-US" sz="4400" dirty="0">
                <a:solidFill>
                  <a:srgbClr val="FF0000"/>
                </a:solidFill>
                <a:latin typeface="Times New Roman" panose="02020603050405020304" pitchFamily="18" charset="0"/>
              </a:rPr>
              <a:t> ?</a:t>
            </a:r>
          </a:p>
        </p:txBody>
      </p:sp>
    </p:spTree>
    <p:extLst>
      <p:ext uri="{BB962C8B-B14F-4D97-AF65-F5344CB8AC3E}">
        <p14:creationId xmlns:p14="http://schemas.microsoft.com/office/powerpoint/2010/main" val="2182762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4124967" y="334083"/>
            <a:ext cx="950602" cy="533882"/>
          </a:xfrm>
          <a:prstGeom prst="rect">
            <a:avLst/>
          </a:prstGeom>
        </p:spPr>
      </p:pic>
      <p:sp>
        <p:nvSpPr>
          <p:cNvPr id="12" name="任意多边形 11"/>
          <p:cNvSpPr/>
          <p:nvPr/>
        </p:nvSpPr>
        <p:spPr>
          <a:xfrm flipH="1">
            <a:off x="4452999" y="3915137"/>
            <a:ext cx="4691001" cy="1228364"/>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a:off x="0" y="3566703"/>
            <a:ext cx="6752235" cy="1576798"/>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2743941"/>
            <a:ext cx="9144000" cy="2399560"/>
          </a:xfrm>
          <a:prstGeom prst="rect">
            <a:avLst/>
          </a:prstGeom>
        </p:spPr>
      </p:pic>
      <p:sp>
        <p:nvSpPr>
          <p:cNvPr id="15" name="矩形 3">
            <a:extLst>
              <a:ext uri="{FF2B5EF4-FFF2-40B4-BE49-F238E27FC236}">
                <a16:creationId xmlns:a16="http://schemas.microsoft.com/office/drawing/2014/main" id="{28EEE3BA-B370-4476-ADB8-5995FB1E8135}"/>
              </a:ext>
            </a:extLst>
          </p:cNvPr>
          <p:cNvSpPr/>
          <p:nvPr/>
        </p:nvSpPr>
        <p:spPr>
          <a:xfrm>
            <a:off x="901664" y="533344"/>
            <a:ext cx="7397205" cy="2710958"/>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600" b="1" dirty="0">
                <a:solidFill>
                  <a:schemeClr val="tx1"/>
                </a:solidFill>
                <a:latin typeface="Times New Roman" panose="02020603050405020304" pitchFamily="18" charset="0"/>
                <a:cs typeface="Times New Roman" panose="02020603050405020304" pitchFamily="18" charset="0"/>
              </a:rPr>
              <a:t>  Ca </a:t>
            </a:r>
            <a:r>
              <a:rPr lang="en-US" sz="2600" b="1" dirty="0" err="1">
                <a:solidFill>
                  <a:schemeClr val="tx1"/>
                </a:solidFill>
                <a:latin typeface="Times New Roman" panose="02020603050405020304" pitchFamily="18" charset="0"/>
                <a:cs typeface="Times New Roman" panose="02020603050405020304" pitchFamily="18" charset="0"/>
              </a:rPr>
              <a:t>ngợi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anh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hùng</a:t>
            </a:r>
            <a:r>
              <a:rPr lang="en-US" sz="2600" b="1" dirty="0">
                <a:solidFill>
                  <a:schemeClr val="tx1"/>
                </a:solidFill>
                <a:latin typeface="Times New Roman" panose="02020603050405020304" pitchFamily="18" charset="0"/>
                <a:cs typeface="Times New Roman" panose="02020603050405020304" pitchFamily="18" charset="0"/>
              </a:rPr>
              <a:t> Lao </a:t>
            </a:r>
            <a:r>
              <a:rPr lang="en-US" sz="2600" b="1" dirty="0" err="1">
                <a:solidFill>
                  <a:schemeClr val="tx1"/>
                </a:solidFill>
                <a:latin typeface="Times New Roman" panose="02020603050405020304" pitchFamily="18" charset="0"/>
                <a:cs typeface="Times New Roman" panose="02020603050405020304" pitchFamily="18" charset="0"/>
              </a:rPr>
              <a:t>động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Trần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Đại</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Nghĩa</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đã</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có</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những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cống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hiến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xuất</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sắc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cho</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sự</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nghiệp</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quốc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phòng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và</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xây</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dựng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nền</a:t>
            </a:r>
            <a:r>
              <a:rPr lang="en-US" sz="2600" b="1" dirty="0">
                <a:solidFill>
                  <a:schemeClr val="tx1"/>
                </a:solidFill>
                <a:latin typeface="Times New Roman" panose="02020603050405020304" pitchFamily="18" charset="0"/>
                <a:cs typeface="Times New Roman" panose="02020603050405020304" pitchFamily="18" charset="0"/>
              </a:rPr>
              <a:t> khoa </a:t>
            </a:r>
            <a:r>
              <a:rPr lang="en-US" sz="2600" b="1" dirty="0" err="1">
                <a:solidFill>
                  <a:schemeClr val="tx1"/>
                </a:solidFill>
                <a:latin typeface="Times New Roman" panose="02020603050405020304" pitchFamily="18" charset="0"/>
                <a:cs typeface="Times New Roman" panose="02020603050405020304" pitchFamily="18" charset="0"/>
              </a:rPr>
              <a:t>học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trẻ</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của</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đất</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nước</a:t>
            </a:r>
            <a:r>
              <a:rPr lang="en-US" sz="2600" b="1" dirty="0">
                <a:solidFill>
                  <a:schemeClr val="tx1"/>
                </a:solidFill>
                <a:latin typeface="Times New Roman" panose="02020603050405020304" pitchFamily="18" charset="0"/>
                <a:cs typeface="Times New Roman" panose="02020603050405020304" pitchFamily="18" charset="0"/>
              </a:rPr>
              <a:t>.</a:t>
            </a:r>
            <a:endParaRPr lang="zh-CN" altLang="en-US" sz="2600" dirty="0">
              <a:latin typeface="Times New Roman" panose="02020603050405020304" pitchFamily="18" charset="0"/>
              <a:cs typeface="Times New Roman" panose="02020603050405020304" pitchFamily="18" charset="0"/>
            </a:endParaRPr>
          </a:p>
        </p:txBody>
      </p:sp>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8426" y="0"/>
            <a:ext cx="1300405" cy="725549"/>
          </a:xfrm>
          <a:prstGeom prst="rect">
            <a:avLst/>
          </a:pr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1399" y="2340126"/>
            <a:ext cx="1040678" cy="507648"/>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21955" y="-158213"/>
            <a:ext cx="586127" cy="676068"/>
          </a:xfrm>
          <a:prstGeom prst="rect">
            <a:avLst/>
          </a:prstGeom>
        </p:spPr>
      </p:pic>
      <p:pic>
        <p:nvPicPr>
          <p:cNvPr id="27" name="图片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6594" y="2941521"/>
            <a:ext cx="244169" cy="282321"/>
          </a:xfrm>
          <a:prstGeom prst="rect">
            <a:avLst/>
          </a:prstGeom>
        </p:spPr>
      </p:pic>
      <p:pic>
        <p:nvPicPr>
          <p:cNvPr id="17" name="Picture 16" descr="A picture containing umbrella, accessory, toy&#10;&#10;Description automatically generated">
            <a:extLst>
              <a:ext uri="{FF2B5EF4-FFF2-40B4-BE49-F238E27FC236}">
                <a16:creationId xmlns:a16="http://schemas.microsoft.com/office/drawing/2014/main" id="{40B6C157-2752-4FFF-99E8-BD84768795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981" y="3064289"/>
            <a:ext cx="2237973" cy="2237973"/>
          </a:xfrm>
          <a:prstGeom prst="rect">
            <a:avLst/>
          </a:prstGeom>
        </p:spPr>
      </p:pic>
      <p:sp>
        <p:nvSpPr>
          <p:cNvPr id="2" name="Flowchart: Terminator 1">
            <a:extLst>
              <a:ext uri="{FF2B5EF4-FFF2-40B4-BE49-F238E27FC236}">
                <a16:creationId xmlns:a16="http://schemas.microsoft.com/office/drawing/2014/main" id="{418330A2-342F-8AAD-7804-80D0FE158A86}"/>
              </a:ext>
            </a:extLst>
          </p:cNvPr>
          <p:cNvSpPr/>
          <p:nvPr/>
        </p:nvSpPr>
        <p:spPr>
          <a:xfrm>
            <a:off x="2857500" y="680646"/>
            <a:ext cx="3429000" cy="533400"/>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NỘI DUNG</a:t>
            </a:r>
            <a:endParaRPr lang="en-US" sz="2400" b="1" dirty="0"/>
          </a:p>
        </p:txBody>
      </p:sp>
    </p:spTree>
    <p:extLst>
      <p:ext uri="{BB962C8B-B14F-4D97-AF65-F5344CB8AC3E}">
        <p14:creationId xmlns:p14="http://schemas.microsoft.com/office/powerpoint/2010/main" val="291446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7450"/>
            <a:ext cx="9144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descr="Kết quả hình ảnh cho đền trần đại nghĩ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213"/>
            <a:ext cx="914400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563117"/>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Kết quả hình ảnh cho truong tran dai ngh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176280"/>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78469"/>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p:cNvSpPr>
            <a:spLocks noChangeArrowheads="1"/>
          </p:cNvSpPr>
          <p:nvPr/>
        </p:nvSpPr>
        <p:spPr bwMode="gray">
          <a:xfrm>
            <a:off x="1143000" y="30956"/>
            <a:ext cx="2343150" cy="5715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defRPr/>
            </a:pPr>
            <a:r>
              <a:rPr lang="en-US" sz="2400" b="1" i="1" dirty="0" err="1">
                <a:latin typeface="Times New Roman" pitchFamily="18" charset="0"/>
              </a:rPr>
              <a:t>Kiểm</a:t>
            </a:r>
            <a:r>
              <a:rPr lang="en-US" sz="2400" b="1" i="1" dirty="0">
                <a:latin typeface="Times New Roman" pitchFamily="18" charset="0"/>
              </a:rPr>
              <a:t> </a:t>
            </a:r>
            <a:r>
              <a:rPr lang="en-US" sz="2400" b="1" i="1" dirty="0" err="1">
                <a:latin typeface="Times New Roman" pitchFamily="18" charset="0"/>
              </a:rPr>
              <a:t>tra</a:t>
            </a:r>
            <a:r>
              <a:rPr lang="en-US" sz="2400" b="1" i="1" dirty="0">
                <a:latin typeface="Times New Roman" pitchFamily="18" charset="0"/>
              </a:rPr>
              <a:t> </a:t>
            </a:r>
            <a:r>
              <a:rPr lang="en-US" sz="2400" b="1" i="1" dirty="0" err="1">
                <a:latin typeface="Times New Roman" pitchFamily="18" charset="0"/>
              </a:rPr>
              <a:t>bài</a:t>
            </a:r>
            <a:r>
              <a:rPr lang="en-US" sz="2400" b="1" i="1" dirty="0">
                <a:latin typeface="Times New Roman" pitchFamily="18" charset="0"/>
              </a:rPr>
              <a:t> </a:t>
            </a:r>
            <a:r>
              <a:rPr lang="en-US" sz="2400" b="1" i="1" dirty="0" err="1">
                <a:latin typeface="Times New Roman" pitchFamily="18" charset="0"/>
              </a:rPr>
              <a:t>cũ</a:t>
            </a:r>
            <a:endParaRPr lang="en-US" sz="2400" b="1" i="1" dirty="0">
              <a:latin typeface="Times New Roman" pitchFamily="18" charset="0"/>
            </a:endParaRPr>
          </a:p>
        </p:txBody>
      </p:sp>
      <p:pic>
        <p:nvPicPr>
          <p:cNvPr id="2055" name="Picture 7" descr="dauhoi"/>
          <p:cNvPicPr>
            <a:picLocks noChangeAspect="1" noChangeArrowheads="1" noCrop="1"/>
          </p:cNvPicPr>
          <p:nvPr/>
        </p:nvPicPr>
        <p:blipFill>
          <a:blip r:embed="rId2"/>
          <a:srcRect/>
          <a:stretch>
            <a:fillRect/>
          </a:stretch>
        </p:blipFill>
        <p:spPr bwMode="auto">
          <a:xfrm>
            <a:off x="1143000" y="1257300"/>
            <a:ext cx="1028700" cy="914400"/>
          </a:xfrm>
          <a:prstGeom prst="rect">
            <a:avLst/>
          </a:prstGeom>
          <a:noFill/>
          <a:ln w="9525">
            <a:noFill/>
            <a:miter lim="800000"/>
            <a:headEnd/>
            <a:tailEnd/>
          </a:ln>
        </p:spPr>
      </p:pic>
      <p:sp>
        <p:nvSpPr>
          <p:cNvPr id="2059" name="AutoShape 11"/>
          <p:cNvSpPr>
            <a:spLocks noChangeArrowheads="1"/>
          </p:cNvSpPr>
          <p:nvPr/>
        </p:nvSpPr>
        <p:spPr bwMode="auto">
          <a:xfrm>
            <a:off x="1220391" y="2743200"/>
            <a:ext cx="6686550" cy="914400"/>
          </a:xfrm>
          <a:prstGeom prst="flowChartAlternateProcess">
            <a:avLst/>
          </a:prstGeom>
          <a:solidFill>
            <a:schemeClr val="bg1"/>
          </a:solidFill>
          <a:ln w="28575">
            <a:solidFill>
              <a:srgbClr val="990000"/>
            </a:solidFill>
            <a:miter lim="800000"/>
            <a:headEnd/>
            <a:tailEnd/>
          </a:ln>
        </p:spPr>
        <p:txBody>
          <a:bodyPr wrap="none" anchor="ctr"/>
          <a:lstStyle/>
          <a:p>
            <a:pPr eaLnBrk="1" hangingPunct="1"/>
            <a:r>
              <a:rPr lang="en-US" sz="2700" b="1">
                <a:solidFill>
                  <a:srgbClr val="000099"/>
                </a:solidFill>
                <a:latin typeface="Times New Roman" pitchFamily="18" charset="0"/>
                <a:cs typeface="Times New Roman" pitchFamily="18" charset="0"/>
              </a:rPr>
              <a:t>Trống đồng Đông Sơn đa dạng như thế nào?</a:t>
            </a:r>
          </a:p>
        </p:txBody>
      </p:sp>
      <p:sp>
        <p:nvSpPr>
          <p:cNvPr id="2061" name="AutoShape 13"/>
          <p:cNvSpPr>
            <a:spLocks noChangeArrowheads="1"/>
          </p:cNvSpPr>
          <p:nvPr/>
        </p:nvSpPr>
        <p:spPr bwMode="auto">
          <a:xfrm>
            <a:off x="1314450" y="2743200"/>
            <a:ext cx="6457950" cy="914400"/>
          </a:xfrm>
          <a:prstGeom prst="flowChartAlternateProcess">
            <a:avLst/>
          </a:prstGeom>
          <a:solidFill>
            <a:schemeClr val="bg1"/>
          </a:solidFill>
          <a:ln w="28575">
            <a:solidFill>
              <a:srgbClr val="990000"/>
            </a:solidFill>
            <a:miter lim="800000"/>
            <a:headEnd/>
            <a:tailEnd/>
          </a:ln>
        </p:spPr>
        <p:txBody>
          <a:bodyPr wrap="none" anchor="ctr"/>
          <a:lstStyle/>
          <a:p>
            <a:pPr eaLnBrk="1" hangingPunct="1"/>
            <a:r>
              <a:rPr lang="en-US" sz="2700" b="1">
                <a:solidFill>
                  <a:srgbClr val="000099"/>
                </a:solidFill>
                <a:latin typeface="Times New Roman" pitchFamily="18" charset="0"/>
                <a:cs typeface="Times New Roman" pitchFamily="18" charset="0"/>
              </a:rPr>
              <a:t>Những hoạt động nào của con người được </a:t>
            </a:r>
          </a:p>
          <a:p>
            <a:pPr eaLnBrk="1" hangingPunct="1"/>
            <a:r>
              <a:rPr lang="en-US" sz="2700" b="1">
                <a:solidFill>
                  <a:srgbClr val="000099"/>
                </a:solidFill>
                <a:latin typeface="Times New Roman" pitchFamily="18" charset="0"/>
                <a:cs typeface="Times New Roman" pitchFamily="18" charset="0"/>
              </a:rPr>
              <a:t>miêu tả trên trống đồng?</a:t>
            </a:r>
          </a:p>
        </p:txBody>
      </p:sp>
      <p:sp>
        <p:nvSpPr>
          <p:cNvPr id="2062" name="WordArt 14"/>
          <p:cNvSpPr>
            <a:spLocks noChangeArrowheads="1" noChangeShapeType="1" noTextEdit="1"/>
          </p:cNvSpPr>
          <p:nvPr/>
        </p:nvSpPr>
        <p:spPr bwMode="auto">
          <a:xfrm>
            <a:off x="2400301" y="1085850"/>
            <a:ext cx="4221956" cy="710804"/>
          </a:xfrm>
          <a:prstGeom prst="rect">
            <a:avLst/>
          </a:prstGeom>
        </p:spPr>
        <p:txBody>
          <a:bodyPr wrap="none" fromWordArt="1">
            <a:prstTxWarp prst="textPlain">
              <a:avLst>
                <a:gd name="adj" fmla="val 50000"/>
              </a:avLst>
            </a:prstTxWarp>
          </a:bodyPr>
          <a:lstStyle/>
          <a:p>
            <a:pPr algn="ctr"/>
            <a:r>
              <a:rPr lang="vi-VN" sz="27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Trống đồng Đông Sơn</a:t>
            </a:r>
            <a:endParaRPr lang="en-US" sz="27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p:txBody>
      </p:sp>
      <p:sp>
        <p:nvSpPr>
          <p:cNvPr id="2063" name="AutoShape 15"/>
          <p:cNvSpPr>
            <a:spLocks noChangeArrowheads="1"/>
          </p:cNvSpPr>
          <p:nvPr/>
        </p:nvSpPr>
        <p:spPr bwMode="gray">
          <a:xfrm>
            <a:off x="2343150" y="2057400"/>
            <a:ext cx="4171950" cy="571500"/>
          </a:xfrm>
          <a:prstGeom prst="roundRect">
            <a:avLst>
              <a:gd name="adj" fmla="val 10889"/>
            </a:avLst>
          </a:prstGeom>
          <a:solidFill>
            <a:schemeClr val="bg1"/>
          </a:solidFill>
          <a:ln w="38100">
            <a:noFill/>
            <a:round/>
            <a:headEnd/>
            <a:tailEnd/>
          </a:ln>
        </p:spPr>
        <p:txBody>
          <a:bodyPr wrap="none" anchor="ctr"/>
          <a:lstStyle/>
          <a:p>
            <a:pPr eaLnBrk="1" hangingPunct="1"/>
            <a:r>
              <a:rPr lang="en-US" sz="2700" b="1">
                <a:latin typeface="Times New Roman" pitchFamily="18" charset="0"/>
              </a:rPr>
              <a:t>Đọc đoạn 1 và trả lời câu hỏi:</a:t>
            </a:r>
          </a:p>
        </p:txBody>
      </p:sp>
      <p:sp>
        <p:nvSpPr>
          <p:cNvPr id="2064" name="AutoShape 16"/>
          <p:cNvSpPr>
            <a:spLocks noChangeArrowheads="1"/>
          </p:cNvSpPr>
          <p:nvPr/>
        </p:nvSpPr>
        <p:spPr bwMode="gray">
          <a:xfrm>
            <a:off x="2343150" y="2057400"/>
            <a:ext cx="4171950" cy="571500"/>
          </a:xfrm>
          <a:prstGeom prst="roundRect">
            <a:avLst>
              <a:gd name="adj" fmla="val 10889"/>
            </a:avLst>
          </a:prstGeom>
          <a:solidFill>
            <a:schemeClr val="bg1"/>
          </a:solidFill>
          <a:ln w="38100">
            <a:noFill/>
            <a:round/>
            <a:headEnd/>
            <a:tailEnd/>
          </a:ln>
        </p:spPr>
        <p:txBody>
          <a:bodyPr wrap="none" anchor="ctr"/>
          <a:lstStyle/>
          <a:p>
            <a:pPr eaLnBrk="1" hangingPunct="1"/>
            <a:r>
              <a:rPr lang="en-US" sz="2700" b="1" dirty="0" err="1">
                <a:latin typeface="Times New Roman" pitchFamily="18" charset="0"/>
              </a:rPr>
              <a:t>Đọc</a:t>
            </a:r>
            <a:r>
              <a:rPr lang="en-US" sz="2700" b="1" dirty="0">
                <a:latin typeface="Times New Roman" pitchFamily="18" charset="0"/>
              </a:rPr>
              <a:t> </a:t>
            </a:r>
            <a:r>
              <a:rPr lang="en-US" sz="2700" b="1" dirty="0" err="1">
                <a:latin typeface="Times New Roman" pitchFamily="18" charset="0"/>
              </a:rPr>
              <a:t>đoạn</a:t>
            </a:r>
            <a:r>
              <a:rPr lang="en-US" sz="2700" b="1" dirty="0">
                <a:latin typeface="Times New Roman" pitchFamily="18" charset="0"/>
              </a:rPr>
              <a:t> 2 </a:t>
            </a:r>
            <a:r>
              <a:rPr lang="en-US" sz="2700" b="1" dirty="0" err="1">
                <a:latin typeface="Times New Roman" pitchFamily="18" charset="0"/>
              </a:rPr>
              <a:t>và</a:t>
            </a:r>
            <a:r>
              <a:rPr lang="en-US" sz="2700" b="1" dirty="0">
                <a:latin typeface="Times New Roman" pitchFamily="18" charset="0"/>
              </a:rPr>
              <a:t> </a:t>
            </a:r>
            <a:r>
              <a:rPr lang="en-US" sz="2700" b="1" dirty="0" err="1">
                <a:latin typeface="Times New Roman" pitchFamily="18" charset="0"/>
              </a:rPr>
              <a:t>trả</a:t>
            </a:r>
            <a:r>
              <a:rPr lang="en-US" sz="2700" b="1" dirty="0">
                <a:latin typeface="Times New Roman" pitchFamily="18" charset="0"/>
              </a:rPr>
              <a:t> </a:t>
            </a:r>
            <a:r>
              <a:rPr lang="en-US" sz="2700" b="1" dirty="0" err="1">
                <a:latin typeface="Times New Roman" pitchFamily="18" charset="0"/>
              </a:rPr>
              <a:t>lời</a:t>
            </a:r>
            <a:r>
              <a:rPr lang="en-US" sz="2700" b="1" dirty="0">
                <a:latin typeface="Times New Roman" pitchFamily="18" charset="0"/>
              </a:rPr>
              <a:t> </a:t>
            </a:r>
            <a:r>
              <a:rPr lang="en-US" sz="2700" b="1" dirty="0" err="1">
                <a:latin typeface="Times New Roman" pitchFamily="18" charset="0"/>
              </a:rPr>
              <a:t>câu</a:t>
            </a:r>
            <a:r>
              <a:rPr lang="en-US" sz="2700" b="1" dirty="0">
                <a:latin typeface="Times New Roman" pitchFamily="18" charset="0"/>
              </a:rPr>
              <a:t> </a:t>
            </a:r>
            <a:r>
              <a:rPr lang="en-US" sz="2700" b="1" dirty="0" err="1">
                <a:latin typeface="Times New Roman" pitchFamily="18" charset="0"/>
              </a:rPr>
              <a:t>hỏi</a:t>
            </a:r>
            <a:r>
              <a:rPr lang="en-US" sz="2700" b="1" dirty="0">
                <a:latin typeface="Times New Roman" pitchFamily="18" charset="0"/>
              </a:rPr>
              <a:t>:</a:t>
            </a:r>
          </a:p>
        </p:txBody>
      </p:sp>
      <p:sp>
        <p:nvSpPr>
          <p:cNvPr id="9" name="AutoShape 13"/>
          <p:cNvSpPr>
            <a:spLocks noChangeArrowheads="1"/>
          </p:cNvSpPr>
          <p:nvPr/>
        </p:nvSpPr>
        <p:spPr bwMode="auto">
          <a:xfrm>
            <a:off x="1337072" y="2743200"/>
            <a:ext cx="6457950" cy="914400"/>
          </a:xfrm>
          <a:prstGeom prst="flowChartAlternateProcess">
            <a:avLst/>
          </a:prstGeom>
          <a:solidFill>
            <a:schemeClr val="bg1"/>
          </a:solidFill>
          <a:ln w="28575">
            <a:solidFill>
              <a:srgbClr val="990000"/>
            </a:solidFill>
            <a:miter lim="800000"/>
            <a:headEnd/>
            <a:tailEnd/>
          </a:ln>
        </p:spPr>
        <p:txBody>
          <a:bodyPr wrap="none" anchor="ctr"/>
          <a:lstStyle/>
          <a:p>
            <a:pPr algn="ctr" eaLnBrk="1" hangingPunct="1"/>
            <a:r>
              <a:rPr lang="en-US" sz="2700" b="1" dirty="0" err="1">
                <a:solidFill>
                  <a:srgbClr val="000099"/>
                </a:solidFill>
                <a:latin typeface="Times New Roman" pitchFamily="18" charset="0"/>
                <a:cs typeface="Times New Roman" pitchFamily="18" charset="0"/>
              </a:rPr>
              <a:t>Em</a:t>
            </a:r>
            <a:r>
              <a:rPr lang="en-US" sz="2700" b="1" dirty="0">
                <a:solidFill>
                  <a:srgbClr val="000099"/>
                </a:solidFill>
                <a:latin typeface="Times New Roman" pitchFamily="18" charset="0"/>
                <a:cs typeface="Times New Roman" pitchFamily="18" charset="0"/>
              </a:rPr>
              <a:t> </a:t>
            </a:r>
            <a:r>
              <a:rPr lang="en-US" sz="2700" b="1" dirty="0" err="1">
                <a:solidFill>
                  <a:srgbClr val="000099"/>
                </a:solidFill>
                <a:latin typeface="Times New Roman" pitchFamily="18" charset="0"/>
                <a:cs typeface="Times New Roman" pitchFamily="18" charset="0"/>
              </a:rPr>
              <a:t>hãy</a:t>
            </a:r>
            <a:r>
              <a:rPr lang="en-US" sz="2700" b="1" dirty="0">
                <a:solidFill>
                  <a:srgbClr val="000099"/>
                </a:solidFill>
                <a:latin typeface="Times New Roman" pitchFamily="18" charset="0"/>
                <a:cs typeface="Times New Roman" pitchFamily="18" charset="0"/>
              </a:rPr>
              <a:t> </a:t>
            </a:r>
            <a:r>
              <a:rPr lang="en-US" sz="2700" b="1" dirty="0" err="1">
                <a:solidFill>
                  <a:srgbClr val="000099"/>
                </a:solidFill>
                <a:latin typeface="Times New Roman" pitchFamily="18" charset="0"/>
                <a:cs typeface="Times New Roman" pitchFamily="18" charset="0"/>
              </a:rPr>
              <a:t>nhắc</a:t>
            </a:r>
            <a:r>
              <a:rPr lang="en-US" sz="2700" b="1" dirty="0">
                <a:solidFill>
                  <a:srgbClr val="000099"/>
                </a:solidFill>
                <a:latin typeface="Times New Roman" pitchFamily="18" charset="0"/>
                <a:cs typeface="Times New Roman" pitchFamily="18" charset="0"/>
              </a:rPr>
              <a:t> </a:t>
            </a:r>
            <a:r>
              <a:rPr lang="en-US" sz="2700" b="1" dirty="0" err="1">
                <a:solidFill>
                  <a:srgbClr val="000099"/>
                </a:solidFill>
                <a:latin typeface="Times New Roman" pitchFamily="18" charset="0"/>
                <a:cs typeface="Times New Roman" pitchFamily="18" charset="0"/>
              </a:rPr>
              <a:t>nội</a:t>
            </a:r>
            <a:r>
              <a:rPr lang="en-US" sz="2700" b="1" dirty="0">
                <a:solidFill>
                  <a:srgbClr val="000099"/>
                </a:solidFill>
                <a:latin typeface="Times New Roman" pitchFamily="18" charset="0"/>
                <a:cs typeface="Times New Roman" pitchFamily="18" charset="0"/>
              </a:rPr>
              <a:t> dung </a:t>
            </a:r>
            <a:r>
              <a:rPr lang="en-US" sz="2700" b="1" dirty="0" err="1">
                <a:solidFill>
                  <a:srgbClr val="000099"/>
                </a:solidFill>
                <a:latin typeface="Times New Roman" pitchFamily="18" charset="0"/>
                <a:cs typeface="Times New Roman" pitchFamily="18" charset="0"/>
              </a:rPr>
              <a:t>bài</a:t>
            </a:r>
            <a:r>
              <a:rPr lang="en-US" sz="2700" b="1" dirty="0">
                <a:solidFill>
                  <a:srgbClr val="000099"/>
                </a:solidFill>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208E294D-63A8-41AA-FE76-C406BEBB260B}"/>
              </a:ext>
            </a:extLst>
          </p:cNvPr>
          <p:cNvSpPr txBox="1"/>
          <p:nvPr/>
        </p:nvSpPr>
        <p:spPr>
          <a:xfrm>
            <a:off x="1905000" y="448804"/>
            <a:ext cx="6229349" cy="507831"/>
          </a:xfrm>
          <a:prstGeom prst="rect">
            <a:avLst/>
          </a:prstGeom>
          <a:noFill/>
        </p:spPr>
        <p:txBody>
          <a:bodyPr wrap="square">
            <a:spAutoFit/>
          </a:bodyPr>
          <a:lstStyle/>
          <a:p>
            <a:br>
              <a:rPr lang="vi-VN" sz="1350" dirty="0">
                <a:solidFill>
                  <a:srgbClr val="000000"/>
                </a:solidFill>
                <a:latin typeface="OpenSans"/>
              </a:rPr>
            </a:br>
            <a:endParaRPr lang="en-US" sz="1350" dirty="0"/>
          </a:p>
        </p:txBody>
      </p:sp>
      <p:sp>
        <p:nvSpPr>
          <p:cNvPr id="2" name="AutoShape 13">
            <a:extLst>
              <a:ext uri="{FF2B5EF4-FFF2-40B4-BE49-F238E27FC236}">
                <a16:creationId xmlns:a16="http://schemas.microsoft.com/office/drawing/2014/main" id="{468DADE2-90C2-A154-E073-A2A3B77BB064}"/>
              </a:ext>
            </a:extLst>
          </p:cNvPr>
          <p:cNvSpPr>
            <a:spLocks noChangeArrowheads="1"/>
          </p:cNvSpPr>
          <p:nvPr/>
        </p:nvSpPr>
        <p:spPr bwMode="auto">
          <a:xfrm>
            <a:off x="1168004" y="4146946"/>
            <a:ext cx="6686550" cy="914400"/>
          </a:xfrm>
          <a:prstGeom prst="flowChartAlternateProcess">
            <a:avLst/>
          </a:prstGeom>
          <a:solidFill>
            <a:schemeClr val="bg1"/>
          </a:solidFill>
          <a:ln w="28575">
            <a:solidFill>
              <a:srgbClr val="990000"/>
            </a:solidFill>
            <a:miter lim="800000"/>
            <a:headEnd/>
            <a:tailEnd/>
          </a:ln>
        </p:spPr>
        <p:txBody>
          <a:bodyPr wrap="none" anchor="ctr"/>
          <a:lstStyle/>
          <a:p>
            <a:pPr algn="just"/>
            <a:endParaRPr lang="en-US" sz="2000" b="1" dirty="0">
              <a:solidFill>
                <a:srgbClr val="000000"/>
              </a:solidFill>
              <a:latin typeface="Times New Roman" panose="02020603050405020304" pitchFamily="18" charset="0"/>
              <a:cs typeface="Times New Roman" panose="02020603050405020304" pitchFamily="18" charset="0"/>
            </a:endParaRP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NỘI DUNG: </a:t>
            </a:r>
            <a:r>
              <a:rPr lang="vi-VN" sz="2000" b="1" dirty="0">
                <a:solidFill>
                  <a:srgbClr val="000000"/>
                </a:solidFill>
                <a:latin typeface="Times New Roman" panose="02020603050405020304" pitchFamily="18" charset="0"/>
                <a:cs typeface="Times New Roman" panose="02020603050405020304" pitchFamily="18" charset="0"/>
              </a:rPr>
              <a:t>Bộ sưu tập trống đồng Đông Sơn rất phong </a:t>
            </a:r>
            <a:endParaRPr lang="en-US" sz="2000" b="1" dirty="0">
              <a:solidFill>
                <a:srgbClr val="000000"/>
              </a:solidFill>
              <a:latin typeface="Times New Roman" panose="02020603050405020304" pitchFamily="18" charset="0"/>
              <a:cs typeface="Times New Roman" panose="02020603050405020304" pitchFamily="18" charset="0"/>
            </a:endParaRPr>
          </a:p>
          <a:p>
            <a:pPr algn="just"/>
            <a:r>
              <a:rPr lang="vi-VN" sz="2000" b="1" dirty="0">
                <a:solidFill>
                  <a:srgbClr val="000000"/>
                </a:solidFill>
                <a:latin typeface="Times New Roman" panose="02020603050405020304" pitchFamily="18" charset="0"/>
                <a:cs typeface="Times New Roman" panose="02020603050405020304" pitchFamily="18" charset="0"/>
              </a:rPr>
              <a:t>phú, đa dạng với hoa văn đặc sắc, là niềm tự hào của người</a:t>
            </a:r>
            <a:endParaRPr lang="en-US" sz="2000" b="1" dirty="0">
              <a:solidFill>
                <a:srgbClr val="000000"/>
              </a:solidFill>
              <a:latin typeface="Times New Roman" panose="02020603050405020304" pitchFamily="18" charset="0"/>
              <a:cs typeface="Times New Roman" panose="02020603050405020304" pitchFamily="18" charset="0"/>
            </a:endParaRPr>
          </a:p>
          <a:p>
            <a:pPr algn="just"/>
            <a:r>
              <a:rPr lang="vi-VN" sz="2000" b="1" dirty="0">
                <a:solidFill>
                  <a:srgbClr val="000000"/>
                </a:solidFill>
                <a:latin typeface="Times New Roman" panose="02020603050405020304" pitchFamily="18" charset="0"/>
                <a:cs typeface="Times New Roman" panose="02020603050405020304" pitchFamily="18" charset="0"/>
              </a:rPr>
              <a:t> Việt Nam</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chúng ta.</a:t>
            </a:r>
            <a:br>
              <a:rPr lang="vi-VN" sz="2000" b="1" dirty="0">
                <a:solidFill>
                  <a:srgbClr val="000000"/>
                </a:solidFill>
                <a:latin typeface="Times New Roman" panose="02020603050405020304" pitchFamily="18" charset="0"/>
                <a:cs typeface="Times New Roman" panose="02020603050405020304" pitchFamily="18" charset="0"/>
              </a:rPr>
            </a:br>
            <a:endParaRPr lang="en-US" sz="2000" b="1" dirty="0">
              <a:solidFill>
                <a:srgbClr val="000099"/>
              </a:solidFill>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ppt_x</p:attrName>
                                        </p:attrNameLst>
                                      </p:cBhvr>
                                      <p:tavLst>
                                        <p:tav tm="0">
                                          <p:val>
                                            <p:strVal val="#ppt_x-.2"/>
                                          </p:val>
                                        </p:tav>
                                        <p:tav tm="100000">
                                          <p:val>
                                            <p:strVal val="#ppt_x"/>
                                          </p:val>
                                        </p:tav>
                                      </p:tavLst>
                                    </p:anim>
                                    <p:anim calcmode="lin" valueType="num">
                                      <p:cBhvr>
                                        <p:cTn id="8"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062"/>
                                        </p:tgtEl>
                                        <p:attrNameLst>
                                          <p:attrName>style.visibility</p:attrName>
                                        </p:attrNameLst>
                                      </p:cBhvr>
                                      <p:to>
                                        <p:strVal val="visible"/>
                                      </p:to>
                                    </p:set>
                                    <p:anim calcmode="lin" valueType="num">
                                      <p:cBhvr>
                                        <p:cTn id="14" dur="1000" fill="hold"/>
                                        <p:tgtEl>
                                          <p:spTgt spid="2062"/>
                                        </p:tgtEl>
                                        <p:attrNameLst>
                                          <p:attrName>ppt_w</p:attrName>
                                        </p:attrNameLst>
                                      </p:cBhvr>
                                      <p:tavLst>
                                        <p:tav tm="0">
                                          <p:val>
                                            <p:fltVal val="0"/>
                                          </p:val>
                                        </p:tav>
                                        <p:tav tm="100000">
                                          <p:val>
                                            <p:strVal val="#ppt_w"/>
                                          </p:val>
                                        </p:tav>
                                      </p:tavLst>
                                    </p:anim>
                                    <p:anim calcmode="lin" valueType="num">
                                      <p:cBhvr>
                                        <p:cTn id="15" dur="1000" fill="hold"/>
                                        <p:tgtEl>
                                          <p:spTgt spid="2062"/>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2055"/>
                                        </p:tgtEl>
                                        <p:attrNameLst>
                                          <p:attrName>style.visibility</p:attrName>
                                        </p:attrNameLst>
                                      </p:cBhvr>
                                      <p:to>
                                        <p:strVal val="visible"/>
                                      </p:to>
                                    </p:set>
                                    <p:animEffect transition="in" filter="strips(downRight)">
                                      <p:cBhvr>
                                        <p:cTn id="20" dur="1000"/>
                                        <p:tgtEl>
                                          <p:spTgt spid="205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2063"/>
                                        </p:tgtEl>
                                        <p:attrNameLst>
                                          <p:attrName>style.visibility</p:attrName>
                                        </p:attrNameLst>
                                      </p:cBhvr>
                                      <p:to>
                                        <p:strVal val="visible"/>
                                      </p:to>
                                    </p:set>
                                    <p:animEffect transition="in" filter="fade">
                                      <p:cBhvr>
                                        <p:cTn id="25" dur="1000"/>
                                        <p:tgtEl>
                                          <p:spTgt spid="2063"/>
                                        </p:tgtEl>
                                      </p:cBhvr>
                                    </p:animEffect>
                                    <p:anim calcmode="lin" valueType="num">
                                      <p:cBhvr>
                                        <p:cTn id="26" dur="1000" fill="hold"/>
                                        <p:tgtEl>
                                          <p:spTgt spid="2063"/>
                                        </p:tgtEl>
                                        <p:attrNameLst>
                                          <p:attrName>ppt_x</p:attrName>
                                        </p:attrNameLst>
                                      </p:cBhvr>
                                      <p:tavLst>
                                        <p:tav tm="0">
                                          <p:val>
                                            <p:strVal val="#ppt_x"/>
                                          </p:val>
                                        </p:tav>
                                        <p:tav tm="100000">
                                          <p:val>
                                            <p:strVal val="#ppt_x"/>
                                          </p:val>
                                        </p:tav>
                                      </p:tavLst>
                                    </p:anim>
                                    <p:anim calcmode="lin" valueType="num">
                                      <p:cBhvr>
                                        <p:cTn id="27" dur="1000" fill="hold"/>
                                        <p:tgtEl>
                                          <p:spTgt spid="2063"/>
                                        </p:tgtEl>
                                        <p:attrNameLst>
                                          <p:attrName>ppt_y</p:attrName>
                                        </p:attrNameLst>
                                      </p:cBhvr>
                                      <p:tavLst>
                                        <p:tav tm="0">
                                          <p:val>
                                            <p:strVal val="#ppt_y+.1"/>
                                          </p:val>
                                        </p:tav>
                                        <p:tav tm="100000">
                                          <p:val>
                                            <p:strVal val="#ppt_y"/>
                                          </p:val>
                                        </p:tav>
                                      </p:tavLst>
                                    </p:anim>
                                  </p:childTnLst>
                                </p:cTn>
                              </p:par>
                              <p:par>
                                <p:cTn id="28" presetID="42" presetClass="entr" presetSubtype="0" fill="hold" grpId="1" nodeType="withEffect">
                                  <p:stCondLst>
                                    <p:cond delay="0"/>
                                  </p:stCondLst>
                                  <p:childTnLst>
                                    <p:set>
                                      <p:cBhvr>
                                        <p:cTn id="29" dur="1" fill="hold">
                                          <p:stCondLst>
                                            <p:cond delay="0"/>
                                          </p:stCondLst>
                                        </p:cTn>
                                        <p:tgtEl>
                                          <p:spTgt spid="2059"/>
                                        </p:tgtEl>
                                        <p:attrNameLst>
                                          <p:attrName>style.visibility</p:attrName>
                                        </p:attrNameLst>
                                      </p:cBhvr>
                                      <p:to>
                                        <p:strVal val="visible"/>
                                      </p:to>
                                    </p:set>
                                    <p:animEffect transition="in" filter="fade">
                                      <p:cBhvr>
                                        <p:cTn id="30" dur="1000"/>
                                        <p:tgtEl>
                                          <p:spTgt spid="2059"/>
                                        </p:tgtEl>
                                      </p:cBhvr>
                                    </p:animEffect>
                                    <p:anim calcmode="lin" valueType="num">
                                      <p:cBhvr>
                                        <p:cTn id="31" dur="1000" fill="hold"/>
                                        <p:tgtEl>
                                          <p:spTgt spid="2059"/>
                                        </p:tgtEl>
                                        <p:attrNameLst>
                                          <p:attrName>ppt_x</p:attrName>
                                        </p:attrNameLst>
                                      </p:cBhvr>
                                      <p:tavLst>
                                        <p:tav tm="0">
                                          <p:val>
                                            <p:strVal val="#ppt_x"/>
                                          </p:val>
                                        </p:tav>
                                        <p:tav tm="100000">
                                          <p:val>
                                            <p:strVal val="#ppt_x"/>
                                          </p:val>
                                        </p:tav>
                                      </p:tavLst>
                                    </p:anim>
                                    <p:anim calcmode="lin" valueType="num">
                                      <p:cBhvr>
                                        <p:cTn id="32" dur="1000" fill="hold"/>
                                        <p:tgtEl>
                                          <p:spTgt spid="2059"/>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2063"/>
                                        </p:tgtEl>
                                      </p:cBhvr>
                                    </p:animEffect>
                                    <p:set>
                                      <p:cBhvr>
                                        <p:cTn id="37" dur="1" fill="hold">
                                          <p:stCondLst>
                                            <p:cond delay="499"/>
                                          </p:stCondLst>
                                        </p:cTn>
                                        <p:tgtEl>
                                          <p:spTgt spid="2063"/>
                                        </p:tgtEl>
                                        <p:attrNameLst>
                                          <p:attrName>style.visibility</p:attrName>
                                        </p:attrNameLst>
                                      </p:cBhvr>
                                      <p:to>
                                        <p:strVal val="hidden"/>
                                      </p:to>
                                    </p:set>
                                  </p:childTnLst>
                                </p:cTn>
                              </p:par>
                              <p:par>
                                <p:cTn id="38" presetID="5" presetClass="exit" presetSubtype="10" fill="hold" grpId="0" nodeType="withEffect">
                                  <p:stCondLst>
                                    <p:cond delay="0"/>
                                  </p:stCondLst>
                                  <p:childTnLst>
                                    <p:animEffect transition="out" filter="checkerboard(across)">
                                      <p:cBhvr>
                                        <p:cTn id="39" dur="500"/>
                                        <p:tgtEl>
                                          <p:spTgt spid="2059"/>
                                        </p:tgtEl>
                                      </p:cBhvr>
                                    </p:animEffect>
                                    <p:set>
                                      <p:cBhvr>
                                        <p:cTn id="40" dur="1" fill="hold">
                                          <p:stCondLst>
                                            <p:cond delay="499"/>
                                          </p:stCondLst>
                                        </p:cTn>
                                        <p:tgtEl>
                                          <p:spTgt spid="205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1" nodeType="clickEffect">
                                  <p:stCondLst>
                                    <p:cond delay="0"/>
                                  </p:stCondLst>
                                  <p:childTnLst>
                                    <p:set>
                                      <p:cBhvr>
                                        <p:cTn id="44" dur="1" fill="hold">
                                          <p:stCondLst>
                                            <p:cond delay="0"/>
                                          </p:stCondLst>
                                        </p:cTn>
                                        <p:tgtEl>
                                          <p:spTgt spid="2064"/>
                                        </p:tgtEl>
                                        <p:attrNameLst>
                                          <p:attrName>style.visibility</p:attrName>
                                        </p:attrNameLst>
                                      </p:cBhvr>
                                      <p:to>
                                        <p:strVal val="visible"/>
                                      </p:to>
                                    </p:set>
                                    <p:animEffect transition="in" filter="fade">
                                      <p:cBhvr>
                                        <p:cTn id="45" dur="1000"/>
                                        <p:tgtEl>
                                          <p:spTgt spid="2064"/>
                                        </p:tgtEl>
                                      </p:cBhvr>
                                    </p:animEffect>
                                    <p:anim calcmode="lin" valueType="num">
                                      <p:cBhvr>
                                        <p:cTn id="46" dur="1000" fill="hold"/>
                                        <p:tgtEl>
                                          <p:spTgt spid="2064"/>
                                        </p:tgtEl>
                                        <p:attrNameLst>
                                          <p:attrName>ppt_x</p:attrName>
                                        </p:attrNameLst>
                                      </p:cBhvr>
                                      <p:tavLst>
                                        <p:tav tm="0">
                                          <p:val>
                                            <p:strVal val="#ppt_x"/>
                                          </p:val>
                                        </p:tav>
                                        <p:tav tm="100000">
                                          <p:val>
                                            <p:strVal val="#ppt_x"/>
                                          </p:val>
                                        </p:tav>
                                      </p:tavLst>
                                    </p:anim>
                                    <p:anim calcmode="lin" valueType="num">
                                      <p:cBhvr>
                                        <p:cTn id="47" dur="1000" fill="hold"/>
                                        <p:tgtEl>
                                          <p:spTgt spid="2064"/>
                                        </p:tgtEl>
                                        <p:attrNameLst>
                                          <p:attrName>ppt_y</p:attrName>
                                        </p:attrNameLst>
                                      </p:cBhvr>
                                      <p:tavLst>
                                        <p:tav tm="0">
                                          <p:val>
                                            <p:strVal val="#ppt_y+.1"/>
                                          </p:val>
                                        </p:tav>
                                        <p:tav tm="100000">
                                          <p:val>
                                            <p:strVal val="#ppt_y"/>
                                          </p:val>
                                        </p:tav>
                                      </p:tavLst>
                                    </p:anim>
                                  </p:childTnLst>
                                </p:cTn>
                              </p:par>
                              <p:par>
                                <p:cTn id="48" presetID="42" presetClass="entr" presetSubtype="0" fill="hold" grpId="1" nodeType="withEffect">
                                  <p:stCondLst>
                                    <p:cond delay="0"/>
                                  </p:stCondLst>
                                  <p:childTnLst>
                                    <p:set>
                                      <p:cBhvr>
                                        <p:cTn id="49" dur="1" fill="hold">
                                          <p:stCondLst>
                                            <p:cond delay="0"/>
                                          </p:stCondLst>
                                        </p:cTn>
                                        <p:tgtEl>
                                          <p:spTgt spid="2061"/>
                                        </p:tgtEl>
                                        <p:attrNameLst>
                                          <p:attrName>style.visibility</p:attrName>
                                        </p:attrNameLst>
                                      </p:cBhvr>
                                      <p:to>
                                        <p:strVal val="visible"/>
                                      </p:to>
                                    </p:set>
                                    <p:animEffect transition="in" filter="fade">
                                      <p:cBhvr>
                                        <p:cTn id="50" dur="1000"/>
                                        <p:tgtEl>
                                          <p:spTgt spid="2061"/>
                                        </p:tgtEl>
                                      </p:cBhvr>
                                    </p:animEffect>
                                    <p:anim calcmode="lin" valueType="num">
                                      <p:cBhvr>
                                        <p:cTn id="51" dur="1000" fill="hold"/>
                                        <p:tgtEl>
                                          <p:spTgt spid="2061"/>
                                        </p:tgtEl>
                                        <p:attrNameLst>
                                          <p:attrName>ppt_x</p:attrName>
                                        </p:attrNameLst>
                                      </p:cBhvr>
                                      <p:tavLst>
                                        <p:tav tm="0">
                                          <p:val>
                                            <p:strVal val="#ppt_x"/>
                                          </p:val>
                                        </p:tav>
                                        <p:tav tm="100000">
                                          <p:val>
                                            <p:strVal val="#ppt_x"/>
                                          </p:val>
                                        </p:tav>
                                      </p:tavLst>
                                    </p:anim>
                                    <p:anim calcmode="lin" valueType="num">
                                      <p:cBhvr>
                                        <p:cTn id="52" dur="1000" fill="hold"/>
                                        <p:tgtEl>
                                          <p:spTgt spid="2061"/>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xit" presetSubtype="32" fill="hold" grpId="0" nodeType="clickEffect">
                                  <p:stCondLst>
                                    <p:cond delay="0"/>
                                  </p:stCondLst>
                                  <p:childTnLst>
                                    <p:anim calcmode="lin" valueType="num">
                                      <p:cBhvr>
                                        <p:cTn id="56" dur="500"/>
                                        <p:tgtEl>
                                          <p:spTgt spid="2064"/>
                                        </p:tgtEl>
                                        <p:attrNameLst>
                                          <p:attrName>ppt_w</p:attrName>
                                        </p:attrNameLst>
                                      </p:cBhvr>
                                      <p:tavLst>
                                        <p:tav tm="0">
                                          <p:val>
                                            <p:strVal val="ppt_w"/>
                                          </p:val>
                                        </p:tav>
                                        <p:tav tm="100000">
                                          <p:val>
                                            <p:fltVal val="0"/>
                                          </p:val>
                                        </p:tav>
                                      </p:tavLst>
                                    </p:anim>
                                    <p:anim calcmode="lin" valueType="num">
                                      <p:cBhvr>
                                        <p:cTn id="57" dur="500"/>
                                        <p:tgtEl>
                                          <p:spTgt spid="2064"/>
                                        </p:tgtEl>
                                        <p:attrNameLst>
                                          <p:attrName>ppt_h</p:attrName>
                                        </p:attrNameLst>
                                      </p:cBhvr>
                                      <p:tavLst>
                                        <p:tav tm="0">
                                          <p:val>
                                            <p:strVal val="ppt_h"/>
                                          </p:val>
                                        </p:tav>
                                        <p:tav tm="100000">
                                          <p:val>
                                            <p:fltVal val="0"/>
                                          </p:val>
                                        </p:tav>
                                      </p:tavLst>
                                    </p:anim>
                                    <p:animEffect transition="out" filter="fade">
                                      <p:cBhvr>
                                        <p:cTn id="58" dur="500"/>
                                        <p:tgtEl>
                                          <p:spTgt spid="2064"/>
                                        </p:tgtEl>
                                      </p:cBhvr>
                                    </p:animEffect>
                                    <p:set>
                                      <p:cBhvr>
                                        <p:cTn id="59" dur="1" fill="hold">
                                          <p:stCondLst>
                                            <p:cond delay="499"/>
                                          </p:stCondLst>
                                        </p:cTn>
                                        <p:tgtEl>
                                          <p:spTgt spid="2064"/>
                                        </p:tgtEl>
                                        <p:attrNameLst>
                                          <p:attrName>style.visibility</p:attrName>
                                        </p:attrNameLst>
                                      </p:cBhvr>
                                      <p:to>
                                        <p:strVal val="hidden"/>
                                      </p:to>
                                    </p:set>
                                  </p:childTnLst>
                                </p:cTn>
                              </p:par>
                              <p:par>
                                <p:cTn id="60" presetID="53" presetClass="exit" presetSubtype="32" fill="hold" grpId="0" nodeType="withEffect">
                                  <p:stCondLst>
                                    <p:cond delay="0"/>
                                  </p:stCondLst>
                                  <p:childTnLst>
                                    <p:anim calcmode="lin" valueType="num">
                                      <p:cBhvr>
                                        <p:cTn id="61" dur="500"/>
                                        <p:tgtEl>
                                          <p:spTgt spid="2061"/>
                                        </p:tgtEl>
                                        <p:attrNameLst>
                                          <p:attrName>ppt_w</p:attrName>
                                        </p:attrNameLst>
                                      </p:cBhvr>
                                      <p:tavLst>
                                        <p:tav tm="0">
                                          <p:val>
                                            <p:strVal val="ppt_w"/>
                                          </p:val>
                                        </p:tav>
                                        <p:tav tm="100000">
                                          <p:val>
                                            <p:fltVal val="0"/>
                                          </p:val>
                                        </p:tav>
                                      </p:tavLst>
                                    </p:anim>
                                    <p:anim calcmode="lin" valueType="num">
                                      <p:cBhvr>
                                        <p:cTn id="62" dur="500"/>
                                        <p:tgtEl>
                                          <p:spTgt spid="2061"/>
                                        </p:tgtEl>
                                        <p:attrNameLst>
                                          <p:attrName>ppt_h</p:attrName>
                                        </p:attrNameLst>
                                      </p:cBhvr>
                                      <p:tavLst>
                                        <p:tav tm="0">
                                          <p:val>
                                            <p:strVal val="ppt_h"/>
                                          </p:val>
                                        </p:tav>
                                        <p:tav tm="100000">
                                          <p:val>
                                            <p:fltVal val="0"/>
                                          </p:val>
                                        </p:tav>
                                      </p:tavLst>
                                    </p:anim>
                                    <p:animEffect transition="out" filter="fade">
                                      <p:cBhvr>
                                        <p:cTn id="63" dur="500"/>
                                        <p:tgtEl>
                                          <p:spTgt spid="2061"/>
                                        </p:tgtEl>
                                      </p:cBhvr>
                                    </p:animEffect>
                                    <p:set>
                                      <p:cBhvr>
                                        <p:cTn id="64" dur="1" fill="hold">
                                          <p:stCondLst>
                                            <p:cond delay="499"/>
                                          </p:stCondLst>
                                        </p:cTn>
                                        <p:tgtEl>
                                          <p:spTgt spid="2061"/>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1000" fill="hold"/>
                                        <p:tgtEl>
                                          <p:spTgt spid="9"/>
                                        </p:tgtEl>
                                        <p:attrNameLst>
                                          <p:attrName>ppt_x</p:attrName>
                                        </p:attrNameLst>
                                      </p:cBhvr>
                                      <p:tavLst>
                                        <p:tav tm="0">
                                          <p:val>
                                            <p:strVal val="#ppt_x-.2"/>
                                          </p:val>
                                        </p:tav>
                                        <p:tav tm="100000">
                                          <p:val>
                                            <p:strVal val="#ppt_x"/>
                                          </p:val>
                                        </p:tav>
                                      </p:tavLst>
                                    </p:anim>
                                    <p:anim calcmode="lin" valueType="num">
                                      <p:cBhvr>
                                        <p:cTn id="7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71" dur="10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 calcmode="lin" valueType="num">
                                      <p:cBhvr>
                                        <p:cTn id="76" dur="1000" fill="hold"/>
                                        <p:tgtEl>
                                          <p:spTgt spid="2"/>
                                        </p:tgtEl>
                                        <p:attrNameLst>
                                          <p:attrName>ppt_x</p:attrName>
                                        </p:attrNameLst>
                                      </p:cBhvr>
                                      <p:tavLst>
                                        <p:tav tm="0">
                                          <p:val>
                                            <p:strVal val="#ppt_x-.2"/>
                                          </p:val>
                                        </p:tav>
                                        <p:tav tm="100000">
                                          <p:val>
                                            <p:strVal val="#ppt_x"/>
                                          </p:val>
                                        </p:tav>
                                      </p:tavLst>
                                    </p:anim>
                                    <p:anim calcmode="lin" valueType="num">
                                      <p:cBhvr>
                                        <p:cTn id="7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9" grpId="0" animBg="1"/>
      <p:bldP spid="2059" grpId="1" animBg="1"/>
      <p:bldP spid="2061" grpId="0" animBg="1"/>
      <p:bldP spid="2061" grpId="1" animBg="1"/>
      <p:bldP spid="2062" grpId="0" animBg="1"/>
      <p:bldP spid="2063" grpId="0" animBg="1"/>
      <p:bldP spid="2063" grpId="1" animBg="1"/>
      <p:bldP spid="2064" grpId="0" animBg="1"/>
      <p:bldP spid="2064" grpId="1" animBg="1"/>
      <p:bldP spid="9"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r="40649"/>
          <a:stretch/>
        </p:blipFill>
        <p:spPr>
          <a:xfrm>
            <a:off x="4124967" y="334083"/>
            <a:ext cx="950602" cy="533882"/>
          </a:xfrm>
          <a:prstGeom prst="rect">
            <a:avLst/>
          </a:prstGeom>
        </p:spPr>
      </p:pic>
      <p:sp>
        <p:nvSpPr>
          <p:cNvPr id="12" name="任意多边形 11"/>
          <p:cNvSpPr/>
          <p:nvPr/>
        </p:nvSpPr>
        <p:spPr>
          <a:xfrm flipH="1">
            <a:off x="4452999" y="3915137"/>
            <a:ext cx="4691001" cy="1228364"/>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p:nvSpPr>
        <p:spPr>
          <a:xfrm>
            <a:off x="0" y="3566703"/>
            <a:ext cx="6752235" cy="1576798"/>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b="11664"/>
          <a:stretch/>
        </p:blipFill>
        <p:spPr>
          <a:xfrm>
            <a:off x="0" y="2743941"/>
            <a:ext cx="9144000" cy="2399560"/>
          </a:xfrm>
          <a:prstGeom prst="rect">
            <a:avLst/>
          </a:prstGeom>
        </p:spPr>
      </p:pic>
      <p:sp>
        <p:nvSpPr>
          <p:cNvPr id="15" name="矩形 3">
            <a:extLst>
              <a:ext uri="{FF2B5EF4-FFF2-40B4-BE49-F238E27FC236}">
                <a16:creationId xmlns:a16="http://schemas.microsoft.com/office/drawing/2014/main" id="{28EEE3BA-B370-4476-ADB8-5995FB1E8135}"/>
              </a:ext>
            </a:extLst>
          </p:cNvPr>
          <p:cNvSpPr/>
          <p:nvPr/>
        </p:nvSpPr>
        <p:spPr>
          <a:xfrm>
            <a:off x="901664" y="533344"/>
            <a:ext cx="7397205" cy="2710958"/>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pic>
        <p:nvPicPr>
          <p:cNvPr id="24" name="图片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0666" y="1614577"/>
            <a:ext cx="1300405" cy="725549"/>
          </a:xfrm>
          <a:prstGeom prst="rect">
            <a:avLst/>
          </a:pr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1399" y="2340126"/>
            <a:ext cx="1040678" cy="507648"/>
          </a:xfrm>
          <a:prstGeom prst="rect">
            <a:avLst/>
          </a:prstGeom>
        </p:spPr>
      </p:pic>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71101"/>
          <a:stretch/>
        </p:blipFill>
        <p:spPr>
          <a:xfrm>
            <a:off x="-121955" y="-158213"/>
            <a:ext cx="586127" cy="676068"/>
          </a:xfrm>
          <a:prstGeom prst="rect">
            <a:avLst/>
          </a:prstGeom>
        </p:spPr>
      </p:pic>
      <p:pic>
        <p:nvPicPr>
          <p:cNvPr id="27" name="图片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6594" y="2941521"/>
            <a:ext cx="244169" cy="282321"/>
          </a:xfrm>
          <a:prstGeom prst="rect">
            <a:avLst/>
          </a:prstGeom>
        </p:spPr>
      </p:pic>
      <p:pic>
        <p:nvPicPr>
          <p:cNvPr id="17" name="Picture 16" descr="A picture containing umbrella, accessory, toy&#10;&#10;Description automatically generated">
            <a:extLst>
              <a:ext uri="{FF2B5EF4-FFF2-40B4-BE49-F238E27FC236}">
                <a16:creationId xmlns:a16="http://schemas.microsoft.com/office/drawing/2014/main" id="{40B6C157-2752-4FFF-99E8-BD84768795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981" y="3064289"/>
            <a:ext cx="2237973" cy="2237973"/>
          </a:xfrm>
          <a:prstGeom prst="rect">
            <a:avLst/>
          </a:prstGeom>
        </p:spPr>
      </p:pic>
      <p:sp>
        <p:nvSpPr>
          <p:cNvPr id="18" name="TextBox 17">
            <a:extLst>
              <a:ext uri="{FF2B5EF4-FFF2-40B4-BE49-F238E27FC236}">
                <a16:creationId xmlns:a16="http://schemas.microsoft.com/office/drawing/2014/main" id="{1A9877D6-13F0-4F15-B500-598110014254}"/>
              </a:ext>
            </a:extLst>
          </p:cNvPr>
          <p:cNvSpPr txBox="1"/>
          <p:nvPr/>
        </p:nvSpPr>
        <p:spPr>
          <a:xfrm>
            <a:off x="1295766" y="959071"/>
            <a:ext cx="6609002" cy="1754326"/>
          </a:xfrm>
          <a:prstGeom prst="rect">
            <a:avLst/>
          </a:prstGeom>
          <a:noFill/>
        </p:spPr>
        <p:txBody>
          <a:bodyPr wrap="square">
            <a:spAutoFit/>
          </a:bodyPr>
          <a:lstStyle/>
          <a:p>
            <a:pPr algn="ctr">
              <a:defRPr/>
            </a:pPr>
            <a:r>
              <a:rPr lang="en-US" sz="3600" b="1" dirty="0">
                <a:latin typeface="Calisto MT" panose="02040603050505030304" pitchFamily="18" charset="0"/>
              </a:rPr>
              <a:t>Khoa </a:t>
            </a:r>
            <a:r>
              <a:rPr lang="en-US" sz="3600" b="1" dirty="0" err="1">
                <a:latin typeface="Calisto MT" panose="02040603050505030304" pitchFamily="18" charset="0"/>
              </a:rPr>
              <a:t>học</a:t>
            </a:r>
            <a:r>
              <a:rPr lang="en-US" sz="3600" b="1" dirty="0">
                <a:latin typeface="Calisto MT" panose="02040603050505030304" pitchFamily="18" charset="0"/>
              </a:rPr>
              <a:t> </a:t>
            </a:r>
            <a:r>
              <a:rPr lang="en-US" sz="3600" b="1" dirty="0" err="1">
                <a:latin typeface="Calisto MT" panose="02040603050505030304" pitchFamily="18" charset="0"/>
              </a:rPr>
              <a:t>đã</a:t>
            </a:r>
            <a:r>
              <a:rPr lang="en-US" sz="3600" b="1" dirty="0">
                <a:latin typeface="Calisto MT" panose="02040603050505030304" pitchFamily="18" charset="0"/>
              </a:rPr>
              <a:t> </a:t>
            </a:r>
            <a:r>
              <a:rPr lang="en-US" sz="3600" b="1" dirty="0" err="1">
                <a:latin typeface="Calisto MT" panose="02040603050505030304" pitchFamily="18" charset="0"/>
              </a:rPr>
              <a:t>có</a:t>
            </a:r>
            <a:r>
              <a:rPr lang="en-US" sz="3600" b="1" dirty="0">
                <a:latin typeface="Calisto MT" panose="02040603050505030304" pitchFamily="18" charset="0"/>
              </a:rPr>
              <a:t> </a:t>
            </a:r>
            <a:r>
              <a:rPr lang="en-US" sz="3600" b="1" dirty="0" err="1">
                <a:latin typeface="Calisto MT" panose="02040603050505030304" pitchFamily="18" charset="0"/>
              </a:rPr>
              <a:t>nhiều</a:t>
            </a:r>
            <a:r>
              <a:rPr lang="en-US" sz="3600" b="1" dirty="0">
                <a:latin typeface="Calisto MT" panose="02040603050505030304" pitchFamily="18" charset="0"/>
              </a:rPr>
              <a:t> </a:t>
            </a:r>
            <a:r>
              <a:rPr lang="en-US" sz="3600" b="1" dirty="0" err="1">
                <a:latin typeface="Calisto MT" panose="02040603050505030304" pitchFamily="18" charset="0"/>
              </a:rPr>
              <a:t>đóng</a:t>
            </a:r>
            <a:r>
              <a:rPr lang="en-US" sz="3600" b="1" dirty="0">
                <a:latin typeface="Calisto MT" panose="02040603050505030304" pitchFamily="18" charset="0"/>
              </a:rPr>
              <a:t> </a:t>
            </a:r>
            <a:r>
              <a:rPr lang="en-US" sz="3600" b="1" dirty="0" err="1">
                <a:latin typeface="Calisto MT" panose="02040603050505030304" pitchFamily="18" charset="0"/>
              </a:rPr>
              <a:t>góp</a:t>
            </a:r>
            <a:r>
              <a:rPr lang="en-US" sz="3600" b="1" dirty="0">
                <a:latin typeface="Calisto MT" panose="02040603050505030304" pitchFamily="18" charset="0"/>
              </a:rPr>
              <a:t> </a:t>
            </a:r>
            <a:r>
              <a:rPr lang="en-US" sz="3600" b="1" dirty="0" err="1">
                <a:latin typeface="Calisto MT" panose="02040603050505030304" pitchFamily="18" charset="0"/>
              </a:rPr>
              <a:t>cho</a:t>
            </a:r>
            <a:r>
              <a:rPr lang="en-US" sz="3600" b="1" dirty="0">
                <a:latin typeface="Calisto MT" panose="02040603050505030304" pitchFamily="18" charset="0"/>
              </a:rPr>
              <a:t> </a:t>
            </a:r>
            <a:r>
              <a:rPr lang="en-US" sz="3600" b="1" dirty="0" err="1">
                <a:latin typeface="Calisto MT" panose="02040603050505030304" pitchFamily="18" charset="0"/>
              </a:rPr>
              <a:t>sự</a:t>
            </a:r>
            <a:r>
              <a:rPr lang="en-US" sz="3600" b="1" dirty="0">
                <a:latin typeface="Calisto MT" panose="02040603050505030304" pitchFamily="18" charset="0"/>
              </a:rPr>
              <a:t> </a:t>
            </a:r>
            <a:r>
              <a:rPr lang="en-US" sz="3600" b="1" dirty="0" err="1">
                <a:latin typeface="Calisto MT" panose="02040603050505030304" pitchFamily="18" charset="0"/>
              </a:rPr>
              <a:t>phát</a:t>
            </a:r>
            <a:r>
              <a:rPr lang="en-US" sz="3600" b="1" dirty="0">
                <a:latin typeface="Calisto MT" panose="02040603050505030304" pitchFamily="18" charset="0"/>
              </a:rPr>
              <a:t> </a:t>
            </a:r>
            <a:r>
              <a:rPr lang="en-US" sz="3600" b="1" dirty="0" err="1">
                <a:latin typeface="Calisto MT" panose="02040603050505030304" pitchFamily="18" charset="0"/>
              </a:rPr>
              <a:t>triển</a:t>
            </a:r>
            <a:r>
              <a:rPr lang="en-US" sz="3600" b="1" dirty="0">
                <a:latin typeface="Calisto MT" panose="02040603050505030304" pitchFamily="18" charset="0"/>
              </a:rPr>
              <a:t> </a:t>
            </a:r>
            <a:r>
              <a:rPr lang="en-US" sz="3600" b="1" dirty="0" err="1">
                <a:latin typeface="Calisto MT" panose="02040603050505030304" pitchFamily="18" charset="0"/>
              </a:rPr>
              <a:t>của</a:t>
            </a:r>
            <a:r>
              <a:rPr lang="en-US" sz="3600" b="1" dirty="0">
                <a:latin typeface="Calisto MT" panose="02040603050505030304" pitchFamily="18" charset="0"/>
              </a:rPr>
              <a:t> </a:t>
            </a:r>
            <a:r>
              <a:rPr lang="en-US" sz="3600" b="1" dirty="0" err="1">
                <a:latin typeface="Calisto MT" panose="02040603050505030304" pitchFamily="18" charset="0"/>
              </a:rPr>
              <a:t>đất</a:t>
            </a:r>
            <a:r>
              <a:rPr lang="en-US" sz="3600" b="1" dirty="0">
                <a:latin typeface="Calisto MT" panose="02040603050505030304" pitchFamily="18" charset="0"/>
              </a:rPr>
              <a:t> </a:t>
            </a:r>
            <a:r>
              <a:rPr lang="en-US" sz="3600" b="1" dirty="0" err="1">
                <a:latin typeface="Calisto MT" panose="02040603050505030304" pitchFamily="18" charset="0"/>
              </a:rPr>
              <a:t>nước</a:t>
            </a:r>
            <a:r>
              <a:rPr lang="en-US" sz="3600" b="1" dirty="0">
                <a:latin typeface="Calisto MT" panose="02040603050505030304" pitchFamily="18" charset="0"/>
              </a:rPr>
              <a:t> .</a:t>
            </a:r>
          </a:p>
        </p:txBody>
      </p:sp>
    </p:spTree>
    <p:extLst>
      <p:ext uri="{BB962C8B-B14F-4D97-AF65-F5344CB8AC3E}">
        <p14:creationId xmlns:p14="http://schemas.microsoft.com/office/powerpoint/2010/main" val="1494317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4152900"/>
            <a:ext cx="9144000" cy="990601"/>
            <a:chOff x="0" y="4755604"/>
            <a:chExt cx="12192000" cy="2102397"/>
          </a:xfrm>
        </p:grpSpPr>
        <p:sp>
          <p:nvSpPr>
            <p:cNvPr id="23" name="任意多边形 22"/>
            <p:cNvSpPr/>
            <p:nvPr/>
          </p:nvSpPr>
          <p:spPr>
            <a:xfrm>
              <a:off x="0" y="4755604"/>
              <a:ext cx="9002980" cy="2102397"/>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23"/>
            <p:cNvSpPr/>
            <p:nvPr/>
          </p:nvSpPr>
          <p:spPr>
            <a:xfrm flipH="1">
              <a:off x="5937332" y="5220183"/>
              <a:ext cx="6254668" cy="1637818"/>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9" name="矩形 3">
            <a:extLst>
              <a:ext uri="{FF2B5EF4-FFF2-40B4-BE49-F238E27FC236}">
                <a16:creationId xmlns:a16="http://schemas.microsoft.com/office/drawing/2014/main" id="{982D3224-61EF-4F83-80A9-E38A321060E5}"/>
              </a:ext>
            </a:extLst>
          </p:cNvPr>
          <p:cNvSpPr/>
          <p:nvPr/>
        </p:nvSpPr>
        <p:spPr>
          <a:xfrm>
            <a:off x="2818606" y="385998"/>
            <a:ext cx="6039626" cy="3707905"/>
          </a:xfrm>
          <a:prstGeom prst="rect">
            <a:avLst/>
          </a:prstGeom>
          <a:solidFill>
            <a:schemeClr val="bg1"/>
          </a:solid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l="55664" b="11664"/>
          <a:stretch/>
        </p:blipFill>
        <p:spPr>
          <a:xfrm>
            <a:off x="6370320" y="3501802"/>
            <a:ext cx="2773680" cy="1641699"/>
          </a:xfrm>
          <a:prstGeom prst="rect">
            <a:avLst/>
          </a:prstGeom>
        </p:spPr>
      </p:pic>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l="55664" b="11664"/>
          <a:stretch/>
        </p:blipFill>
        <p:spPr>
          <a:xfrm>
            <a:off x="411480" y="3501802"/>
            <a:ext cx="2773680" cy="1641699"/>
          </a:xfrm>
          <a:prstGeom prst="rect">
            <a:avLst/>
          </a:prstGeom>
        </p:spPr>
      </p:pic>
      <p:sp>
        <p:nvSpPr>
          <p:cNvPr id="14" name="TextBox 3">
            <a:extLst>
              <a:ext uri="{FF2B5EF4-FFF2-40B4-BE49-F238E27FC236}">
                <a16:creationId xmlns:a16="http://schemas.microsoft.com/office/drawing/2014/main" id="{1B89D147-77AD-4F70-9F70-F4403726ED96}"/>
              </a:ext>
            </a:extLst>
          </p:cNvPr>
          <p:cNvSpPr txBox="1">
            <a:spLocks noChangeArrowheads="1"/>
          </p:cNvSpPr>
          <p:nvPr/>
        </p:nvSpPr>
        <p:spPr bwMode="auto">
          <a:xfrm>
            <a:off x="2925230" y="469834"/>
            <a:ext cx="5826377"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1650" b="1" dirty="0">
                <a:latin typeface="Times New Roman" panose="02020603050405020304" pitchFamily="18" charset="0"/>
              </a:rPr>
              <a:t>     	</a:t>
            </a:r>
            <a:r>
              <a:rPr lang="en-US" altLang="en-US" sz="1650" b="1" dirty="0">
                <a:solidFill>
                  <a:srgbClr val="FF0000"/>
                </a:solidFill>
                <a:latin typeface="Times New Roman" panose="02020603050405020304" pitchFamily="18" charset="0"/>
              </a:rPr>
              <a:t>T</a:t>
            </a:r>
            <a:r>
              <a:rPr lang="vi-VN" altLang="en-US" sz="1650" b="1" dirty="0">
                <a:solidFill>
                  <a:srgbClr val="FF0000"/>
                </a:solidFill>
                <a:latin typeface="Times New Roman" panose="02020603050405020304" pitchFamily="18" charset="0"/>
              </a:rPr>
              <a:t>ôn Thất Tùng</a:t>
            </a:r>
            <a:r>
              <a:rPr lang="vi-VN" altLang="en-US" sz="1650" dirty="0">
                <a:latin typeface="Times New Roman" panose="02020603050405020304" pitchFamily="18" charset="0"/>
              </a:rPr>
              <a:t> là một</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bác</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sĩ</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phẫu</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thuật</a:t>
            </a:r>
            <a:r>
              <a:rPr lang="vi-VN" altLang="en-US" sz="1650" dirty="0">
                <a:latin typeface="Times New Roman" panose="02020603050405020304" pitchFamily="18" charset="0"/>
              </a:rPr>
              <a:t> nổi danh trong lĩnh vực nghiên cứu về </a:t>
            </a:r>
            <a:r>
              <a:rPr lang="en-US" altLang="en-US" sz="1650" dirty="0" err="1">
                <a:latin typeface="Times New Roman" panose="02020603050405020304" pitchFamily="18" charset="0"/>
              </a:rPr>
              <a:t>gan</a:t>
            </a:r>
            <a:r>
              <a:rPr lang="vi-VN" altLang="en-US" sz="1650" dirty="0">
                <a:latin typeface="Times New Roman" panose="02020603050405020304" pitchFamily="18" charset="0"/>
              </a:rPr>
              <a:t>. Ông được biết đến là tác giả của "phương pháp cắt gan khô“</a:t>
            </a:r>
            <a:r>
              <a:rPr lang="en-US" altLang="en-US" sz="1650" dirty="0">
                <a:latin typeface="Times New Roman" panose="02020603050405020304" pitchFamily="18" charset="0"/>
              </a:rPr>
              <a:t>. </a:t>
            </a:r>
          </a:p>
          <a:p>
            <a:pPr algn="just">
              <a:spcBef>
                <a:spcPct val="0"/>
              </a:spcBef>
              <a:buFontTx/>
              <a:buNone/>
            </a:pPr>
            <a:r>
              <a:rPr lang="en-US" altLang="en-US" sz="1650" dirty="0">
                <a:latin typeface="Times New Roman" panose="02020603050405020304" pitchFamily="18" charset="0"/>
              </a:rPr>
              <a:t>       	</a:t>
            </a:r>
            <a:r>
              <a:rPr lang="vi-VN" altLang="en-US" sz="1650" dirty="0">
                <a:latin typeface="Times New Roman" panose="02020603050405020304" pitchFamily="18" charset="0"/>
              </a:rPr>
              <a:t>Trong thời kỳ chiến tranh ác liệt, ông cùng với Giáo sư Đặng Văn Ngữ đã góp phần sản</a:t>
            </a:r>
            <a:r>
              <a:rPr lang="en-US" altLang="en-US" sz="1650" dirty="0">
                <a:latin typeface="Times New Roman" panose="02020603050405020304" pitchFamily="18" charset="0"/>
              </a:rPr>
              <a:t> </a:t>
            </a:r>
            <a:r>
              <a:rPr lang="vi-VN" altLang="en-US" sz="1650" dirty="0">
                <a:latin typeface="Times New Roman" panose="02020603050405020304" pitchFamily="18" charset="0"/>
              </a:rPr>
              <a:t>xuất penicillin phục vụ thương bệnh binh trong điều kiện dã chiến.</a:t>
            </a:r>
            <a:r>
              <a:rPr lang="en-US" altLang="en-US" sz="1650" dirty="0">
                <a:latin typeface="Times New Roman" panose="02020603050405020304" pitchFamily="18" charset="0"/>
              </a:rPr>
              <a:t> </a:t>
            </a:r>
            <a:r>
              <a:rPr lang="vi-VN" altLang="en-US" sz="1650" dirty="0">
                <a:latin typeface="Times New Roman" panose="02020603050405020304" pitchFamily="18" charset="0"/>
              </a:rPr>
              <a:t>Năm 1947, ông được cử giữ chức Thứ trưởng Bộ Y tế và giữ chức vụ này cho tới năm 1961.</a:t>
            </a:r>
            <a:r>
              <a:rPr lang="en-US" altLang="en-US" sz="1650" dirty="0">
                <a:latin typeface="Times New Roman" panose="02020603050405020304" pitchFamily="18" charset="0"/>
              </a:rPr>
              <a:t> </a:t>
            </a:r>
            <a:r>
              <a:rPr lang="vi-VN" altLang="en-US" sz="1650" dirty="0">
                <a:latin typeface="Times New Roman" panose="02020603050405020304" pitchFamily="18" charset="0"/>
              </a:rPr>
              <a:t>Từ năm 1954, ông làm Giám đốc bệnh viện Hữu nghị Việt Đức, và giữ cương vị Chủ nhiệm Bộ môn Ngoại Đại học Y Dược Hà Nội.</a:t>
            </a:r>
          </a:p>
          <a:p>
            <a:pPr algn="just">
              <a:spcBef>
                <a:spcPct val="0"/>
              </a:spcBef>
              <a:buFontTx/>
              <a:buNone/>
            </a:pPr>
            <a:r>
              <a:rPr lang="vi-VN" altLang="en-US" sz="1650" dirty="0">
                <a:latin typeface="Times New Roman" panose="02020603050405020304" pitchFamily="18" charset="0"/>
              </a:rPr>
              <a:t>Nǎm 1958, ông là người thực hiện ca mổ tim đầu tiên ở Việt Nam.</a:t>
            </a:r>
          </a:p>
          <a:p>
            <a:pPr algn="just">
              <a:spcBef>
                <a:spcPct val="0"/>
              </a:spcBef>
              <a:buFontTx/>
              <a:buNone/>
            </a:pPr>
            <a:r>
              <a:rPr lang="en-US" altLang="en-US" sz="1650" dirty="0">
                <a:latin typeface="Times New Roman" panose="02020603050405020304" pitchFamily="18" charset="0"/>
              </a:rPr>
              <a:t>          	</a:t>
            </a:r>
            <a:r>
              <a:rPr lang="vi-VN" altLang="en-US" sz="1650" dirty="0">
                <a:latin typeface="Times New Roman" panose="02020603050405020304" pitchFamily="18" charset="0"/>
              </a:rPr>
              <a:t>Ông được phong tặng danh hiệu</a:t>
            </a:r>
            <a:r>
              <a:rPr lang="en-US" altLang="en-US" sz="1650" dirty="0">
                <a:latin typeface="Times New Roman" panose="02020603050405020304" pitchFamily="18" charset="0"/>
              </a:rPr>
              <a:t> Anh </a:t>
            </a:r>
            <a:r>
              <a:rPr lang="en-US" altLang="en-US" sz="1650" dirty="0" err="1">
                <a:latin typeface="Times New Roman" panose="02020603050405020304" pitchFamily="18" charset="0"/>
              </a:rPr>
              <a:t>hùng</a:t>
            </a:r>
            <a:r>
              <a:rPr lang="en-US" altLang="en-US" sz="1650" dirty="0">
                <a:latin typeface="Times New Roman" panose="02020603050405020304" pitchFamily="18" charset="0"/>
              </a:rPr>
              <a:t> Lao </a:t>
            </a:r>
            <a:r>
              <a:rPr lang="en-US" altLang="en-US" sz="1650" dirty="0" err="1">
                <a:latin typeface="Times New Roman" panose="02020603050405020304" pitchFamily="18" charset="0"/>
              </a:rPr>
              <a:t>động</a:t>
            </a:r>
            <a:r>
              <a:rPr lang="vi-VN" altLang="en-US" sz="1650" dirty="0">
                <a:latin typeface="Times New Roman" panose="02020603050405020304" pitchFamily="18" charset="0"/>
              </a:rPr>
              <a:t>, </a:t>
            </a:r>
            <a:r>
              <a:rPr lang="en-US" altLang="en-US" sz="1650" dirty="0" err="1">
                <a:latin typeface="Times New Roman" panose="02020603050405020304" pitchFamily="18" charset="0"/>
              </a:rPr>
              <a:t>thành</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viên</a:t>
            </a:r>
            <a:r>
              <a:rPr lang="vi-VN" altLang="en-US" sz="1650" dirty="0">
                <a:latin typeface="Times New Roman" panose="02020603050405020304" pitchFamily="18" charset="0"/>
              </a:rPr>
              <a:t> </a:t>
            </a:r>
            <a:r>
              <a:rPr lang="en-US" altLang="en-US" sz="1650" dirty="0" err="1">
                <a:latin typeface="Times New Roman" panose="02020603050405020304" pitchFamily="18" charset="0"/>
              </a:rPr>
              <a:t>của</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các</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viện</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Hàn</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lâm</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của</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Liên</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Xô</a:t>
            </a:r>
            <a:r>
              <a:rPr lang="en-US" altLang="en-US" sz="1650" dirty="0">
                <a:latin typeface="Times New Roman" panose="02020603050405020304" pitchFamily="18" charset="0"/>
              </a:rPr>
              <a:t> (Nga), Paris, </a:t>
            </a:r>
            <a:r>
              <a:rPr lang="en-US" altLang="en-US" sz="1650" dirty="0" err="1">
                <a:latin typeface="Times New Roman" panose="02020603050405020304" pitchFamily="18" charset="0"/>
              </a:rPr>
              <a:t>Đức</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lúc</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bấy</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giờ</a:t>
            </a:r>
            <a:r>
              <a:rPr lang="en-US" altLang="en-US" sz="1650" dirty="0">
                <a:latin typeface="Times New Roman" panose="02020603050405020304" pitchFamily="18" charset="0"/>
              </a:rPr>
              <a:t>. </a:t>
            </a:r>
            <a:r>
              <a:rPr lang="vi-VN" altLang="en-US" sz="1650" dirty="0">
                <a:latin typeface="Times New Roman" panose="02020603050405020304" pitchFamily="18" charset="0"/>
              </a:rPr>
              <a:t>Ông còn là một giáo sư, đào tạo ra nhiều thế hệ bác sĩ tài năng tại </a:t>
            </a:r>
            <a:r>
              <a:rPr lang="en-US" altLang="en-US" sz="1650" dirty="0" err="1">
                <a:latin typeface="Times New Roman" panose="02020603050405020304" pitchFamily="18" charset="0"/>
              </a:rPr>
              <a:t>Trường</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Đại</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học</a:t>
            </a:r>
            <a:r>
              <a:rPr lang="en-US" altLang="en-US" sz="1650" dirty="0">
                <a:latin typeface="Times New Roman" panose="02020603050405020304" pitchFamily="18" charset="0"/>
              </a:rPr>
              <a:t> Y </a:t>
            </a:r>
            <a:r>
              <a:rPr lang="en-US" altLang="en-US" sz="1650" dirty="0" err="1">
                <a:latin typeface="Times New Roman" panose="02020603050405020304" pitchFamily="18" charset="0"/>
              </a:rPr>
              <a:t>dược</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Hà</a:t>
            </a:r>
            <a:r>
              <a:rPr lang="en-US" altLang="en-US" sz="1650" dirty="0">
                <a:latin typeface="Times New Roman" panose="02020603050405020304" pitchFamily="18" charset="0"/>
              </a:rPr>
              <a:t> </a:t>
            </a:r>
            <a:r>
              <a:rPr lang="en-US" altLang="en-US" sz="1650" dirty="0" err="1">
                <a:latin typeface="Times New Roman" panose="02020603050405020304" pitchFamily="18" charset="0"/>
              </a:rPr>
              <a:t>Nội</a:t>
            </a:r>
            <a:r>
              <a:rPr lang="en-US" altLang="en-US" sz="1650" dirty="0">
                <a:latin typeface="Times New Roman" panose="02020603050405020304" pitchFamily="18" charset="0"/>
              </a:rPr>
              <a:t>.</a:t>
            </a:r>
          </a:p>
        </p:txBody>
      </p:sp>
      <p:pic>
        <p:nvPicPr>
          <p:cNvPr id="15" name="Picture 2" descr="Tiểu sử GS-BS Tôn Thất Tùng">
            <a:extLst>
              <a:ext uri="{FF2B5EF4-FFF2-40B4-BE49-F238E27FC236}">
                <a16:creationId xmlns:a16="http://schemas.microsoft.com/office/drawing/2014/main" id="{A9F0AA6A-F70A-42AC-A507-CA6F9EA10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5" y="264319"/>
            <a:ext cx="2687054" cy="38885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139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09875"/>
            <a:ext cx="9448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Party Love Sticker by Muchable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15462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Box 10"/>
          <p:cNvSpPr txBox="1">
            <a:spLocks noChangeArrowheads="1"/>
          </p:cNvSpPr>
          <p:nvPr/>
        </p:nvSpPr>
        <p:spPr bwMode="auto">
          <a:xfrm>
            <a:off x="2724150" y="209550"/>
            <a:ext cx="425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solidFill>
                  <a:srgbClr val="FF0000"/>
                </a:solidFill>
                <a:latin typeface="Times New Roman" panose="02020603050405020304" pitchFamily="18" charset="0"/>
              </a:rPr>
              <a:t>DẶN DÒ</a:t>
            </a:r>
            <a:endParaRPr lang="en-US" altLang="en-US" sz="3600" b="1">
              <a:solidFill>
                <a:srgbClr val="0070C0"/>
              </a:solidFill>
              <a:latin typeface="Times New Roman" panose="02020603050405020304" pitchFamily="18" charset="0"/>
            </a:endParaRPr>
          </a:p>
        </p:txBody>
      </p:sp>
      <p:sp>
        <p:nvSpPr>
          <p:cNvPr id="56327" name="TextBox 12"/>
          <p:cNvSpPr txBox="1">
            <a:spLocks noChangeArrowheads="1"/>
          </p:cNvSpPr>
          <p:nvPr/>
        </p:nvSpPr>
        <p:spPr bwMode="auto">
          <a:xfrm>
            <a:off x="838200" y="930275"/>
            <a:ext cx="8534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a:latin typeface="Times New Roman" panose="02020603050405020304" pitchFamily="18" charset="0"/>
              </a:rPr>
              <a:t>Luyện đọc bài</a:t>
            </a:r>
          </a:p>
          <a:p>
            <a:pPr>
              <a:spcBef>
                <a:spcPct val="0"/>
              </a:spcBef>
              <a:buFontTx/>
              <a:buChar char="-"/>
            </a:pPr>
            <a:r>
              <a:rPr lang="en-US" altLang="en-US">
                <a:latin typeface="Times New Roman" panose="02020603050405020304" pitchFamily="18" charset="0"/>
              </a:rPr>
              <a:t>Tìm hiểu thêm một số nhà khoa học khác có đóng góp cho sự phát triển của đất nước</a:t>
            </a:r>
          </a:p>
          <a:p>
            <a:pPr>
              <a:spcBef>
                <a:spcPct val="0"/>
              </a:spcBef>
              <a:buFontTx/>
              <a:buChar char="-"/>
            </a:pPr>
            <a:r>
              <a:rPr lang="en-US" altLang="en-US">
                <a:latin typeface="Times New Roman" panose="02020603050405020304" pitchFamily="18" charset="0"/>
              </a:rPr>
              <a:t>Chuẩn bị bài sau: Bè xuôi sông La</a:t>
            </a:r>
          </a:p>
        </p:txBody>
      </p:sp>
    </p:spTree>
    <p:extLst>
      <p:ext uri="{BB962C8B-B14F-4D97-AF65-F5344CB8AC3E}">
        <p14:creationId xmlns:p14="http://schemas.microsoft.com/office/powerpoint/2010/main" val="4195035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LD THCS Duong Xa3.MP3">
            <a:hlinkClick r:id="" action="ppaction://media"/>
            <a:extLst>
              <a:ext uri="{FF2B5EF4-FFF2-40B4-BE49-F238E27FC236}">
                <a16:creationId xmlns:a16="http://schemas.microsoft.com/office/drawing/2014/main" id="{852E2E11-4DF7-EBCF-D480-AD882C9FF59E}"/>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828800" y="43434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WordArt 3">
            <a:extLst>
              <a:ext uri="{FF2B5EF4-FFF2-40B4-BE49-F238E27FC236}">
                <a16:creationId xmlns:a16="http://schemas.microsoft.com/office/drawing/2014/main" id="{AE128A6D-8508-39C4-68EF-F6D5CA466C8F}"/>
              </a:ext>
            </a:extLst>
          </p:cNvPr>
          <p:cNvSpPr>
            <a:spLocks noChangeArrowheads="1" noChangeShapeType="1" noTextEdit="1"/>
          </p:cNvSpPr>
          <p:nvPr/>
        </p:nvSpPr>
        <p:spPr bwMode="auto">
          <a:xfrm>
            <a:off x="747714" y="1429941"/>
            <a:ext cx="7648574" cy="2400300"/>
          </a:xfrm>
          <a:prstGeom prst="rect">
            <a:avLst/>
          </a:prstGeom>
        </p:spPr>
        <p:txBody>
          <a:bodyPr wrap="none" fromWordArt="1">
            <a:prstTxWarp prst="textPlain">
              <a:avLst>
                <a:gd name="adj" fmla="val 50000"/>
              </a:avLst>
            </a:prstTxWarp>
          </a:bodyPr>
          <a:lstStyle/>
          <a:p>
            <a:pPr algn="ctr" defTabSz="685800">
              <a:defRPr/>
            </a:pPr>
            <a:r>
              <a:rPr lang="en-US"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Xin </a:t>
            </a:r>
            <a:r>
              <a:rPr lang="en-US" sz="2700" b="1" kern="10" dirty="0" err="1">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chân</a:t>
            </a:r>
            <a:r>
              <a:rPr lang="en-US"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 </a:t>
            </a:r>
            <a:r>
              <a:rPr lang="en-US" sz="2700" b="1" kern="10" dirty="0" err="1">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thành</a:t>
            </a:r>
            <a:r>
              <a:rPr lang="en-US"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  </a:t>
            </a:r>
            <a:r>
              <a:rPr lang="vi-VN"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c</a:t>
            </a:r>
            <a:r>
              <a:rPr lang="en-US" sz="2700" b="1" kern="10" dirty="0" err="1">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ảm</a:t>
            </a:r>
            <a:r>
              <a:rPr lang="en-US"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 </a:t>
            </a:r>
            <a:r>
              <a:rPr lang="en-US" sz="2700" b="1" kern="10" dirty="0" err="1">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ơn</a:t>
            </a:r>
            <a:r>
              <a:rPr lang="en-US"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 </a:t>
            </a:r>
          </a:p>
          <a:p>
            <a:pPr algn="ctr" defTabSz="685800">
              <a:defRPr/>
            </a:pPr>
            <a:r>
              <a:rPr lang="en-US" sz="2700" b="1" kern="10" dirty="0" err="1">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quý</a:t>
            </a:r>
            <a:r>
              <a:rPr lang="en-US"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 </a:t>
            </a:r>
            <a:r>
              <a:rPr lang="vi-VN"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 thầy cô giáo</a:t>
            </a:r>
            <a:r>
              <a:rPr lang="en-US"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 </a:t>
            </a:r>
            <a:r>
              <a:rPr lang="en-US" sz="2700" b="1" kern="10" dirty="0" err="1">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đã</a:t>
            </a:r>
            <a:r>
              <a:rPr lang="en-US"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 </a:t>
            </a:r>
            <a:r>
              <a:rPr lang="en-US" sz="2700" b="1" kern="10" dirty="0" err="1">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chú</a:t>
            </a:r>
            <a:r>
              <a:rPr lang="en-US"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 ý </a:t>
            </a:r>
            <a:r>
              <a:rPr lang="en-US" sz="2700" b="1" kern="10" dirty="0" err="1">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lắng</a:t>
            </a:r>
            <a:r>
              <a:rPr lang="en-US" sz="2700" b="1"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 </a:t>
            </a:r>
            <a:r>
              <a:rPr lang="en-US" sz="2700" b="1" kern="10" dirty="0" err="1">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nghe</a:t>
            </a:r>
            <a:r>
              <a:rPr lang="en-US" sz="2700"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rPr>
              <a:t>.</a:t>
            </a:r>
            <a:endParaRPr lang="vi-VN" sz="2700" kern="10" dirty="0">
              <a:solidFill>
                <a:srgbClr val="002060"/>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endParaRPr>
          </a:p>
          <a:p>
            <a:pPr algn="ctr" defTabSz="685800">
              <a:defRPr/>
            </a:pPr>
            <a:endParaRPr lang="en-US" sz="2700" kern="10" dirty="0">
              <a:solidFill>
                <a:srgbClr val="FF0066"/>
              </a:solidFill>
              <a:effectLst>
                <a:outerShdw dist="107763" dir="2700000" algn="ctr" rotWithShape="0">
                  <a:srgbClr val="B2B2B2">
                    <a:alpha val="50000"/>
                  </a:srgbClr>
                </a:outerShdw>
              </a:effectLst>
              <a:latin typeface="Times New Roman" panose="02020603050405020304" pitchFamily="18" charset="0"/>
              <a:cs typeface="Times New Roman" panose="02020603050405020304" pitchFamily="18" charset="0"/>
            </a:endParaRPr>
          </a:p>
        </p:txBody>
      </p:sp>
      <p:grpSp>
        <p:nvGrpSpPr>
          <p:cNvPr id="38916" name="Group 4">
            <a:extLst>
              <a:ext uri="{FF2B5EF4-FFF2-40B4-BE49-F238E27FC236}">
                <a16:creationId xmlns:a16="http://schemas.microsoft.com/office/drawing/2014/main" id="{43DB868D-C0E0-977D-6422-04633AA960BD}"/>
              </a:ext>
            </a:extLst>
          </p:cNvPr>
          <p:cNvGrpSpPr>
            <a:grpSpLocks/>
          </p:cNvGrpSpPr>
          <p:nvPr/>
        </p:nvGrpSpPr>
        <p:grpSpPr bwMode="auto">
          <a:xfrm>
            <a:off x="0" y="0"/>
            <a:ext cx="9144000" cy="5200650"/>
            <a:chOff x="0" y="-24"/>
            <a:chExt cx="5760" cy="4368"/>
          </a:xfrm>
        </p:grpSpPr>
        <p:grpSp>
          <p:nvGrpSpPr>
            <p:cNvPr id="38926" name="Group 5">
              <a:extLst>
                <a:ext uri="{FF2B5EF4-FFF2-40B4-BE49-F238E27FC236}">
                  <a16:creationId xmlns:a16="http://schemas.microsoft.com/office/drawing/2014/main" id="{B12D8AAA-E0D7-C9BC-0BE8-E467C63F117F}"/>
                </a:ext>
              </a:extLst>
            </p:cNvPr>
            <p:cNvGrpSpPr>
              <a:grpSpLocks/>
            </p:cNvGrpSpPr>
            <p:nvPr/>
          </p:nvGrpSpPr>
          <p:grpSpPr bwMode="auto">
            <a:xfrm>
              <a:off x="0" y="-24"/>
              <a:ext cx="5760" cy="4368"/>
              <a:chOff x="0" y="-24"/>
              <a:chExt cx="5760" cy="4368"/>
            </a:xfrm>
          </p:grpSpPr>
          <p:pic>
            <p:nvPicPr>
              <p:cNvPr id="38936" name="Picture 6" descr="ttrtrtr1151380670">
                <a:extLst>
                  <a:ext uri="{FF2B5EF4-FFF2-40B4-BE49-F238E27FC236}">
                    <a16:creationId xmlns:a16="http://schemas.microsoft.com/office/drawing/2014/main" id="{0CE9535C-BB13-0BEC-BA96-5EEF81787A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7" name="Picture 7" descr="ttrtrtr1151380670">
                <a:extLst>
                  <a:ext uri="{FF2B5EF4-FFF2-40B4-BE49-F238E27FC236}">
                    <a16:creationId xmlns:a16="http://schemas.microsoft.com/office/drawing/2014/main" id="{F8657CBA-DCB2-8819-CBCF-3FE403584EE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8" name="Picture 8" descr="ttrtrtr1151380670">
                <a:extLst>
                  <a:ext uri="{FF2B5EF4-FFF2-40B4-BE49-F238E27FC236}">
                    <a16:creationId xmlns:a16="http://schemas.microsoft.com/office/drawing/2014/main" id="{C8B95C77-8958-7441-BCD8-264F534E9B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9" name="Picture 9" descr="ttrtrtr1151380670">
                <a:extLst>
                  <a:ext uri="{FF2B5EF4-FFF2-40B4-BE49-F238E27FC236}">
                    <a16:creationId xmlns:a16="http://schemas.microsoft.com/office/drawing/2014/main" id="{765F098A-E513-B2B3-5783-57AD5891BAF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7" name="Group 10">
              <a:extLst>
                <a:ext uri="{FF2B5EF4-FFF2-40B4-BE49-F238E27FC236}">
                  <a16:creationId xmlns:a16="http://schemas.microsoft.com/office/drawing/2014/main" id="{3C1416B3-B18A-BB6A-F567-D73D658E087F}"/>
                </a:ext>
              </a:extLst>
            </p:cNvPr>
            <p:cNvGrpSpPr>
              <a:grpSpLocks/>
            </p:cNvGrpSpPr>
            <p:nvPr/>
          </p:nvGrpSpPr>
          <p:grpSpPr bwMode="auto">
            <a:xfrm>
              <a:off x="0" y="0"/>
              <a:ext cx="5760" cy="4320"/>
              <a:chOff x="0" y="0"/>
              <a:chExt cx="5760" cy="4320"/>
            </a:xfrm>
          </p:grpSpPr>
          <p:pic>
            <p:nvPicPr>
              <p:cNvPr id="38928" name="Picture 11" descr="flower[1][1][1][1]">
                <a:extLst>
                  <a:ext uri="{FF2B5EF4-FFF2-40B4-BE49-F238E27FC236}">
                    <a16:creationId xmlns:a16="http://schemas.microsoft.com/office/drawing/2014/main" id="{576AB9EC-E330-5423-7397-89721D1EA10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2" descr="flower[1][1][1][1]">
                <a:extLst>
                  <a:ext uri="{FF2B5EF4-FFF2-40B4-BE49-F238E27FC236}">
                    <a16:creationId xmlns:a16="http://schemas.microsoft.com/office/drawing/2014/main" id="{E140649C-A04B-362A-CBB6-2E43767E1EF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13" descr="flower[1][1][1][1]">
                <a:extLst>
                  <a:ext uri="{FF2B5EF4-FFF2-40B4-BE49-F238E27FC236}">
                    <a16:creationId xmlns:a16="http://schemas.microsoft.com/office/drawing/2014/main" id="{8A39634C-EC44-58A2-9115-089D84F001F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4" descr="flower[1][1][1][1]">
                <a:extLst>
                  <a:ext uri="{FF2B5EF4-FFF2-40B4-BE49-F238E27FC236}">
                    <a16:creationId xmlns:a16="http://schemas.microsoft.com/office/drawing/2014/main" id="{26D93641-7FAD-C2BE-6934-EF8F1E5B7A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15" descr="012">
                <a:extLst>
                  <a:ext uri="{FF2B5EF4-FFF2-40B4-BE49-F238E27FC236}">
                    <a16:creationId xmlns:a16="http://schemas.microsoft.com/office/drawing/2014/main" id="{87ADF21B-636B-A7EF-B250-4BFEAE8E1C4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16" descr="012">
                <a:extLst>
                  <a:ext uri="{FF2B5EF4-FFF2-40B4-BE49-F238E27FC236}">
                    <a16:creationId xmlns:a16="http://schemas.microsoft.com/office/drawing/2014/main" id="{3170D2C0-1893-F71E-E7D4-2456828C7C0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17" descr="012">
                <a:extLst>
                  <a:ext uri="{FF2B5EF4-FFF2-40B4-BE49-F238E27FC236}">
                    <a16:creationId xmlns:a16="http://schemas.microsoft.com/office/drawing/2014/main" id="{F97CD386-1BFC-4DF9-B5D5-96B2A8997CF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5" name="Picture 18" descr="012">
                <a:extLst>
                  <a:ext uri="{FF2B5EF4-FFF2-40B4-BE49-F238E27FC236}">
                    <a16:creationId xmlns:a16="http://schemas.microsoft.com/office/drawing/2014/main" id="{3923CBAB-0F3A-8A65-7670-38B6C2446D3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8917" name="Picture 105" descr="12">
            <a:extLst>
              <a:ext uri="{FF2B5EF4-FFF2-40B4-BE49-F238E27FC236}">
                <a16:creationId xmlns:a16="http://schemas.microsoft.com/office/drawing/2014/main" id="{32FB5DBE-756F-D10A-5391-DCA7C7D86DA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53275" y="345281"/>
            <a:ext cx="571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5" descr="12">
            <a:extLst>
              <a:ext uri="{FF2B5EF4-FFF2-40B4-BE49-F238E27FC236}">
                <a16:creationId xmlns:a16="http://schemas.microsoft.com/office/drawing/2014/main" id="{0D717C35-1FDE-27D3-2332-FF39804ACA3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2426" y="1493044"/>
            <a:ext cx="571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05" descr="12">
            <a:extLst>
              <a:ext uri="{FF2B5EF4-FFF2-40B4-BE49-F238E27FC236}">
                <a16:creationId xmlns:a16="http://schemas.microsoft.com/office/drawing/2014/main" id="{45B19054-6235-F9FD-B917-E39A408138F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85900" y="232172"/>
            <a:ext cx="571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05" descr="12">
            <a:extLst>
              <a:ext uri="{FF2B5EF4-FFF2-40B4-BE49-F238E27FC236}">
                <a16:creationId xmlns:a16="http://schemas.microsoft.com/office/drawing/2014/main" id="{01C601B9-8451-75C5-B9D1-C69EACE137B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41494" y="951310"/>
            <a:ext cx="669131"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60" descr="Picture15">
            <a:extLst>
              <a:ext uri="{FF2B5EF4-FFF2-40B4-BE49-F238E27FC236}">
                <a16:creationId xmlns:a16="http://schemas.microsoft.com/office/drawing/2014/main" id="{C7B79405-9CF1-6CFB-E042-FB2AD93FEE5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74694" y="4002881"/>
            <a:ext cx="1028700"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60" descr="Picture15">
            <a:extLst>
              <a:ext uri="{FF2B5EF4-FFF2-40B4-BE49-F238E27FC236}">
                <a16:creationId xmlns:a16="http://schemas.microsoft.com/office/drawing/2014/main" id="{7C3A325A-1CD5-BC1B-AFFD-90F7D8B28A4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931319" y="4229100"/>
            <a:ext cx="1028700"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60" descr="Picture15">
            <a:extLst>
              <a:ext uri="{FF2B5EF4-FFF2-40B4-BE49-F238E27FC236}">
                <a16:creationId xmlns:a16="http://schemas.microsoft.com/office/drawing/2014/main" id="{CFF68881-76BC-509C-6391-589D0575BFC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40731" y="4060031"/>
            <a:ext cx="1028700"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60" descr="Picture15">
            <a:extLst>
              <a:ext uri="{FF2B5EF4-FFF2-40B4-BE49-F238E27FC236}">
                <a16:creationId xmlns:a16="http://schemas.microsoft.com/office/drawing/2014/main" id="{9620B301-0D7D-A10C-FC70-06D5D925ED4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02519" y="3831431"/>
            <a:ext cx="1028700"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60" descr="Picture15">
            <a:extLst>
              <a:ext uri="{FF2B5EF4-FFF2-40B4-BE49-F238E27FC236}">
                <a16:creationId xmlns:a16="http://schemas.microsoft.com/office/drawing/2014/main" id="{012F85CF-9456-692A-97ED-8236592B13C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150769" y="4189810"/>
            <a:ext cx="10287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4298" fill="hold"/>
                                        <p:tgtEl>
                                          <p:spTgt spid="2969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698"/>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0"/>
            <a:ext cx="647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37802" y="-195982"/>
            <a:ext cx="15621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8"/>
          <p:cNvGrpSpPr>
            <a:grpSpLocks noChangeAspect="1"/>
          </p:cNvGrpSpPr>
          <p:nvPr/>
        </p:nvGrpSpPr>
        <p:grpSpPr bwMode="auto">
          <a:xfrm>
            <a:off x="1676400" y="457200"/>
            <a:ext cx="2514600" cy="3592116"/>
            <a:chOff x="2527" y="6427"/>
            <a:chExt cx="11443" cy="8645"/>
          </a:xfrm>
        </p:grpSpPr>
        <p:sp>
          <p:nvSpPr>
            <p:cNvPr id="33800" name="AutoShape 9"/>
            <p:cNvSpPr>
              <a:spLocks noChangeAspect="1" noChangeArrowheads="1"/>
            </p:cNvSpPr>
            <p:nvPr/>
          </p:nvSpPr>
          <p:spPr bwMode="auto">
            <a:xfrm>
              <a:off x="2527" y="6427"/>
              <a:ext cx="11443" cy="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cs typeface="Arial" charset="0"/>
              </a:endParaRPr>
            </a:p>
          </p:txBody>
        </p:sp>
        <p:grpSp>
          <p:nvGrpSpPr>
            <p:cNvPr id="33801" name="Group 10"/>
            <p:cNvGrpSpPr>
              <a:grpSpLocks/>
            </p:cNvGrpSpPr>
            <p:nvPr/>
          </p:nvGrpSpPr>
          <p:grpSpPr bwMode="auto">
            <a:xfrm>
              <a:off x="2535" y="6428"/>
              <a:ext cx="11435" cy="8124"/>
              <a:chOff x="2535" y="6428"/>
              <a:chExt cx="11435" cy="8124"/>
            </a:xfrm>
          </p:grpSpPr>
          <p:sp>
            <p:nvSpPr>
              <p:cNvPr id="33802" name="AutoShape 11"/>
              <p:cNvSpPr>
                <a:spLocks noChangeArrowheads="1"/>
              </p:cNvSpPr>
              <p:nvPr/>
            </p:nvSpPr>
            <p:spPr bwMode="auto">
              <a:xfrm>
                <a:off x="11735" y="12709"/>
                <a:ext cx="528" cy="537"/>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84" name="AutoShape 12"/>
              <p:cNvSpPr>
                <a:spLocks noChangeArrowheads="1"/>
              </p:cNvSpPr>
              <p:nvPr/>
            </p:nvSpPr>
            <p:spPr bwMode="auto">
              <a:xfrm>
                <a:off x="2599" y="9413"/>
                <a:ext cx="665" cy="817"/>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04" name="AutoShape 13"/>
              <p:cNvSpPr>
                <a:spLocks noChangeArrowheads="1"/>
              </p:cNvSpPr>
              <p:nvPr/>
            </p:nvSpPr>
            <p:spPr bwMode="auto">
              <a:xfrm>
                <a:off x="11701" y="8074"/>
                <a:ext cx="615" cy="5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05" name="AutoShape 14"/>
              <p:cNvSpPr>
                <a:spLocks noChangeArrowheads="1"/>
              </p:cNvSpPr>
              <p:nvPr/>
            </p:nvSpPr>
            <p:spPr bwMode="auto">
              <a:xfrm>
                <a:off x="6118" y="6839"/>
                <a:ext cx="527" cy="578"/>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87" name="AutoShape 15"/>
              <p:cNvSpPr>
                <a:spLocks noChangeArrowheads="1"/>
              </p:cNvSpPr>
              <p:nvPr/>
            </p:nvSpPr>
            <p:spPr bwMode="auto">
              <a:xfrm>
                <a:off x="13175" y="8794"/>
                <a:ext cx="672" cy="593"/>
              </a:xfrm>
              <a:prstGeom prst="star5">
                <a:avLst/>
              </a:prstGeom>
              <a:gradFill rotWithShape="1">
                <a:gsLst>
                  <a:gs pos="0">
                    <a:srgbClr val="33CCCC"/>
                  </a:gs>
                  <a:gs pos="100000">
                    <a:srgbClr val="FF0066"/>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88" name="AutoShape 16"/>
              <p:cNvSpPr>
                <a:spLocks noChangeArrowheads="1"/>
              </p:cNvSpPr>
              <p:nvPr/>
            </p:nvSpPr>
            <p:spPr bwMode="auto">
              <a:xfrm>
                <a:off x="6869" y="12911"/>
                <a:ext cx="665" cy="920"/>
              </a:xfrm>
              <a:prstGeom prst="star5">
                <a:avLst/>
              </a:prstGeom>
              <a:gradFill rotWithShape="1">
                <a:gsLst>
                  <a:gs pos="0">
                    <a:srgbClr val="1907FD"/>
                  </a:gs>
                  <a:gs pos="100000">
                    <a:srgbClr val="000099"/>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08" name="AutoShape 17"/>
              <p:cNvSpPr>
                <a:spLocks noChangeArrowheads="1"/>
              </p:cNvSpPr>
              <p:nvPr/>
            </p:nvSpPr>
            <p:spPr bwMode="auto">
              <a:xfrm>
                <a:off x="9380" y="14038"/>
                <a:ext cx="528" cy="514"/>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90" name="AutoShape 18"/>
              <p:cNvSpPr>
                <a:spLocks noChangeArrowheads="1"/>
              </p:cNvSpPr>
              <p:nvPr/>
            </p:nvSpPr>
            <p:spPr bwMode="auto">
              <a:xfrm>
                <a:off x="9383" y="8075"/>
                <a:ext cx="672" cy="52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91" name="AutoShape 19"/>
              <p:cNvSpPr>
                <a:spLocks noChangeArrowheads="1"/>
              </p:cNvSpPr>
              <p:nvPr/>
            </p:nvSpPr>
            <p:spPr bwMode="auto">
              <a:xfrm>
                <a:off x="7172" y="8590"/>
                <a:ext cx="665" cy="920"/>
              </a:xfrm>
              <a:prstGeom prst="star5">
                <a:avLst/>
              </a:prstGeom>
              <a:gradFill rotWithShape="1">
                <a:gsLst>
                  <a:gs pos="0">
                    <a:srgbClr val="CC00CC">
                      <a:gamma/>
                      <a:shade val="46275"/>
                      <a:invGamma/>
                    </a:srgbClr>
                  </a:gs>
                  <a:gs pos="100000">
                    <a:srgbClr val="CC00CC"/>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11" name="AutoShape 20"/>
              <p:cNvSpPr>
                <a:spLocks noChangeArrowheads="1"/>
              </p:cNvSpPr>
              <p:nvPr/>
            </p:nvSpPr>
            <p:spPr bwMode="auto">
              <a:xfrm>
                <a:off x="9334" y="12806"/>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2" name="AutoShape 21"/>
              <p:cNvSpPr>
                <a:spLocks noChangeArrowheads="1"/>
              </p:cNvSpPr>
              <p:nvPr/>
            </p:nvSpPr>
            <p:spPr bwMode="auto">
              <a:xfrm>
                <a:off x="9421" y="6946"/>
                <a:ext cx="1149" cy="71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94" name="AutoShape 22"/>
              <p:cNvSpPr>
                <a:spLocks noChangeArrowheads="1"/>
              </p:cNvSpPr>
              <p:nvPr/>
            </p:nvSpPr>
            <p:spPr bwMode="auto">
              <a:xfrm>
                <a:off x="8689"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95" name="AutoShape 23"/>
              <p:cNvSpPr>
                <a:spLocks noChangeArrowheads="1"/>
              </p:cNvSpPr>
              <p:nvPr/>
            </p:nvSpPr>
            <p:spPr bwMode="auto">
              <a:xfrm>
                <a:off x="11088"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15" name="AutoShape 24"/>
              <p:cNvSpPr>
                <a:spLocks noChangeArrowheads="1"/>
              </p:cNvSpPr>
              <p:nvPr/>
            </p:nvSpPr>
            <p:spPr bwMode="auto">
              <a:xfrm>
                <a:off x="3021" y="6946"/>
                <a:ext cx="1150"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6" name="AutoShape 25"/>
              <p:cNvSpPr>
                <a:spLocks noChangeArrowheads="1"/>
              </p:cNvSpPr>
              <p:nvPr/>
            </p:nvSpPr>
            <p:spPr bwMode="auto">
              <a:xfrm>
                <a:off x="12821" y="11986"/>
                <a:ext cx="1149"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7" name="AutoShape 26"/>
              <p:cNvSpPr>
                <a:spLocks noChangeArrowheads="1"/>
              </p:cNvSpPr>
              <p:nvPr/>
            </p:nvSpPr>
            <p:spPr bwMode="auto">
              <a:xfrm>
                <a:off x="5302" y="12395"/>
                <a:ext cx="614" cy="537"/>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8" name="AutoShape 27"/>
              <p:cNvSpPr>
                <a:spLocks noChangeArrowheads="1"/>
              </p:cNvSpPr>
              <p:nvPr/>
            </p:nvSpPr>
            <p:spPr bwMode="auto">
              <a:xfrm>
                <a:off x="2535" y="797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9" name="AutoShape 28"/>
              <p:cNvSpPr>
                <a:spLocks noChangeArrowheads="1"/>
              </p:cNvSpPr>
              <p:nvPr/>
            </p:nvSpPr>
            <p:spPr bwMode="auto">
              <a:xfrm>
                <a:off x="12735" y="766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20" name="AutoShape 29"/>
              <p:cNvSpPr>
                <a:spLocks noChangeArrowheads="1"/>
              </p:cNvSpPr>
              <p:nvPr/>
            </p:nvSpPr>
            <p:spPr bwMode="auto">
              <a:xfrm>
                <a:off x="4535" y="13423"/>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902" name="AutoShape 30"/>
              <p:cNvSpPr>
                <a:spLocks noChangeArrowheads="1"/>
              </p:cNvSpPr>
              <p:nvPr/>
            </p:nvSpPr>
            <p:spPr bwMode="auto">
              <a:xfrm>
                <a:off x="4239" y="6427"/>
                <a:ext cx="665"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903" name="AutoShape 31"/>
              <p:cNvSpPr>
                <a:spLocks noChangeArrowheads="1"/>
              </p:cNvSpPr>
              <p:nvPr/>
            </p:nvSpPr>
            <p:spPr bwMode="auto">
              <a:xfrm>
                <a:off x="10235" y="13424"/>
                <a:ext cx="672"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grpSp>
      </p:grpSp>
      <p:sp>
        <p:nvSpPr>
          <p:cNvPr id="33798" name="Text Box 38"/>
          <p:cNvSpPr txBox="1">
            <a:spLocks noChangeArrowheads="1"/>
          </p:cNvSpPr>
          <p:nvPr/>
        </p:nvSpPr>
        <p:spPr bwMode="auto">
          <a:xfrm>
            <a:off x="1676400" y="2057400"/>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b="1">
              <a:cs typeface="Arial" charset="0"/>
            </a:endParaRPr>
          </a:p>
        </p:txBody>
      </p:sp>
      <p:sp>
        <p:nvSpPr>
          <p:cNvPr id="33799" name="WordArt 39"/>
          <p:cNvSpPr>
            <a:spLocks noChangeArrowheads="1" noChangeShapeType="1" noTextEdit="1"/>
          </p:cNvSpPr>
          <p:nvPr/>
        </p:nvSpPr>
        <p:spPr bwMode="auto">
          <a:xfrm>
            <a:off x="492125" y="1469232"/>
            <a:ext cx="8077200" cy="13751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GIỜ</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HỌC</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ĐẾN</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ĐÂY</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KẾT</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THÚC</a:t>
            </a:r>
            <a:endParaRPr lang="en-US" sz="3600" b="1" kern="10" dirty="0">
              <a:solidFill>
                <a:srgbClr val="FF0000"/>
              </a:solidFill>
              <a:effectLst>
                <a:outerShdw dist="53882" dir="2700000" algn="ctr" rotWithShape="0">
                  <a:srgbClr val="C0C0C0">
                    <a:alpha val="79999"/>
                  </a:srgbClr>
                </a:outerShdw>
              </a:effectLst>
              <a:latin typeface="Times New Roman"/>
              <a:cs typeface="Times New Roman"/>
            </a:endParaRPr>
          </a:p>
          <a:p>
            <a:pPr algn="ct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XIN CHÚC CÁC  EM CHĂM NGOAN !</a:t>
            </a:r>
          </a:p>
        </p:txBody>
      </p:sp>
    </p:spTree>
    <p:extLst>
      <p:ext uri="{BB962C8B-B14F-4D97-AF65-F5344CB8AC3E}">
        <p14:creationId xmlns:p14="http://schemas.microsoft.com/office/powerpoint/2010/main" val="352073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heel(1)">
                                      <p:cBhvr>
                                        <p:cTn id="7" dur="20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ircle(in)">
                                      <p:cBhvr>
                                        <p:cTn id="12"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5700" y="361950"/>
            <a:ext cx="5913438"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75" y="269875"/>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388938" y="1304925"/>
            <a:ext cx="2409825"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7418388" y="1150938"/>
            <a:ext cx="9302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93950" y="1517650"/>
            <a:ext cx="5862638" cy="1172629"/>
          </a:xfrm>
          <a:prstGeom prst="rect">
            <a:avLst/>
          </a:prstGeom>
          <a:noFill/>
        </p:spPr>
        <p:txBody>
          <a:bodyPr>
            <a:spAutoFit/>
          </a:bodyPr>
          <a:lstStyle/>
          <a:p>
            <a:pPr algn="ctr" eaLnBrk="1" fontAlgn="auto" hangingPunct="1">
              <a:spcBef>
                <a:spcPts val="0"/>
              </a:spcBef>
              <a:spcAft>
                <a:spcPts val="0"/>
              </a:spcAft>
              <a:defRPr/>
            </a:pPr>
            <a:r>
              <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 KHÁM PHÁ</a:t>
            </a:r>
          </a:p>
        </p:txBody>
      </p:sp>
    </p:spTree>
    <p:extLst>
      <p:ext uri="{BB962C8B-B14F-4D97-AF65-F5344CB8AC3E}">
        <p14:creationId xmlns:p14="http://schemas.microsoft.com/office/powerpoint/2010/main" val="60619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tran dai nghia"/>
          <p:cNvPicPr>
            <a:picLocks noChangeAspect="1" noChangeArrowheads="1"/>
          </p:cNvPicPr>
          <p:nvPr/>
        </p:nvPicPr>
        <p:blipFill>
          <a:blip r:embed="rId2"/>
          <a:srcRect/>
          <a:stretch>
            <a:fillRect/>
          </a:stretch>
        </p:blipFill>
        <p:spPr bwMode="auto">
          <a:xfrm>
            <a:off x="152400" y="95251"/>
            <a:ext cx="4114800" cy="4229100"/>
          </a:xfrm>
          <a:prstGeom prst="rect">
            <a:avLst/>
          </a:prstGeom>
          <a:noFill/>
          <a:ln w="9525">
            <a:noFill/>
            <a:miter lim="800000"/>
            <a:headEnd/>
            <a:tailEnd/>
          </a:ln>
        </p:spPr>
      </p:pic>
      <p:sp>
        <p:nvSpPr>
          <p:cNvPr id="5123" name="Text Box 18"/>
          <p:cNvSpPr txBox="1">
            <a:spLocks noChangeArrowheads="1"/>
          </p:cNvSpPr>
          <p:nvPr/>
        </p:nvSpPr>
        <p:spPr bwMode="auto">
          <a:xfrm>
            <a:off x="0" y="4324351"/>
            <a:ext cx="4267200" cy="830997"/>
          </a:xfrm>
          <a:prstGeom prst="rect">
            <a:avLst/>
          </a:prstGeom>
          <a:noFill/>
          <a:ln w="9525">
            <a:noFill/>
            <a:miter lim="800000"/>
            <a:headEnd/>
            <a:tailEnd/>
          </a:ln>
        </p:spPr>
        <p:txBody>
          <a:bodyPr wrap="square">
            <a:spAutoFit/>
          </a:bodyPr>
          <a:lstStyle/>
          <a:p>
            <a:pPr algn="ctr" eaLnBrk="1" hangingPunct="1"/>
            <a:r>
              <a:rPr lang="en-US" sz="2400" b="1" dirty="0" err="1">
                <a:solidFill>
                  <a:srgbClr val="0000FF"/>
                </a:solidFill>
                <a:latin typeface="Times New Roman" pitchFamily="18" charset="0"/>
              </a:rPr>
              <a:t>Giáo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sư</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Trần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Đại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Nghĩa</a:t>
            </a:r>
            <a:endParaRPr lang="en-US" sz="2400" b="1" dirty="0">
              <a:solidFill>
                <a:srgbClr val="0000FF"/>
              </a:solidFill>
              <a:latin typeface="Times New Roman" pitchFamily="18" charset="0"/>
            </a:endParaRPr>
          </a:p>
          <a:p>
            <a:pPr algn="ctr"/>
            <a:r>
              <a:rPr lang="en-US" sz="2400" b="1" dirty="0">
                <a:solidFill>
                  <a:srgbClr val="0000FF"/>
                </a:solidFill>
                <a:latin typeface="Times New Roman" pitchFamily="18" charset="0"/>
              </a:rPr>
              <a:t>(13/09/1913 – 09/08/1997)</a:t>
            </a:r>
          </a:p>
        </p:txBody>
      </p:sp>
      <p:sp>
        <p:nvSpPr>
          <p:cNvPr id="6" name="TextBox 5"/>
          <p:cNvSpPr txBox="1"/>
          <p:nvPr/>
        </p:nvSpPr>
        <p:spPr>
          <a:xfrm>
            <a:off x="4389120" y="154634"/>
            <a:ext cx="4488180" cy="35394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Trần Đại Nghĩ</a:t>
            </a:r>
            <a:r>
              <a:rPr lang="en-US" sz="2800" b="1"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khoa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7483861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70794529-D09F-2679-7131-641E016935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956"/>
            <a:ext cx="92583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a:extLst>
              <a:ext uri="{FF2B5EF4-FFF2-40B4-BE49-F238E27FC236}">
                <a16:creationId xmlns:a16="http://schemas.microsoft.com/office/drawing/2014/main" id="{7EFA6460-9F56-1380-8C2A-2DCF0A48075B}"/>
              </a:ext>
            </a:extLst>
          </p:cNvPr>
          <p:cNvSpPr>
            <a:spLocks noChangeArrowheads="1"/>
          </p:cNvSpPr>
          <p:nvPr/>
        </p:nvSpPr>
        <p:spPr bwMode="auto">
          <a:xfrm>
            <a:off x="1514475" y="1885950"/>
            <a:ext cx="622935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en-US" sz="2700" b="1" dirty="0">
                <a:solidFill>
                  <a:srgbClr val="0F06BA"/>
                </a:solidFill>
                <a:latin typeface="Times New Roman" panose="02020603050405020304" pitchFamily="18" charset="0"/>
              </a:rPr>
              <a:t>      </a:t>
            </a:r>
            <a:r>
              <a:rPr lang="en-US" altLang="en-US" sz="2700" b="1" dirty="0" err="1">
                <a:solidFill>
                  <a:srgbClr val="0F06BA"/>
                </a:solidFill>
                <a:latin typeface="Times New Roman" panose="02020603050405020304" pitchFamily="18" charset="0"/>
              </a:rPr>
              <a:t>Thứ</a:t>
            </a:r>
            <a:r>
              <a:rPr lang="en-US" altLang="en-US" sz="2700" b="1" dirty="0">
                <a:solidFill>
                  <a:srgbClr val="0F06BA"/>
                </a:solidFill>
                <a:latin typeface="Times New Roman" panose="02020603050405020304" pitchFamily="18" charset="0"/>
              </a:rPr>
              <a:t> </a:t>
            </a:r>
            <a:r>
              <a:rPr lang="en-US" altLang="en-US" sz="2700" b="1" dirty="0" err="1">
                <a:solidFill>
                  <a:srgbClr val="0F06BA"/>
                </a:solidFill>
                <a:latin typeface="Times New Roman" panose="02020603050405020304" pitchFamily="18" charset="0"/>
              </a:rPr>
              <a:t>hai</a:t>
            </a:r>
            <a:r>
              <a:rPr lang="en-US" altLang="en-US" sz="2700" b="1" dirty="0">
                <a:solidFill>
                  <a:srgbClr val="0F06BA"/>
                </a:solidFill>
                <a:latin typeface="Times New Roman" panose="02020603050405020304" pitchFamily="18" charset="0"/>
              </a:rPr>
              <a:t>, </a:t>
            </a:r>
            <a:r>
              <a:rPr lang="en-US" altLang="en-US" sz="2700" b="1" dirty="0" err="1">
                <a:solidFill>
                  <a:srgbClr val="0F06BA"/>
                </a:solidFill>
                <a:latin typeface="Times New Roman" panose="02020603050405020304" pitchFamily="18" charset="0"/>
              </a:rPr>
              <a:t>ngày</a:t>
            </a:r>
            <a:r>
              <a:rPr lang="en-US" altLang="en-US" sz="2700" b="1" dirty="0">
                <a:solidFill>
                  <a:srgbClr val="0F06BA"/>
                </a:solidFill>
                <a:latin typeface="Times New Roman" panose="02020603050405020304" pitchFamily="18" charset="0"/>
              </a:rPr>
              <a:t> 06 </a:t>
            </a:r>
            <a:r>
              <a:rPr lang="en-US" altLang="en-US" sz="2700" b="1" dirty="0" err="1">
                <a:solidFill>
                  <a:srgbClr val="0F06BA"/>
                </a:solidFill>
                <a:latin typeface="Times New Roman" panose="02020603050405020304" pitchFamily="18" charset="0"/>
              </a:rPr>
              <a:t>tháng</a:t>
            </a:r>
            <a:r>
              <a:rPr lang="en-US" altLang="en-US" sz="2700" b="1" dirty="0">
                <a:solidFill>
                  <a:srgbClr val="0F06BA"/>
                </a:solidFill>
                <a:latin typeface="Times New Roman" panose="02020603050405020304" pitchFamily="18" charset="0"/>
              </a:rPr>
              <a:t> 02 </a:t>
            </a:r>
            <a:r>
              <a:rPr lang="en-US" altLang="en-US" sz="2700" b="1" dirty="0" err="1">
                <a:solidFill>
                  <a:srgbClr val="0F06BA"/>
                </a:solidFill>
                <a:latin typeface="Times New Roman" panose="02020603050405020304" pitchFamily="18" charset="0"/>
              </a:rPr>
              <a:t>năm</a:t>
            </a:r>
            <a:r>
              <a:rPr lang="en-US" altLang="en-US" sz="2700" b="1" dirty="0">
                <a:solidFill>
                  <a:srgbClr val="0F06BA"/>
                </a:solidFill>
                <a:latin typeface="Times New Roman" panose="02020603050405020304" pitchFamily="18" charset="0"/>
              </a:rPr>
              <a:t> 2023        </a:t>
            </a:r>
          </a:p>
          <a:p>
            <a:pPr algn="ctr" eaLnBrk="1" hangingPunct="1">
              <a:buClr>
                <a:srgbClr val="000000"/>
              </a:buClr>
              <a:buSzPct val="100000"/>
              <a:buFont typeface="Times New Roman" panose="02020603050405020304" pitchFamily="18" charset="0"/>
              <a:buNone/>
            </a:pPr>
            <a:r>
              <a:rPr lang="en-US" altLang="en-US" sz="2700" b="1" dirty="0">
                <a:solidFill>
                  <a:srgbClr val="0F06BA"/>
                </a:solidFill>
                <a:latin typeface="Times New Roman" panose="02020603050405020304" pitchFamily="18" charset="0"/>
              </a:rPr>
              <a:t>  </a:t>
            </a:r>
            <a:r>
              <a:rPr lang="en-US" altLang="en-US" sz="2400" b="1" u="sng" dirty="0" err="1">
                <a:solidFill>
                  <a:srgbClr val="0F06BA"/>
                </a:solidFill>
                <a:latin typeface="Times New Roman" panose="02020603050405020304" pitchFamily="18" charset="0"/>
              </a:rPr>
              <a:t>Tập</a:t>
            </a:r>
            <a:r>
              <a:rPr lang="en-US" altLang="en-US" sz="2400" b="1" u="sng" dirty="0">
                <a:solidFill>
                  <a:srgbClr val="0F06BA"/>
                </a:solidFill>
                <a:latin typeface="Times New Roman" panose="02020603050405020304" pitchFamily="18" charset="0"/>
              </a:rPr>
              <a:t> </a:t>
            </a:r>
            <a:r>
              <a:rPr lang="en-US" altLang="en-US" sz="2400" b="1" u="sng" dirty="0" err="1">
                <a:solidFill>
                  <a:srgbClr val="0F06BA"/>
                </a:solidFill>
                <a:latin typeface="Times New Roman" panose="02020603050405020304" pitchFamily="18" charset="0"/>
              </a:rPr>
              <a:t>đọc</a:t>
            </a:r>
            <a:r>
              <a:rPr lang="en-US" altLang="en-US" sz="2400" b="1" u="sng" dirty="0">
                <a:solidFill>
                  <a:srgbClr val="0F06BA"/>
                </a:solidFill>
                <a:latin typeface="Times New Roman" panose="02020603050405020304" pitchFamily="18" charset="0"/>
              </a:rPr>
              <a:t> </a:t>
            </a:r>
            <a:endParaRPr lang="vi-VN" altLang="en-US" sz="2400" b="1" u="sng" dirty="0">
              <a:solidFill>
                <a:srgbClr val="0F06BA"/>
              </a:solidFill>
              <a:latin typeface="Times New Roman" panose="02020603050405020304" pitchFamily="18" charset="0"/>
            </a:endParaRPr>
          </a:p>
          <a:p>
            <a:pPr algn="ctr">
              <a:lnSpc>
                <a:spcPct val="150000"/>
              </a:lnSpc>
              <a:spcBef>
                <a:spcPct val="0"/>
              </a:spcBef>
              <a:buFontTx/>
              <a:buNone/>
            </a:pPr>
            <a:r>
              <a:rPr lang="en-US" altLang="en-US" sz="3000" b="1" dirty="0">
                <a:solidFill>
                  <a:srgbClr val="FF0000"/>
                </a:solidFill>
                <a:latin typeface="Times New Roman" panose="02020603050405020304" pitchFamily="18" charset="0"/>
              </a:rPr>
              <a:t>Anh </a:t>
            </a:r>
            <a:r>
              <a:rPr lang="en-US" altLang="en-US" sz="3000" b="1" dirty="0" err="1">
                <a:solidFill>
                  <a:srgbClr val="FF0000"/>
                </a:solidFill>
                <a:latin typeface="Times New Roman" panose="02020603050405020304" pitchFamily="18" charset="0"/>
              </a:rPr>
              <a:t>hùng</a:t>
            </a:r>
            <a:r>
              <a:rPr lang="en-US" altLang="en-US" sz="3000" b="1" dirty="0">
                <a:solidFill>
                  <a:srgbClr val="FF0000"/>
                </a:solidFill>
                <a:latin typeface="Times New Roman" panose="02020603050405020304" pitchFamily="18" charset="0"/>
              </a:rPr>
              <a:t> Lao </a:t>
            </a:r>
            <a:r>
              <a:rPr lang="en-US" altLang="en-US" sz="3000" b="1" dirty="0" err="1">
                <a:solidFill>
                  <a:srgbClr val="FF0000"/>
                </a:solidFill>
                <a:latin typeface="Times New Roman" panose="02020603050405020304" pitchFamily="18" charset="0"/>
              </a:rPr>
              <a:t>động</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Trần</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Đại</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Nghĩa</a:t>
            </a:r>
            <a:endParaRPr lang="en-US" altLang="en-US" sz="3000" b="1" dirty="0">
              <a:solidFill>
                <a:srgbClr val="FF0000"/>
              </a:solidFill>
              <a:latin typeface="Times New Roman" panose="02020603050405020304" pitchFamily="18" charset="0"/>
            </a:endParaRPr>
          </a:p>
          <a:p>
            <a:pPr algn="ctr" eaLnBrk="1" hangingPunct="1">
              <a:buClr>
                <a:srgbClr val="000000"/>
              </a:buClr>
              <a:buSzPct val="100000"/>
              <a:buFont typeface="Times New Roman" panose="02020603050405020304" pitchFamily="18" charset="0"/>
              <a:buNone/>
            </a:pPr>
            <a:r>
              <a:rPr lang="en-US" altLang="en-US" b="1" dirty="0">
                <a:solidFill>
                  <a:schemeClr val="tx1"/>
                </a:solidFill>
                <a:latin typeface="Times New Roman" panose="02020603050405020304" pitchFamily="18" charset="0"/>
              </a:rPr>
              <a:t>                                   MAI VĂN TẠO</a:t>
            </a: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5700" y="361950"/>
            <a:ext cx="5913438"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75" y="269875"/>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388938" y="1304925"/>
            <a:ext cx="2409825"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7418388" y="1150938"/>
            <a:ext cx="9302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78088" y="2160588"/>
            <a:ext cx="5861050" cy="1108075"/>
          </a:xfrm>
          <a:prstGeom prst="rect">
            <a:avLst/>
          </a:prstGeom>
          <a:noFill/>
        </p:spPr>
        <p:txBody>
          <a:bodyPr>
            <a:spAutoFit/>
          </a:bodyPr>
          <a:lstStyle/>
          <a:p>
            <a:pPr algn="ctr" eaLnBrk="1" fontAlgn="auto" hangingPunct="1">
              <a:spcBef>
                <a:spcPts val="0"/>
              </a:spcBef>
              <a:spcAft>
                <a:spcPts val="0"/>
              </a:spcAft>
              <a:defRPr/>
            </a:pPr>
            <a:r>
              <a:rPr lang="en-US" sz="660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LUYỆN ĐỌC</a:t>
            </a:r>
          </a:p>
        </p:txBody>
      </p:sp>
    </p:spTree>
    <p:extLst>
      <p:ext uri="{BB962C8B-B14F-4D97-AF65-F5344CB8AC3E}">
        <p14:creationId xmlns:p14="http://schemas.microsoft.com/office/powerpoint/2010/main" val="803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71BADD-CBBE-4BCA-92A1-E0B842AD5763}"/>
              </a:ext>
            </a:extLst>
          </p:cNvPr>
          <p:cNvSpPr/>
          <p:nvPr/>
        </p:nvSpPr>
        <p:spPr>
          <a:xfrm>
            <a:off x="109616" y="443966"/>
            <a:ext cx="8924769" cy="4755148"/>
          </a:xfrm>
          <a:prstGeom prst="rect">
            <a:avLst/>
          </a:prstGeom>
        </p:spPr>
        <p:txBody>
          <a:bodyPr wrap="square">
            <a:spAutoFit/>
          </a:bodyPr>
          <a:lstStyle/>
          <a:p>
            <a:pPr algn="just">
              <a:defRPr/>
            </a:pPr>
            <a:r>
              <a:rPr lang="vi-VN" dirty="0">
                <a:solidFill>
                  <a:srgbClr val="000000"/>
                </a:solidFill>
                <a:latin typeface="Times New Roman" panose="02020603050405020304" pitchFamily="18" charset="0"/>
                <a:cs typeface="Times New Roman" panose="02020603050405020304" pitchFamily="18" charset="0"/>
              </a:rPr>
              <a:t>   Trần Đại Nghĩa tên thật là Phạm Quang Lễ, quê ở tỉnh Vĩnh Long. Sau khi học xong bậc trung học ở Sài Gòn, năm 1935, ông sang Pháp học đại học. Ông theo học cả ba ngành kĩ sư cầu cống, kĩ sư điện và kĩ sư hàng không. Ngoài ra, ông còn miệt mài nghiên cứu kĩ thuật chế tạo vũ khí.</a:t>
            </a:r>
          </a:p>
          <a:p>
            <a:pPr algn="just">
              <a:defRPr/>
            </a:pPr>
            <a:r>
              <a:rPr lang="vi-VN"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vi-VN" dirty="0">
                <a:solidFill>
                  <a:srgbClr val="000000"/>
                </a:solidFill>
                <a:latin typeface="Times New Roman" panose="02020603050405020304" pitchFamily="18" charset="0"/>
                <a:cs typeface="Times New Roman" panose="02020603050405020304" pitchFamily="18" charset="0"/>
              </a:rPr>
              <a:t> Năm 1946, nghe theo tiếng gọi thiêng liêng của Tổ quốc, ông rời bỏ cuộc sống đầy đủ tiện nghi ở nước ngoài, theo Bác Hồ về nước. Ông được Bác Hồ đặt tên mới là Trần Đại Nghĩa và giao nhiệm vụ nghiên cứu chế tạo vũ khí phục vụ cuộc kháng chiến chống thực dân Pháp. Trên cương vị Cục trưởng Cục Quân giới, ông đã cùng anh em miệt mài nghiên cứu, chế ra những loại vũ khí có sức công phá lớn như ba-dô-ca, súng không giật, bom bay tiêu diệt xe tăng và lô cốt của giặc.</a:t>
            </a:r>
          </a:p>
          <a:p>
            <a:pPr algn="just">
              <a:defRPr/>
            </a:pPr>
            <a:r>
              <a:rPr lang="vi-VN"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vi-VN" dirty="0">
                <a:solidFill>
                  <a:srgbClr val="000000"/>
                </a:solidFill>
                <a:latin typeface="Times New Roman" panose="02020603050405020304" pitchFamily="18" charset="0"/>
                <a:cs typeface="Times New Roman" panose="02020603050405020304" pitchFamily="18" charset="0"/>
              </a:rPr>
              <a:t>  Bên cạnh những cống hiến xuất sắc cho sự nghiệp quốc phòng, Giáo sư Trần Đại Nghĩa còn có công lớn trong xây dựng nền khoa học trẻ tuổi của nước nhà. Nhiều năm liền, ông giữ cương vị Chủ nhiệm Ủy ban Khoa học và Kĩ thuật Nhà nước.</a:t>
            </a:r>
          </a:p>
          <a:p>
            <a:pPr algn="just">
              <a:defRPr/>
            </a:pPr>
            <a:r>
              <a:rPr lang="vi-VN"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vi-VN" dirty="0">
                <a:solidFill>
                  <a:srgbClr val="000000"/>
                </a:solidFill>
                <a:latin typeface="Times New Roman" panose="02020603050405020304" pitchFamily="18" charset="0"/>
                <a:cs typeface="Times New Roman" panose="02020603050405020304" pitchFamily="18" charset="0"/>
              </a:rPr>
              <a:t> Những cống hiến của Giáo sư Trần Đại Nghĩa được đánh giá cao. Năm 1948, ông được phong Thiếu tướng. Năm 1952, ông được tuyên dương Anh hùng Lao động. Ông còn được Nhà nước tặng Giải thưởng Hồ Chí Minh và nhiều huân chương cao quý.</a:t>
            </a:r>
          </a:p>
          <a:p>
            <a:pPr algn="r">
              <a:defRPr/>
            </a:pPr>
            <a:r>
              <a:rPr lang="vi-VN" sz="1500" b="1" i="1" dirty="0">
                <a:solidFill>
                  <a:srgbClr val="000000"/>
                </a:solidFill>
                <a:latin typeface="Times New Roman" panose="02020603050405020304" pitchFamily="18" charset="0"/>
                <a:cs typeface="Times New Roman" panose="02020603050405020304" pitchFamily="18" charset="0"/>
              </a:rPr>
              <a:t>Theo </a:t>
            </a:r>
            <a:r>
              <a:rPr lang="vi-VN" sz="1500" b="1" dirty="0">
                <a:solidFill>
                  <a:srgbClr val="000000"/>
                </a:solidFill>
                <a:latin typeface="Times New Roman" panose="02020603050405020304" pitchFamily="18" charset="0"/>
                <a:cs typeface="Times New Roman" panose="02020603050405020304" pitchFamily="18" charset="0"/>
              </a:rPr>
              <a:t>TỪ ĐIỂN NHÂN VẬT LỊCH SỬ VIỆT NAM</a:t>
            </a:r>
          </a:p>
        </p:txBody>
      </p:sp>
      <p:sp>
        <p:nvSpPr>
          <p:cNvPr id="11" name="TextBox 3">
            <a:extLst>
              <a:ext uri="{FF2B5EF4-FFF2-40B4-BE49-F238E27FC236}">
                <a16:creationId xmlns:a16="http://schemas.microsoft.com/office/drawing/2014/main" id="{AEF4568F-6AA6-4989-8E09-E53775A00467}"/>
              </a:ext>
            </a:extLst>
          </p:cNvPr>
          <p:cNvSpPr txBox="1">
            <a:spLocks noChangeArrowheads="1"/>
          </p:cNvSpPr>
          <p:nvPr/>
        </p:nvSpPr>
        <p:spPr bwMode="auto">
          <a:xfrm>
            <a:off x="2034446" y="67102"/>
            <a:ext cx="5772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1" dirty="0">
                <a:latin typeface="Times New Roman" panose="02020603050405020304" pitchFamily="18" charset="0"/>
                <a:cs typeface="Times New Roman" panose="02020603050405020304" pitchFamily="18" charset="0"/>
              </a:rPr>
              <a:t>Anh </a:t>
            </a:r>
            <a:r>
              <a:rPr lang="en-US" altLang="vi-VN" sz="2000" b="1" dirty="0" err="1">
                <a:latin typeface="Times New Roman" panose="02020603050405020304" pitchFamily="18" charset="0"/>
                <a:cs typeface="Times New Roman" panose="02020603050405020304" pitchFamily="18" charset="0"/>
              </a:rPr>
              <a:t>hùng</a:t>
            </a:r>
            <a:r>
              <a:rPr lang="en-US" altLang="vi-VN" sz="2000" b="1" dirty="0">
                <a:latin typeface="Times New Roman" panose="02020603050405020304" pitchFamily="18" charset="0"/>
                <a:cs typeface="Times New Roman" panose="02020603050405020304" pitchFamily="18" charset="0"/>
              </a:rPr>
              <a:t> Lao </a:t>
            </a:r>
            <a:r>
              <a:rPr lang="en-US" altLang="vi-VN" sz="2000" b="1" dirty="0" err="1">
                <a:latin typeface="Times New Roman" panose="02020603050405020304" pitchFamily="18" charset="0"/>
                <a:cs typeface="Times New Roman" panose="02020603050405020304" pitchFamily="18" charset="0"/>
              </a:rPr>
              <a:t>động</a:t>
            </a:r>
            <a:r>
              <a:rPr lang="en-US" altLang="vi-VN" sz="2000" b="1" dirty="0">
                <a:latin typeface="Times New Roman" panose="02020603050405020304" pitchFamily="18" charset="0"/>
                <a:cs typeface="Times New Roman" panose="02020603050405020304" pitchFamily="18" charset="0"/>
              </a:rPr>
              <a:t> </a:t>
            </a:r>
            <a:r>
              <a:rPr lang="en-US" altLang="vi-VN" sz="2000" b="1" dirty="0" err="1">
                <a:latin typeface="Times New Roman" panose="02020603050405020304" pitchFamily="18" charset="0"/>
                <a:cs typeface="Times New Roman" panose="02020603050405020304" pitchFamily="18" charset="0"/>
              </a:rPr>
              <a:t>Trần</a:t>
            </a:r>
            <a:r>
              <a:rPr lang="en-US" altLang="vi-VN" sz="2000" b="1" dirty="0">
                <a:latin typeface="Times New Roman" panose="02020603050405020304" pitchFamily="18" charset="0"/>
                <a:cs typeface="Times New Roman" panose="02020603050405020304" pitchFamily="18" charset="0"/>
              </a:rPr>
              <a:t> </a:t>
            </a:r>
            <a:r>
              <a:rPr lang="en-US" altLang="vi-VN" sz="2000" b="1" dirty="0" err="1">
                <a:latin typeface="Times New Roman" panose="02020603050405020304" pitchFamily="18" charset="0"/>
                <a:cs typeface="Times New Roman" panose="02020603050405020304" pitchFamily="18" charset="0"/>
              </a:rPr>
              <a:t>Đại</a:t>
            </a:r>
            <a:r>
              <a:rPr lang="en-US" altLang="vi-VN" sz="2000" b="1" dirty="0">
                <a:latin typeface="Times New Roman" panose="02020603050405020304" pitchFamily="18" charset="0"/>
                <a:cs typeface="Times New Roman" panose="02020603050405020304" pitchFamily="18" charset="0"/>
              </a:rPr>
              <a:t> </a:t>
            </a:r>
            <a:r>
              <a:rPr lang="en-US" altLang="vi-VN" sz="2000" b="1" dirty="0" err="1">
                <a:latin typeface="Times New Roman" panose="02020603050405020304" pitchFamily="18" charset="0"/>
                <a:cs typeface="Times New Roman" panose="02020603050405020304" pitchFamily="18" charset="0"/>
              </a:rPr>
              <a:t>Nghĩa</a:t>
            </a:r>
            <a:endParaRPr lang="vi-VN" alt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441530"/>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2996</TotalTime>
  <Words>3064</Words>
  <Application>Microsoft Office PowerPoint</Application>
  <PresentationFormat>On-screen Show (16:9)</PresentationFormat>
  <Paragraphs>174</Paragraphs>
  <Slides>44</Slides>
  <Notes>13</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Arial</vt:lpstr>
      <vt:lpstr>Calibri</vt:lpstr>
      <vt:lpstr>Calisto MT</vt:lpstr>
      <vt:lpstr>等线</vt:lpstr>
      <vt:lpstr>Georgia</vt:lpstr>
      <vt:lpstr>OpenSans</vt:lpstr>
      <vt:lpstr>Tahoma</vt:lpstr>
      <vt:lpstr>Times New Roman</vt:lpstr>
      <vt:lpstr>Trebuchet MS</vt:lpstr>
      <vt:lpstr>UTM Duepuntozero</vt:lpstr>
      <vt:lpstr>UTM Khuccamta</vt:lpstr>
      <vt:lpstr>Wingdings</vt:lpstr>
      <vt:lpstr>腾祥铁山楷书繁</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Admin</cp:lastModifiedBy>
  <cp:revision>347</cp:revision>
  <dcterms:created xsi:type="dcterms:W3CDTF">2020-08-19T08:40:40Z</dcterms:created>
  <dcterms:modified xsi:type="dcterms:W3CDTF">2023-02-11T13:58:19Z</dcterms:modified>
</cp:coreProperties>
</file>