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471" r:id="rId2"/>
    <p:sldId id="472" r:id="rId3"/>
    <p:sldId id="484" r:id="rId4"/>
    <p:sldId id="485" r:id="rId5"/>
    <p:sldId id="486" r:id="rId6"/>
    <p:sldId id="487" r:id="rId7"/>
    <p:sldId id="473" r:id="rId8"/>
    <p:sldId id="459" r:id="rId9"/>
    <p:sldId id="447" r:id="rId10"/>
    <p:sldId id="341" r:id="rId11"/>
    <p:sldId id="464" r:id="rId12"/>
    <p:sldId id="480" r:id="rId13"/>
    <p:sldId id="481" r:id="rId14"/>
    <p:sldId id="462" r:id="rId15"/>
    <p:sldId id="465" r:id="rId16"/>
    <p:sldId id="467" r:id="rId17"/>
    <p:sldId id="342" r:id="rId18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36">
          <p15:clr>
            <a:srgbClr val="A4A3A4"/>
          </p15:clr>
        </p15:guide>
        <p15:guide id="2" pos="39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C3300"/>
    <a:srgbClr val="00CC00"/>
    <a:srgbClr val="FF0066"/>
    <a:srgbClr val="FF3300"/>
    <a:srgbClr val="FFFF00"/>
    <a:srgbClr val="FFCCFF"/>
    <a:srgbClr val="0066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0" autoAdjust="0"/>
    <p:restoredTop sz="94660"/>
  </p:normalViewPr>
  <p:slideViewPr>
    <p:cSldViewPr showGuides="1">
      <p:cViewPr>
        <p:scale>
          <a:sx n="72" d="100"/>
          <a:sy n="72" d="100"/>
        </p:scale>
        <p:origin x="-440" y="32"/>
      </p:cViewPr>
      <p:guideLst>
        <p:guide orient="horz" pos="2236"/>
        <p:guide pos="39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4F613F6-D7B6-43DD-8537-D6103F418F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919793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3BD82-BAFB-4DDD-A7E0-9D3C397FABB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116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t>9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t>12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t>13</a:t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0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227"/>
          <a:stretch/>
        </p:blipFill>
        <p:spPr>
          <a:xfrm>
            <a:off x="0" y="2411669"/>
            <a:ext cx="12192000" cy="444633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44421" cy="168329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8944"/>
            <a:ext cx="12192000" cy="829056"/>
          </a:xfrm>
          <a:prstGeom prst="rect">
            <a:avLst/>
          </a:prstGeom>
        </p:spPr>
      </p:pic>
      <p:sp>
        <p:nvSpPr>
          <p:cNvPr id="7" name="文本框 19">
            <a:extLst>
              <a:ext uri="{FF2B5EF4-FFF2-40B4-BE49-F238E27FC236}">
                <a16:creationId xmlns:a16="http://schemas.microsoft.com/office/drawing/2014/main" xmlns="" id="{7DCC66C9-4745-43C5-A141-645E07FCEE31}"/>
              </a:ext>
            </a:extLst>
          </p:cNvPr>
          <p:cNvSpPr txBox="1"/>
          <p:nvPr/>
        </p:nvSpPr>
        <p:spPr>
          <a:xfrm>
            <a:off x="406401" y="1051723"/>
            <a:ext cx="1106219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6000" b="1" spc="451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  Chào </a:t>
            </a:r>
            <a:r>
              <a:rPr lang="en-US" altLang="zh-CN" sz="6000" b="1" spc="451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mừng </a:t>
            </a:r>
            <a:r>
              <a:rPr lang="en-US" altLang="zh-CN" sz="6000" b="1" spc="451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các em</a:t>
            </a:r>
            <a:endParaRPr lang="en-US" altLang="zh-CN" sz="6000" b="1" spc="451" dirty="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Alba Matter" panose="02040603050506020204" pitchFamily="18" charset="0"/>
              <a:ea typeface="+mj-ea"/>
            </a:endParaRPr>
          </a:p>
          <a:p>
            <a:pPr algn="ctr">
              <a:defRPr/>
            </a:pPr>
            <a:r>
              <a:rPr lang="en-US" altLang="zh-CN" sz="6000" b="1" spc="45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đến với tiết học trực tuyến</a:t>
            </a:r>
          </a:p>
          <a:p>
            <a:pPr algn="ctr">
              <a:defRPr/>
            </a:pPr>
            <a:r>
              <a:rPr lang="en-US" altLang="zh-CN" sz="6000" b="1" spc="451" dirty="0" err="1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Môn</a:t>
            </a:r>
            <a:r>
              <a:rPr lang="en-US" altLang="zh-CN" sz="6000" b="1" spc="45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: </a:t>
            </a:r>
            <a:r>
              <a:rPr lang="en-US" altLang="zh-CN" sz="6000" b="1" spc="451" dirty="0" err="1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lba Matter" panose="02040603050506020204" pitchFamily="18" charset="0"/>
                <a:ea typeface="+mj-ea"/>
              </a:rPr>
              <a:t>Toán</a:t>
            </a:r>
            <a:endParaRPr lang="en-US" altLang="zh-CN" sz="6000" b="1" spc="451" dirty="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Alba Matter" panose="02040603050506020204" pitchFamily="18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4841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ình ảnh có liên quan">
            <a:extLst>
              <a:ext uri="{FF2B5EF4-FFF2-40B4-BE49-F238E27FC236}">
                <a16:creationId xmlns:a16="http://schemas.microsoft.com/office/drawing/2014/main" xmlns="" id="{4A544672-5E7B-40E6-AB3C-3608D7CD0D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7" name="AutoShape 4" descr="Hình ảnh có liên quan">
            <a:extLst>
              <a:ext uri="{FF2B5EF4-FFF2-40B4-BE49-F238E27FC236}">
                <a16:creationId xmlns:a16="http://schemas.microsoft.com/office/drawing/2014/main" xmlns="" id="{72B4712A-7E9C-4573-A20D-BF969014DB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8" name="AutoShape 6" descr="Hình ảnh có liên quan">
            <a:extLst>
              <a:ext uri="{FF2B5EF4-FFF2-40B4-BE49-F238E27FC236}">
                <a16:creationId xmlns:a16="http://schemas.microsoft.com/office/drawing/2014/main" xmlns="" id="{0894751C-F8F5-417C-9D9A-F0489E5EB7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9" name="AutoShape 8" descr="Hình ảnh có liên quan">
            <a:extLst>
              <a:ext uri="{FF2B5EF4-FFF2-40B4-BE49-F238E27FC236}">
                <a16:creationId xmlns:a16="http://schemas.microsoft.com/office/drawing/2014/main" xmlns="" id="{15F57B2E-8B79-49AF-B2B2-4D59D3B3EE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0" name="AutoShape 10" descr="7 cách vẽ cây đơn giản vẫn đẹp lung linh">
            <a:extLst>
              <a:ext uri="{FF2B5EF4-FFF2-40B4-BE49-F238E27FC236}">
                <a16:creationId xmlns:a16="http://schemas.microsoft.com/office/drawing/2014/main" xmlns="" id="{E3A59848-A266-4E30-B9E4-60A6741E58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1" name="AutoShape 12" descr="7 cách vẽ cây đơn giản vẫn đẹp lung linh">
            <a:extLst>
              <a:ext uri="{FF2B5EF4-FFF2-40B4-BE49-F238E27FC236}">
                <a16:creationId xmlns:a16="http://schemas.microsoft.com/office/drawing/2014/main" xmlns="" id="{AAD7B5DB-2EAE-4D0E-A4CE-D2C65D64AB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2" name="AutoShape 14" descr="https://i.pinimg.com/originals/b4/66/e4/b466e49d2832eb66e926ab88facfa6f0.jpg">
            <a:extLst>
              <a:ext uri="{FF2B5EF4-FFF2-40B4-BE49-F238E27FC236}">
                <a16:creationId xmlns:a16="http://schemas.microsoft.com/office/drawing/2014/main" xmlns="" id="{97E1C8E8-FD59-4EAD-B95A-4F4BF7F454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3" name="AutoShape 16" descr="Hình ảnh có liên quan">
            <a:extLst>
              <a:ext uri="{FF2B5EF4-FFF2-40B4-BE49-F238E27FC236}">
                <a16:creationId xmlns:a16="http://schemas.microsoft.com/office/drawing/2014/main" xmlns="" id="{80FD57C5-2CCF-48FB-A688-0426D83987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4" name="AutoShape 18" descr="Hình ảnh có liên quan">
            <a:extLst>
              <a:ext uri="{FF2B5EF4-FFF2-40B4-BE49-F238E27FC236}">
                <a16:creationId xmlns:a16="http://schemas.microsoft.com/office/drawing/2014/main" xmlns="" id="{F976D918-1E75-48C2-ABAD-5ACDC14303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275" name="Picture 20">
            <a:extLst>
              <a:ext uri="{FF2B5EF4-FFF2-40B4-BE49-F238E27FC236}">
                <a16:creationId xmlns:a16="http://schemas.microsoft.com/office/drawing/2014/main" xmlns="" id="{AF643E6D-7F93-4896-8895-E31782C5C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9600"/>
            <a:ext cx="4038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0">
            <a:extLst>
              <a:ext uri="{FF2B5EF4-FFF2-40B4-BE49-F238E27FC236}">
                <a16:creationId xmlns:a16="http://schemas.microsoft.com/office/drawing/2014/main" xmlns="" id="{10D53326-BEA9-4BBF-A6DB-C81A34AED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4343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" descr="DOVE1">
            <a:extLst>
              <a:ext uri="{FF2B5EF4-FFF2-40B4-BE49-F238E27FC236}">
                <a16:creationId xmlns:a16="http://schemas.microsoft.com/office/drawing/2014/main" xmlns="" id="{AB17C5E9-087E-4899-A246-7E37EA421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3434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3">
            <a:extLst>
              <a:ext uri="{FF2B5EF4-FFF2-40B4-BE49-F238E27FC236}">
                <a16:creationId xmlns:a16="http://schemas.microsoft.com/office/drawing/2014/main" xmlns="" id="{17D6869A-7B79-451A-A6E4-5F64699F4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939040"/>
            <a:ext cx="895350" cy="523220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4568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pic>
        <p:nvPicPr>
          <p:cNvPr id="72" name="Picture 2" descr="DOVE1">
            <a:extLst>
              <a:ext uri="{FF2B5EF4-FFF2-40B4-BE49-F238E27FC236}">
                <a16:creationId xmlns:a16="http://schemas.microsoft.com/office/drawing/2014/main" xmlns="" id="{FB36C736-67A7-44AC-A17F-BF8853C3F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43434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3">
            <a:extLst>
              <a:ext uri="{FF2B5EF4-FFF2-40B4-BE49-F238E27FC236}">
                <a16:creationId xmlns:a16="http://schemas.microsoft.com/office/drawing/2014/main" xmlns="" id="{4ACE7EE2-713B-457E-9607-984A09F1A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977140"/>
            <a:ext cx="1219200" cy="523220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66814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pic>
        <p:nvPicPr>
          <p:cNvPr id="74" name="Picture 2" descr="DOVE1">
            <a:extLst>
              <a:ext uri="{FF2B5EF4-FFF2-40B4-BE49-F238E27FC236}">
                <a16:creationId xmlns:a16="http://schemas.microsoft.com/office/drawing/2014/main" xmlns="" id="{82667806-49F6-4283-AF03-087A25DA8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3434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3">
            <a:extLst>
              <a:ext uri="{FF2B5EF4-FFF2-40B4-BE49-F238E27FC236}">
                <a16:creationId xmlns:a16="http://schemas.microsoft.com/office/drawing/2014/main" xmlns="" id="{9B4922FE-FC40-47A5-B4C2-D9AD09AA6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2050" y="4946362"/>
            <a:ext cx="1200150" cy="584775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2050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pic>
        <p:nvPicPr>
          <p:cNvPr id="78" name="Picture 2" descr="DOVE1">
            <a:extLst>
              <a:ext uri="{FF2B5EF4-FFF2-40B4-BE49-F238E27FC236}">
                <a16:creationId xmlns:a16="http://schemas.microsoft.com/office/drawing/2014/main" xmlns="" id="{DBAFEA14-B39C-432A-9DA3-FB680920D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4577301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3">
            <a:extLst>
              <a:ext uri="{FF2B5EF4-FFF2-40B4-BE49-F238E27FC236}">
                <a16:creationId xmlns:a16="http://schemas.microsoft.com/office/drawing/2014/main" xmlns="" id="{02888BAA-A79A-4C49-B4CD-C72856D61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2184" y="4779818"/>
            <a:ext cx="1143000" cy="646331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pic>
        <p:nvPicPr>
          <p:cNvPr id="80" name="Picture 2" descr="DOVE1">
            <a:extLst>
              <a:ext uri="{FF2B5EF4-FFF2-40B4-BE49-F238E27FC236}">
                <a16:creationId xmlns:a16="http://schemas.microsoft.com/office/drawing/2014/main" xmlns="" id="{EF1A464E-E94C-4792-A9B7-EFF6120E9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58481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ectangle 3">
            <a:extLst>
              <a:ext uri="{FF2B5EF4-FFF2-40B4-BE49-F238E27FC236}">
                <a16:creationId xmlns:a16="http://schemas.microsoft.com/office/drawing/2014/main" xmlns="" id="{34409ACC-0ED1-40B0-B63E-6B8EDE57E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150" y="4983162"/>
            <a:ext cx="1314450" cy="579438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3576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pic>
        <p:nvPicPr>
          <p:cNvPr id="82" name="Picture 2" descr="DOVE1">
            <a:extLst>
              <a:ext uri="{FF2B5EF4-FFF2-40B4-BE49-F238E27FC236}">
                <a16:creationId xmlns:a16="http://schemas.microsoft.com/office/drawing/2014/main" xmlns="" id="{1A66ADA0-30A4-408A-9580-4AE4F850B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5626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ectangle 3">
            <a:extLst>
              <a:ext uri="{FF2B5EF4-FFF2-40B4-BE49-F238E27FC236}">
                <a16:creationId xmlns:a16="http://schemas.microsoft.com/office/drawing/2014/main" xmlns="" id="{4903F884-785E-4832-9C62-05BE59680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169025"/>
            <a:ext cx="1600200" cy="579438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2050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pic>
        <p:nvPicPr>
          <p:cNvPr id="84" name="Picture 2" descr="DOVE1">
            <a:extLst>
              <a:ext uri="{FF2B5EF4-FFF2-40B4-BE49-F238E27FC236}">
                <a16:creationId xmlns:a16="http://schemas.microsoft.com/office/drawing/2014/main" xmlns="" id="{45C47BB8-5BAF-45B5-B7BD-B7B6DEE20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55626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Rectangle 3">
            <a:extLst>
              <a:ext uri="{FF2B5EF4-FFF2-40B4-BE49-F238E27FC236}">
                <a16:creationId xmlns:a16="http://schemas.microsoft.com/office/drawing/2014/main" xmlns="" id="{6F34EC23-8840-4E09-9C8D-66A7A9903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4350" y="6169025"/>
            <a:ext cx="1238250" cy="579438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pic>
        <p:nvPicPr>
          <p:cNvPr id="86" name="Picture 2" descr="DOVE1">
            <a:extLst>
              <a:ext uri="{FF2B5EF4-FFF2-40B4-BE49-F238E27FC236}">
                <a16:creationId xmlns:a16="http://schemas.microsoft.com/office/drawing/2014/main" xmlns="" id="{7F2E791C-CD35-4733-9AE7-E6495021D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55626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Rectangle 3">
            <a:extLst>
              <a:ext uri="{FF2B5EF4-FFF2-40B4-BE49-F238E27FC236}">
                <a16:creationId xmlns:a16="http://schemas.microsoft.com/office/drawing/2014/main" xmlns="" id="{5C65550E-75D2-405C-89CA-A73CDECFE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7950" y="5943600"/>
            <a:ext cx="1162050" cy="641350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2355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pic>
        <p:nvPicPr>
          <p:cNvPr id="88" name="Picture 2" descr="DOVE1">
            <a:extLst>
              <a:ext uri="{FF2B5EF4-FFF2-40B4-BE49-F238E27FC236}">
                <a16:creationId xmlns:a16="http://schemas.microsoft.com/office/drawing/2014/main" xmlns="" id="{3A1D2D98-63ED-42E3-940E-D3DA1FCB7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24500" y="42672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2" descr="DOVE1">
            <a:extLst>
              <a:ext uri="{FF2B5EF4-FFF2-40B4-BE49-F238E27FC236}">
                <a16:creationId xmlns:a16="http://schemas.microsoft.com/office/drawing/2014/main" xmlns="" id="{4AB36039-EBE7-4B37-AB30-3E104B19F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7500" y="42672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2" descr="DOVE1">
            <a:extLst>
              <a:ext uri="{FF2B5EF4-FFF2-40B4-BE49-F238E27FC236}">
                <a16:creationId xmlns:a16="http://schemas.microsoft.com/office/drawing/2014/main" xmlns="" id="{D6A9DA23-D6DF-47FD-81BD-A59D0F06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67700" y="4343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2" descr="DOVE1">
            <a:extLst>
              <a:ext uri="{FF2B5EF4-FFF2-40B4-BE49-F238E27FC236}">
                <a16:creationId xmlns:a16="http://schemas.microsoft.com/office/drawing/2014/main" xmlns="" id="{CA3F5A13-EC0F-48DE-9965-18ECF196E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76675" y="43434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2" descr="DOVE1">
            <a:extLst>
              <a:ext uri="{FF2B5EF4-FFF2-40B4-BE49-F238E27FC236}">
                <a16:creationId xmlns:a16="http://schemas.microsoft.com/office/drawing/2014/main" xmlns="" id="{CD1BF0DD-5B5F-43F2-869F-3B5EB4E85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96150" y="55626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02" name="Group 44">
            <a:extLst>
              <a:ext uri="{FF2B5EF4-FFF2-40B4-BE49-F238E27FC236}">
                <a16:creationId xmlns:a16="http://schemas.microsoft.com/office/drawing/2014/main" xmlns="" id="{DF60FAF7-BC87-4D2C-A028-37B9377E10B6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733800"/>
            <a:ext cx="3429000" cy="685800"/>
            <a:chOff x="192" y="288"/>
            <a:chExt cx="2160" cy="432"/>
          </a:xfrm>
        </p:grpSpPr>
        <p:sp>
          <p:nvSpPr>
            <p:cNvPr id="11306" name="AutoShape 42">
              <a:extLst>
                <a:ext uri="{FF2B5EF4-FFF2-40B4-BE49-F238E27FC236}">
                  <a16:creationId xmlns:a16="http://schemas.microsoft.com/office/drawing/2014/main" xmlns="" id="{DB8F68B7-5B86-4272-A3CF-7E15920F2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88"/>
              <a:ext cx="1968" cy="432"/>
            </a:xfrm>
            <a:prstGeom prst="flowChartAlternateProcess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000"/>
            </a:p>
          </p:txBody>
        </p:sp>
        <p:sp>
          <p:nvSpPr>
            <p:cNvPr id="11307" name="Text Box 43">
              <a:extLst>
                <a:ext uri="{FF2B5EF4-FFF2-40B4-BE49-F238E27FC236}">
                  <a16:creationId xmlns:a16="http://schemas.microsoft.com/office/drawing/2014/main" xmlns="" id="{0D485390-CEB6-47CB-9412-81BE64B5CE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45"/>
              <a:ext cx="19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Số chia hết cho 2</a:t>
              </a:r>
            </a:p>
          </p:txBody>
        </p:sp>
      </p:grpSp>
      <p:grpSp>
        <p:nvGrpSpPr>
          <p:cNvPr id="11303" name="Group 48">
            <a:extLst>
              <a:ext uri="{FF2B5EF4-FFF2-40B4-BE49-F238E27FC236}">
                <a16:creationId xmlns:a16="http://schemas.microsoft.com/office/drawing/2014/main" xmlns="" id="{7793DD0F-B33A-4936-96F0-01ECC8CDE5A3}"/>
              </a:ext>
            </a:extLst>
          </p:cNvPr>
          <p:cNvGrpSpPr>
            <a:grpSpLocks/>
          </p:cNvGrpSpPr>
          <p:nvPr/>
        </p:nvGrpSpPr>
        <p:grpSpPr bwMode="auto">
          <a:xfrm>
            <a:off x="6246813" y="3733800"/>
            <a:ext cx="3963987" cy="685800"/>
            <a:chOff x="240" y="288"/>
            <a:chExt cx="2497" cy="432"/>
          </a:xfrm>
        </p:grpSpPr>
        <p:sp>
          <p:nvSpPr>
            <p:cNvPr id="11304" name="AutoShape 46">
              <a:extLst>
                <a:ext uri="{FF2B5EF4-FFF2-40B4-BE49-F238E27FC236}">
                  <a16:creationId xmlns:a16="http://schemas.microsoft.com/office/drawing/2014/main" xmlns="" id="{3252E472-01A0-4E7E-B4FC-0E8ED266C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88"/>
              <a:ext cx="2449" cy="432"/>
            </a:xfrm>
            <a:prstGeom prst="flowChartAlternateProcess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000"/>
            </a:p>
          </p:txBody>
        </p:sp>
        <p:sp>
          <p:nvSpPr>
            <p:cNvPr id="11305" name="Text Box 47">
              <a:extLst>
                <a:ext uri="{FF2B5EF4-FFF2-40B4-BE49-F238E27FC236}">
                  <a16:creationId xmlns:a16="http://schemas.microsoft.com/office/drawing/2014/main" xmlns="" id="{A4556984-C057-48C7-91A7-BE17FE027E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45"/>
              <a:ext cx="244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smtClean="0">
                  <a:latin typeface="Times New Roman" panose="02020603050405020304" pitchFamily="18" charset="0"/>
                </a:rPr>
                <a:t>      Số chia </a:t>
              </a:r>
              <a:r>
                <a:rPr lang="en-US" altLang="en-US" sz="2800" b="1">
                  <a:latin typeface="Times New Roman" panose="02020603050405020304" pitchFamily="18" charset="0"/>
                </a:rPr>
                <a:t>hết cho </a:t>
              </a:r>
              <a:r>
                <a:rPr lang="en-US" altLang="en-US" sz="2800" b="1" smtClean="0">
                  <a:latin typeface="Times New Roman" panose="02020603050405020304" pitchFamily="18" charset="0"/>
                </a:rPr>
                <a:t>5</a:t>
              </a:r>
              <a:endParaRPr lang="en-US" altLang="en-US" sz="28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4977 L -0.24922 -0.4361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5" y="-243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13 0.07755 L -0.15938 -0.3111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23203 -0.5333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2" y="-2666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75 -0.04445 L -0.38125 -0.6305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-2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05 -0.05602 L -0.41563 -0.5666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63 -0.0338 L -0.52605 -0.5416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33" y="-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7 0.17824 L 0.43503 -0.6106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3944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0.03333 L 0.40105 -0.4895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5" y="-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604 0.02176 L 0.04609 -0.5777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7" y="-2997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84 -0.10047 L -0.07266 -0.675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13 0.05833 L 0.14063 -0.7305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-3944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55 0.17731 L 0.18984 -0.48889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9" y="-3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42734 -0.56667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67" y="-2833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0.03287 L -0.31172 -0.74167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-3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08359 -0.6467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-3233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09 0.04398 L -0.10234 -0.7555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-3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 animBg="1"/>
      <p:bldP spid="75" grpId="0" animBg="1"/>
      <p:bldP spid="79" grpId="0" animBg="1"/>
      <p:bldP spid="81" grpId="0" animBg="1"/>
      <p:bldP spid="83" grpId="0" animBg="1"/>
      <p:bldP spid="85" grpId="0" animBg="1"/>
      <p:bldP spid="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>
            <a:extLst>
              <a:ext uri="{FF2B5EF4-FFF2-40B4-BE49-F238E27FC236}">
                <a16:creationId xmlns:a16="http://schemas.microsoft.com/office/drawing/2014/main" xmlns="" id="{D6E4931B-1E97-4D10-A723-924EE89BE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36030"/>
            <a:ext cx="1043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 viết ba số có ba chữ số và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chia hết cho 2.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xmlns="" id="{D07FFE2A-3A74-4951-8C24-9C3BA2A8B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32" y="3024867"/>
            <a:ext cx="1104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 viết ba số có ba chữ số và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hết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FDC00DA-4CEF-4AC0-B913-0F483A2429E2}"/>
              </a:ext>
            </a:extLst>
          </p:cNvPr>
          <p:cNvCxnSpPr>
            <a:cxnSpLocks/>
          </p:cNvCxnSpPr>
          <p:nvPr/>
        </p:nvCxnSpPr>
        <p:spPr>
          <a:xfrm>
            <a:off x="1623754" y="2218598"/>
            <a:ext cx="12372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970D26F-6DD4-4642-B898-609E86628CAA}"/>
              </a:ext>
            </a:extLst>
          </p:cNvPr>
          <p:cNvCxnSpPr/>
          <p:nvPr/>
        </p:nvCxnSpPr>
        <p:spPr>
          <a:xfrm>
            <a:off x="3346565" y="2218598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D620F1A-38E5-4054-AF32-90AEC8D296CE}"/>
              </a:ext>
            </a:extLst>
          </p:cNvPr>
          <p:cNvCxnSpPr>
            <a:cxnSpLocks/>
          </p:cNvCxnSpPr>
          <p:nvPr/>
        </p:nvCxnSpPr>
        <p:spPr>
          <a:xfrm>
            <a:off x="7079670" y="2213055"/>
            <a:ext cx="1463390" cy="55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118E8F4-7AA8-4F5B-8FFB-94B548014720}"/>
              </a:ext>
            </a:extLst>
          </p:cNvPr>
          <p:cNvCxnSpPr>
            <a:cxnSpLocks/>
          </p:cNvCxnSpPr>
          <p:nvPr/>
        </p:nvCxnSpPr>
        <p:spPr>
          <a:xfrm>
            <a:off x="1654925" y="3493899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A30D175-A24E-4BE3-9C0C-8BAC22999984}"/>
              </a:ext>
            </a:extLst>
          </p:cNvPr>
          <p:cNvCxnSpPr>
            <a:cxnSpLocks/>
          </p:cNvCxnSpPr>
          <p:nvPr/>
        </p:nvCxnSpPr>
        <p:spPr>
          <a:xfrm>
            <a:off x="3200400" y="3507754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E2A9011-ABDA-492B-AE6F-83FC984877D8}"/>
              </a:ext>
            </a:extLst>
          </p:cNvPr>
          <p:cNvCxnSpPr/>
          <p:nvPr/>
        </p:nvCxnSpPr>
        <p:spPr>
          <a:xfrm flipV="1">
            <a:off x="7079670" y="3493899"/>
            <a:ext cx="1607130" cy="138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523ED2-1CA7-4DE8-9C3A-82D9FBD3B662}"/>
              </a:ext>
            </a:extLst>
          </p:cNvPr>
          <p:cNvSpPr txBox="1"/>
          <p:nvPr/>
        </p:nvSpPr>
        <p:spPr>
          <a:xfrm>
            <a:off x="394852" y="1207988"/>
            <a:ext cx="1568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2: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0ED63A-4236-443D-A705-FC8A1D4696D8}"/>
              </a:ext>
            </a:extLst>
          </p:cNvPr>
          <p:cNvSpPr txBox="1"/>
          <p:nvPr/>
        </p:nvSpPr>
        <p:spPr>
          <a:xfrm>
            <a:off x="646315" y="2263193"/>
            <a:ext cx="1164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104;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5663B38-BD7E-47BC-85A9-7A0CF38CB798}"/>
              </a:ext>
            </a:extLst>
          </p:cNvPr>
          <p:cNvSpPr txBox="1"/>
          <p:nvPr/>
        </p:nvSpPr>
        <p:spPr>
          <a:xfrm>
            <a:off x="665711" y="3710876"/>
            <a:ext cx="1163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190;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0ED63A-4236-443D-A705-FC8A1D4696D8}"/>
              </a:ext>
            </a:extLst>
          </p:cNvPr>
          <p:cNvSpPr txBox="1"/>
          <p:nvPr/>
        </p:nvSpPr>
        <p:spPr>
          <a:xfrm>
            <a:off x="1741048" y="2263193"/>
            <a:ext cx="1306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268;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20ED63A-4236-443D-A705-FC8A1D4696D8}"/>
              </a:ext>
            </a:extLst>
          </p:cNvPr>
          <p:cNvSpPr txBox="1"/>
          <p:nvPr/>
        </p:nvSpPr>
        <p:spPr>
          <a:xfrm>
            <a:off x="3009204" y="2267589"/>
            <a:ext cx="1289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 ;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20ED63A-4236-443D-A705-FC8A1D4696D8}"/>
              </a:ext>
            </a:extLst>
          </p:cNvPr>
          <p:cNvSpPr txBox="1"/>
          <p:nvPr/>
        </p:nvSpPr>
        <p:spPr>
          <a:xfrm>
            <a:off x="4229789" y="2286346"/>
            <a:ext cx="1541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942;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ED63A-4236-443D-A705-FC8A1D4696D8}"/>
              </a:ext>
            </a:extLst>
          </p:cNvPr>
          <p:cNvSpPr txBox="1"/>
          <p:nvPr/>
        </p:nvSpPr>
        <p:spPr>
          <a:xfrm>
            <a:off x="1810789" y="3715272"/>
            <a:ext cx="1237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975;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20ED63A-4236-443D-A705-FC8A1D4696D8}"/>
              </a:ext>
            </a:extLst>
          </p:cNvPr>
          <p:cNvSpPr txBox="1"/>
          <p:nvPr/>
        </p:nvSpPr>
        <p:spPr>
          <a:xfrm>
            <a:off x="2978724" y="3707808"/>
            <a:ext cx="1251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645;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20ED63A-4236-443D-A705-FC8A1D4696D8}"/>
              </a:ext>
            </a:extLst>
          </p:cNvPr>
          <p:cNvSpPr txBox="1"/>
          <p:nvPr/>
        </p:nvSpPr>
        <p:spPr>
          <a:xfrm>
            <a:off x="5334000" y="2263193"/>
            <a:ext cx="1235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866;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20ED63A-4236-443D-A705-FC8A1D4696D8}"/>
              </a:ext>
            </a:extLst>
          </p:cNvPr>
          <p:cNvSpPr txBox="1"/>
          <p:nvPr/>
        </p:nvSpPr>
        <p:spPr>
          <a:xfrm>
            <a:off x="4144930" y="3715272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760;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283454" y="124651"/>
            <a:ext cx="6782778" cy="707886"/>
            <a:chOff x="2283454" y="124651"/>
            <a:chExt cx="6782778" cy="707886"/>
          </a:xfrm>
        </p:grpSpPr>
        <p:sp>
          <p:nvSpPr>
            <p:cNvPr id="28" name="TextBox 27"/>
            <p:cNvSpPr txBox="1"/>
            <p:nvPr/>
          </p:nvSpPr>
          <p:spPr>
            <a:xfrm>
              <a:off x="2283454" y="167168"/>
              <a:ext cx="13949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u="sng" spc="-225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Toán: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11504" y="124651"/>
              <a:ext cx="57547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 hiệu chia hết cho 2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20ED63A-4236-443D-A705-FC8A1D4696D8}"/>
              </a:ext>
            </a:extLst>
          </p:cNvPr>
          <p:cNvSpPr txBox="1"/>
          <p:nvPr/>
        </p:nvSpPr>
        <p:spPr>
          <a:xfrm>
            <a:off x="5258492" y="3715272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75;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0867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B67A2EB-A17D-4448-AFF0-70DEC8DEB911}"/>
              </a:ext>
            </a:extLst>
          </p:cNvPr>
          <p:cNvSpPr txBox="1"/>
          <p:nvPr/>
        </p:nvSpPr>
        <p:spPr>
          <a:xfrm>
            <a:off x="771474" y="1879667"/>
            <a:ext cx="110395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32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345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480 ; 296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3995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9010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324 </a:t>
            </a:r>
            <a:r>
              <a:rPr lang="en-US" altLang="en-US" sz="3600"/>
              <a:t>.</a:t>
            </a:r>
            <a:endParaRPr lang="en-US" altLang="en-US" sz="3600" dirty="0"/>
          </a:p>
          <a:p>
            <a:pPr>
              <a:buFontTx/>
              <a:buAutoNum type="alphaLcParenR"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 vừa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hết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vừa chia hết cho 5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Tx/>
              <a:buAutoNum type="alphaLcParenR"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hết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nhưng không chia hết cho 5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Tx/>
              <a:buAutoNum type="alphaLcParenR"/>
            </a:pP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Số nào chia hết cho 5 nhưng không chia hết cho 2 ? 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24200" y="57245"/>
            <a:ext cx="5754728" cy="1320370"/>
            <a:chOff x="3124200" y="57245"/>
            <a:chExt cx="5754728" cy="1320370"/>
          </a:xfrm>
        </p:grpSpPr>
        <p:sp>
          <p:nvSpPr>
            <p:cNvPr id="6" name="TextBox 5"/>
            <p:cNvSpPr txBox="1"/>
            <p:nvPr/>
          </p:nvSpPr>
          <p:spPr>
            <a:xfrm>
              <a:off x="5486400" y="57245"/>
              <a:ext cx="13949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u="sng" spc="-225" smtClean="0"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Toán </a:t>
              </a:r>
              <a:endParaRPr lang="en-US" altLang="zh-CN" sz="3200" b="1" u="sng" spc="-225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24200" y="669729"/>
              <a:ext cx="57547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Luyện tập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9883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B67A2EB-A17D-4448-AFF0-70DEC8DEB911}"/>
              </a:ext>
            </a:extLst>
          </p:cNvPr>
          <p:cNvSpPr txBox="1"/>
          <p:nvPr/>
        </p:nvSpPr>
        <p:spPr>
          <a:xfrm>
            <a:off x="771474" y="1241286"/>
            <a:ext cx="110395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32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345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480 ; 296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3995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9010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324 </a:t>
            </a:r>
            <a:r>
              <a:rPr lang="en-US" altLang="en-US" sz="3600" smtClean="0"/>
              <a:t>.</a:t>
            </a:r>
            <a:endParaRPr lang="en-US" alt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3124200" y="57245"/>
            <a:ext cx="5754728" cy="1184041"/>
            <a:chOff x="3124200" y="57245"/>
            <a:chExt cx="5754728" cy="1184041"/>
          </a:xfrm>
        </p:grpSpPr>
        <p:sp>
          <p:nvSpPr>
            <p:cNvPr id="6" name="TextBox 5"/>
            <p:cNvSpPr txBox="1"/>
            <p:nvPr/>
          </p:nvSpPr>
          <p:spPr>
            <a:xfrm>
              <a:off x="5486400" y="57245"/>
              <a:ext cx="13949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u="sng" spc="-225" smtClean="0"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Toán </a:t>
              </a:r>
              <a:endParaRPr lang="en-US" altLang="zh-CN" sz="3200" b="1" u="sng" spc="-225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24200" y="533400"/>
              <a:ext cx="57547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Luyện tập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3060" y="2483179"/>
            <a:ext cx="11506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a/Số vừa chia hết cho 2 vừa chia hết cho 5 :  </a:t>
            </a:r>
            <a:endParaRPr lang="en-US" sz="3200"/>
          </a:p>
        </p:txBody>
      </p:sp>
      <p:sp>
        <p:nvSpPr>
          <p:cNvPr id="3" name="TextBox 2"/>
          <p:cNvSpPr txBox="1"/>
          <p:nvPr/>
        </p:nvSpPr>
        <p:spPr>
          <a:xfrm>
            <a:off x="587900" y="3505200"/>
            <a:ext cx="11191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b/ Số chia hết cho 2 nhưng không chia hết cho 5 : </a:t>
            </a:r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587900" y="4368225"/>
            <a:ext cx="1135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c</a:t>
            </a:r>
            <a:r>
              <a:rPr lang="en-US" sz="3200" smtClean="0"/>
              <a:t>/ Số chia hết cho 5 nhưng không chia hết cho 2:  </a:t>
            </a:r>
            <a:endParaRPr lang="en-US" sz="3200"/>
          </a:p>
        </p:txBody>
      </p:sp>
      <p:sp>
        <p:nvSpPr>
          <p:cNvPr id="8" name="TextBox 7"/>
          <p:cNvSpPr txBox="1"/>
          <p:nvPr/>
        </p:nvSpPr>
        <p:spPr>
          <a:xfrm>
            <a:off x="8686800" y="2497034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480,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25000" y="2503961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2000,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25521" y="2496244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9010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8800" y="4389007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345,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87422" y="3525982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324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09858" y="3505200"/>
            <a:ext cx="104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296,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08226" y="4395934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3995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364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>
            <a:extLst>
              <a:ext uri="{FF2B5EF4-FFF2-40B4-BE49-F238E27FC236}">
                <a16:creationId xmlns:a16="http://schemas.microsoft.com/office/drawing/2014/main" xmlns="" id="{D6E4931B-1E97-4D10-A723-924EE89BE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97180"/>
            <a:ext cx="838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xmlns="" id="{D07FFE2A-3A74-4951-8C24-9C3BA2A8B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152" y="3340123"/>
            <a:ext cx="79850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Viết số lẻ thích hợp vào chỗ chấm: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FDC00DA-4CEF-4AC0-B913-0F483A2429E2}"/>
              </a:ext>
            </a:extLst>
          </p:cNvPr>
          <p:cNvCxnSpPr>
            <a:cxnSpLocks/>
          </p:cNvCxnSpPr>
          <p:nvPr/>
        </p:nvCxnSpPr>
        <p:spPr>
          <a:xfrm>
            <a:off x="1828800" y="2231763"/>
            <a:ext cx="15217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118E8F4-7AA8-4F5B-8FFB-94B548014720}"/>
              </a:ext>
            </a:extLst>
          </p:cNvPr>
          <p:cNvCxnSpPr>
            <a:cxnSpLocks/>
          </p:cNvCxnSpPr>
          <p:nvPr/>
        </p:nvCxnSpPr>
        <p:spPr>
          <a:xfrm flipV="1">
            <a:off x="1898070" y="3847520"/>
            <a:ext cx="840629" cy="109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523ED2-1CA7-4DE8-9C3A-82D9FBD3B662}"/>
              </a:ext>
            </a:extLst>
          </p:cNvPr>
          <p:cNvSpPr txBox="1"/>
          <p:nvPr/>
        </p:nvSpPr>
        <p:spPr>
          <a:xfrm>
            <a:off x="381000" y="1040037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B1B8D57-CB05-4067-8F68-52B8B74EE2CB}"/>
              </a:ext>
            </a:extLst>
          </p:cNvPr>
          <p:cNvSpPr txBox="1"/>
          <p:nvPr/>
        </p:nvSpPr>
        <p:spPr>
          <a:xfrm>
            <a:off x="910587" y="2557276"/>
            <a:ext cx="7090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340; 342; 344;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D3BD524-8ED8-4ED4-8239-5A9FC1E8BFAA}"/>
              </a:ext>
            </a:extLst>
          </p:cNvPr>
          <p:cNvSpPr txBox="1"/>
          <p:nvPr/>
        </p:nvSpPr>
        <p:spPr>
          <a:xfrm>
            <a:off x="917519" y="4227639"/>
            <a:ext cx="9445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8 347; 8 349; 8 351;   …    ;    …  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8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D88B3B-DF8E-422F-AF7F-371A545E9704}"/>
              </a:ext>
            </a:extLst>
          </p:cNvPr>
          <p:cNvSpPr txBox="1"/>
          <p:nvPr/>
        </p:nvSpPr>
        <p:spPr>
          <a:xfrm>
            <a:off x="4038600" y="2579118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8D06E2-1744-43BC-9070-C9ED57949D53}"/>
              </a:ext>
            </a:extLst>
          </p:cNvPr>
          <p:cNvSpPr txBox="1"/>
          <p:nvPr/>
        </p:nvSpPr>
        <p:spPr>
          <a:xfrm>
            <a:off x="5008420" y="256467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DA59FCC-9BAB-4989-939C-C98C24B30964}"/>
              </a:ext>
            </a:extLst>
          </p:cNvPr>
          <p:cNvSpPr txBox="1"/>
          <p:nvPr/>
        </p:nvSpPr>
        <p:spPr>
          <a:xfrm>
            <a:off x="5243945" y="4236096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8 353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CFD6013-7D3A-4590-973A-882F5B172695}"/>
              </a:ext>
            </a:extLst>
          </p:cNvPr>
          <p:cNvSpPr txBox="1"/>
          <p:nvPr/>
        </p:nvSpPr>
        <p:spPr>
          <a:xfrm>
            <a:off x="6809505" y="4230699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8 355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283454" y="138506"/>
            <a:ext cx="6782778" cy="707886"/>
            <a:chOff x="2283454" y="124651"/>
            <a:chExt cx="6782778" cy="707886"/>
          </a:xfrm>
        </p:grpSpPr>
        <p:sp>
          <p:nvSpPr>
            <p:cNvPr id="18" name="TextBox 17"/>
            <p:cNvSpPr txBox="1"/>
            <p:nvPr/>
          </p:nvSpPr>
          <p:spPr>
            <a:xfrm>
              <a:off x="2283454" y="167168"/>
              <a:ext cx="13949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u="sng" spc="-225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Toán: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11504" y="124651"/>
              <a:ext cx="57547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 hiệu chia hết cho 2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064363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5"/>
          <p:cNvSpPr>
            <a:spLocks noChangeArrowheads="1" noChangeShapeType="1" noTextEdit="1"/>
          </p:cNvSpPr>
          <p:nvPr/>
        </p:nvSpPr>
        <p:spPr bwMode="auto">
          <a:xfrm>
            <a:off x="1828800" y="1981200"/>
            <a:ext cx="9245600" cy="1676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GB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Vận dụng</a:t>
            </a:r>
            <a:endParaRPr lang="en-GB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7411" name="Picture 17" descr="gardg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733" y="5181600"/>
            <a:ext cx="1251373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7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812800" y="228600"/>
            <a:ext cx="2235200" cy="838200"/>
          </a:xfrm>
          <a:prstGeom prst="smileyFace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Curved Up Ribbon 3"/>
          <p:cNvSpPr/>
          <p:nvPr/>
        </p:nvSpPr>
        <p:spPr>
          <a:xfrm>
            <a:off x="3352800" y="0"/>
            <a:ext cx="7010400" cy="1066800"/>
          </a:xfrm>
          <a:prstGeom prst="ellipseRibbon2">
            <a:avLst/>
          </a:prstGeom>
          <a:solidFill>
            <a:srgbClr val="FFFF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</a:t>
            </a:r>
            <a:r>
              <a:rPr lang="vi-VN" sz="24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TOÁN</a:t>
            </a:r>
            <a:endParaRPr lang="en-US" sz="24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219200" y="1087439"/>
            <a:ext cx="1005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vi-VN" altLang="en-US" b="1" dirty="0">
                <a:latin typeface="Times New Roman" pitchFamily="18" charset="0"/>
                <a:cs typeface="Times New Roman" pitchFamily="18" charset="0"/>
              </a:rPr>
              <a:t>Đúng ghi </a:t>
            </a:r>
            <a:r>
              <a:rPr lang="vi-VN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altLang="en-US" b="1" dirty="0">
                <a:latin typeface="Times New Roman" pitchFamily="18" charset="0"/>
                <a:cs typeface="Times New Roman" pitchFamily="18" charset="0"/>
              </a:rPr>
              <a:t> sai ghi </a:t>
            </a:r>
            <a:r>
              <a:rPr lang="vi-VN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0668" y="2119457"/>
            <a:ext cx="111955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alt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altLang="en-US" b="1" dirty="0">
                <a:latin typeface="Times New Roman" pitchFamily="18" charset="0"/>
                <a:cs typeface="Times New Roman" pitchFamily="18" charset="0"/>
              </a:rPr>
              <a:t>1. Các số có chữ số tận cùng </a:t>
            </a:r>
            <a:r>
              <a:rPr lang="vi-VN" altLang="en-US" b="1"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vi-VN" altLang="en-US" b="1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b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altLang="en-US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altLang="en-US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b="1" dirty="0">
                <a:latin typeface="Times New Roman" pitchFamily="18" charset="0"/>
                <a:cs typeface="Times New Roman" pitchFamily="18" charset="0"/>
              </a:rPr>
              <a:t>thì chia hết </a:t>
            </a:r>
            <a:r>
              <a:rPr lang="vi-VN" altLang="en-US" b="1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altLang="en-US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10363200" y="2275461"/>
            <a:ext cx="914400" cy="41592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6754" y="2691825"/>
            <a:ext cx="7839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altLang="en-US" sz="24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altLang="en-US" b="1">
                <a:latin typeface="Times New Roman" pitchFamily="18" charset="0"/>
                <a:cs typeface="Times New Roman" pitchFamily="18" charset="0"/>
              </a:rPr>
              <a:t>2. Số 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463</a:t>
            </a:r>
            <a:r>
              <a:rPr lang="vi-VN" altLang="en-US" b="1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vi-VN" altLang="en-US" b="1">
                <a:latin typeface="Times New Roman" pitchFamily="18" charset="0"/>
                <a:cs typeface="Times New Roman" pitchFamily="18" charset="0"/>
              </a:rPr>
              <a:t>là số chia hết cho 2.</a:t>
            </a:r>
            <a:endParaRPr lang="en-US" alt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1360" y="3276600"/>
            <a:ext cx="66690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altLang="en-US"/>
              <a:t> </a:t>
            </a:r>
            <a:r>
              <a:rPr lang="vi-VN" altLang="en-US" b="1">
                <a:latin typeface="Times New Roman" pitchFamily="18" charset="0"/>
                <a:cs typeface="Times New Roman" pitchFamily="18" charset="0"/>
              </a:rPr>
              <a:t>3. Số không chia hết cho 2 là số lẻ.</a:t>
            </a:r>
            <a:endParaRPr lang="en-US" alt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0945" y="3886200"/>
            <a:ext cx="102531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altLang="en-US" dirty="0"/>
              <a:t> </a:t>
            </a:r>
            <a:r>
              <a:rPr lang="vi-VN" altLang="en-US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altLang="en-US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Số 94625 là số chia hết cho 5</a:t>
            </a:r>
            <a:r>
              <a:rPr lang="vi-VN" altLang="en-US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0891" y="4488009"/>
            <a:ext cx="9793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altLang="en-US" sz="1800"/>
              <a:t> </a:t>
            </a:r>
            <a:r>
              <a:rPr lang="vi-VN" altLang="en-US" b="1">
                <a:latin typeface="Times New Roman" pitchFamily="18" charset="0"/>
                <a:cs typeface="Times New Roman" pitchFamily="18" charset="0"/>
              </a:rPr>
              <a:t>5. Số 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175</a:t>
            </a:r>
            <a:r>
              <a:rPr lang="vi-VN" altLang="en-US" b="1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vi-VN" altLang="en-US" b="1"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vi-VN" altLang="en-US" b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 vừa</a:t>
            </a:r>
            <a:r>
              <a:rPr lang="vi-VN" altLang="en-US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b="1">
                <a:latin typeface="Times New Roman" pitchFamily="18" charset="0"/>
                <a:cs typeface="Times New Roman" pitchFamily="18" charset="0"/>
              </a:rPr>
              <a:t>chia hết cho </a:t>
            </a:r>
            <a:r>
              <a:rPr lang="vi-VN" altLang="en-US" b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 vừa chia hết cho 5</a:t>
            </a:r>
            <a:r>
              <a:rPr lang="vi-VN" altLang="en-US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10363200" y="3995300"/>
            <a:ext cx="914400" cy="41592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lowchart: Connector 34"/>
          <p:cNvSpPr/>
          <p:nvPr/>
        </p:nvSpPr>
        <p:spPr>
          <a:xfrm>
            <a:off x="10349346" y="2860675"/>
            <a:ext cx="914400" cy="415925"/>
          </a:xfrm>
          <a:prstGeom prst="flowChartConnector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Flowchart: Connector 36"/>
          <p:cNvSpPr/>
          <p:nvPr/>
        </p:nvSpPr>
        <p:spPr>
          <a:xfrm>
            <a:off x="10363200" y="3409083"/>
            <a:ext cx="914400" cy="41592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lowchart: Connector 37"/>
          <p:cNvSpPr/>
          <p:nvPr/>
        </p:nvSpPr>
        <p:spPr>
          <a:xfrm>
            <a:off x="10349346" y="4571639"/>
            <a:ext cx="914400" cy="41751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8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6" grpId="0"/>
      <p:bldP spid="7" grpId="0" animBg="1"/>
      <p:bldP spid="8" grpId="0"/>
      <p:bldP spid="9" grpId="0"/>
      <p:bldP spid="10" grpId="0"/>
      <p:bldP spid="11" grpId="0"/>
      <p:bldP spid="28" grpId="0" animBg="1"/>
      <p:bldP spid="35" grpId="0" animBg="1"/>
      <p:bldP spid="37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Picture39.png">
            <a:extLst>
              <a:ext uri="{FF2B5EF4-FFF2-40B4-BE49-F238E27FC236}">
                <a16:creationId xmlns:a16="http://schemas.microsoft.com/office/drawing/2014/main" xmlns="" id="{FFA0BB77-3B26-4A51-831B-F86093D09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422400" y="457200"/>
            <a:ext cx="9245600" cy="1676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GB" sz="3600" b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GB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GB" sz="3600" b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GB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GB" sz="3600" b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GB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GB" sz="3600" b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thúc</a:t>
            </a:r>
            <a:r>
              <a:rPr lang="en-GB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!</a:t>
            </a:r>
            <a:endParaRPr lang="en-GB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473200" y="2438400"/>
            <a:ext cx="9245600" cy="1676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GB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Chúc các con chăm ngoan học giỏi</a:t>
            </a:r>
            <a:r>
              <a:rPr lang="en-GB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       Thứ </a:t>
            </a:r>
            <a:r>
              <a:rPr lang="en-US" sz="3200" smtClean="0"/>
              <a:t>sáu </a:t>
            </a:r>
            <a:r>
              <a:rPr lang="en-US" sz="3200" smtClean="0"/>
              <a:t>ngày </a:t>
            </a:r>
            <a:r>
              <a:rPr lang="en-US" sz="3200" smtClean="0"/>
              <a:t>30 </a:t>
            </a:r>
            <a:r>
              <a:rPr lang="en-US" sz="3200" smtClean="0"/>
              <a:t>tháng </a:t>
            </a:r>
            <a:r>
              <a:rPr lang="en-US" sz="3200" smtClean="0"/>
              <a:t>12 </a:t>
            </a:r>
            <a:r>
              <a:rPr lang="en-US" sz="3200" smtClean="0"/>
              <a:t>năm 2022</a:t>
            </a:r>
          </a:p>
          <a:p>
            <a:r>
              <a:rPr lang="en-US" sz="3200"/>
              <a:t> </a:t>
            </a:r>
            <a:r>
              <a:rPr lang="en-US" sz="3200" smtClean="0"/>
              <a:t>                             </a:t>
            </a:r>
            <a:r>
              <a:rPr lang="en-US" sz="3200" u="sng" smtClean="0">
                <a:solidFill>
                  <a:srgbClr val="00B050"/>
                </a:solidFill>
              </a:rPr>
              <a:t>Toán</a:t>
            </a:r>
            <a:endParaRPr lang="en-US" sz="3200" u="sng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1477925"/>
            <a:ext cx="4495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KHỞI ĐỘNG</a:t>
            </a:r>
            <a:endParaRPr lang="en-US" sz="40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6100" y="27432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3300"/>
                </a:solidFill>
              </a:rPr>
              <a:t>Chọn câu trả lời đúng </a:t>
            </a:r>
            <a:endParaRPr lang="en-US" sz="440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       Thứ sáu ngày </a:t>
            </a:r>
            <a:r>
              <a:rPr lang="en-US" sz="3200" smtClean="0"/>
              <a:t>30 </a:t>
            </a:r>
            <a:r>
              <a:rPr lang="en-US" sz="3200" smtClean="0"/>
              <a:t>tháng </a:t>
            </a:r>
            <a:r>
              <a:rPr lang="en-US" sz="3200" smtClean="0"/>
              <a:t>12 </a:t>
            </a:r>
            <a:r>
              <a:rPr lang="en-US" sz="3200" smtClean="0"/>
              <a:t>năm 2022</a:t>
            </a:r>
          </a:p>
          <a:p>
            <a:r>
              <a:rPr lang="en-US" sz="3200"/>
              <a:t> </a:t>
            </a:r>
            <a:r>
              <a:rPr lang="en-US" sz="3200" smtClean="0"/>
              <a:t>                             </a:t>
            </a:r>
            <a:r>
              <a:rPr lang="en-US" sz="3200" u="sng" smtClean="0">
                <a:solidFill>
                  <a:srgbClr val="00B050"/>
                </a:solidFill>
              </a:rPr>
              <a:t>Toán</a:t>
            </a:r>
            <a:endParaRPr lang="en-US" sz="3200" u="sng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752600"/>
            <a:ext cx="1013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/>
              <a:t>Em nhận biết các số chia hết cho 2 bằng cách nào ? </a:t>
            </a:r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1451264" y="2679412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</a:rPr>
              <a:t>A. Số có chữ số tận cùng là 0 và số lẻ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1264" y="3453825"/>
            <a:ext cx="8911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</a:rPr>
              <a:t>B. Các số có chữ số tận cùng là 0 và số chẵn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51" y="4225636"/>
            <a:ext cx="814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</a:rPr>
              <a:t>C. Các số có chữ số tận cùng là số 0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70709" y="3429000"/>
            <a:ext cx="838200" cy="762000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9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       Thứ sáu ngày </a:t>
            </a:r>
            <a:r>
              <a:rPr lang="en-US" sz="3200" smtClean="0"/>
              <a:t>30 </a:t>
            </a:r>
            <a:r>
              <a:rPr lang="en-US" sz="3200" smtClean="0"/>
              <a:t>tháng </a:t>
            </a:r>
            <a:r>
              <a:rPr lang="en-US" sz="3200" smtClean="0"/>
              <a:t>12 </a:t>
            </a:r>
            <a:r>
              <a:rPr lang="en-US" sz="3200" smtClean="0"/>
              <a:t>năm 2022</a:t>
            </a:r>
          </a:p>
          <a:p>
            <a:r>
              <a:rPr lang="en-US" sz="3200"/>
              <a:t> </a:t>
            </a:r>
            <a:r>
              <a:rPr lang="en-US" sz="3200" smtClean="0"/>
              <a:t>                             </a:t>
            </a:r>
            <a:r>
              <a:rPr lang="en-US" sz="3200" u="sng" smtClean="0">
                <a:solidFill>
                  <a:srgbClr val="00B0F0"/>
                </a:solidFill>
              </a:rPr>
              <a:t>Toán</a:t>
            </a:r>
            <a:endParaRPr lang="en-US" sz="3200" u="sng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752600"/>
            <a:ext cx="1013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FFC000"/>
                </a:solidFill>
              </a:rPr>
              <a:t>Em nhận biết các số chia hết cho 5 bằng cách nào ? </a:t>
            </a:r>
            <a:endParaRPr lang="en-US" sz="320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1264" y="2679412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66"/>
                </a:solidFill>
              </a:rPr>
              <a:t>A. Các số có chữ số tận cùng là 0 </a:t>
            </a:r>
            <a:endParaRPr lang="en-US" sz="3200"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1264" y="3453825"/>
            <a:ext cx="8911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66"/>
                </a:solidFill>
              </a:rPr>
              <a:t>B. Các số có chữ số tận cùng là 5 </a:t>
            </a:r>
            <a:endParaRPr lang="en-US" sz="3200">
              <a:solidFill>
                <a:srgbClr val="FF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51" y="4225636"/>
            <a:ext cx="814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66"/>
                </a:solidFill>
              </a:rPr>
              <a:t>C. Các số có chữ số tận cùng là 0 và 5</a:t>
            </a:r>
            <a:endParaRPr lang="en-US" sz="3200">
              <a:solidFill>
                <a:srgbClr val="FF0066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70709" y="4225636"/>
            <a:ext cx="838200" cy="762000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6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       Thứ sáu ngày </a:t>
            </a:r>
            <a:r>
              <a:rPr lang="en-US" sz="3200" smtClean="0"/>
              <a:t>30 </a:t>
            </a:r>
            <a:r>
              <a:rPr lang="en-US" sz="3200" smtClean="0"/>
              <a:t>tháng </a:t>
            </a:r>
            <a:r>
              <a:rPr lang="en-US" sz="3200" smtClean="0"/>
              <a:t>12 </a:t>
            </a:r>
            <a:r>
              <a:rPr lang="en-US" sz="3200" smtClean="0"/>
              <a:t>năm 2022</a:t>
            </a:r>
          </a:p>
          <a:p>
            <a:r>
              <a:rPr lang="en-US" sz="3200"/>
              <a:t> </a:t>
            </a:r>
            <a:r>
              <a:rPr lang="en-US" sz="3200" smtClean="0"/>
              <a:t>                              </a:t>
            </a:r>
            <a:r>
              <a:rPr lang="en-US" sz="3200" u="sng" smtClean="0">
                <a:solidFill>
                  <a:srgbClr val="0070C0"/>
                </a:solidFill>
              </a:rPr>
              <a:t>Toán</a:t>
            </a:r>
            <a:endParaRPr lang="en-US" sz="3200" u="sng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752600"/>
            <a:ext cx="1013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CC0000"/>
                </a:solidFill>
              </a:rPr>
              <a:t>Trong các số 134 ,765 ,249 số chia hết cho 5 là:</a:t>
            </a:r>
            <a:endParaRPr lang="en-US" sz="3200">
              <a:solidFill>
                <a:srgbClr val="CC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1264" y="2679412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CC00"/>
                </a:solidFill>
              </a:rPr>
              <a:t>A. Số 765 chia hết cho 5</a:t>
            </a:r>
            <a:r>
              <a:rPr lang="en-US" sz="3200" smtClean="0">
                <a:solidFill>
                  <a:srgbClr val="FF0066"/>
                </a:solidFill>
              </a:rPr>
              <a:t> </a:t>
            </a:r>
            <a:endParaRPr lang="en-US" sz="3200"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1264" y="3453825"/>
            <a:ext cx="8911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CC00"/>
                </a:solidFill>
              </a:rPr>
              <a:t>B. Số 134 chia hết cho 5 </a:t>
            </a:r>
            <a:endParaRPr lang="en-US" sz="3200">
              <a:solidFill>
                <a:srgbClr val="00CC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51" y="4225636"/>
            <a:ext cx="814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CC00"/>
                </a:solidFill>
              </a:rPr>
              <a:t>C. Số 249 chia hết cho 5</a:t>
            </a:r>
            <a:endParaRPr lang="en-US" sz="3200">
              <a:solidFill>
                <a:srgbClr val="00CC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70709" y="2590799"/>
            <a:ext cx="838200" cy="762000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       Thứ sáu ngày </a:t>
            </a:r>
            <a:r>
              <a:rPr lang="en-US" sz="3200" smtClean="0"/>
              <a:t>30 </a:t>
            </a:r>
            <a:r>
              <a:rPr lang="en-US" sz="3200" smtClean="0"/>
              <a:t>tháng </a:t>
            </a:r>
            <a:r>
              <a:rPr lang="en-US" sz="3200" smtClean="0"/>
              <a:t>12 </a:t>
            </a:r>
            <a:r>
              <a:rPr lang="en-US" sz="3200" smtClean="0"/>
              <a:t>năm 2022</a:t>
            </a:r>
          </a:p>
          <a:p>
            <a:r>
              <a:rPr lang="en-US" sz="3200"/>
              <a:t> </a:t>
            </a:r>
            <a:r>
              <a:rPr lang="en-US" sz="3200" smtClean="0"/>
              <a:t>                              </a:t>
            </a:r>
            <a:r>
              <a:rPr lang="en-US" sz="3200" u="sng" smtClean="0">
                <a:solidFill>
                  <a:srgbClr val="0070C0"/>
                </a:solidFill>
              </a:rPr>
              <a:t>Toán</a:t>
            </a:r>
            <a:endParaRPr lang="en-US" sz="3200" u="sng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752600"/>
            <a:ext cx="1013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CC0000"/>
                </a:solidFill>
              </a:rPr>
              <a:t>  134 ,765 ,240 số vừa chia hết cho 2 và 5 là:</a:t>
            </a:r>
            <a:endParaRPr lang="en-US" sz="3200">
              <a:solidFill>
                <a:srgbClr val="CC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1264" y="2679412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CC00"/>
                </a:solidFill>
              </a:rPr>
              <a:t>A. Số 765 chia hết cho 2 và 5</a:t>
            </a:r>
            <a:r>
              <a:rPr lang="en-US" sz="3200" smtClean="0">
                <a:solidFill>
                  <a:srgbClr val="FF0066"/>
                </a:solidFill>
              </a:rPr>
              <a:t> </a:t>
            </a:r>
            <a:endParaRPr lang="en-US" sz="3200"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1264" y="3453825"/>
            <a:ext cx="8911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CC00"/>
                </a:solidFill>
              </a:rPr>
              <a:t>B. Số 134 chia hết cho 2 và 5 </a:t>
            </a:r>
            <a:endParaRPr lang="en-US" sz="3200">
              <a:solidFill>
                <a:srgbClr val="00CC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51" y="4225636"/>
            <a:ext cx="814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CC00"/>
                </a:solidFill>
              </a:rPr>
              <a:t>C. Số 240 chia hết cho 2 và 5</a:t>
            </a:r>
            <a:endParaRPr lang="en-US" sz="3200">
              <a:solidFill>
                <a:srgbClr val="00CC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84564" y="4218709"/>
            <a:ext cx="838200" cy="762000"/>
          </a:xfrm>
          <a:prstGeom prst="ellipse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4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       Thứ sáu ngày </a:t>
            </a:r>
            <a:r>
              <a:rPr lang="en-US" sz="3200" smtClean="0"/>
              <a:t>30 </a:t>
            </a:r>
            <a:r>
              <a:rPr lang="en-US" sz="3200" smtClean="0"/>
              <a:t>tháng </a:t>
            </a:r>
            <a:r>
              <a:rPr lang="en-US" sz="3200" smtClean="0"/>
              <a:t>12 </a:t>
            </a:r>
            <a:r>
              <a:rPr lang="en-US" sz="3200" smtClean="0"/>
              <a:t>năm 2022</a:t>
            </a:r>
          </a:p>
          <a:p>
            <a:r>
              <a:rPr lang="en-US" sz="3200"/>
              <a:t> </a:t>
            </a:r>
            <a:r>
              <a:rPr lang="en-US" sz="3200" smtClean="0"/>
              <a:t>                             </a:t>
            </a:r>
            <a:r>
              <a:rPr lang="en-US" sz="3200" u="sng" smtClean="0">
                <a:solidFill>
                  <a:srgbClr val="00B050"/>
                </a:solidFill>
              </a:rPr>
              <a:t>Toán</a:t>
            </a:r>
            <a:endParaRPr lang="en-US" sz="3200" u="sng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800" y="1287452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C3300"/>
                </a:solidFill>
              </a:rPr>
              <a:t> </a:t>
            </a:r>
            <a:r>
              <a:rPr lang="en-US" sz="4000" smtClean="0">
                <a:solidFill>
                  <a:srgbClr val="CC3300"/>
                </a:solidFill>
              </a:rPr>
              <a:t> Luyện tập</a:t>
            </a:r>
            <a:endParaRPr lang="en-US" sz="4000">
              <a:solidFill>
                <a:srgbClr val="CC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3948545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</a:rPr>
              <a:t>SGK trang 96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88" y="758063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7201" y="2312126"/>
            <a:ext cx="48768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2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B67A2EB-A17D-4448-AFF0-70DEC8DEB911}"/>
              </a:ext>
            </a:extLst>
          </p:cNvPr>
          <p:cNvSpPr txBox="1"/>
          <p:nvPr/>
        </p:nvSpPr>
        <p:spPr>
          <a:xfrm>
            <a:off x="771474" y="1879667"/>
            <a:ext cx="11039525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 1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3457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4568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66814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2050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2229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3576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900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2355 </a:t>
            </a:r>
            <a:r>
              <a:rPr lang="en-US" altLang="en-US" sz="3600" smtClean="0"/>
              <a:t>:</a:t>
            </a:r>
            <a:endParaRPr lang="en-US" altLang="en-US" sz="3600" dirty="0"/>
          </a:p>
          <a:p>
            <a:pPr>
              <a:buFontTx/>
              <a:buAutoNum type="alphaLcParenR"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nào chia hết cho 2 ?</a:t>
            </a:r>
          </a:p>
          <a:p>
            <a:pPr>
              <a:buFontTx/>
              <a:buAutoNum type="alphaLcParenR"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hết 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24200" y="57245"/>
            <a:ext cx="5754728" cy="1320370"/>
            <a:chOff x="3124200" y="57245"/>
            <a:chExt cx="5754728" cy="1320370"/>
          </a:xfrm>
        </p:grpSpPr>
        <p:sp>
          <p:nvSpPr>
            <p:cNvPr id="6" name="TextBox 5"/>
            <p:cNvSpPr txBox="1"/>
            <p:nvPr/>
          </p:nvSpPr>
          <p:spPr>
            <a:xfrm>
              <a:off x="5486400" y="57245"/>
              <a:ext cx="13949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u="sng" spc="-225" smtClean="0"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Toán </a:t>
              </a:r>
              <a:endParaRPr lang="en-US" altLang="zh-CN" sz="3200" b="1" u="sng" spc="-225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24200" y="669729"/>
              <a:ext cx="57547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Luyện tập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729</Words>
  <Application>Microsoft Office PowerPoint</Application>
  <PresentationFormat>Custom</PresentationFormat>
  <Paragraphs>115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THANH HUONG</cp:lastModifiedBy>
  <cp:revision>735</cp:revision>
  <dcterms:created xsi:type="dcterms:W3CDTF">2014-08-25T14:59:00Z</dcterms:created>
  <dcterms:modified xsi:type="dcterms:W3CDTF">2022-12-14T02:46:50Z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70371AD942F840368919E209A1C6DCEB</vt:lpwstr>
  </property>
  <property fmtid="{D5CDD505-2E9C-101B-9397-08002B2CF9AE}" pid="3" name="KSOProductBuildVer">
    <vt:lpwstr>1033-11.2.0.10382</vt:lpwstr>
  </property>
</Properties>
</file>