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6" r:id="rId2"/>
  </p:sldMasterIdLst>
  <p:sldIdLst>
    <p:sldId id="258" r:id="rId3"/>
    <p:sldId id="260" r:id="rId4"/>
    <p:sldId id="268" r:id="rId5"/>
    <p:sldId id="267" r:id="rId6"/>
    <p:sldId id="272" r:id="rId7"/>
    <p:sldId id="274" r:id="rId8"/>
    <p:sldId id="273" r:id="rId9"/>
    <p:sldId id="275" r:id="rId10"/>
    <p:sldId id="276" r:id="rId11"/>
    <p:sldId id="277" r:id="rId12"/>
    <p:sldId id="278" r:id="rId13"/>
    <p:sldId id="271" r:id="rId14"/>
    <p:sldId id="279" r:id="rId15"/>
  </p:sldIdLst>
  <p:sldSz cx="12192000" cy="6858000"/>
  <p:notesSz cx="6858000" cy="9144000"/>
  <p:embeddedFontLst>
    <p:embeddedFont>
      <p:font typeface="UVF Kewl Script" charset="0"/>
      <p:regular r:id="rId16"/>
    </p:embeddedFont>
    <p:embeddedFont>
      <p:font typeface="Calibri Light" pitchFamily="34" charset="0"/>
      <p:regular r:id="rId17"/>
      <p:italic r:id="rId18"/>
    </p:embeddedFont>
    <p:embeddedFont>
      <p:font typeface="UVF Curlz MT" charset="0"/>
      <p:regular r:id="rId19"/>
    </p:embeddedFont>
    <p:embeddedFont>
      <p:font typeface="Calibri" pitchFamily="34" charset="0"/>
      <p:regular r:id="rId20"/>
      <p:bold r:id="rId21"/>
      <p:italic r:id="rId22"/>
      <p:boldItalic r:id="rId23"/>
    </p:embeddedFont>
    <p:embeddedFont>
      <p:font typeface="宋体" pitchFamily="2" charset="-122"/>
      <p:regular r:id="rId24"/>
    </p:embeddedFont>
    <p:embeddedFont>
      <p:font typeface="HP001 5 hàng" pitchFamily="34"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44" autoAdjust="0"/>
    <p:restoredTop sz="94660"/>
  </p:normalViewPr>
  <p:slideViewPr>
    <p:cSldViewPr snapToGrid="0">
      <p:cViewPr>
        <p:scale>
          <a:sx n="24" d="100"/>
          <a:sy n="24" d="100"/>
        </p:scale>
        <p:origin x="-2116" y="-10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030045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782409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475267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 name="组合 4">
            <a:extLst>
              <a:ext uri="{FF2B5EF4-FFF2-40B4-BE49-F238E27FC236}">
                <a16:creationId xmlns:a16="http://schemas.microsoft.com/office/drawing/2014/main" xmlns=""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xmlns=""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a:extLst>
                <a:ext uri="{FF2B5EF4-FFF2-40B4-BE49-F238E27FC236}">
                  <a16:creationId xmlns:a16="http://schemas.microsoft.com/office/drawing/2014/main" xmlns=""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27545763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18037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32711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60868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DA5932A-AFD6-4A0A-A66D-A527CA595A95}"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225544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5932A-AFD6-4A0A-A66D-A527CA595A95}"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1397784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5932A-AFD6-4A0A-A66D-A527CA595A95}"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2200773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5932A-AFD6-4A0A-A66D-A527CA595A95}"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1030843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680496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5932A-AFD6-4A0A-A66D-A527CA595A95}" type="datetimeFigureOut">
              <a:rPr lang="en-US" smtClean="0"/>
              <a:t>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1882095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5932A-AFD6-4A0A-A66D-A527CA595A95}" type="datetimeFigureOut">
              <a:rPr lang="en-US" smtClean="0"/>
              <a:t>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2281696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5932A-AFD6-4A0A-A66D-A527CA595A95}" type="datetimeFigureOut">
              <a:rPr lang="en-US" smtClean="0"/>
              <a:t>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575706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A5932A-AFD6-4A0A-A66D-A527CA595A95}"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3347283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A5932A-AFD6-4A0A-A66D-A527CA595A95}"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3167728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5932A-AFD6-4A0A-A66D-A527CA595A95}"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2924755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5932A-AFD6-4A0A-A66D-A527CA595A95}"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518A1-1DF7-44C0-B57E-54753BC33AE2}" type="slidenum">
              <a:rPr lang="en-US" smtClean="0"/>
              <a:t>‹#›</a:t>
            </a:fld>
            <a:endParaRPr lang="en-US"/>
          </a:p>
        </p:txBody>
      </p:sp>
    </p:spTree>
    <p:extLst>
      <p:ext uri="{BB962C8B-B14F-4D97-AF65-F5344CB8AC3E}">
        <p14:creationId xmlns:p14="http://schemas.microsoft.com/office/powerpoint/2010/main" val="1541756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78718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443927"/>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095775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568481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810738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5291297"/>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365317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p:cNvPicPr>
            <a:picLocks noChangeAspect="1"/>
          </p:cNvPicPr>
          <p:nvPr userDrawn="1"/>
        </p:nvPicPr>
        <p:blipFill>
          <a:blip r:embed="rId17"/>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465"/>
          <a:stretch/>
        </p:blipFill>
        <p:spPr>
          <a:xfrm>
            <a:off x="-13033402" y="-2796759"/>
            <a:ext cx="1269430" cy="1328335"/>
          </a:xfrm>
          <a:prstGeom prst="rect">
            <a:avLst/>
          </a:prstGeom>
        </p:spPr>
      </p:pic>
      <p:pic>
        <p:nvPicPr>
          <p:cNvPr id="9" name="Picture 8">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465"/>
          <a:stretch/>
        </p:blipFill>
        <p:spPr>
          <a:xfrm>
            <a:off x="-13033402" y="8031662"/>
            <a:ext cx="1269430" cy="1328335"/>
          </a:xfrm>
          <a:prstGeom prst="rect">
            <a:avLst/>
          </a:prstGeom>
        </p:spPr>
      </p:pic>
      <p:pic>
        <p:nvPicPr>
          <p:cNvPr id="10" name="Picture 9">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465"/>
          <a:stretch/>
        </p:blipFill>
        <p:spPr>
          <a:xfrm>
            <a:off x="19884998" y="-3460927"/>
            <a:ext cx="1269430" cy="1328335"/>
          </a:xfrm>
          <a:prstGeom prst="rect">
            <a:avLst/>
          </a:prstGeom>
        </p:spPr>
      </p:pic>
      <p:pic>
        <p:nvPicPr>
          <p:cNvPr id="11" name="Picture 10">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465"/>
          <a:stretch/>
        </p:blipFill>
        <p:spPr>
          <a:xfrm>
            <a:off x="19884998" y="10052967"/>
            <a:ext cx="1269430" cy="1328335"/>
          </a:xfrm>
          <a:prstGeom prst="rect">
            <a:avLst/>
          </a:prstGeom>
        </p:spPr>
      </p:pic>
      <p:sp>
        <p:nvSpPr>
          <p:cNvPr id="12" name="TextBox 11"/>
          <p:cNvSpPr txBox="1"/>
          <p:nvPr userDrawn="1"/>
        </p:nvSpPr>
        <p:spPr>
          <a:xfrm>
            <a:off x="0" y="6460830"/>
            <a:ext cx="2846269" cy="369332"/>
          </a:xfrm>
          <a:prstGeom prst="rect">
            <a:avLst/>
          </a:prstGeom>
          <a:noFill/>
        </p:spPr>
        <p:txBody>
          <a:bodyPr wrap="square" rtlCol="0">
            <a:spAutoFit/>
          </a:bodyPr>
          <a:lstStyle/>
          <a:p>
            <a:r>
              <a:rPr lang="en-US">
                <a:solidFill>
                  <a:schemeClr val="accent2">
                    <a:lumMod val="60000"/>
                    <a:lumOff val="40000"/>
                  </a:schemeClr>
                </a:solidFill>
              </a:rPr>
              <a:t>Măng non</a:t>
            </a:r>
          </a:p>
        </p:txBody>
      </p:sp>
    </p:spTree>
    <p:extLst>
      <p:ext uri="{BB962C8B-B14F-4D97-AF65-F5344CB8AC3E}">
        <p14:creationId xmlns:p14="http://schemas.microsoft.com/office/powerpoint/2010/main" val="2318167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5932A-AFD6-4A0A-A66D-A527CA595A95}" type="datetimeFigureOut">
              <a:rPr lang="en-US" smtClean="0"/>
              <a:t>1/15/2023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518A1-1DF7-44C0-B57E-54753BC33AE2}"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8" name="TextBox 7"/>
          <p:cNvSpPr txBox="1"/>
          <p:nvPr userDrawn="1"/>
        </p:nvSpPr>
        <p:spPr>
          <a:xfrm>
            <a:off x="2209800" y="6486029"/>
            <a:ext cx="2582779" cy="461665"/>
          </a:xfrm>
          <a:prstGeom prst="rect">
            <a:avLst/>
          </a:prstGeom>
          <a:noFill/>
        </p:spPr>
        <p:txBody>
          <a:bodyPr wrap="square" rtlCol="0">
            <a:spAutoFit/>
          </a:bodyPr>
          <a:lstStyle/>
          <a:p>
            <a:r>
              <a:rPr lang="en-US" sz="2400">
                <a:solidFill>
                  <a:schemeClr val="accent2">
                    <a:lumMod val="60000"/>
                    <a:lumOff val="40000"/>
                  </a:schemeClr>
                </a:solidFill>
                <a:latin typeface="UTM ViceroyJF" panose="02040603050506020204" pitchFamily="18" charset="0"/>
              </a:rPr>
              <a:t>Bích </a:t>
            </a:r>
            <a:r>
              <a:rPr lang="en-US" sz="2400">
                <a:solidFill>
                  <a:schemeClr val="accent2">
                    <a:lumMod val="60000"/>
                    <a:lumOff val="40000"/>
                  </a:schemeClr>
                </a:solidFill>
                <a:latin typeface="Times New Roman" panose="02020603050405020304" pitchFamily="18" charset="0"/>
                <a:cs typeface="Times New Roman" panose="02020603050405020304" pitchFamily="18" charset="0"/>
              </a:rPr>
              <a:t>_MNT</a:t>
            </a:r>
            <a:endParaRPr lang="en-US" sz="2400">
              <a:solidFill>
                <a:schemeClr val="accent2">
                  <a:lumMod val="60000"/>
                  <a:lumOff val="40000"/>
                </a:schemeClr>
              </a:solidFill>
              <a:latin typeface="UTM ViceroyJF" panose="02040603050506020204" pitchFamily="18" charset="0"/>
            </a:endParaRPr>
          </a:p>
        </p:txBody>
      </p:sp>
      <p:sp>
        <p:nvSpPr>
          <p:cNvPr id="9" name="TextBox 8"/>
          <p:cNvSpPr txBox="1"/>
          <p:nvPr userDrawn="1"/>
        </p:nvSpPr>
        <p:spPr>
          <a:xfrm rot="285381">
            <a:off x="10428818" y="4687576"/>
            <a:ext cx="2582779" cy="461665"/>
          </a:xfrm>
          <a:prstGeom prst="rect">
            <a:avLst/>
          </a:prstGeom>
          <a:noFill/>
        </p:spPr>
        <p:txBody>
          <a:bodyPr wrap="square" rtlCol="0">
            <a:spAutoFit/>
          </a:bodyPr>
          <a:lstStyle/>
          <a:p>
            <a:r>
              <a:rPr lang="en-US" sz="2400">
                <a:solidFill>
                  <a:schemeClr val="accent2">
                    <a:lumMod val="60000"/>
                    <a:lumOff val="40000"/>
                  </a:schemeClr>
                </a:solidFill>
                <a:latin typeface="UTM ViceroyJF" panose="02040603050506020204" pitchFamily="18" charset="0"/>
              </a:rPr>
              <a:t>Bích </a:t>
            </a:r>
            <a:r>
              <a:rPr lang="en-US" sz="2400">
                <a:solidFill>
                  <a:schemeClr val="accent2">
                    <a:lumMod val="60000"/>
                    <a:lumOff val="40000"/>
                  </a:schemeClr>
                </a:solidFill>
                <a:latin typeface="Times New Roman" panose="02020603050405020304" pitchFamily="18" charset="0"/>
                <a:cs typeface="Times New Roman" panose="02020603050405020304" pitchFamily="18" charset="0"/>
              </a:rPr>
              <a:t>_MNT</a:t>
            </a:r>
            <a:endParaRPr lang="en-US" sz="2400">
              <a:solidFill>
                <a:schemeClr val="accent2">
                  <a:lumMod val="60000"/>
                  <a:lumOff val="40000"/>
                </a:schemeClr>
              </a:solidFill>
              <a:latin typeface="UTM ViceroyJF" panose="02040603050506020204" pitchFamily="18" charset="0"/>
            </a:endParaRPr>
          </a:p>
        </p:txBody>
      </p:sp>
      <p:pic>
        <p:nvPicPr>
          <p:cNvPr id="10" name="Picture 9">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465"/>
          <a:stretch/>
        </p:blipFill>
        <p:spPr>
          <a:xfrm>
            <a:off x="-13033402" y="-2796759"/>
            <a:ext cx="1269430" cy="1328335"/>
          </a:xfrm>
          <a:prstGeom prst="rect">
            <a:avLst/>
          </a:prstGeom>
        </p:spPr>
      </p:pic>
      <p:pic>
        <p:nvPicPr>
          <p:cNvPr id="11" name="Picture 10">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465"/>
          <a:stretch/>
        </p:blipFill>
        <p:spPr>
          <a:xfrm>
            <a:off x="-13668117" y="7788114"/>
            <a:ext cx="1269430" cy="1328335"/>
          </a:xfrm>
          <a:prstGeom prst="rect">
            <a:avLst/>
          </a:prstGeom>
        </p:spPr>
      </p:pic>
      <p:pic>
        <p:nvPicPr>
          <p:cNvPr id="12" name="Picture 11">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465"/>
          <a:stretch/>
        </p:blipFill>
        <p:spPr>
          <a:xfrm>
            <a:off x="20577725" y="-4764104"/>
            <a:ext cx="1269430" cy="1328335"/>
          </a:xfrm>
          <a:prstGeom prst="rect">
            <a:avLst/>
          </a:prstGeom>
        </p:spPr>
      </p:pic>
      <p:pic>
        <p:nvPicPr>
          <p:cNvPr id="13" name="Picture 12">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465"/>
          <a:stretch/>
        </p:blipFill>
        <p:spPr>
          <a:xfrm>
            <a:off x="20825644" y="8452281"/>
            <a:ext cx="1269430" cy="1328335"/>
          </a:xfrm>
          <a:prstGeom prst="rect">
            <a:avLst/>
          </a:prstGeom>
        </p:spPr>
      </p:pic>
    </p:spTree>
    <p:extLst>
      <p:ext uri="{BB962C8B-B14F-4D97-AF65-F5344CB8AC3E}">
        <p14:creationId xmlns:p14="http://schemas.microsoft.com/office/powerpoint/2010/main" val="144517687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13.pn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7.wdp"/><Relationship Id="rId3" Type="http://schemas.openxmlformats.org/officeDocument/2006/relationships/image" Target="../media/image16.pn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4.wdp"/><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png"/><Relationship Id="rId9"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4.png"/><Relationship Id="rId10" Type="http://schemas.microsoft.com/office/2007/relationships/hdphoto" Target="../media/hdphoto8.wdp"/><Relationship Id="rId4" Type="http://schemas.openxmlformats.org/officeDocument/2006/relationships/image" Target="../media/image13.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a:extLst>
              <a:ext uri="{FF2B5EF4-FFF2-40B4-BE49-F238E27FC236}">
                <a16:creationId xmlns:a16="http://schemas.microsoft.com/office/drawing/2014/main" xmlns="" id="{9930C40C-978E-4CC5-BA5E-CAE8D2BCA5AC}"/>
              </a:ext>
            </a:extLst>
          </p:cNvPr>
          <p:cNvGrpSpPr/>
          <p:nvPr/>
        </p:nvGrpSpPr>
        <p:grpSpPr>
          <a:xfrm>
            <a:off x="1894927" y="910466"/>
            <a:ext cx="7237648" cy="4572060"/>
            <a:chOff x="2900496" y="1028113"/>
            <a:chExt cx="6336001" cy="3420001"/>
          </a:xfrm>
        </p:grpSpPr>
        <p:sp>
          <p:nvSpPr>
            <p:cNvPr id="46" name="任意多边形: 形状 45">
              <a:extLst>
                <a:ext uri="{FF2B5EF4-FFF2-40B4-BE49-F238E27FC236}">
                  <a16:creationId xmlns:a16="http://schemas.microsoft.com/office/drawing/2014/main" xmlns=""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任意多边形: 形状 44">
              <a:extLst>
                <a:ext uri="{FF2B5EF4-FFF2-40B4-BE49-F238E27FC236}">
                  <a16:creationId xmlns:a16="http://schemas.microsoft.com/office/drawing/2014/main" xmlns=""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 name="组合 6">
            <a:extLst>
              <a:ext uri="{FF2B5EF4-FFF2-40B4-BE49-F238E27FC236}">
                <a16:creationId xmlns:a16="http://schemas.microsoft.com/office/drawing/2014/main" xmlns=""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xmlns=""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5000"/>
                  </a:prstClr>
                </a:solidFill>
              </a:endParaRPr>
            </a:p>
          </p:txBody>
        </p:sp>
        <p:sp>
          <p:nvSpPr>
            <p:cNvPr id="23" name="等腰三角形 22">
              <a:extLst>
                <a:ext uri="{FF2B5EF4-FFF2-40B4-BE49-F238E27FC236}">
                  <a16:creationId xmlns:a16="http://schemas.microsoft.com/office/drawing/2014/main" xmlns=""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5000"/>
                  </a:prstClr>
                </a:solidFill>
              </a:endParaRPr>
            </a:p>
          </p:txBody>
        </p:sp>
      </p:grpSp>
      <p:pic>
        <p:nvPicPr>
          <p:cNvPr id="28" name="图片 27">
            <a:extLst>
              <a:ext uri="{FF2B5EF4-FFF2-40B4-BE49-F238E27FC236}">
                <a16:creationId xmlns:a16="http://schemas.microsoft.com/office/drawing/2014/main" xmlns=""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4024213"/>
            <a:ext cx="2221928" cy="2567943"/>
          </a:xfrm>
          <a:prstGeom prst="rect">
            <a:avLst/>
          </a:prstGeom>
        </p:spPr>
      </p:pic>
      <p:pic>
        <p:nvPicPr>
          <p:cNvPr id="53" name="图片 52">
            <a:extLst>
              <a:ext uri="{FF2B5EF4-FFF2-40B4-BE49-F238E27FC236}">
                <a16:creationId xmlns:a16="http://schemas.microsoft.com/office/drawing/2014/main" xmlns=""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sp>
        <p:nvSpPr>
          <p:cNvPr id="85" name="矩形 84">
            <a:extLst>
              <a:ext uri="{FF2B5EF4-FFF2-40B4-BE49-F238E27FC236}">
                <a16:creationId xmlns:a16="http://schemas.microsoft.com/office/drawing/2014/main" xmlns="" id="{E827FADA-220F-47F2-8F17-1F4AC7264A23}"/>
              </a:ext>
            </a:extLst>
          </p:cNvPr>
          <p:cNvSpPr/>
          <p:nvPr/>
        </p:nvSpPr>
        <p:spPr>
          <a:xfrm>
            <a:off x="5801004" y="-85411"/>
            <a:ext cx="1315485" cy="1322988"/>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4" name="图片 23">
            <a:extLst>
              <a:ext uri="{FF2B5EF4-FFF2-40B4-BE49-F238E27FC236}">
                <a16:creationId xmlns:a16="http://schemas.microsoft.com/office/drawing/2014/main" xmlns="" id="{5EEBEB4F-6044-4E5F-A825-0E48C2BCF4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0181">
            <a:off x="7501291" y="1723146"/>
            <a:ext cx="5025351" cy="5025351"/>
          </a:xfrm>
          <a:prstGeom prst="rect">
            <a:avLst/>
          </a:prstGeom>
        </p:spPr>
      </p:pic>
      <p:sp>
        <p:nvSpPr>
          <p:cNvPr id="6" name="TextBox 5"/>
          <p:cNvSpPr txBox="1"/>
          <p:nvPr/>
        </p:nvSpPr>
        <p:spPr>
          <a:xfrm>
            <a:off x="2186590" y="1392904"/>
            <a:ext cx="4405273" cy="1015663"/>
          </a:xfrm>
          <a:prstGeom prst="rect">
            <a:avLst/>
          </a:prstGeom>
          <a:noFill/>
        </p:spPr>
        <p:txBody>
          <a:bodyPr wrap="square" rtlCol="0">
            <a:spAutoFit/>
          </a:bodyPr>
          <a:lstStyle/>
          <a:p>
            <a:r>
              <a:rPr lang="en-US" sz="6000">
                <a:ln>
                  <a:solidFill>
                    <a:schemeClr val="accent3">
                      <a:lumMod val="40000"/>
                      <a:lumOff val="60000"/>
                    </a:schemeClr>
                  </a:solidFill>
                </a:ln>
                <a:solidFill>
                  <a:schemeClr val="accent3">
                    <a:lumMod val="50000"/>
                  </a:schemeClr>
                </a:solidFill>
                <a:effectLst>
                  <a:reflection blurRad="6350" stA="55000" endA="300" endPos="45500" dir="5400000" sy="-100000" algn="bl" rotWithShape="0"/>
                </a:effectLst>
                <a:latin typeface="UVF Kewl Script" panose="02000505000000020002" pitchFamily="2" charset="0"/>
              </a:rPr>
              <a:t>Luyện tập </a:t>
            </a:r>
          </a:p>
        </p:txBody>
      </p:sp>
      <p:sp>
        <p:nvSpPr>
          <p:cNvPr id="39" name="任意多边形: 形状 3">
            <a:extLst>
              <a:ext uri="{FF2B5EF4-FFF2-40B4-BE49-F238E27FC236}">
                <a16:creationId xmlns:a16="http://schemas.microsoft.com/office/drawing/2014/main" xmlns="" id="{7F0F3330-49CA-4BA8-8BA0-9D1E6EDD02FA}"/>
              </a:ext>
            </a:extLst>
          </p:cNvPr>
          <p:cNvSpPr/>
          <p:nvPr/>
        </p:nvSpPr>
        <p:spPr>
          <a:xfrm>
            <a:off x="8649976" y="239118"/>
            <a:ext cx="3468102" cy="92212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accent6">
              <a:lumMod val="20000"/>
              <a:lumOff val="80000"/>
            </a:schemeClr>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TextBox 26"/>
          <p:cNvSpPr txBox="1"/>
          <p:nvPr/>
        </p:nvSpPr>
        <p:spPr>
          <a:xfrm>
            <a:off x="8899924" y="207077"/>
            <a:ext cx="3204094" cy="830997"/>
          </a:xfrm>
          <a:prstGeom prst="rect">
            <a:avLst/>
          </a:prstGeom>
          <a:noFill/>
        </p:spPr>
        <p:txBody>
          <a:bodyPr wrap="square" rtlCol="0">
            <a:spAutoFit/>
          </a:bodyPr>
          <a:lstStyle/>
          <a:p>
            <a:r>
              <a:rPr lang="en-US" sz="4800" b="1">
                <a:solidFill>
                  <a:srgbClr val="92D050"/>
                </a:solidFill>
                <a:latin typeface="UTM ViceroyJF" panose="02040603050506020204" pitchFamily="18" charset="0"/>
              </a:rPr>
              <a:t>Tập làm văn</a:t>
            </a:r>
          </a:p>
        </p:txBody>
      </p:sp>
      <p:sp>
        <p:nvSpPr>
          <p:cNvPr id="29" name="TextBox 28"/>
          <p:cNvSpPr txBox="1"/>
          <p:nvPr/>
        </p:nvSpPr>
        <p:spPr>
          <a:xfrm>
            <a:off x="1967796" y="2502534"/>
            <a:ext cx="7150613" cy="1754326"/>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5400">
                <a:ln>
                  <a:solidFill>
                    <a:schemeClr val="tx2">
                      <a:lumMod val="50000"/>
                    </a:schemeClr>
                  </a:solidFill>
                </a:ln>
                <a:solidFill>
                  <a:schemeClr val="accent2">
                    <a:lumMod val="40000"/>
                    <a:lumOff val="60000"/>
                  </a:schemeClr>
                </a:solidFill>
                <a:effectLst>
                  <a:glow rad="101600">
                    <a:schemeClr val="accent6">
                      <a:satMod val="175000"/>
                      <a:alpha val="40000"/>
                    </a:schemeClr>
                  </a:glow>
                  <a:outerShdw blurRad="50800" dist="38100" dir="8100000" algn="tr" rotWithShape="0">
                    <a:prstClr val="black">
                      <a:alpha val="40000"/>
                    </a:prstClr>
                  </a:outerShdw>
                </a:effectLst>
                <a:latin typeface="UTM Cookies" panose="02040603050506020204" pitchFamily="18" charset="0"/>
              </a:rPr>
              <a:t>Xây dựng </a:t>
            </a:r>
            <a:r>
              <a:rPr lang="en-US" sz="5400" smtClean="0">
                <a:ln>
                  <a:solidFill>
                    <a:schemeClr val="tx2">
                      <a:lumMod val="50000"/>
                    </a:schemeClr>
                  </a:solidFill>
                </a:ln>
                <a:solidFill>
                  <a:schemeClr val="accent2">
                    <a:lumMod val="40000"/>
                    <a:lumOff val="60000"/>
                  </a:schemeClr>
                </a:solidFill>
                <a:effectLst>
                  <a:glow rad="101600">
                    <a:schemeClr val="accent6">
                      <a:satMod val="175000"/>
                      <a:alpha val="40000"/>
                    </a:schemeClr>
                  </a:glow>
                  <a:outerShdw blurRad="50800" dist="38100" dir="8100000" algn="tr" rotWithShape="0">
                    <a:prstClr val="black">
                      <a:alpha val="40000"/>
                    </a:prstClr>
                  </a:outerShdw>
                </a:effectLst>
                <a:latin typeface="UTM Cookies" panose="02040603050506020204" pitchFamily="18" charset="0"/>
              </a:rPr>
              <a:t>kết </a:t>
            </a:r>
            <a:r>
              <a:rPr lang="en-US" sz="5400">
                <a:ln>
                  <a:solidFill>
                    <a:schemeClr val="tx2">
                      <a:lumMod val="50000"/>
                    </a:schemeClr>
                  </a:solidFill>
                </a:ln>
                <a:solidFill>
                  <a:schemeClr val="accent2">
                    <a:lumMod val="40000"/>
                    <a:lumOff val="60000"/>
                  </a:schemeClr>
                </a:solidFill>
                <a:effectLst>
                  <a:glow rad="101600">
                    <a:schemeClr val="accent6">
                      <a:satMod val="175000"/>
                      <a:alpha val="40000"/>
                    </a:schemeClr>
                  </a:glow>
                  <a:outerShdw blurRad="50800" dist="38100" dir="8100000" algn="tr" rotWithShape="0">
                    <a:prstClr val="black">
                      <a:alpha val="40000"/>
                    </a:prstClr>
                  </a:outerShdw>
                </a:effectLst>
                <a:latin typeface="UTM Cookies" panose="02040603050506020204" pitchFamily="18" charset="0"/>
              </a:rPr>
              <a:t>bài trong bài văn miêu tả đồ vật</a:t>
            </a:r>
          </a:p>
        </p:txBody>
      </p:sp>
      <p:grpSp>
        <p:nvGrpSpPr>
          <p:cNvPr id="42" name="Group 41">
            <a:extLst>
              <a:ext uri="{FF2B5EF4-FFF2-40B4-BE49-F238E27FC236}">
                <a16:creationId xmlns:a16="http://schemas.microsoft.com/office/drawing/2014/main" xmlns="" id="{527A444A-D3EA-4128-8423-AB1FE45BF5A7}"/>
              </a:ext>
            </a:extLst>
          </p:cNvPr>
          <p:cNvGrpSpPr>
            <a:grpSpLocks/>
          </p:cNvGrpSpPr>
          <p:nvPr/>
        </p:nvGrpSpPr>
        <p:grpSpPr bwMode="auto">
          <a:xfrm>
            <a:off x="2393480" y="166164"/>
            <a:ext cx="1454486" cy="960868"/>
            <a:chOff x="0" y="0"/>
            <a:chExt cx="3087" cy="2039"/>
          </a:xfrm>
        </p:grpSpPr>
        <p:sp>
          <p:nvSpPr>
            <p:cNvPr id="43" name="Freeform: Shape 14">
              <a:extLst>
                <a:ext uri="{FF2B5EF4-FFF2-40B4-BE49-F238E27FC236}">
                  <a16:creationId xmlns:a16="http://schemas.microsoft.com/office/drawing/2014/main" xmlns=""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Shape 15">
              <a:extLst>
                <a:ext uri="{FF2B5EF4-FFF2-40B4-BE49-F238E27FC236}">
                  <a16:creationId xmlns:a16="http://schemas.microsoft.com/office/drawing/2014/main" xmlns=""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Shape 16">
              <a:extLst>
                <a:ext uri="{FF2B5EF4-FFF2-40B4-BE49-F238E27FC236}">
                  <a16:creationId xmlns:a16="http://schemas.microsoft.com/office/drawing/2014/main" xmlns=""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Shape 17">
              <a:extLst>
                <a:ext uri="{FF2B5EF4-FFF2-40B4-BE49-F238E27FC236}">
                  <a16:creationId xmlns:a16="http://schemas.microsoft.com/office/drawing/2014/main" xmlns=""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Group 51">
            <a:extLst>
              <a:ext uri="{FF2B5EF4-FFF2-40B4-BE49-F238E27FC236}">
                <a16:creationId xmlns:a16="http://schemas.microsoft.com/office/drawing/2014/main" xmlns="" id="{7D8E643F-493A-4B7E-91F5-D17DAE5B6CF3}"/>
              </a:ext>
            </a:extLst>
          </p:cNvPr>
          <p:cNvGrpSpPr>
            <a:grpSpLocks/>
          </p:cNvGrpSpPr>
          <p:nvPr/>
        </p:nvGrpSpPr>
        <p:grpSpPr bwMode="auto">
          <a:xfrm>
            <a:off x="5959647" y="827439"/>
            <a:ext cx="1183772" cy="784699"/>
            <a:chOff x="0" y="0"/>
            <a:chExt cx="2111" cy="1400"/>
          </a:xfrm>
        </p:grpSpPr>
        <p:sp>
          <p:nvSpPr>
            <p:cNvPr id="54" name="Freeform: Shape 19">
              <a:extLst>
                <a:ext uri="{FF2B5EF4-FFF2-40B4-BE49-F238E27FC236}">
                  <a16:creationId xmlns:a16="http://schemas.microsoft.com/office/drawing/2014/main" xmlns=""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Shape 20">
              <a:extLst>
                <a:ext uri="{FF2B5EF4-FFF2-40B4-BE49-F238E27FC236}">
                  <a16:creationId xmlns:a16="http://schemas.microsoft.com/office/drawing/2014/main" xmlns=""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Shape 21">
              <a:extLst>
                <a:ext uri="{FF2B5EF4-FFF2-40B4-BE49-F238E27FC236}">
                  <a16:creationId xmlns:a16="http://schemas.microsoft.com/office/drawing/2014/main" xmlns=""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Shape 22">
              <a:extLst>
                <a:ext uri="{FF2B5EF4-FFF2-40B4-BE49-F238E27FC236}">
                  <a16:creationId xmlns:a16="http://schemas.microsoft.com/office/drawing/2014/main" xmlns=""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61" name="Group 60">
            <a:extLst>
              <a:ext uri="{FF2B5EF4-FFF2-40B4-BE49-F238E27FC236}">
                <a16:creationId xmlns:a16="http://schemas.microsoft.com/office/drawing/2014/main" xmlns="" id="{E34FED82-D813-43E2-BFD3-8C8D76A4E25F}"/>
              </a:ext>
            </a:extLst>
          </p:cNvPr>
          <p:cNvGrpSpPr>
            <a:grpSpLocks/>
          </p:cNvGrpSpPr>
          <p:nvPr/>
        </p:nvGrpSpPr>
        <p:grpSpPr bwMode="auto">
          <a:xfrm>
            <a:off x="8790029" y="1117286"/>
            <a:ext cx="571232" cy="377595"/>
            <a:chOff x="0" y="0"/>
            <a:chExt cx="1888" cy="1248"/>
          </a:xfrm>
        </p:grpSpPr>
        <p:sp>
          <p:nvSpPr>
            <p:cNvPr id="62" name="Freeform: Shape 24">
              <a:extLst>
                <a:ext uri="{FF2B5EF4-FFF2-40B4-BE49-F238E27FC236}">
                  <a16:creationId xmlns:a16="http://schemas.microsoft.com/office/drawing/2014/main" xmlns=""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Shape 25">
              <a:extLst>
                <a:ext uri="{FF2B5EF4-FFF2-40B4-BE49-F238E27FC236}">
                  <a16:creationId xmlns:a16="http://schemas.microsoft.com/office/drawing/2014/main" xmlns=""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Shape 26">
              <a:extLst>
                <a:ext uri="{FF2B5EF4-FFF2-40B4-BE49-F238E27FC236}">
                  <a16:creationId xmlns:a16="http://schemas.microsoft.com/office/drawing/2014/main" xmlns=""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Shape 27">
              <a:extLst>
                <a:ext uri="{FF2B5EF4-FFF2-40B4-BE49-F238E27FC236}">
                  <a16:creationId xmlns:a16="http://schemas.microsoft.com/office/drawing/2014/main" xmlns=""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76" name="组合 221">
            <a:extLst>
              <a:ext uri="{FF2B5EF4-FFF2-40B4-BE49-F238E27FC236}">
                <a16:creationId xmlns:a16="http://schemas.microsoft.com/office/drawing/2014/main" xmlns="" id="{E9EE46CE-1C68-4B6E-AFCC-AD0934B94683}"/>
              </a:ext>
            </a:extLst>
          </p:cNvPr>
          <p:cNvGrpSpPr/>
          <p:nvPr/>
        </p:nvGrpSpPr>
        <p:grpSpPr>
          <a:xfrm>
            <a:off x="3347735" y="5308184"/>
            <a:ext cx="1224969" cy="1359485"/>
            <a:chOff x="-2033679" y="889419"/>
            <a:chExt cx="463503" cy="619473"/>
          </a:xfrm>
        </p:grpSpPr>
        <p:pic>
          <p:nvPicPr>
            <p:cNvPr id="77" name="Picture 10" descr="E:\丫头\png\小人\卡通类素材\ry.png">
              <a:extLst>
                <a:ext uri="{FF2B5EF4-FFF2-40B4-BE49-F238E27FC236}">
                  <a16:creationId xmlns:a16="http://schemas.microsoft.com/office/drawing/2014/main" xmlns=""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descr="E:\丫头\png\小人\卡通类素材\ry.png">
              <a:extLst>
                <a:ext uri="{FF2B5EF4-FFF2-40B4-BE49-F238E27FC236}">
                  <a16:creationId xmlns:a16="http://schemas.microsoft.com/office/drawing/2014/main" xmlns=""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组合 221">
            <a:extLst>
              <a:ext uri="{FF2B5EF4-FFF2-40B4-BE49-F238E27FC236}">
                <a16:creationId xmlns:a16="http://schemas.microsoft.com/office/drawing/2014/main" xmlns="" id="{E9EE46CE-1C68-4B6E-AFCC-AD0934B94683}"/>
              </a:ext>
            </a:extLst>
          </p:cNvPr>
          <p:cNvGrpSpPr/>
          <p:nvPr/>
        </p:nvGrpSpPr>
        <p:grpSpPr>
          <a:xfrm>
            <a:off x="4852736" y="5589086"/>
            <a:ext cx="1042920" cy="1000041"/>
            <a:chOff x="-2033679" y="889419"/>
            <a:chExt cx="463503" cy="619473"/>
          </a:xfrm>
        </p:grpSpPr>
        <p:pic>
          <p:nvPicPr>
            <p:cNvPr id="80" name="Picture 10" descr="E:\丫头\png\小人\卡通类素材\ry.png">
              <a:extLst>
                <a:ext uri="{FF2B5EF4-FFF2-40B4-BE49-F238E27FC236}">
                  <a16:creationId xmlns:a16="http://schemas.microsoft.com/office/drawing/2014/main" xmlns=""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E:\丫头\png\小人\卡通类素材\ry.png">
              <a:extLst>
                <a:ext uri="{FF2B5EF4-FFF2-40B4-BE49-F238E27FC236}">
                  <a16:creationId xmlns:a16="http://schemas.microsoft.com/office/drawing/2014/main" xmlns=""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组合 221">
            <a:extLst>
              <a:ext uri="{FF2B5EF4-FFF2-40B4-BE49-F238E27FC236}">
                <a16:creationId xmlns:a16="http://schemas.microsoft.com/office/drawing/2014/main" xmlns="" id="{E9EE46CE-1C68-4B6E-AFCC-AD0934B94683}"/>
              </a:ext>
            </a:extLst>
          </p:cNvPr>
          <p:cNvGrpSpPr/>
          <p:nvPr/>
        </p:nvGrpSpPr>
        <p:grpSpPr>
          <a:xfrm>
            <a:off x="6295132" y="5666773"/>
            <a:ext cx="777480" cy="914756"/>
            <a:chOff x="-2033679" y="889419"/>
            <a:chExt cx="463503" cy="619473"/>
          </a:xfrm>
        </p:grpSpPr>
        <p:pic>
          <p:nvPicPr>
            <p:cNvPr id="83" name="Picture 10" descr="E:\丫头\png\小人\卡通类素材\ry.png">
              <a:extLst>
                <a:ext uri="{FF2B5EF4-FFF2-40B4-BE49-F238E27FC236}">
                  <a16:creationId xmlns:a16="http://schemas.microsoft.com/office/drawing/2014/main" xmlns=""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E:\丫头\png\小人\卡通类素材\ry.png">
              <a:extLst>
                <a:ext uri="{FF2B5EF4-FFF2-40B4-BE49-F238E27FC236}">
                  <a16:creationId xmlns:a16="http://schemas.microsoft.com/office/drawing/2014/main" xmlns=""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6" name="Picture 85">
            <a:extLst>
              <a:ext uri="{FF2B5EF4-FFF2-40B4-BE49-F238E27FC236}">
                <a16:creationId xmlns:a16="http://schemas.microsoft.com/office/drawing/2014/main" xmlns="" id="{F7B93486-AED1-470E-93BF-A4F70809BD0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8465"/>
          <a:stretch/>
        </p:blipFill>
        <p:spPr>
          <a:xfrm>
            <a:off x="778851" y="379578"/>
            <a:ext cx="1269430" cy="1328335"/>
          </a:xfrm>
          <a:prstGeom prst="rect">
            <a:avLst/>
          </a:prstGeom>
        </p:spPr>
      </p:pic>
      <p:sp>
        <p:nvSpPr>
          <p:cNvPr id="2" name="TextBox 1"/>
          <p:cNvSpPr txBox="1"/>
          <p:nvPr/>
        </p:nvSpPr>
        <p:spPr>
          <a:xfrm>
            <a:off x="0" y="6460830"/>
            <a:ext cx="2846269" cy="369332"/>
          </a:xfrm>
          <a:prstGeom prst="rect">
            <a:avLst/>
          </a:prstGeom>
          <a:noFill/>
        </p:spPr>
        <p:txBody>
          <a:bodyPr wrap="square" rtlCol="0">
            <a:spAutoFit/>
          </a:bodyPr>
          <a:lstStyle/>
          <a:p>
            <a:r>
              <a:rPr lang="en-US">
                <a:solidFill>
                  <a:schemeClr val="accent2">
                    <a:lumMod val="60000"/>
                    <a:lumOff val="40000"/>
                  </a:schemeClr>
                </a:solidFill>
              </a:rPr>
              <a:t>Măng non</a:t>
            </a:r>
          </a:p>
        </p:txBody>
      </p:sp>
    </p:spTree>
    <p:extLst>
      <p:ext uri="{BB962C8B-B14F-4D97-AF65-F5344CB8AC3E}">
        <p14:creationId xmlns:p14="http://schemas.microsoft.com/office/powerpoint/2010/main" val="22169098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strVal val="#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anim calcmode="lin" valueType="num">
                                      <p:cBhvr>
                                        <p:cTn id="12" dur="1000" fill="hold"/>
                                        <p:tgtEl>
                                          <p:spTgt spid="49"/>
                                        </p:tgtEl>
                                        <p:attrNameLst>
                                          <p:attrName>ppt_x</p:attrName>
                                        </p:attrNameLst>
                                      </p:cBhvr>
                                      <p:tavLst>
                                        <p:tav tm="0">
                                          <p:val>
                                            <p:strVal val="#ppt_x"/>
                                          </p:val>
                                        </p:tav>
                                        <p:tav tm="100000">
                                          <p:val>
                                            <p:strVal val="#ppt_x"/>
                                          </p:val>
                                        </p:tav>
                                      </p:tavLst>
                                    </p:anim>
                                    <p:anim calcmode="lin" valueType="num">
                                      <p:cBhvr>
                                        <p:cTn id="13" dur="1000" fill="hold"/>
                                        <p:tgtEl>
                                          <p:spTgt spid="49"/>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28"/>
                                        </p:tgtEl>
                                        <p:attrNameLst>
                                          <p:attrName>r</p:attrName>
                                        </p:attrNameLst>
                                      </p:cBhvr>
                                    </p:animRot>
                                    <p:animRot by="-240000">
                                      <p:cBhvr>
                                        <p:cTn id="19" dur="200" fill="hold">
                                          <p:stCondLst>
                                            <p:cond delay="200"/>
                                          </p:stCondLst>
                                        </p:cTn>
                                        <p:tgtEl>
                                          <p:spTgt spid="28"/>
                                        </p:tgtEl>
                                        <p:attrNameLst>
                                          <p:attrName>r</p:attrName>
                                        </p:attrNameLst>
                                      </p:cBhvr>
                                    </p:animRot>
                                    <p:animRot by="240000">
                                      <p:cBhvr>
                                        <p:cTn id="20" dur="200" fill="hold">
                                          <p:stCondLst>
                                            <p:cond delay="400"/>
                                          </p:stCondLst>
                                        </p:cTn>
                                        <p:tgtEl>
                                          <p:spTgt spid="28"/>
                                        </p:tgtEl>
                                        <p:attrNameLst>
                                          <p:attrName>r</p:attrName>
                                        </p:attrNameLst>
                                      </p:cBhvr>
                                    </p:animRot>
                                    <p:animRot by="-240000">
                                      <p:cBhvr>
                                        <p:cTn id="21" dur="200" fill="hold">
                                          <p:stCondLst>
                                            <p:cond delay="600"/>
                                          </p:stCondLst>
                                        </p:cTn>
                                        <p:tgtEl>
                                          <p:spTgt spid="28"/>
                                        </p:tgtEl>
                                        <p:attrNameLst>
                                          <p:attrName>r</p:attrName>
                                        </p:attrNameLst>
                                      </p:cBhvr>
                                    </p:animRot>
                                    <p:animRot by="120000">
                                      <p:cBhvr>
                                        <p:cTn id="22" dur="200" fill="hold">
                                          <p:stCondLst>
                                            <p:cond delay="800"/>
                                          </p:stCondLst>
                                        </p:cTn>
                                        <p:tgtEl>
                                          <p:spTgt spid="28"/>
                                        </p:tgtEl>
                                        <p:attrNameLst>
                                          <p:attrName>r</p:attrName>
                                        </p:attrNameLst>
                                      </p:cBhvr>
                                    </p:animRot>
                                  </p:childTnLst>
                                </p:cTn>
                              </p:par>
                              <p:par>
                                <p:cTn id="23" presetID="18" presetClass="entr" presetSubtype="12" fill="hold" grpId="0" nodeType="withEffect">
                                  <p:stCondLst>
                                    <p:cond delay="0"/>
                                  </p:stCondLst>
                                  <p:iterate type="wd">
                                    <p:tmPct val="10000"/>
                                  </p:iterate>
                                  <p:childTnLst>
                                    <p:set>
                                      <p:cBhvr>
                                        <p:cTn id="24" dur="1" fill="hold">
                                          <p:stCondLst>
                                            <p:cond delay="0"/>
                                          </p:stCondLst>
                                        </p:cTn>
                                        <p:tgtEl>
                                          <p:spTgt spid="39"/>
                                        </p:tgtEl>
                                        <p:attrNameLst>
                                          <p:attrName>style.visibility</p:attrName>
                                        </p:attrNameLst>
                                      </p:cBhvr>
                                      <p:to>
                                        <p:strVal val="visible"/>
                                      </p:to>
                                    </p:set>
                                    <p:animEffect transition="in" filter="strips(downLeft)">
                                      <p:cBhvr>
                                        <p:cTn id="25" dur="500"/>
                                        <p:tgtEl>
                                          <p:spTgt spid="39"/>
                                        </p:tgtEl>
                                      </p:cBhvr>
                                    </p:animEffect>
                                  </p:childTnLst>
                                </p:cTn>
                              </p:par>
                            </p:childTnLst>
                          </p:cTn>
                        </p:par>
                        <p:par>
                          <p:cTn id="26" fill="hold">
                            <p:stCondLst>
                              <p:cond delay="1000"/>
                            </p:stCondLst>
                            <p:childTnLst>
                              <p:par>
                                <p:cTn id="27" presetID="2" presetClass="entr" presetSubtype="12"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200" fill="hold"/>
                                        <p:tgtEl>
                                          <p:spTgt spid="42"/>
                                        </p:tgtEl>
                                        <p:attrNameLst>
                                          <p:attrName>ppt_x</p:attrName>
                                        </p:attrNameLst>
                                      </p:cBhvr>
                                      <p:tavLst>
                                        <p:tav tm="0">
                                          <p:val>
                                            <p:strVal val="0-#ppt_w/2"/>
                                          </p:val>
                                        </p:tav>
                                        <p:tav tm="100000">
                                          <p:val>
                                            <p:strVal val="#ppt_x"/>
                                          </p:val>
                                        </p:tav>
                                      </p:tavLst>
                                    </p:anim>
                                    <p:anim calcmode="lin" valueType="num">
                                      <p:cBhvr additive="base">
                                        <p:cTn id="30" dur="200" fill="hold"/>
                                        <p:tgtEl>
                                          <p:spTgt spid="42"/>
                                        </p:tgtEl>
                                        <p:attrNameLst>
                                          <p:attrName>ppt_y</p:attrName>
                                        </p:attrNameLst>
                                      </p:cBhvr>
                                      <p:tavLst>
                                        <p:tav tm="0">
                                          <p:val>
                                            <p:strVal val="1+#ppt_h/2"/>
                                          </p:val>
                                        </p:tav>
                                        <p:tav tm="100000">
                                          <p:val>
                                            <p:strVal val="#ppt_y"/>
                                          </p:val>
                                        </p:tav>
                                      </p:tavLst>
                                    </p:anim>
                                  </p:childTnLst>
                                </p:cTn>
                              </p:par>
                            </p:childTnLst>
                          </p:cTn>
                        </p:par>
                        <p:par>
                          <p:cTn id="31" fill="hold">
                            <p:stCondLst>
                              <p:cond delay="1200"/>
                            </p:stCondLst>
                            <p:childTnLst>
                              <p:par>
                                <p:cTn id="32" presetID="2" presetClass="entr" presetSubtype="12" fill="hold" nodeType="afterEffect">
                                  <p:stCondLst>
                                    <p:cond delay="0"/>
                                  </p:stCondLst>
                                  <p:childTnLst>
                                    <p:set>
                                      <p:cBhvr>
                                        <p:cTn id="33" dur="1" fill="hold">
                                          <p:stCondLst>
                                            <p:cond delay="0"/>
                                          </p:stCondLst>
                                        </p:cTn>
                                        <p:tgtEl>
                                          <p:spTgt spid="52"/>
                                        </p:tgtEl>
                                        <p:attrNameLst>
                                          <p:attrName>style.visibility</p:attrName>
                                        </p:attrNameLst>
                                      </p:cBhvr>
                                      <p:to>
                                        <p:strVal val="visible"/>
                                      </p:to>
                                    </p:set>
                                    <p:anim calcmode="lin" valueType="num">
                                      <p:cBhvr additive="base">
                                        <p:cTn id="34" dur="200" fill="hold"/>
                                        <p:tgtEl>
                                          <p:spTgt spid="52"/>
                                        </p:tgtEl>
                                        <p:attrNameLst>
                                          <p:attrName>ppt_x</p:attrName>
                                        </p:attrNameLst>
                                      </p:cBhvr>
                                      <p:tavLst>
                                        <p:tav tm="0">
                                          <p:val>
                                            <p:strVal val="0-#ppt_w/2"/>
                                          </p:val>
                                        </p:tav>
                                        <p:tav tm="100000">
                                          <p:val>
                                            <p:strVal val="#ppt_x"/>
                                          </p:val>
                                        </p:tav>
                                      </p:tavLst>
                                    </p:anim>
                                    <p:anim calcmode="lin" valueType="num">
                                      <p:cBhvr additive="base">
                                        <p:cTn id="35" dur="200" fill="hold"/>
                                        <p:tgtEl>
                                          <p:spTgt spid="52"/>
                                        </p:tgtEl>
                                        <p:attrNameLst>
                                          <p:attrName>ppt_y</p:attrName>
                                        </p:attrNameLst>
                                      </p:cBhvr>
                                      <p:tavLst>
                                        <p:tav tm="0">
                                          <p:val>
                                            <p:strVal val="1+#ppt_h/2"/>
                                          </p:val>
                                        </p:tav>
                                        <p:tav tm="100000">
                                          <p:val>
                                            <p:strVal val="#ppt_y"/>
                                          </p:val>
                                        </p:tav>
                                      </p:tavLst>
                                    </p:anim>
                                  </p:childTnLst>
                                </p:cTn>
                              </p:par>
                            </p:childTnLst>
                          </p:cTn>
                        </p:par>
                        <p:par>
                          <p:cTn id="36" fill="hold">
                            <p:stCondLst>
                              <p:cond delay="1400"/>
                            </p:stCondLst>
                            <p:childTnLst>
                              <p:par>
                                <p:cTn id="37" presetID="2" presetClass="entr" presetSubtype="12" fill="hold" nodeType="after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200" fill="hold"/>
                                        <p:tgtEl>
                                          <p:spTgt spid="61"/>
                                        </p:tgtEl>
                                        <p:attrNameLst>
                                          <p:attrName>ppt_x</p:attrName>
                                        </p:attrNameLst>
                                      </p:cBhvr>
                                      <p:tavLst>
                                        <p:tav tm="0">
                                          <p:val>
                                            <p:strVal val="0-#ppt_w/2"/>
                                          </p:val>
                                        </p:tav>
                                        <p:tav tm="100000">
                                          <p:val>
                                            <p:strVal val="#ppt_x"/>
                                          </p:val>
                                        </p:tav>
                                      </p:tavLst>
                                    </p:anim>
                                    <p:anim calcmode="lin" valueType="num">
                                      <p:cBhvr additive="base">
                                        <p:cTn id="40" dur="200" fill="hold"/>
                                        <p:tgtEl>
                                          <p:spTgt spid="61"/>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iterate type="wd">
                                    <p:tmPct val="10000"/>
                                  </p:iterate>
                                  <p:childTnLst>
                                    <p:set>
                                      <p:cBhvr>
                                        <p:cTn id="42" dur="1" fill="hold">
                                          <p:stCondLst>
                                            <p:cond delay="0"/>
                                          </p:stCondLst>
                                        </p:cTn>
                                        <p:tgtEl>
                                          <p:spTgt spid="76"/>
                                        </p:tgtEl>
                                        <p:attrNameLst>
                                          <p:attrName>style.visibility</p:attrName>
                                        </p:attrNameLst>
                                      </p:cBhvr>
                                      <p:to>
                                        <p:strVal val="visible"/>
                                      </p:to>
                                    </p:set>
                                    <p:anim calcmode="lin" valueType="num">
                                      <p:cBhvr additive="base">
                                        <p:cTn id="43" dur="1000" fill="hold"/>
                                        <p:tgtEl>
                                          <p:spTgt spid="76"/>
                                        </p:tgtEl>
                                        <p:attrNameLst>
                                          <p:attrName>ppt_x</p:attrName>
                                        </p:attrNameLst>
                                      </p:cBhvr>
                                      <p:tavLst>
                                        <p:tav tm="0">
                                          <p:val>
                                            <p:strVal val="1+#ppt_w/2"/>
                                          </p:val>
                                        </p:tav>
                                        <p:tav tm="100000">
                                          <p:val>
                                            <p:strVal val="#ppt_x"/>
                                          </p:val>
                                        </p:tav>
                                      </p:tavLst>
                                    </p:anim>
                                    <p:anim calcmode="lin" valueType="num">
                                      <p:cBhvr additive="base">
                                        <p:cTn id="44" dur="1000" fill="hold"/>
                                        <p:tgtEl>
                                          <p:spTgt spid="76"/>
                                        </p:tgtEl>
                                        <p:attrNameLst>
                                          <p:attrName>ppt_y</p:attrName>
                                        </p:attrNameLst>
                                      </p:cBhvr>
                                      <p:tavLst>
                                        <p:tav tm="0">
                                          <p:val>
                                            <p:strVal val="1+#ppt_h/2"/>
                                          </p:val>
                                        </p:tav>
                                        <p:tav tm="100000">
                                          <p:val>
                                            <p:strVal val="#ppt_y"/>
                                          </p:val>
                                        </p:tav>
                                      </p:tavLst>
                                    </p:anim>
                                  </p:childTnLst>
                                </p:cTn>
                              </p:par>
                              <p:par>
                                <p:cTn id="45" presetID="2" presetClass="entr" presetSubtype="6" fill="hold" nodeType="withEffect">
                                  <p:stCondLst>
                                    <p:cond delay="0"/>
                                  </p:stCondLst>
                                  <p:iterate type="wd">
                                    <p:tmPct val="10000"/>
                                  </p:iterate>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1000" fill="hold"/>
                                        <p:tgtEl>
                                          <p:spTgt spid="79"/>
                                        </p:tgtEl>
                                        <p:attrNameLst>
                                          <p:attrName>ppt_x</p:attrName>
                                        </p:attrNameLst>
                                      </p:cBhvr>
                                      <p:tavLst>
                                        <p:tav tm="0">
                                          <p:val>
                                            <p:strVal val="1+#ppt_w/2"/>
                                          </p:val>
                                        </p:tav>
                                        <p:tav tm="100000">
                                          <p:val>
                                            <p:strVal val="#ppt_x"/>
                                          </p:val>
                                        </p:tav>
                                      </p:tavLst>
                                    </p:anim>
                                    <p:anim calcmode="lin" valueType="num">
                                      <p:cBhvr additive="base">
                                        <p:cTn id="48" dur="1000" fill="hold"/>
                                        <p:tgtEl>
                                          <p:spTgt spid="79"/>
                                        </p:tgtEl>
                                        <p:attrNameLst>
                                          <p:attrName>ppt_y</p:attrName>
                                        </p:attrNameLst>
                                      </p:cBhvr>
                                      <p:tavLst>
                                        <p:tav tm="0">
                                          <p:val>
                                            <p:strVal val="1+#ppt_h/2"/>
                                          </p:val>
                                        </p:tav>
                                        <p:tav tm="100000">
                                          <p:val>
                                            <p:strVal val="#ppt_y"/>
                                          </p:val>
                                        </p:tav>
                                      </p:tavLst>
                                    </p:anim>
                                  </p:childTnLst>
                                </p:cTn>
                              </p:par>
                              <p:par>
                                <p:cTn id="49" presetID="2" presetClass="entr" presetSubtype="6" fill="hold" nodeType="withEffect">
                                  <p:stCondLst>
                                    <p:cond delay="0"/>
                                  </p:stCondLst>
                                  <p:iterate type="wd">
                                    <p:tmPct val="10000"/>
                                  </p:iterate>
                                  <p:childTnLst>
                                    <p:set>
                                      <p:cBhvr>
                                        <p:cTn id="50" dur="1" fill="hold">
                                          <p:stCondLst>
                                            <p:cond delay="0"/>
                                          </p:stCondLst>
                                        </p:cTn>
                                        <p:tgtEl>
                                          <p:spTgt spid="82"/>
                                        </p:tgtEl>
                                        <p:attrNameLst>
                                          <p:attrName>style.visibility</p:attrName>
                                        </p:attrNameLst>
                                      </p:cBhvr>
                                      <p:to>
                                        <p:strVal val="visible"/>
                                      </p:to>
                                    </p:set>
                                    <p:anim calcmode="lin" valueType="num">
                                      <p:cBhvr additive="base">
                                        <p:cTn id="51" dur="1000" fill="hold"/>
                                        <p:tgtEl>
                                          <p:spTgt spid="82"/>
                                        </p:tgtEl>
                                        <p:attrNameLst>
                                          <p:attrName>ppt_x</p:attrName>
                                        </p:attrNameLst>
                                      </p:cBhvr>
                                      <p:tavLst>
                                        <p:tav tm="0">
                                          <p:val>
                                            <p:strVal val="1+#ppt_w/2"/>
                                          </p:val>
                                        </p:tav>
                                        <p:tav tm="100000">
                                          <p:val>
                                            <p:strVal val="#ppt_x"/>
                                          </p:val>
                                        </p:tav>
                                      </p:tavLst>
                                    </p:anim>
                                    <p:anim calcmode="lin" valueType="num">
                                      <p:cBhvr additive="base">
                                        <p:cTn id="52"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6450" b="90000" l="10000" r="90000">
                        <a14:foregroundMark x1="45375" y1="41598" x2="58188" y2="48817"/>
                        <a14:foregroundMark x1="57375" y1="42367" x2="41000" y2="50178"/>
                        <a14:foregroundMark x1="45375" y1="51006" x2="58813" y2="51006"/>
                        <a14:foregroundMark x1="70625" y1="49586" x2="76250" y2="47633"/>
                        <a14:foregroundMark x1="73563" y1="49231" x2="77688" y2="52959"/>
                        <a14:foregroundMark x1="30062" y1="50178" x2="24875" y2="47278"/>
                        <a14:foregroundMark x1="29625" y1="50592" x2="23188" y2="53314"/>
                      </a14:backgroundRemoval>
                    </a14:imgEffect>
                  </a14:imgLayer>
                </a14:imgProps>
              </a:ext>
              <a:ext uri="{28A0092B-C50C-407E-A947-70E740481C1C}">
                <a14:useLocalDpi xmlns:a14="http://schemas.microsoft.com/office/drawing/2010/main" val="0"/>
              </a:ext>
            </a:extLst>
          </a:blip>
          <a:stretch>
            <a:fillRect/>
          </a:stretch>
        </p:blipFill>
        <p:spPr>
          <a:xfrm>
            <a:off x="-685120" y="2886757"/>
            <a:ext cx="3862430" cy="4079692"/>
          </a:xfrm>
          <a:prstGeom prst="rect">
            <a:avLst/>
          </a:prstGeom>
        </p:spPr>
      </p:pic>
      <p:sp>
        <p:nvSpPr>
          <p:cNvPr id="15" name="Text Box 4"/>
          <p:cNvSpPr txBox="1">
            <a:spLocks noChangeArrowheads="1"/>
          </p:cNvSpPr>
          <p:nvPr/>
        </p:nvSpPr>
        <p:spPr bwMode="auto">
          <a:xfrm>
            <a:off x="1021975" y="773974"/>
            <a:ext cx="5513295"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33400" indent="-533400">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lnSpc>
                <a:spcPct val="150000"/>
              </a:lnSpc>
            </a:pPr>
            <a:r>
              <a:rPr lang="en-US" sz="3200" b="1" dirty="0">
                <a:solidFill>
                  <a:srgbClr val="0000FF"/>
                </a:solidFill>
                <a:latin typeface="Times New Roman" panose="02020603050405020304" pitchFamily="18" charset="0"/>
                <a:cs typeface="Times New Roman" panose="02020603050405020304" pitchFamily="18" charset="0"/>
              </a:rPr>
              <a:t>a. </a:t>
            </a:r>
            <a:r>
              <a:rPr lang="en-US" sz="3200" b="1" dirty="0" err="1">
                <a:solidFill>
                  <a:srgbClr val="0000FF"/>
                </a:solidFill>
                <a:latin typeface="Times New Roman" panose="02020603050405020304" pitchFamily="18" charset="0"/>
                <a:cs typeface="Times New Roman" panose="02020603050405020304" pitchFamily="18" charset="0"/>
              </a:rPr>
              <a:t>Tả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thước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kẻ</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6" name="Rectangle 3"/>
          <p:cNvSpPr>
            <a:spLocks noChangeArrowheads="1"/>
          </p:cNvSpPr>
          <p:nvPr/>
        </p:nvSpPr>
        <p:spPr bwMode="auto">
          <a:xfrm>
            <a:off x="2474259" y="1609165"/>
            <a:ext cx="856577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just"/>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FF0066"/>
                </a:solidFill>
                <a:latin typeface="Times New Roman" panose="02020603050405020304" pitchFamily="18" charset="0"/>
                <a:cs typeface="Times New Roman" panose="02020603050405020304" pitchFamily="18" charset="0"/>
              </a:rPr>
              <a:t>Thước</a:t>
            </a:r>
            <a:r>
              <a:rPr lang="en-US" sz="4000" b="1" dirty="0">
                <a:solidFill>
                  <a:srgbClr val="FF0066"/>
                </a:solidFill>
                <a:latin typeface="Times New Roman" panose="02020603050405020304" pitchFamily="18" charset="0"/>
                <a:cs typeface="Times New Roman" panose="02020603050405020304" pitchFamily="18" charset="0"/>
              </a:rPr>
              <a:t>!</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Người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bạn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nhỏ</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của</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em</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đã</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cùng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em</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chăm</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chỉ</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học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tập</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Thước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giúp</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em</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kẻ</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những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đường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thẳng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kẻ</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hết</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bài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học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kẻ</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những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điều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cần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ghi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nhớ</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Mỗi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lần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dùng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xong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em</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đều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lấy</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khăn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lau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sạch</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sẽ</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rồi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cất</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người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bạn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nhỏ</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vào</a:t>
            </a:r>
            <a:r>
              <a:rPr lang="en-US" sz="4000" b="1" dirty="0">
                <a:solidFill>
                  <a:srgbClr val="008000"/>
                </a:solidFill>
                <a:latin typeface="Times New Roman" panose="02020603050405020304" pitchFamily="18" charset="0"/>
                <a:cs typeface="Times New Roman" panose="02020603050405020304" pitchFamily="18" charset="0"/>
              </a:rPr>
              <a:t> “ </a:t>
            </a:r>
            <a:r>
              <a:rPr lang="en-US" sz="4000" b="1" dirty="0" err="1">
                <a:solidFill>
                  <a:srgbClr val="008000"/>
                </a:solidFill>
                <a:latin typeface="Times New Roman" panose="02020603050405020304" pitchFamily="18" charset="0"/>
                <a:cs typeface="Times New Roman" panose="02020603050405020304" pitchFamily="18" charset="0"/>
              </a:rPr>
              <a:t>căn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phòng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trong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cặp</a:t>
            </a:r>
            <a:r>
              <a:rPr lang="en-US" sz="4000" b="1" dirty="0">
                <a:solidFill>
                  <a:srgbClr val="008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257498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5"/>
                                        </p:tgtEl>
                                        <p:attrNameLst>
                                          <p:attrName>style.visibility</p:attrName>
                                        </p:attrNameLst>
                                      </p:cBhvr>
                                      <p:to>
                                        <p:strVal val="visible"/>
                                      </p:to>
                                    </p:set>
                                    <p:anim calcmode="discrete" valueType="clr">
                                      <p:cBhvr override="childStyle">
                                        <p:cTn id="2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5"/>
                                        </p:tgtEl>
                                        <p:attrNameLst>
                                          <p:attrName>fillcolor</p:attrName>
                                        </p:attrNameLst>
                                      </p:cBhvr>
                                      <p:tavLst>
                                        <p:tav tm="0">
                                          <p:val>
                                            <p:clrVal>
                                              <a:schemeClr val="accent2"/>
                                            </p:clrVal>
                                          </p:val>
                                        </p:tav>
                                        <p:tav tm="50000">
                                          <p:val>
                                            <p:clrVal>
                                              <a:schemeClr val="hlink"/>
                                            </p:clrVal>
                                          </p:val>
                                        </p:tav>
                                      </p:tavLst>
                                    </p:anim>
                                    <p:set>
                                      <p:cBhvr>
                                        <p:cTn id="24" dur="80"/>
                                        <p:tgtEl>
                                          <p:spTgt spid="15"/>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6"/>
                                        </p:tgtEl>
                                        <p:attrNameLst>
                                          <p:attrName>style.visibility</p:attrName>
                                        </p:attrNameLst>
                                      </p:cBhvr>
                                      <p:to>
                                        <p:strVal val="visible"/>
                                      </p:to>
                                    </p:set>
                                    <p:anim calcmode="discrete" valueType="clr">
                                      <p:cBhvr override="childStyle">
                                        <p:cTn id="29"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6"/>
                                        </p:tgtEl>
                                        <p:attrNameLst>
                                          <p:attrName>fillcolor</p:attrName>
                                        </p:attrNameLst>
                                      </p:cBhvr>
                                      <p:tavLst>
                                        <p:tav tm="0">
                                          <p:val>
                                            <p:clrVal>
                                              <a:schemeClr val="accent2"/>
                                            </p:clrVal>
                                          </p:val>
                                        </p:tav>
                                        <p:tav tm="50000">
                                          <p:val>
                                            <p:clrVal>
                                              <a:schemeClr val="hlink"/>
                                            </p:clrVal>
                                          </p:val>
                                        </p:tav>
                                      </p:tavLst>
                                    </p:anim>
                                    <p:set>
                                      <p:cBhvr>
                                        <p:cTn id="31"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5534" b="96838" l="0" r="93970">
                        <a14:foregroundMark x1="30653" y1="40316" x2="57789" y2="45455"/>
                      </a14:backgroundRemoval>
                    </a14:imgEffect>
                  </a14:imgLayer>
                </a14:imgProps>
              </a:ext>
              <a:ext uri="{28A0092B-C50C-407E-A947-70E740481C1C}">
                <a14:useLocalDpi xmlns:a14="http://schemas.microsoft.com/office/drawing/2010/main" val="0"/>
              </a:ext>
            </a:extLst>
          </a:blip>
          <a:stretch>
            <a:fillRect/>
          </a:stretch>
        </p:blipFill>
        <p:spPr>
          <a:xfrm>
            <a:off x="7967126" y="2176188"/>
            <a:ext cx="3392756" cy="4313403"/>
          </a:xfrm>
          <a:prstGeom prst="rect">
            <a:avLst/>
          </a:prstGeom>
        </p:spPr>
      </p:pic>
      <p:sp>
        <p:nvSpPr>
          <p:cNvPr id="13" name="Text Box 7"/>
          <p:cNvSpPr txBox="1">
            <a:spLocks noChangeArrowheads="1"/>
          </p:cNvSpPr>
          <p:nvPr/>
        </p:nvSpPr>
        <p:spPr bwMode="auto">
          <a:xfrm>
            <a:off x="886147" y="840470"/>
            <a:ext cx="83914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r>
              <a:rPr lang="en-US" sz="3200" b="1">
                <a:solidFill>
                  <a:srgbClr val="0000FF"/>
                </a:solidFill>
                <a:latin typeface="Times New Roman" panose="02020603050405020304" pitchFamily="18" charset="0"/>
                <a:cs typeface="Times New Roman" panose="02020603050405020304" pitchFamily="18" charset="0"/>
              </a:rPr>
              <a:t>b. Tả cái bàn học ở lớp hoặc ở nhà của em.</a:t>
            </a:r>
            <a:endParaRPr lang="en-US" sz="3200" b="1">
              <a:latin typeface="Times New Roman" panose="02020603050405020304" pitchFamily="18" charset="0"/>
              <a:cs typeface="Times New Roman" panose="02020603050405020304" pitchFamily="18" charset="0"/>
            </a:endParaRPr>
          </a:p>
        </p:txBody>
      </p:sp>
      <p:sp>
        <p:nvSpPr>
          <p:cNvPr id="11" name="TextBox 10"/>
          <p:cNvSpPr txBox="1"/>
          <p:nvPr/>
        </p:nvSpPr>
        <p:spPr>
          <a:xfrm>
            <a:off x="974783" y="1585220"/>
            <a:ext cx="6904808" cy="4524315"/>
          </a:xfrm>
          <a:prstGeom prst="rect">
            <a:avLst/>
          </a:prstGeom>
          <a:noFill/>
        </p:spPr>
        <p:txBody>
          <a:bodyPr wrap="square" rtlCol="0">
            <a:spAutoFit/>
          </a:bodyPr>
          <a:lstStyle/>
          <a:p>
            <a:pPr algn="just"/>
            <a:r>
              <a:rPr lang="en-US" sz="3200" b="1">
                <a:solidFill>
                  <a:srgbClr val="008000"/>
                </a:solidFill>
                <a:latin typeface="Times New Roman" panose="02020603050405020304" pitchFamily="18" charset="0"/>
                <a:cs typeface="Times New Roman" panose="02020603050405020304" pitchFamily="18" charset="0"/>
              </a:rPr>
              <a:t>     Theo suốt thời gian ngồi dưới mái trường, </a:t>
            </a:r>
            <a:r>
              <a:rPr lang="en-US" sz="3200" b="1">
                <a:solidFill>
                  <a:srgbClr val="FF0066"/>
                </a:solidFill>
                <a:latin typeface="Times New Roman" panose="02020603050405020304" pitchFamily="18" charset="0"/>
                <a:cs typeface="Times New Roman" panose="02020603050405020304" pitchFamily="18" charset="0"/>
              </a:rPr>
              <a:t>cái bàn học</a:t>
            </a:r>
            <a:r>
              <a:rPr lang="en-US" sz="3200" b="1">
                <a:solidFill>
                  <a:srgbClr val="008000"/>
                </a:solidFill>
                <a:latin typeface="Times New Roman" panose="02020603050405020304" pitchFamily="18" charset="0"/>
                <a:cs typeface="Times New Roman" panose="02020603050405020304" pitchFamily="18" charset="0"/>
              </a:rPr>
              <a:t> cùng em bước vào tương lai rộng mở. Sau này, khi em tốt nghiệp Tiểu học, cái bàn sẽ được đồng hành cùng em gái em. Cái bàn ghi dấu ấn tất cả thành tích học tập cùa em. Em muốn nói với cái bàn: “Cậu đã giúp tớ học giỏi như hôm nay!”.</a:t>
            </a:r>
          </a:p>
          <a:p>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150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3"/>
                                        </p:tgtEl>
                                        <p:attrNameLst>
                                          <p:attrName>style.visibility</p:attrName>
                                        </p:attrNameLst>
                                      </p:cBhvr>
                                      <p:to>
                                        <p:strVal val="visible"/>
                                      </p:to>
                                    </p:set>
                                    <p:anim calcmode="discrete" valueType="clr">
                                      <p:cBhvr override="childStyle">
                                        <p:cTn id="2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3"/>
                                        </p:tgtEl>
                                        <p:attrNameLst>
                                          <p:attrName>fillcolor</p:attrName>
                                        </p:attrNameLst>
                                      </p:cBhvr>
                                      <p:tavLst>
                                        <p:tav tm="0">
                                          <p:val>
                                            <p:clrVal>
                                              <a:schemeClr val="accent2"/>
                                            </p:clrVal>
                                          </p:val>
                                        </p:tav>
                                        <p:tav tm="50000">
                                          <p:val>
                                            <p:clrVal>
                                              <a:schemeClr val="hlink"/>
                                            </p:clrVal>
                                          </p:val>
                                        </p:tav>
                                      </p:tavLst>
                                    </p:anim>
                                    <p:set>
                                      <p:cBhvr>
                                        <p:cTn id="24"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220831"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18084" r="13000" b="16084"/>
          <a:stretch/>
        </p:blipFill>
        <p:spPr>
          <a:xfrm>
            <a:off x="-1067104" y="3327760"/>
            <a:ext cx="4845728" cy="3666783"/>
          </a:xfrm>
          <a:prstGeom prst="rect">
            <a:avLst/>
          </a:prstGeom>
        </p:spPr>
      </p:pic>
      <p:sp>
        <p:nvSpPr>
          <p:cNvPr id="10" name="Text Box 7"/>
          <p:cNvSpPr txBox="1">
            <a:spLocks noChangeArrowheads="1"/>
          </p:cNvSpPr>
          <p:nvPr/>
        </p:nvSpPr>
        <p:spPr bwMode="auto">
          <a:xfrm>
            <a:off x="1129552" y="992239"/>
            <a:ext cx="58921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r>
              <a:rPr lang="en-US" sz="3600" b="1">
                <a:solidFill>
                  <a:srgbClr val="0000FF"/>
                </a:solidFill>
                <a:latin typeface="Times New Roman" panose="02020603050405020304" pitchFamily="18" charset="0"/>
                <a:cs typeface="Times New Roman" panose="02020603050405020304" pitchFamily="18" charset="0"/>
              </a:rPr>
              <a:t>c. Tả cái trống trường em.</a:t>
            </a:r>
            <a:endParaRPr lang="en-US" sz="3600" b="1">
              <a:latin typeface="Times New Roman" panose="02020603050405020304" pitchFamily="18" charset="0"/>
              <a:cs typeface="Times New Roman" panose="02020603050405020304" pitchFamily="18" charset="0"/>
            </a:endParaRPr>
          </a:p>
        </p:txBody>
      </p:sp>
      <p:sp>
        <p:nvSpPr>
          <p:cNvPr id="11" name="TextBox 10"/>
          <p:cNvSpPr txBox="1"/>
          <p:nvPr/>
        </p:nvSpPr>
        <p:spPr>
          <a:xfrm>
            <a:off x="3735314" y="1778413"/>
            <a:ext cx="7015064" cy="4031873"/>
          </a:xfrm>
          <a:prstGeom prst="rect">
            <a:avLst/>
          </a:prstGeom>
          <a:noFill/>
        </p:spPr>
        <p:txBody>
          <a:bodyPr wrap="square" rtlCol="0">
            <a:spAutoFit/>
          </a:bodyPr>
          <a:lstStyle/>
          <a:p>
            <a:pPr algn="just"/>
            <a:r>
              <a:rPr lang="en-US" sz="3200" b="1">
                <a:solidFill>
                  <a:srgbClr val="008000"/>
                </a:solidFill>
                <a:latin typeface="Times New Roman" panose="02020603050405020304" pitchFamily="18" charset="0"/>
                <a:cs typeface="Times New Roman" panose="02020603050405020304" pitchFamily="18" charset="0"/>
              </a:rPr>
              <a:t>    Trải qua bao nhiêu năm học, </a:t>
            </a:r>
            <a:r>
              <a:rPr lang="en-US" sz="3200" b="1">
                <a:solidFill>
                  <a:srgbClr val="FF0066"/>
                </a:solidFill>
                <a:latin typeface="Times New Roman" panose="02020603050405020304" pitchFamily="18" charset="0"/>
                <a:cs typeface="Times New Roman" panose="02020603050405020304" pitchFamily="18" charset="0"/>
              </a:rPr>
              <a:t>bác trống trường</a:t>
            </a:r>
            <a:r>
              <a:rPr lang="en-US" sz="3200" b="1">
                <a:solidFill>
                  <a:srgbClr val="008000"/>
                </a:solidFill>
                <a:latin typeface="Times New Roman" panose="02020603050405020304" pitchFamily="18" charset="0"/>
                <a:cs typeface="Times New Roman" panose="02020603050405020304" pitchFamily="18" charset="0"/>
              </a:rPr>
              <a:t> tiễn từng lớp đàn anh tốt nghiệp, đón từng lớp mầm non vào Tiểu học. Một năm nữa, khi em tốt nghiệp Tiểu học, bác trống sẽ gióng từng hồi trang trọng chào những cô cậu học trò nhỏ. Xa bác trống, em nhớ bác biết bao!</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49328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0"/>
                                        </p:tgtEl>
                                        <p:attrNameLst>
                                          <p:attrName>style.visibility</p:attrName>
                                        </p:attrNameLst>
                                      </p:cBhvr>
                                      <p:to>
                                        <p:strVal val="visible"/>
                                      </p:to>
                                    </p:set>
                                    <p:anim calcmode="discrete" valueType="clr">
                                      <p:cBhvr override="childStyle">
                                        <p:cTn id="2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
                                        </p:tgtEl>
                                        <p:attrNameLst>
                                          <p:attrName>fillcolor</p:attrName>
                                        </p:attrNameLst>
                                      </p:cBhvr>
                                      <p:tavLst>
                                        <p:tav tm="0">
                                          <p:val>
                                            <p:clrVal>
                                              <a:schemeClr val="accent2"/>
                                            </p:clrVal>
                                          </p:val>
                                        </p:tav>
                                        <p:tav tm="50000">
                                          <p:val>
                                            <p:clrVal>
                                              <a:schemeClr val="hlink"/>
                                            </p:clrVal>
                                          </p:val>
                                        </p:tav>
                                      </p:tavLst>
                                    </p:anim>
                                    <p:set>
                                      <p:cBhvr>
                                        <p:cTn id="24"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6"/>
          <p:cNvSpPr txBox="1">
            <a:spLocks noChangeArrowheads="1"/>
          </p:cNvSpPr>
          <p:nvPr/>
        </p:nvSpPr>
        <p:spPr bwMode="auto">
          <a:xfrm>
            <a:off x="1586752" y="1328816"/>
            <a:ext cx="935915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ctr"/>
            <a:r>
              <a:rPr lang="en-US" sz="4000" b="1">
                <a:solidFill>
                  <a:srgbClr val="FF0066"/>
                </a:solidFill>
                <a:latin typeface="Times New Roman" panose="02020603050405020304" pitchFamily="18" charset="0"/>
                <a:cs typeface="Times New Roman" panose="02020603050405020304" pitchFamily="18" charset="0"/>
              </a:rPr>
              <a:t>Nhận xét đoạn văn.</a:t>
            </a:r>
          </a:p>
          <a:p>
            <a:pPr algn="just"/>
            <a:r>
              <a:rPr lang="en-US" sz="4000" b="1">
                <a:solidFill>
                  <a:srgbClr val="008000"/>
                </a:solidFill>
                <a:latin typeface="Times New Roman" panose="02020603050405020304" pitchFamily="18" charset="0"/>
                <a:cs typeface="Times New Roman" panose="02020603050405020304" pitchFamily="18" charset="0"/>
              </a:rPr>
              <a:t>  </a:t>
            </a:r>
            <a:r>
              <a:rPr lang="en-US" sz="4000" b="1">
                <a:solidFill>
                  <a:schemeClr val="tx2">
                    <a:lumMod val="75000"/>
                  </a:schemeClr>
                </a:solidFill>
                <a:latin typeface="Times New Roman" panose="02020603050405020304" pitchFamily="18" charset="0"/>
                <a:cs typeface="Times New Roman" panose="02020603050405020304" pitchFamily="18" charset="0"/>
              </a:rPr>
              <a:t>- Đoạn văn có mấy câu? Mỗi câu đủ chủ ngữ, vị ngữ chưa? Ý diễn đạt trong mỗi câu như thế nào?</a:t>
            </a:r>
          </a:p>
          <a:p>
            <a:pPr algn="just"/>
            <a:r>
              <a:rPr lang="en-US" sz="4000" b="1">
                <a:solidFill>
                  <a:schemeClr val="tx2">
                    <a:lumMod val="75000"/>
                  </a:schemeClr>
                </a:solidFill>
                <a:latin typeface="Times New Roman" panose="02020603050405020304" pitchFamily="18" charset="0"/>
                <a:cs typeface="Times New Roman" panose="02020603050405020304" pitchFamily="18" charset="0"/>
              </a:rPr>
              <a:t>  - Đoạn văn nêu được những ý nào? Những ý đó có đạt với yêu cầu của kết bài mở rộng không?</a:t>
            </a:r>
            <a:endParaRPr lang="en-US" sz="400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348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a:xfrm>
            <a:off x="457200" y="1264025"/>
            <a:ext cx="11214847" cy="4988858"/>
          </a:xfrm>
          <a:prstGeom prst="round2SameRect">
            <a:avLst/>
          </a:prstGeom>
          <a:solidFill>
            <a:schemeClr val="accent1">
              <a:lumMod val="20000"/>
              <a:lumOff val="80000"/>
              <a:alpha val="74000"/>
            </a:schemeClr>
          </a:solidFill>
          <a:ln w="28575">
            <a:solidFill>
              <a:srgbClr val="92D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402107" y="340693"/>
            <a:ext cx="4948518" cy="923330"/>
          </a:xfrm>
          <a:prstGeom prst="rect">
            <a:avLst/>
          </a:prstGeom>
          <a:noFill/>
        </p:spPr>
        <p:txBody>
          <a:bodyPr wrap="square" rtlCol="0">
            <a:spAutoFit/>
          </a:bodyPr>
          <a:lstStyle/>
          <a:p>
            <a:r>
              <a:rPr lang="en-US" sz="5400" b="1">
                <a:solidFill>
                  <a:srgbClr val="FFFF00"/>
                </a:solidFill>
                <a:effectLst>
                  <a:outerShdw blurRad="50800" dist="38100" dir="2700000" algn="tl" rotWithShape="0">
                    <a:prstClr val="black">
                      <a:alpha val="40000"/>
                    </a:prstClr>
                  </a:outerShdw>
                </a:effectLst>
                <a:latin typeface="UVF Curlz MT" panose="04040404050702020202" pitchFamily="82" charset="0"/>
              </a:rPr>
              <a:t>Yêu cầu cần đạt</a:t>
            </a:r>
          </a:p>
        </p:txBody>
      </p:sp>
      <p:sp>
        <p:nvSpPr>
          <p:cNvPr id="5" name="TextBox 4"/>
          <p:cNvSpPr txBox="1"/>
          <p:nvPr/>
        </p:nvSpPr>
        <p:spPr>
          <a:xfrm>
            <a:off x="874057" y="1433088"/>
            <a:ext cx="10999695" cy="5016758"/>
          </a:xfrm>
          <a:prstGeom prst="rect">
            <a:avLst/>
          </a:prstGeom>
          <a:noFill/>
        </p:spPr>
        <p:txBody>
          <a:bodyPr wrap="square" rtlCol="0">
            <a:spAutoFit/>
          </a:bodyPr>
          <a:lstStyle/>
          <a:p>
            <a:r>
              <a:rPr lang="nl-NL" sz="3200" b="1" dirty="0">
                <a:solidFill>
                  <a:schemeClr val="accent2">
                    <a:lumMod val="75000"/>
                  </a:schemeClr>
                </a:solidFill>
                <a:latin typeface="UTM ViceroyJF" panose="02040603050506020204" pitchFamily="18" charset="0"/>
              </a:rPr>
              <a:t>1. Kiến thức</a:t>
            </a:r>
            <a:endParaRPr lang="en-US" sz="3200" dirty="0">
              <a:solidFill>
                <a:schemeClr val="accent2">
                  <a:lumMod val="75000"/>
                </a:schemeClr>
              </a:solidFill>
              <a:latin typeface="UTM ViceroyJF" panose="02040603050506020204" pitchFamily="18" charset="0"/>
            </a:endParaRPr>
          </a:p>
          <a:p>
            <a:r>
              <a:rPr lang="nl-NL" sz="3200" dirty="0">
                <a:solidFill>
                  <a:schemeClr val="accent2">
                    <a:lumMod val="75000"/>
                  </a:schemeClr>
                </a:solidFill>
                <a:latin typeface="UTM ViceroyJF" panose="02040603050506020204" pitchFamily="18" charset="0"/>
              </a:rPr>
              <a:t>- Nắm vững hai cách kết bài (mở rộng, không mở rộng) trong bài văn miêu tả đồ vật (BT1).</a:t>
            </a:r>
            <a:endParaRPr lang="en-US" sz="3200" dirty="0">
              <a:solidFill>
                <a:schemeClr val="accent2">
                  <a:lumMod val="75000"/>
                </a:schemeClr>
              </a:solidFill>
              <a:latin typeface="UTM ViceroyJF" panose="02040603050506020204" pitchFamily="18" charset="0"/>
            </a:endParaRPr>
          </a:p>
          <a:p>
            <a:r>
              <a:rPr lang="nl-NL" sz="3200" b="1" dirty="0">
                <a:solidFill>
                  <a:schemeClr val="accent2">
                    <a:lumMod val="75000"/>
                  </a:schemeClr>
                </a:solidFill>
                <a:latin typeface="UTM ViceroyJF" panose="02040603050506020204" pitchFamily="18" charset="0"/>
              </a:rPr>
              <a:t>2. Kĩ năng</a:t>
            </a:r>
            <a:endParaRPr lang="en-US" sz="3200" dirty="0">
              <a:solidFill>
                <a:schemeClr val="accent2">
                  <a:lumMod val="75000"/>
                </a:schemeClr>
              </a:solidFill>
              <a:latin typeface="UTM ViceroyJF" panose="02040603050506020204" pitchFamily="18" charset="0"/>
            </a:endParaRPr>
          </a:p>
          <a:p>
            <a:r>
              <a:rPr lang="nl-NL" sz="3200" dirty="0">
                <a:solidFill>
                  <a:schemeClr val="accent2">
                    <a:lumMod val="75000"/>
                  </a:schemeClr>
                </a:solidFill>
                <a:latin typeface="UTM ViceroyJF" panose="02040603050506020204" pitchFamily="18" charset="0"/>
              </a:rPr>
              <a:t>-  Viết được đoạn kết bài mở rộng cho một bài văn miêu tả đồ vật (BT2).</a:t>
            </a:r>
            <a:endParaRPr lang="en-US" sz="3200" dirty="0">
              <a:solidFill>
                <a:schemeClr val="accent2">
                  <a:lumMod val="75000"/>
                </a:schemeClr>
              </a:solidFill>
              <a:latin typeface="UTM ViceroyJF" panose="02040603050506020204" pitchFamily="18" charset="0"/>
            </a:endParaRPr>
          </a:p>
          <a:p>
            <a:r>
              <a:rPr lang="nl-NL" sz="3200" b="1" dirty="0">
                <a:solidFill>
                  <a:schemeClr val="accent2">
                    <a:lumMod val="75000"/>
                  </a:schemeClr>
                </a:solidFill>
                <a:latin typeface="UTM ViceroyJF" panose="02040603050506020204" pitchFamily="18" charset="0"/>
              </a:rPr>
              <a:t>3. Phẩm chất</a:t>
            </a:r>
            <a:endParaRPr lang="en-US" sz="3200" dirty="0">
              <a:solidFill>
                <a:schemeClr val="accent2">
                  <a:lumMod val="75000"/>
                </a:schemeClr>
              </a:solidFill>
              <a:latin typeface="UTM ViceroyJF" panose="02040603050506020204" pitchFamily="18" charset="0"/>
            </a:endParaRPr>
          </a:p>
          <a:p>
            <a:r>
              <a:rPr lang="nb-NO" sz="3200" dirty="0">
                <a:solidFill>
                  <a:schemeClr val="accent2">
                    <a:lumMod val="75000"/>
                  </a:schemeClr>
                </a:solidFill>
                <a:latin typeface="UTM ViceroyJF" panose="02040603050506020204" pitchFamily="18" charset="0"/>
              </a:rPr>
              <a:t>- </a:t>
            </a:r>
            <a:r>
              <a:rPr lang="nl-NL" sz="3200" dirty="0">
                <a:solidFill>
                  <a:schemeClr val="accent2">
                    <a:lumMod val="75000"/>
                  </a:schemeClr>
                </a:solidFill>
                <a:latin typeface="UTM ViceroyJF" panose="02040603050506020204" pitchFamily="18" charset="0"/>
              </a:rPr>
              <a:t>Tích cực, tự giác viết bài</a:t>
            </a:r>
            <a:endParaRPr lang="en-US" sz="3200" dirty="0">
              <a:solidFill>
                <a:schemeClr val="accent2">
                  <a:lumMod val="75000"/>
                </a:schemeClr>
              </a:solidFill>
              <a:latin typeface="UTM ViceroyJF" panose="02040603050506020204" pitchFamily="18" charset="0"/>
            </a:endParaRPr>
          </a:p>
          <a:p>
            <a:r>
              <a:rPr lang="nl-NL" sz="3200" b="1" dirty="0">
                <a:solidFill>
                  <a:schemeClr val="accent2">
                    <a:lumMod val="75000"/>
                  </a:schemeClr>
                </a:solidFill>
                <a:latin typeface="UTM ViceroyJF" panose="02040603050506020204" pitchFamily="18" charset="0"/>
              </a:rPr>
              <a:t>4. Góp phần phát triển các năng lực</a:t>
            </a:r>
            <a:endParaRPr lang="en-US" sz="3200" dirty="0">
              <a:solidFill>
                <a:schemeClr val="accent2">
                  <a:lumMod val="75000"/>
                </a:schemeClr>
              </a:solidFill>
              <a:latin typeface="UTM ViceroyJF" panose="02040603050506020204" pitchFamily="18" charset="0"/>
            </a:endParaRPr>
          </a:p>
          <a:p>
            <a:r>
              <a:rPr lang="nl-NL" sz="3200" dirty="0">
                <a:solidFill>
                  <a:schemeClr val="accent2">
                    <a:lumMod val="75000"/>
                  </a:schemeClr>
                </a:solidFill>
                <a:latin typeface="UTM ViceroyJF" panose="02040603050506020204" pitchFamily="18" charset="0"/>
              </a:rPr>
              <a:t>- NL tự học, Sử dụng ngôn ngữ, NL sáng tạo</a:t>
            </a:r>
            <a:endParaRPr lang="en-US" sz="3200" dirty="0">
              <a:solidFill>
                <a:schemeClr val="accent2">
                  <a:lumMod val="75000"/>
                </a:schemeClr>
              </a:solidFill>
              <a:latin typeface="UTM ViceroyJF" panose="02040603050506020204" pitchFamily="18" charset="0"/>
            </a:endParaRPr>
          </a:p>
          <a:p>
            <a:endParaRPr lang="en-US" sz="3200" dirty="0">
              <a:solidFill>
                <a:schemeClr val="accent2">
                  <a:lumMod val="75000"/>
                </a:schemeClr>
              </a:solidFill>
              <a:latin typeface="UTM Seagull" panose="02040603050506020204" pitchFamily="18" charset="0"/>
            </a:endParaRPr>
          </a:p>
        </p:txBody>
      </p:sp>
    </p:spTree>
    <p:extLst>
      <p:ext uri="{BB962C8B-B14F-4D97-AF65-F5344CB8AC3E}">
        <p14:creationId xmlns:p14="http://schemas.microsoft.com/office/powerpoint/2010/main" val="3660364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ieu ta do vat"/>
          <p:cNvPicPr>
            <a:picLocks noChangeAspect="1" noChangeArrowheads="1"/>
          </p:cNvPicPr>
          <p:nvPr/>
        </p:nvPicPr>
        <p:blipFill>
          <a:blip r:embed="rId2">
            <a:lum contrast="36000"/>
            <a:extLst>
              <a:ext uri="{28A0092B-C50C-407E-A947-70E740481C1C}">
                <a14:useLocalDpi xmlns:a14="http://schemas.microsoft.com/office/drawing/2010/main" val="0"/>
              </a:ext>
            </a:extLst>
          </a:blip>
          <a:srcRect l="2000" r="2000"/>
          <a:stretch>
            <a:fillRect/>
          </a:stretch>
        </p:blipFill>
        <p:spPr bwMode="auto">
          <a:xfrm>
            <a:off x="94130" y="1452282"/>
            <a:ext cx="12097870" cy="5405718"/>
          </a:xfrm>
          <a:prstGeom prst="rect">
            <a:avLst/>
          </a:prstGeom>
          <a:noFill/>
          <a:ln w="76200">
            <a:solidFill>
              <a:srgbClr val="FF33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组合 1"/>
          <p:cNvGrpSpPr/>
          <p:nvPr/>
        </p:nvGrpSpPr>
        <p:grpSpPr>
          <a:xfrm>
            <a:off x="-214572" y="167012"/>
            <a:ext cx="12406572" cy="1151028"/>
            <a:chOff x="280219" y="157316"/>
            <a:chExt cx="11631561" cy="6289800"/>
          </a:xfrm>
        </p:grpSpPr>
        <p:pic>
          <p:nvPicPr>
            <p:cNvPr id="4"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5"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6" name="TextBox 5"/>
          <p:cNvSpPr txBox="1"/>
          <p:nvPr/>
        </p:nvSpPr>
        <p:spPr>
          <a:xfrm>
            <a:off x="470647" y="255494"/>
            <a:ext cx="11416553" cy="584775"/>
          </a:xfrm>
          <a:prstGeom prst="rect">
            <a:avLst/>
          </a:prstGeom>
          <a:noFill/>
        </p:spPr>
        <p:txBody>
          <a:bodyPr wrap="square" rtlCol="0">
            <a:spAutoFit/>
          </a:bodyPr>
          <a:lstStyle/>
          <a:p>
            <a:r>
              <a:rPr lang="en-US" sz="3200">
                <a:latin typeface="UTM Alexander" panose="02040603050506020204" pitchFamily="18" charset="0"/>
              </a:rPr>
              <a:t>Bài 1: Đọc bài văn sau và trả lời câu hỏi: </a:t>
            </a:r>
          </a:p>
        </p:txBody>
      </p:sp>
      <p:sp>
        <p:nvSpPr>
          <p:cNvPr id="7" name="TextBox 6"/>
          <p:cNvSpPr txBox="1"/>
          <p:nvPr/>
        </p:nvSpPr>
        <p:spPr>
          <a:xfrm>
            <a:off x="4815458" y="1061996"/>
            <a:ext cx="2346512"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600" b="1">
                <a:solidFill>
                  <a:srgbClr val="FF0000"/>
                </a:solidFill>
                <a:latin typeface="UTM Ambrose" panose="02040603050506020204" pitchFamily="18" charset="0"/>
              </a:rPr>
              <a:t>Cái nón</a:t>
            </a:r>
          </a:p>
        </p:txBody>
      </p:sp>
    </p:spTree>
    <p:extLst>
      <p:ext uri="{BB962C8B-B14F-4D97-AF65-F5344CB8AC3E}">
        <p14:creationId xmlns:p14="http://schemas.microsoft.com/office/powerpoint/2010/main" val="1653576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4129" y="301254"/>
            <a:ext cx="11981765" cy="628980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605118" y="911556"/>
            <a:ext cx="10771094" cy="5300985"/>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sp>
        <p:nvSpPr>
          <p:cNvPr id="10" name="Round Diagonal Corner Rectangle 9"/>
          <p:cNvSpPr/>
          <p:nvPr/>
        </p:nvSpPr>
        <p:spPr>
          <a:xfrm>
            <a:off x="3772614" y="122383"/>
            <a:ext cx="4021993" cy="789174"/>
          </a:xfrm>
          <a:prstGeom prst="round2DiagRect">
            <a:avLst>
              <a:gd name="adj1" fmla="val 50000"/>
              <a:gd name="adj2" fmla="val 0"/>
            </a:avLst>
          </a:prstGeom>
          <a:solidFill>
            <a:schemeClr val="bg1"/>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latin typeface="UTM Gradoo" panose="02040603050506020204" pitchFamily="18" charset="0"/>
              </a:rPr>
              <a:t>Cái nón</a:t>
            </a:r>
            <a:endParaRPr lang="en-US" sz="4800" dirty="0">
              <a:solidFill>
                <a:srgbClr val="FF0000"/>
              </a:solidFill>
              <a:latin typeface="UTM Gradoo" panose="02040603050506020204" pitchFamily="18" charset="0"/>
            </a:endParaRPr>
          </a:p>
        </p:txBody>
      </p:sp>
      <p:sp>
        <p:nvSpPr>
          <p:cNvPr id="11" name="Text Box 7"/>
          <p:cNvSpPr txBox="1">
            <a:spLocks noChangeArrowheads="1"/>
          </p:cNvSpPr>
          <p:nvPr/>
        </p:nvSpPr>
        <p:spPr bwMode="auto">
          <a:xfrm>
            <a:off x="403412" y="1023825"/>
            <a:ext cx="109728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Phiên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chợ</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huyện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hôm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trước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mua </a:t>
            </a:r>
            <a:r>
              <a:rPr lang="en-US" b="1" dirty="0" err="1">
                <a:solidFill>
                  <a:srgbClr val="0000FF"/>
                </a:solidFill>
                <a:latin typeface="Times New Roman" panose="02020603050405020304" pitchFamily="18" charset="0"/>
                <a:cs typeface="Times New Roman" panose="02020603050405020304" pitchFamily="18" charset="0"/>
              </a:rPr>
              <a:t>cho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thích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Miệng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rộng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gần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ba</a:t>
            </a:r>
            <a:r>
              <a:rPr lang="en-US" b="1" dirty="0">
                <a:solidFill>
                  <a:srgbClr val="0000FF"/>
                </a:solidFill>
                <a:latin typeface="Times New Roman" panose="02020603050405020304" pitchFamily="18" charset="0"/>
                <a:cs typeface="Times New Roman" panose="02020603050405020304" pitchFamily="18" charset="0"/>
              </a:rPr>
              <a:t> gang </a:t>
            </a:r>
            <a:r>
              <a:rPr lang="en-US" b="1" dirty="0" err="1">
                <a:solidFill>
                  <a:srgbClr val="0000FF"/>
                </a:solidFill>
                <a:latin typeface="Times New Roman" panose="02020603050405020304" pitchFamily="18" charset="0"/>
                <a:cs typeface="Times New Roman" panose="02020603050405020304" pitchFamily="18" charset="0"/>
              </a:rPr>
              <a:t>tay</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vạnh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Từ</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chóp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mười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lăm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tre</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cách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nhau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đều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Càng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chóp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càng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nhỏ</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tre</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bằng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sợi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móc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Hôm</a:t>
            </a:r>
            <a:r>
              <a:rPr lang="en-US" b="1" dirty="0">
                <a:solidFill>
                  <a:srgbClr val="0000FF"/>
                </a:solidFill>
                <a:latin typeface="Times New Roman" panose="02020603050405020304" pitchFamily="18" charset="0"/>
                <a:cs typeface="Times New Roman" panose="02020603050405020304" pitchFamily="18" charset="0"/>
              </a:rPr>
              <a:t> mua,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nhờ</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người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bán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quét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lượt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dầu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mặt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trông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bóng</a:t>
            </a:r>
            <a:r>
              <a:rPr lang="en-US" b="1" dirty="0">
                <a:solidFill>
                  <a:srgbClr val="0000FF"/>
                </a:solidFill>
                <a:latin typeface="Times New Roman" panose="02020603050405020304" pitchFamily="18" charset="0"/>
                <a:cs typeface="Times New Roman" panose="02020603050405020304" pitchFamily="18" charset="0"/>
              </a:rPr>
              <a:t>.</a:t>
            </a:r>
            <a:r>
              <a:rPr lang="en-US" b="1" dirty="0">
                <a:solidFill>
                  <a:srgbClr val="FF3399"/>
                </a:solidFill>
                <a:latin typeface="Times New Roman" panose="02020603050405020304" pitchFamily="18" charset="0"/>
                <a:cs typeface="Times New Roman" panose="02020603050405020304" pitchFamily="18" charset="0"/>
              </a:rPr>
              <a:t> </a:t>
            </a:r>
          </a:p>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buộc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lụa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hồng</a:t>
            </a:r>
            <a:r>
              <a:rPr lang="en-US" b="1" dirty="0">
                <a:solidFill>
                  <a:srgbClr val="0000FF"/>
                </a:solidFill>
                <a:latin typeface="Times New Roman" panose="02020603050405020304" pitchFamily="18" charset="0"/>
                <a:cs typeface="Times New Roman" panose="02020603050405020304" pitchFamily="18" charset="0"/>
              </a:rPr>
              <a:t>. Hai </a:t>
            </a:r>
            <a:r>
              <a:rPr lang="en-US" b="1" dirty="0" err="1">
                <a:solidFill>
                  <a:srgbClr val="0000FF"/>
                </a:solidFill>
                <a:latin typeface="Times New Roman" panose="02020603050405020304" pitchFamily="18" charset="0"/>
                <a:cs typeface="Times New Roman" panose="02020603050405020304" pitchFamily="18" charset="0"/>
              </a:rPr>
              <a:t>bên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tết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nhỏ</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đội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đầu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vừa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cằm</a:t>
            </a:r>
            <a:r>
              <a:rPr lang="en-US" b="1" dirty="0">
                <a:solidFill>
                  <a:srgbClr val="0000FF"/>
                </a:solidFill>
                <a:latin typeface="Times New Roman" panose="02020603050405020304" pitchFamily="18" charset="0"/>
                <a:cs typeface="Times New Roman" panose="02020603050405020304" pitchFamily="18" charset="0"/>
              </a:rPr>
              <a:t> .</a:t>
            </a:r>
          </a:p>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bảo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Có</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của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phải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biết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giữ</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gìn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mới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bền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vậy</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mỗi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về</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đều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mắc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đóng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tường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Không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dùng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để</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quạt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quạt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như</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thế</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dễ</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bị</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méo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                                                  </a:t>
            </a:r>
            <a:endParaRPr lang="en-US"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8856488" y="6080601"/>
            <a:ext cx="3133165" cy="400110"/>
          </a:xfrm>
          <a:prstGeom prst="rect">
            <a:avLst/>
          </a:prstGeom>
          <a:noFill/>
        </p:spPr>
        <p:txBody>
          <a:bodyPr wrap="square" rtlCol="0">
            <a:spAutoFit/>
          </a:bodyPr>
          <a:lstStyle/>
          <a:p>
            <a:r>
              <a:rPr lang="en-US" sz="2000">
                <a:latin typeface="UTM Ambrose" panose="02040603050506020204" pitchFamily="18" charset="0"/>
              </a:rPr>
              <a:t>Theo Văn Trình</a:t>
            </a:r>
          </a:p>
        </p:txBody>
      </p:sp>
    </p:spTree>
    <p:extLst>
      <p:ext uri="{BB962C8B-B14F-4D97-AF65-F5344CB8AC3E}">
        <p14:creationId xmlns:p14="http://schemas.microsoft.com/office/powerpoint/2010/main" val="1253979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1"/>
                                        </p:tgtEl>
                                        <p:attrNameLst>
                                          <p:attrName>style.visibility</p:attrName>
                                        </p:attrNameLst>
                                      </p:cBhvr>
                                      <p:to>
                                        <p:strVal val="visible"/>
                                      </p:to>
                                    </p:set>
                                    <p:anim calcmode="discrete" valueType="clr">
                                      <p:cBhvr override="childStyle">
                                        <p:cTn id="26"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1"/>
                                        </p:tgtEl>
                                        <p:attrNameLst>
                                          <p:attrName>fillcolor</p:attrName>
                                        </p:attrNameLst>
                                      </p:cBhvr>
                                      <p:tavLst>
                                        <p:tav tm="0">
                                          <p:val>
                                            <p:clrVal>
                                              <a:schemeClr val="accent2"/>
                                            </p:clrVal>
                                          </p:val>
                                        </p:tav>
                                        <p:tav tm="50000">
                                          <p:val>
                                            <p:clrVal>
                                              <a:schemeClr val="hlink"/>
                                            </p:clrVal>
                                          </p:val>
                                        </p:tav>
                                      </p:tavLst>
                                    </p:anim>
                                    <p:set>
                                      <p:cBhvr>
                                        <p:cTn id="28" dur="80"/>
                                        <p:tgtEl>
                                          <p:spTgt spid="11"/>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sp>
        <p:nvSpPr>
          <p:cNvPr id="9" name="TextBox 8"/>
          <p:cNvSpPr txBox="1"/>
          <p:nvPr/>
        </p:nvSpPr>
        <p:spPr>
          <a:xfrm>
            <a:off x="1482640" y="1412465"/>
            <a:ext cx="9330102" cy="1446550"/>
          </a:xfrm>
          <a:prstGeom prst="rect">
            <a:avLst/>
          </a:prstGeom>
          <a:noFill/>
        </p:spPr>
        <p:txBody>
          <a:bodyPr wrap="square" rtlCol="0">
            <a:spAutoFit/>
          </a:bodyPr>
          <a:lstStyle/>
          <a:p>
            <a:r>
              <a:rPr lang="en-US" sz="4400" b="1" dirty="0">
                <a:solidFill>
                  <a:srgbClr val="002060"/>
                </a:solidFill>
                <a:latin typeface="Times New Roman" panose="02020603050405020304" pitchFamily="18" charset="0"/>
                <a:cs typeface="Times New Roman" panose="02020603050405020304" pitchFamily="18" charset="0"/>
              </a:rPr>
              <a:t>a) </a:t>
            </a:r>
            <a:r>
              <a:rPr lang="en-US" sz="4400" b="1" dirty="0" err="1">
                <a:solidFill>
                  <a:srgbClr val="002060"/>
                </a:solidFill>
                <a:latin typeface="Times New Roman" panose="02020603050405020304" pitchFamily="18" charset="0"/>
                <a:cs typeface="Times New Roman" panose="02020603050405020304" pitchFamily="18" charset="0"/>
              </a:rPr>
              <a:t>Hãy</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xác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định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và</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đọc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u="sng" dirty="0" err="1">
                <a:solidFill>
                  <a:srgbClr val="002060"/>
                </a:solidFill>
                <a:latin typeface="Times New Roman" panose="02020603050405020304" pitchFamily="18" charset="0"/>
                <a:cs typeface="Times New Roman" panose="02020603050405020304" pitchFamily="18" charset="0"/>
              </a:rPr>
              <a:t>đoạn</a:t>
            </a:r>
            <a:r>
              <a:rPr lang="en-US" sz="4400" b="1" u="sng" dirty="0">
                <a:solidFill>
                  <a:srgbClr val="002060"/>
                </a:solidFill>
                <a:latin typeface="Times New Roman" panose="02020603050405020304" pitchFamily="18" charset="0"/>
                <a:cs typeface="Times New Roman" panose="02020603050405020304" pitchFamily="18" charset="0"/>
              </a:rPr>
              <a:t> </a:t>
            </a:r>
            <a:r>
              <a:rPr lang="en-US" sz="4400" b="1" u="sng" dirty="0" err="1">
                <a:solidFill>
                  <a:srgbClr val="002060"/>
                </a:solidFill>
                <a:latin typeface="Times New Roman" panose="02020603050405020304" pitchFamily="18" charset="0"/>
                <a:cs typeface="Times New Roman" panose="02020603050405020304" pitchFamily="18" charset="0"/>
              </a:rPr>
              <a:t>kết</a:t>
            </a:r>
            <a:r>
              <a:rPr lang="en-US" sz="4400" b="1" u="sng" dirty="0">
                <a:solidFill>
                  <a:srgbClr val="002060"/>
                </a:solidFill>
                <a:latin typeface="Times New Roman" panose="02020603050405020304" pitchFamily="18" charset="0"/>
                <a:cs typeface="Times New Roman" panose="02020603050405020304" pitchFamily="18" charset="0"/>
              </a:rPr>
              <a:t> </a:t>
            </a:r>
            <a:r>
              <a:rPr lang="en-US" sz="4400" b="1" u="sng" dirty="0" err="1">
                <a:solidFill>
                  <a:srgbClr val="002060"/>
                </a:solidFill>
                <a:latin typeface="Times New Roman" panose="02020603050405020304" pitchFamily="18" charset="0"/>
                <a:cs typeface="Times New Roman" panose="02020603050405020304" pitchFamily="18" charset="0"/>
              </a:rPr>
              <a:t>bài</a:t>
            </a:r>
            <a:r>
              <a:rPr lang="en-US" sz="4400" b="1" u="sng"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của</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bài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văn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miêu</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tả</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cái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nón</a:t>
            </a:r>
            <a:r>
              <a:rPr lang="en-US" sz="4400" b="1" dirty="0">
                <a:solidFill>
                  <a:srgbClr val="002060"/>
                </a:solidFill>
                <a:latin typeface="Times New Roman" panose="02020603050405020304" pitchFamily="18" charset="0"/>
                <a:cs typeface="Times New Roman" panose="02020603050405020304" pitchFamily="18" charset="0"/>
              </a:rPr>
              <a:t>.</a:t>
            </a:r>
          </a:p>
        </p:txBody>
      </p:sp>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ackgroundRemoval t="21387" b="78809" l="0" r="99512"/>
                    </a14:imgEffect>
                  </a14:imgLayer>
                </a14:imgProps>
              </a:ext>
              <a:ext uri="{28A0092B-C50C-407E-A947-70E740481C1C}">
                <a14:useLocalDpi xmlns:a14="http://schemas.microsoft.com/office/drawing/2010/main" val="0"/>
              </a:ext>
            </a:extLst>
          </a:blip>
          <a:stretch>
            <a:fillRect/>
          </a:stretch>
        </p:blipFill>
        <p:spPr>
          <a:xfrm>
            <a:off x="0" y="4254548"/>
            <a:ext cx="3278186" cy="3278186"/>
          </a:xfrm>
          <a:prstGeom prst="rect">
            <a:avLst/>
          </a:prstGeom>
        </p:spPr>
      </p:pic>
      <p:pic>
        <p:nvPicPr>
          <p:cNvPr id="17" name="Picture 1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50" b="24300" l="52050" r="74900"/>
                    </a14:imgEffect>
                  </a14:imgLayer>
                </a14:imgProps>
              </a:ext>
              <a:ext uri="{28A0092B-C50C-407E-A947-70E740481C1C}">
                <a14:useLocalDpi xmlns:a14="http://schemas.microsoft.com/office/drawing/2010/main" val="0"/>
              </a:ext>
            </a:extLst>
          </a:blip>
          <a:srcRect l="51333" t="5991" r="24963" b="74562"/>
          <a:stretch/>
        </p:blipFill>
        <p:spPr>
          <a:xfrm>
            <a:off x="1891557" y="3321582"/>
            <a:ext cx="1067599" cy="875883"/>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03" b="49424" l="36703" r="68657">
                        <a14:foregroundMark x1="48033" y1="24015" x2="52307" y2="31170"/>
                        <a14:foregroundMark x1="53867" y1="24015" x2="55427" y2="27471"/>
                        <a14:foregroundMark x1="50000" y1="24257" x2="52646" y2="22741"/>
                        <a14:foregroundMark x1="46947" y1="25227" x2="43216" y2="27592"/>
                        <a14:foregroundMark x1="48440" y1="18496" x2="48643" y2="22074"/>
                        <a14:foregroundMark x1="46608" y1="23893" x2="42944" y2="26743"/>
                        <a14:foregroundMark x1="43555" y1="45543" x2="47354" y2="47059"/>
                        <a14:foregroundMark x1="43080" y1="46089" x2="45047" y2="44876"/>
                      </a14:backgroundRemoval>
                    </a14:imgEffect>
                  </a14:imgLayer>
                </a14:imgProps>
              </a:ext>
              <a:ext uri="{28A0092B-C50C-407E-A947-70E740481C1C}">
                <a14:useLocalDpi xmlns:a14="http://schemas.microsoft.com/office/drawing/2010/main" val="0"/>
              </a:ext>
            </a:extLst>
          </a:blip>
          <a:srcRect l="37817" r="32392" b="51979"/>
          <a:stretch/>
        </p:blipFill>
        <p:spPr>
          <a:xfrm>
            <a:off x="9662026" y="2703266"/>
            <a:ext cx="2301432" cy="4149732"/>
          </a:xfrm>
          <a:prstGeom prst="rect">
            <a:avLst/>
          </a:prstGeom>
        </p:spPr>
      </p:pic>
      <p:sp>
        <p:nvSpPr>
          <p:cNvPr id="21" name="TextBox 20"/>
          <p:cNvSpPr txBox="1"/>
          <p:nvPr/>
        </p:nvSpPr>
        <p:spPr>
          <a:xfrm>
            <a:off x="2999068" y="3214156"/>
            <a:ext cx="6438019" cy="1569660"/>
          </a:xfrm>
          <a:prstGeom prst="rect">
            <a:avLst/>
          </a:prstGeom>
          <a:noFill/>
        </p:spPr>
        <p:txBody>
          <a:bodyPr wrap="square" rtlCol="0">
            <a:spAutoFit/>
          </a:bodyPr>
          <a:lstStyle/>
          <a:p>
            <a:pPr algn="just"/>
            <a:r>
              <a:rPr lang="en-US" sz="4800" b="1" dirty="0" err="1">
                <a:solidFill>
                  <a:schemeClr val="accent6">
                    <a:lumMod val="75000"/>
                  </a:schemeClr>
                </a:solidFill>
                <a:latin typeface="HP001 5 hàng" panose="020B0603050302020204" pitchFamily="34" charset="0"/>
                <a:cs typeface="Arial" panose="020B0604020202020204" pitchFamily="34" charset="0"/>
              </a:rPr>
              <a:t>Đoạn</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kết</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bài</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là</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đoạn</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văn</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cuối</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cùng</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trong</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bài</a:t>
            </a:r>
            <a:endParaRPr lang="en-US" sz="4800" b="1" dirty="0">
              <a:solidFill>
                <a:schemeClr val="accent6">
                  <a:lumMod val="75000"/>
                </a:schemeClr>
              </a:solidFill>
              <a:latin typeface="HP001 5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2766498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4129" y="301254"/>
            <a:ext cx="11981765" cy="628980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605118" y="911556"/>
            <a:ext cx="10771094" cy="5300985"/>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sp>
        <p:nvSpPr>
          <p:cNvPr id="10" name="Round Diagonal Corner Rectangle 9"/>
          <p:cNvSpPr/>
          <p:nvPr/>
        </p:nvSpPr>
        <p:spPr>
          <a:xfrm>
            <a:off x="3772614" y="122383"/>
            <a:ext cx="4021993" cy="789174"/>
          </a:xfrm>
          <a:prstGeom prst="round2DiagRect">
            <a:avLst>
              <a:gd name="adj1" fmla="val 50000"/>
              <a:gd name="adj2" fmla="val 0"/>
            </a:avLst>
          </a:prstGeom>
          <a:solidFill>
            <a:schemeClr val="bg1"/>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latin typeface="UTM Gradoo" panose="02040603050506020204" pitchFamily="18" charset="0"/>
              </a:rPr>
              <a:t>Cái nón</a:t>
            </a:r>
            <a:endParaRPr lang="en-US" sz="4800" dirty="0">
              <a:solidFill>
                <a:srgbClr val="FF0000"/>
              </a:solidFill>
              <a:latin typeface="UTM Gradoo" panose="02040603050506020204" pitchFamily="18" charset="0"/>
            </a:endParaRPr>
          </a:p>
        </p:txBody>
      </p:sp>
      <p:sp>
        <p:nvSpPr>
          <p:cNvPr id="11" name="Text Box 7"/>
          <p:cNvSpPr txBox="1">
            <a:spLocks noChangeArrowheads="1"/>
          </p:cNvSpPr>
          <p:nvPr/>
        </p:nvSpPr>
        <p:spPr bwMode="auto">
          <a:xfrm>
            <a:off x="504265" y="1089795"/>
            <a:ext cx="109728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Phiên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chợ</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huyện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hôm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trước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mua </a:t>
            </a:r>
            <a:r>
              <a:rPr lang="en-US" b="1" dirty="0" err="1">
                <a:solidFill>
                  <a:srgbClr val="0000FF"/>
                </a:solidFill>
                <a:latin typeface="Times New Roman" panose="02020603050405020304" pitchFamily="18" charset="0"/>
                <a:cs typeface="Times New Roman" panose="02020603050405020304" pitchFamily="18" charset="0"/>
              </a:rPr>
              <a:t>cho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thích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Miệng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rộng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gần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ba</a:t>
            </a:r>
            <a:r>
              <a:rPr lang="en-US" b="1" dirty="0">
                <a:solidFill>
                  <a:srgbClr val="0000FF"/>
                </a:solidFill>
                <a:latin typeface="Times New Roman" panose="02020603050405020304" pitchFamily="18" charset="0"/>
                <a:cs typeface="Times New Roman" panose="02020603050405020304" pitchFamily="18" charset="0"/>
              </a:rPr>
              <a:t> gang </a:t>
            </a:r>
            <a:r>
              <a:rPr lang="en-US" b="1" dirty="0" err="1">
                <a:solidFill>
                  <a:srgbClr val="0000FF"/>
                </a:solidFill>
                <a:latin typeface="Times New Roman" panose="02020603050405020304" pitchFamily="18" charset="0"/>
                <a:cs typeface="Times New Roman" panose="02020603050405020304" pitchFamily="18" charset="0"/>
              </a:rPr>
              <a:t>tay</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vạnh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Từ</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chóp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mười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lăm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tre</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cách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nhau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đều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Càng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chóp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càng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nhỏ</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tre</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bằng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sợi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móc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Hôm</a:t>
            </a:r>
            <a:r>
              <a:rPr lang="en-US" b="1" dirty="0">
                <a:solidFill>
                  <a:srgbClr val="0000FF"/>
                </a:solidFill>
                <a:latin typeface="Times New Roman" panose="02020603050405020304" pitchFamily="18" charset="0"/>
                <a:cs typeface="Times New Roman" panose="02020603050405020304" pitchFamily="18" charset="0"/>
              </a:rPr>
              <a:t> mua,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nhờ</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người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bán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quét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lượt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dầu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mặt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trông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bóng</a:t>
            </a:r>
            <a:r>
              <a:rPr lang="en-US" b="1" dirty="0">
                <a:solidFill>
                  <a:srgbClr val="0000FF"/>
                </a:solidFill>
                <a:latin typeface="Times New Roman" panose="02020603050405020304" pitchFamily="18" charset="0"/>
                <a:cs typeface="Times New Roman" panose="02020603050405020304" pitchFamily="18" charset="0"/>
              </a:rPr>
              <a:t>.</a:t>
            </a:r>
            <a:r>
              <a:rPr lang="en-US" b="1" dirty="0">
                <a:solidFill>
                  <a:srgbClr val="FF3399"/>
                </a:solidFill>
                <a:latin typeface="Times New Roman" panose="02020603050405020304" pitchFamily="18" charset="0"/>
                <a:cs typeface="Times New Roman" panose="02020603050405020304" pitchFamily="18" charset="0"/>
              </a:rPr>
              <a:t> </a:t>
            </a:r>
          </a:p>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buộc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lụa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hồng</a:t>
            </a:r>
            <a:r>
              <a:rPr lang="en-US" b="1" dirty="0">
                <a:solidFill>
                  <a:srgbClr val="0000FF"/>
                </a:solidFill>
                <a:latin typeface="Times New Roman" panose="02020603050405020304" pitchFamily="18" charset="0"/>
                <a:cs typeface="Times New Roman" panose="02020603050405020304" pitchFamily="18" charset="0"/>
              </a:rPr>
              <a:t>. Hai </a:t>
            </a:r>
            <a:r>
              <a:rPr lang="en-US" b="1" dirty="0" err="1">
                <a:solidFill>
                  <a:srgbClr val="0000FF"/>
                </a:solidFill>
                <a:latin typeface="Times New Roman" panose="02020603050405020304" pitchFamily="18" charset="0"/>
                <a:cs typeface="Times New Roman" panose="02020603050405020304" pitchFamily="18" charset="0"/>
              </a:rPr>
              <a:t>bên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tết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nhỏ</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đội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đầu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vừa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cằm</a:t>
            </a:r>
            <a:r>
              <a:rPr lang="en-US" b="1" dirty="0">
                <a:solidFill>
                  <a:srgbClr val="0000FF"/>
                </a:solidFill>
                <a:latin typeface="Times New Roman" panose="02020603050405020304" pitchFamily="18" charset="0"/>
                <a:cs typeface="Times New Roman" panose="02020603050405020304" pitchFamily="18" charset="0"/>
              </a:rPr>
              <a:t> .</a:t>
            </a:r>
          </a:p>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bảo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Có</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của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phải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biết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giữ</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gìn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mới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bền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vậy</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mỗi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về</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đều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mắc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đóng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tường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Không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dùng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để</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quạt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quạt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như</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thế</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dễ</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bị</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méo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                                                  </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856488" y="6080601"/>
            <a:ext cx="3133165" cy="400110"/>
          </a:xfrm>
          <a:prstGeom prst="rect">
            <a:avLst/>
          </a:prstGeom>
          <a:noFill/>
        </p:spPr>
        <p:txBody>
          <a:bodyPr wrap="square" rtlCol="0">
            <a:spAutoFit/>
          </a:bodyPr>
          <a:lstStyle/>
          <a:p>
            <a:r>
              <a:rPr lang="en-US" sz="2000">
                <a:solidFill>
                  <a:prstClr val="black"/>
                </a:solidFill>
                <a:latin typeface="UTM Ambrose" panose="02040603050506020204" pitchFamily="18" charset="0"/>
              </a:rPr>
              <a:t>Theo Văn Trình</a:t>
            </a:r>
          </a:p>
        </p:txBody>
      </p:sp>
      <p:sp>
        <p:nvSpPr>
          <p:cNvPr id="9" name="TextBox 8"/>
          <p:cNvSpPr txBox="1"/>
          <p:nvPr/>
        </p:nvSpPr>
        <p:spPr>
          <a:xfrm>
            <a:off x="504265" y="4572000"/>
            <a:ext cx="10871947" cy="1734320"/>
          </a:xfrm>
          <a:prstGeom prst="rect">
            <a:avLst/>
          </a:prstGeom>
          <a:noFill/>
          <a:ln w="57150">
            <a:solidFill>
              <a:srgbClr val="FF0000"/>
            </a:solidFill>
          </a:ln>
        </p:spPr>
        <p:txBody>
          <a:bodyPr wrap="square" rtlCol="0">
            <a:spAutoFit/>
          </a:bodyPr>
          <a:lstStyle/>
          <a:p>
            <a:endParaRPr lang="en-US"/>
          </a:p>
        </p:txBody>
      </p:sp>
    </p:spTree>
    <p:extLst>
      <p:ext uri="{BB962C8B-B14F-4D97-AF65-F5344CB8AC3E}">
        <p14:creationId xmlns:p14="http://schemas.microsoft.com/office/powerpoint/2010/main" val="1163108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50" b="24300" l="52050" r="74900"/>
                    </a14:imgEffect>
                  </a14:imgLayer>
                </a14:imgProps>
              </a:ext>
              <a:ext uri="{28A0092B-C50C-407E-A947-70E740481C1C}">
                <a14:useLocalDpi xmlns:a14="http://schemas.microsoft.com/office/drawing/2010/main" val="0"/>
              </a:ext>
            </a:extLst>
          </a:blip>
          <a:srcRect l="51333" t="5991" r="24963" b="74562"/>
          <a:stretch/>
        </p:blipFill>
        <p:spPr>
          <a:xfrm>
            <a:off x="1873905" y="1692932"/>
            <a:ext cx="833935" cy="684180"/>
          </a:xfrm>
          <a:prstGeom prst="rect">
            <a:avLst/>
          </a:prstGeom>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1000" r="100000"/>
                    </a14:imgEffect>
                  </a14:imgLayer>
                </a14:imgProps>
              </a:ext>
              <a:ext uri="{28A0092B-C50C-407E-A947-70E740481C1C}">
                <a14:useLocalDpi xmlns:a14="http://schemas.microsoft.com/office/drawing/2010/main" val="0"/>
              </a:ext>
            </a:extLst>
          </a:blip>
          <a:stretch>
            <a:fillRect/>
          </a:stretch>
        </p:blipFill>
        <p:spPr>
          <a:xfrm>
            <a:off x="152239" y="2568847"/>
            <a:ext cx="2755244" cy="3833233"/>
          </a:xfrm>
          <a:prstGeom prst="rect">
            <a:avLst/>
          </a:prstGeom>
        </p:spPr>
      </p:pic>
      <p:sp>
        <p:nvSpPr>
          <p:cNvPr id="15" name="TextBox 14"/>
          <p:cNvSpPr txBox="1"/>
          <p:nvPr/>
        </p:nvSpPr>
        <p:spPr>
          <a:xfrm>
            <a:off x="1605551" y="918105"/>
            <a:ext cx="8412507"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a) </a:t>
            </a:r>
            <a:r>
              <a:rPr lang="en-US" sz="3600" b="1" dirty="0" err="1">
                <a:solidFill>
                  <a:srgbClr val="002060"/>
                </a:solidFill>
                <a:latin typeface="Times New Roman" panose="02020603050405020304" pitchFamily="18" charset="0"/>
                <a:cs typeface="Times New Roman" panose="02020603050405020304" pitchFamily="18" charset="0"/>
              </a:rPr>
              <a:t>Xác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định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đoạn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bài</a:t>
            </a:r>
            <a:r>
              <a:rPr lang="en-US" sz="3600" b="1" dirty="0">
                <a:solidFill>
                  <a:srgbClr val="002060"/>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2945054" y="1564436"/>
            <a:ext cx="7913919" cy="2554545"/>
          </a:xfrm>
          <a:prstGeom prst="rect">
            <a:avLst/>
          </a:prstGeom>
          <a:noFill/>
        </p:spPr>
        <p:txBody>
          <a:bodyPr wrap="square" rtlCol="0">
            <a:spAutoFit/>
          </a:bodyPr>
          <a:lstStyle/>
          <a:p>
            <a:pPr algn="just"/>
            <a:r>
              <a:rPr lang="en-US" sz="3200" dirty="0" err="1">
                <a:solidFill>
                  <a:srgbClr val="0000FF"/>
                </a:solidFill>
                <a:latin typeface="Times New Roman" panose="02020603050405020304" pitchFamily="18" charset="0"/>
                <a:cs typeface="Times New Roman" panose="02020603050405020304" pitchFamily="18" charset="0"/>
              </a:rPr>
              <a:t>Má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bảo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phải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biết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giữ</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gìn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thì</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được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lâu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bền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Vì</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vậy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mỗi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đâu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về</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tôi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đều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mắc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nón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chiếc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đinh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đóng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tường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tôi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dùng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nón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để</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quạt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vì</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quạt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như</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thế</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nón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dễ</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bị</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méo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vành</a:t>
            </a:r>
            <a:r>
              <a:rPr lang="en-US" sz="3200" dirty="0">
                <a:solidFill>
                  <a:srgbClr val="0000FF"/>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2707840" y="4305972"/>
            <a:ext cx="8110964"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b) Theo </a:t>
            </a:r>
            <a:r>
              <a:rPr lang="en-US" sz="3600" b="1" dirty="0" err="1">
                <a:solidFill>
                  <a:srgbClr val="002060"/>
                </a:solidFill>
                <a:latin typeface="Times New Roman" panose="02020603050405020304" pitchFamily="18" charset="0"/>
                <a:cs typeface="Times New Roman" panose="02020603050405020304" pitchFamily="18" charset="0"/>
              </a:rPr>
              <a:t>em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đó</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bài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theo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cách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nào</a:t>
            </a:r>
            <a:r>
              <a:rPr lang="en-US" sz="3600" b="1" dirty="0">
                <a:solidFill>
                  <a:srgbClr val="002060"/>
                </a:solidFill>
                <a:latin typeface="Times New Roman" panose="02020603050405020304" pitchFamily="18" charset="0"/>
                <a:cs typeface="Times New Roman" panose="02020603050405020304" pitchFamily="18" charset="0"/>
              </a:rPr>
              <a:t>? </a:t>
            </a:r>
          </a:p>
        </p:txBody>
      </p:sp>
      <p:pic>
        <p:nvPicPr>
          <p:cNvPr id="21" name="Picture 2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50" b="24300" l="52050" r="74900"/>
                    </a14:imgEffect>
                  </a14:imgLayer>
                </a14:imgProps>
              </a:ext>
              <a:ext uri="{28A0092B-C50C-407E-A947-70E740481C1C}">
                <a14:useLocalDpi xmlns:a14="http://schemas.microsoft.com/office/drawing/2010/main" val="0"/>
              </a:ext>
            </a:extLst>
          </a:blip>
          <a:srcRect l="51333" t="5991" r="24963" b="74562"/>
          <a:stretch/>
        </p:blipFill>
        <p:spPr>
          <a:xfrm>
            <a:off x="3443855" y="5131630"/>
            <a:ext cx="833935" cy="684180"/>
          </a:xfrm>
          <a:prstGeom prst="rect">
            <a:avLst/>
          </a:prstGeom>
        </p:spPr>
      </p:pic>
      <p:sp>
        <p:nvSpPr>
          <p:cNvPr id="22" name="TextBox 21"/>
          <p:cNvSpPr txBox="1"/>
          <p:nvPr/>
        </p:nvSpPr>
        <p:spPr>
          <a:xfrm>
            <a:off x="4407939" y="5183671"/>
            <a:ext cx="6438019" cy="769441"/>
          </a:xfrm>
          <a:prstGeom prst="rect">
            <a:avLst/>
          </a:prstGeom>
          <a:noFill/>
        </p:spPr>
        <p:txBody>
          <a:bodyPr wrap="square" rtlCol="0">
            <a:spAutoFit/>
          </a:bodyPr>
          <a:lstStyle/>
          <a:p>
            <a:r>
              <a:rPr lang="en-US" sz="4400" b="1">
                <a:solidFill>
                  <a:schemeClr val="tx2">
                    <a:lumMod val="60000"/>
                    <a:lumOff val="40000"/>
                  </a:schemeClr>
                </a:solidFill>
                <a:latin typeface="HP001 5 hàng" panose="020B0603050302020204" pitchFamily="34" charset="0"/>
                <a:cs typeface="Arial" panose="020B0604020202020204" pitchFamily="34" charset="0"/>
              </a:rPr>
              <a:t>Kết bài mở rộng</a:t>
            </a:r>
          </a:p>
        </p:txBody>
      </p:sp>
    </p:spTree>
    <p:extLst>
      <p:ext uri="{BB962C8B-B14F-4D97-AF65-F5344CB8AC3E}">
        <p14:creationId xmlns:p14="http://schemas.microsoft.com/office/powerpoint/2010/main" val="4014218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16" presetClass="entr" presetSubtype="21"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2"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sp>
        <p:nvSpPr>
          <p:cNvPr id="9" name="TextBox 8"/>
          <p:cNvSpPr txBox="1"/>
          <p:nvPr/>
        </p:nvSpPr>
        <p:spPr>
          <a:xfrm>
            <a:off x="900110" y="734397"/>
            <a:ext cx="2558259" cy="769441"/>
          </a:xfrm>
          <a:prstGeom prst="rect">
            <a:avLst/>
          </a:prstGeom>
          <a:noFill/>
        </p:spPr>
        <p:txBody>
          <a:bodyPr wrap="square" rtlCol="0">
            <a:spAutoFit/>
          </a:bodyPr>
          <a:lstStyle/>
          <a:p>
            <a:r>
              <a:rPr lang="en-US" sz="4400" b="1" u="sng" dirty="0" err="1">
                <a:solidFill>
                  <a:srgbClr val="4BACC6">
                    <a:lumMod val="75000"/>
                  </a:srgbClr>
                </a:solidFill>
                <a:latin typeface="Times New Roman" panose="02020603050405020304" pitchFamily="18" charset="0"/>
                <a:cs typeface="Times New Roman" panose="02020603050405020304" pitchFamily="18" charset="0"/>
              </a:rPr>
              <a:t>Kết</a:t>
            </a:r>
            <a:r>
              <a:rPr lang="en-US" sz="4400" b="1" u="sng" dirty="0">
                <a:solidFill>
                  <a:srgbClr val="4BACC6">
                    <a:lumMod val="75000"/>
                  </a:srgbClr>
                </a:solidFill>
                <a:latin typeface="Times New Roman" panose="02020603050405020304" pitchFamily="18" charset="0"/>
                <a:cs typeface="Times New Roman" panose="02020603050405020304" pitchFamily="18" charset="0"/>
              </a:rPr>
              <a:t> </a:t>
            </a:r>
            <a:r>
              <a:rPr lang="en-US" sz="4400" b="1" u="sng" dirty="0" err="1">
                <a:solidFill>
                  <a:srgbClr val="4BACC6">
                    <a:lumMod val="75000"/>
                  </a:srgbClr>
                </a:solidFill>
                <a:latin typeface="Times New Roman" panose="02020603050405020304" pitchFamily="18" charset="0"/>
                <a:cs typeface="Times New Roman" panose="02020603050405020304" pitchFamily="18" charset="0"/>
              </a:rPr>
              <a:t>bài</a:t>
            </a:r>
            <a:r>
              <a:rPr lang="en-US" sz="4400" b="1" u="sng" dirty="0">
                <a:solidFill>
                  <a:srgbClr val="4BACC6">
                    <a:lumMod val="75000"/>
                  </a:srgbClr>
                </a:solidFill>
                <a:latin typeface="Times New Roman" panose="02020603050405020304" pitchFamily="18" charset="0"/>
                <a:cs typeface="Times New Roman" panose="02020603050405020304" pitchFamily="18" charset="0"/>
              </a:rPr>
              <a:t>: </a:t>
            </a:r>
          </a:p>
        </p:txBody>
      </p:sp>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ackgroundRemoval t="21387" b="78809" l="0" r="99512"/>
                    </a14:imgEffect>
                  </a14:imgLayer>
                </a14:imgProps>
              </a:ext>
              <a:ext uri="{28A0092B-C50C-407E-A947-70E740481C1C}">
                <a14:useLocalDpi xmlns:a14="http://schemas.microsoft.com/office/drawing/2010/main" val="0"/>
              </a:ext>
            </a:extLst>
          </a:blip>
          <a:stretch>
            <a:fillRect/>
          </a:stretch>
        </p:blipFill>
        <p:spPr>
          <a:xfrm>
            <a:off x="0" y="4254548"/>
            <a:ext cx="3278186" cy="3278186"/>
          </a:xfrm>
          <a:prstGeom prst="rect">
            <a:avLst/>
          </a:prstGeom>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292" b="98833" l="2525" r="98384"/>
                    </a14:imgEffect>
                  </a14:imgLayer>
                </a14:imgProps>
              </a:ext>
              <a:ext uri="{28A0092B-C50C-407E-A947-70E740481C1C}">
                <a14:useLocalDpi xmlns:a14="http://schemas.microsoft.com/office/drawing/2010/main" val="0"/>
              </a:ext>
            </a:extLst>
          </a:blip>
          <a:stretch>
            <a:fillRect/>
          </a:stretch>
        </p:blipFill>
        <p:spPr>
          <a:xfrm flipH="1">
            <a:off x="9699574" y="2470309"/>
            <a:ext cx="2590373" cy="4484747"/>
          </a:xfrm>
          <a:prstGeom prst="rect">
            <a:avLst/>
          </a:prstGeom>
        </p:spPr>
      </p:pic>
      <p:sp>
        <p:nvSpPr>
          <p:cNvPr id="15" name="TextBox 14"/>
          <p:cNvSpPr txBox="1"/>
          <p:nvPr/>
        </p:nvSpPr>
        <p:spPr>
          <a:xfrm>
            <a:off x="1264024" y="1528689"/>
            <a:ext cx="8793291" cy="1815882"/>
          </a:xfrm>
          <a:prstGeom prst="rect">
            <a:avLst/>
          </a:prstGeom>
          <a:noFill/>
        </p:spPr>
        <p:txBody>
          <a:bodyPr wrap="square" rtlCol="0">
            <a:spAutoFit/>
          </a:bodyPr>
          <a:lstStyle/>
          <a:p>
            <a:pPr algn="just"/>
            <a:r>
              <a:rPr lang="en-US" sz="2800" b="1" dirty="0" err="1">
                <a:solidFill>
                  <a:srgbClr val="002060"/>
                </a:solidFill>
                <a:latin typeface="Times New Roman" panose="02020603050405020304" pitchFamily="18" charset="0"/>
                <a:cs typeface="Times New Roman" panose="02020603050405020304" pitchFamily="18" charset="0"/>
              </a:rPr>
              <a:t>Má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bảo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phải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giữ</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gìn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bền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vậy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mỗi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tôi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đều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mắc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nón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chiếc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đóng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tường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tôi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nón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như</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thế</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nón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dễ</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méo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vành</a:t>
            </a:r>
            <a:r>
              <a:rPr lang="en-US" sz="2800" b="1" dirty="0">
                <a:solidFill>
                  <a:srgbClr val="002060"/>
                </a:solidFill>
                <a:latin typeface="Times New Roman" panose="02020603050405020304" pitchFamily="18" charset="0"/>
                <a:cs typeface="Times New Roman" panose="02020603050405020304" pitchFamily="18" charset="0"/>
              </a:rPr>
              <a:t>.</a:t>
            </a:r>
          </a:p>
        </p:txBody>
      </p:sp>
      <p:pic>
        <p:nvPicPr>
          <p:cNvPr id="16" name="Picture 1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350" b="24300" l="52050" r="74900"/>
                    </a14:imgEffect>
                  </a14:imgLayer>
                </a14:imgProps>
              </a:ext>
              <a:ext uri="{28A0092B-C50C-407E-A947-70E740481C1C}">
                <a14:useLocalDpi xmlns:a14="http://schemas.microsoft.com/office/drawing/2010/main" val="0"/>
              </a:ext>
            </a:extLst>
          </a:blip>
          <a:srcRect l="51333" t="5991" r="24963" b="74562"/>
          <a:stretch/>
        </p:blipFill>
        <p:spPr>
          <a:xfrm>
            <a:off x="984604" y="3433368"/>
            <a:ext cx="833935" cy="684180"/>
          </a:xfrm>
          <a:prstGeom prst="rect">
            <a:avLst/>
          </a:prstGeom>
        </p:spPr>
      </p:pic>
      <p:sp>
        <p:nvSpPr>
          <p:cNvPr id="19" name="TextBox 18"/>
          <p:cNvSpPr txBox="1"/>
          <p:nvPr/>
        </p:nvSpPr>
        <p:spPr>
          <a:xfrm>
            <a:off x="1837556" y="3394273"/>
            <a:ext cx="8170901" cy="1446550"/>
          </a:xfrm>
          <a:prstGeom prst="rect">
            <a:avLst/>
          </a:prstGeom>
          <a:noFill/>
        </p:spPr>
        <p:txBody>
          <a:bodyPr wrap="square" rtlCol="0">
            <a:spAutoFit/>
          </a:bodyPr>
          <a:lstStyle/>
          <a:p>
            <a:r>
              <a:rPr lang="en-US" sz="4400" b="1" dirty="0" err="1">
                <a:solidFill>
                  <a:srgbClr val="0000FF"/>
                </a:solidFill>
                <a:latin typeface="UTM ViceroyJF" panose="02040603050506020204" pitchFamily="18" charset="0"/>
                <a:cs typeface="Times New Roman" panose="02020603050405020304" pitchFamily="18" charset="0"/>
              </a:rPr>
              <a:t>Nêu</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lời</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căn</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dặn</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của</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mẹ</a:t>
            </a:r>
            <a:r>
              <a:rPr lang="en-US" sz="4400" b="1" dirty="0">
                <a:solidFill>
                  <a:srgbClr val="0000FF"/>
                </a:solidFill>
                <a:latin typeface="UTM ViceroyJF" panose="02040603050506020204" pitchFamily="18" charset="0"/>
                <a:cs typeface="Times New Roman" panose="02020603050405020304" pitchFamily="18" charset="0"/>
              </a:rPr>
              <a:t>; ý </a:t>
            </a:r>
            <a:r>
              <a:rPr lang="en-US" sz="4400" b="1" dirty="0" err="1">
                <a:solidFill>
                  <a:srgbClr val="0000FF"/>
                </a:solidFill>
                <a:latin typeface="UTM ViceroyJF" panose="02040603050506020204" pitchFamily="18" charset="0"/>
                <a:cs typeface="Times New Roman" panose="02020603050405020304" pitchFamily="18" charset="0"/>
              </a:rPr>
              <a:t>thức</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giữ</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gìn</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cái</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nón</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của</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bạn</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nhỏ</a:t>
            </a:r>
            <a:r>
              <a:rPr lang="en-US" sz="4400" b="1" dirty="0">
                <a:solidFill>
                  <a:srgbClr val="0000FF"/>
                </a:solidFill>
                <a:latin typeface="UTM ViceroyJF" panose="02040603050506020204" pitchFamily="18" charset="0"/>
                <a:cs typeface="Times New Roman" panose="02020603050405020304" pitchFamily="18" charset="0"/>
              </a:rPr>
              <a:t>.</a:t>
            </a:r>
            <a:endParaRPr lang="en-US" sz="4400" b="1" dirty="0">
              <a:solidFill>
                <a:schemeClr val="tx2">
                  <a:lumMod val="60000"/>
                  <a:lumOff val="40000"/>
                </a:schemeClr>
              </a:solidFill>
              <a:latin typeface="UTM ViceroyJF" panose="02040603050506020204" pitchFamily="18" charset="0"/>
              <a:cs typeface="Arial" panose="020B0604020202020204" pitchFamily="34" charset="0"/>
            </a:endParaRPr>
          </a:p>
        </p:txBody>
      </p:sp>
      <p:pic>
        <p:nvPicPr>
          <p:cNvPr id="22" name="Picture 2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750" b="25250" l="0" r="29150"/>
                    </a14:imgEffect>
                  </a14:imgLayer>
                </a14:imgProps>
              </a:ext>
              <a:ext uri="{28A0092B-C50C-407E-A947-70E740481C1C}">
                <a14:useLocalDpi xmlns:a14="http://schemas.microsoft.com/office/drawing/2010/main" val="0"/>
              </a:ext>
            </a:extLst>
          </a:blip>
          <a:srcRect r="70608" b="71913"/>
          <a:stretch/>
        </p:blipFill>
        <p:spPr>
          <a:xfrm>
            <a:off x="3115607" y="4808647"/>
            <a:ext cx="1650949" cy="1577686"/>
          </a:xfrm>
          <a:prstGeom prst="rect">
            <a:avLst/>
          </a:prstGeom>
        </p:spPr>
      </p:pic>
      <p:sp>
        <p:nvSpPr>
          <p:cNvPr id="23" name="TextBox 22"/>
          <p:cNvSpPr txBox="1"/>
          <p:nvPr/>
        </p:nvSpPr>
        <p:spPr>
          <a:xfrm>
            <a:off x="4807828" y="5263825"/>
            <a:ext cx="6438019" cy="769441"/>
          </a:xfrm>
          <a:prstGeom prst="rect">
            <a:avLst/>
          </a:prstGeom>
          <a:noFill/>
        </p:spPr>
        <p:txBody>
          <a:bodyPr wrap="square" rtlCol="0">
            <a:spAutoFit/>
          </a:bodyPr>
          <a:lstStyle/>
          <a:p>
            <a:r>
              <a:rPr lang="en-US" sz="4400" b="1" dirty="0" err="1">
                <a:solidFill>
                  <a:srgbClr val="FF0000"/>
                </a:solidFill>
                <a:latin typeface="HP001 5 hàng" panose="020B0603050302020204" pitchFamily="34" charset="0"/>
                <a:cs typeface="Arial" panose="020B0604020202020204" pitchFamily="34" charset="0"/>
              </a:rPr>
              <a:t>Kết</a:t>
            </a:r>
            <a:r>
              <a:rPr lang="en-US" sz="4400" b="1" dirty="0">
                <a:solidFill>
                  <a:srgbClr val="FF0000"/>
                </a:solidFill>
                <a:latin typeface="HP001 5 hàng" panose="020B0603050302020204" pitchFamily="34" charset="0"/>
                <a:cs typeface="Arial" panose="020B0604020202020204" pitchFamily="34" charset="0"/>
              </a:rPr>
              <a:t> </a:t>
            </a:r>
            <a:r>
              <a:rPr lang="en-US" sz="4400" b="1" dirty="0" err="1">
                <a:solidFill>
                  <a:srgbClr val="FF0000"/>
                </a:solidFill>
                <a:latin typeface="HP001 5 hàng" panose="020B0603050302020204" pitchFamily="34" charset="0"/>
                <a:cs typeface="Arial" panose="020B0604020202020204" pitchFamily="34" charset="0"/>
              </a:rPr>
              <a:t>bài</a:t>
            </a:r>
            <a:r>
              <a:rPr lang="en-US" sz="4400" b="1" dirty="0">
                <a:solidFill>
                  <a:srgbClr val="FF0000"/>
                </a:solidFill>
                <a:latin typeface="HP001 5 hàng" panose="020B0603050302020204" pitchFamily="34" charset="0"/>
                <a:cs typeface="Arial" panose="020B0604020202020204" pitchFamily="34" charset="0"/>
              </a:rPr>
              <a:t> </a:t>
            </a:r>
            <a:r>
              <a:rPr lang="en-US" sz="4400" b="1" dirty="0" err="1">
                <a:solidFill>
                  <a:srgbClr val="FF0000"/>
                </a:solidFill>
                <a:latin typeface="HP001 5 hàng" panose="020B0603050302020204" pitchFamily="34" charset="0"/>
                <a:cs typeface="Arial" panose="020B0604020202020204" pitchFamily="34" charset="0"/>
              </a:rPr>
              <a:t>mở</a:t>
            </a:r>
            <a:r>
              <a:rPr lang="en-US" sz="4400" b="1" dirty="0">
                <a:solidFill>
                  <a:srgbClr val="FF0000"/>
                </a:solidFill>
                <a:latin typeface="HP001 5 hàng" panose="020B0603050302020204" pitchFamily="34" charset="0"/>
                <a:cs typeface="Arial" panose="020B0604020202020204" pitchFamily="34" charset="0"/>
              </a:rPr>
              <a:t> </a:t>
            </a:r>
            <a:r>
              <a:rPr lang="en-US" sz="4400" b="1" dirty="0" err="1">
                <a:solidFill>
                  <a:srgbClr val="FF0000"/>
                </a:solidFill>
                <a:latin typeface="HP001 5 hàng" panose="020B0603050302020204" pitchFamily="34" charset="0"/>
                <a:cs typeface="Arial" panose="020B0604020202020204" pitchFamily="34" charset="0"/>
              </a:rPr>
              <a:t>rộng</a:t>
            </a:r>
            <a:endParaRPr lang="en-US" sz="4400" b="1" dirty="0">
              <a:solidFill>
                <a:srgbClr val="FF0000"/>
              </a:solidFill>
              <a:latin typeface="HP001 5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412723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par>
                                <p:cTn id="42" presetID="16" presetClass="entr" presetSubtype="21"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5" grpId="0"/>
      <p:bldP spid="19"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pic>
        <p:nvPicPr>
          <p:cNvPr id="17" name="Picture 16" descr="A close-up of a toy&#10;&#10;Description automatically generated with medium confidence">
            <a:extLst>
              <a:ext uri="{FF2B5EF4-FFF2-40B4-BE49-F238E27FC236}">
                <a16:creationId xmlns:a16="http://schemas.microsoft.com/office/drawing/2014/main" xmlns="" id="{4B7C3A4D-0FAB-4CF5-B7C7-9BDCC1AA81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3778" y="3428999"/>
            <a:ext cx="1841128" cy="3465653"/>
          </a:xfrm>
          <a:prstGeom prst="rect">
            <a:avLst/>
          </a:prstGeom>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03" b="49424" l="36703" r="68657">
                        <a14:foregroundMark x1="48033" y1="24015" x2="52307" y2="31170"/>
                        <a14:foregroundMark x1="53867" y1="24015" x2="55427" y2="27471"/>
                        <a14:foregroundMark x1="50000" y1="24257" x2="52646" y2="22741"/>
                        <a14:foregroundMark x1="46947" y1="25227" x2="43216" y2="27592"/>
                        <a14:foregroundMark x1="48440" y1="18496" x2="48643" y2="22074"/>
                        <a14:foregroundMark x1="46608" y1="23893" x2="42944" y2="26743"/>
                        <a14:foregroundMark x1="43555" y1="45543" x2="47354" y2="47059"/>
                        <a14:foregroundMark x1="43080" y1="46089" x2="45047" y2="44876"/>
                      </a14:backgroundRemoval>
                    </a14:imgEffect>
                  </a14:imgLayer>
                </a14:imgProps>
              </a:ext>
              <a:ext uri="{28A0092B-C50C-407E-A947-70E740481C1C}">
                <a14:useLocalDpi xmlns:a14="http://schemas.microsoft.com/office/drawing/2010/main" val="0"/>
              </a:ext>
            </a:extLst>
          </a:blip>
          <a:srcRect l="37817" r="32392" b="51979"/>
          <a:stretch/>
        </p:blipFill>
        <p:spPr>
          <a:xfrm flipH="1">
            <a:off x="32252" y="2708268"/>
            <a:ext cx="2301432" cy="4149732"/>
          </a:xfrm>
          <a:prstGeom prst="rect">
            <a:avLst/>
          </a:prstGeom>
        </p:spPr>
      </p:pic>
      <p:sp>
        <p:nvSpPr>
          <p:cNvPr id="10" name="TextBox 9"/>
          <p:cNvSpPr txBox="1"/>
          <p:nvPr/>
        </p:nvSpPr>
        <p:spPr>
          <a:xfrm>
            <a:off x="1691649" y="907596"/>
            <a:ext cx="8511988" cy="2958502"/>
          </a:xfrm>
          <a:prstGeom prst="rect">
            <a:avLst/>
          </a:prstGeom>
          <a:noFill/>
        </p:spPr>
        <p:txBody>
          <a:bodyPr wrap="square" rtlCol="0">
            <a:spAutoFit/>
          </a:bodyPr>
          <a:lstStyle/>
          <a:p>
            <a:pPr>
              <a:lnSpc>
                <a:spcPct val="150000"/>
              </a:lnSpc>
            </a:pP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2 : Cho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a:t>
            </a:r>
          </a:p>
          <a:p>
            <a:pPr>
              <a:lnSpc>
                <a:spcPct val="150000"/>
              </a:lnSpc>
              <a:buFontTx/>
              <a:buAutoNum type="alphaLcParenR"/>
            </a:pPr>
            <a:r>
              <a:rPr lang="en-US" sz="3200" b="1" dirty="0" err="1">
                <a:solidFill>
                  <a:srgbClr val="0000FF"/>
                </a:solidFill>
                <a:latin typeface="Times New Roman" panose="02020603050405020304" pitchFamily="18" charset="0"/>
                <a:cs typeface="Times New Roman" panose="02020603050405020304" pitchFamily="18" charset="0"/>
              </a:rPr>
              <a:t>Tả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thước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kẻ</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a:t>
            </a:r>
          </a:p>
          <a:p>
            <a:pPr>
              <a:lnSpc>
                <a:spcPct val="150000"/>
              </a:lnSpc>
              <a:buFontTx/>
              <a:buAutoNum type="alphaLcParenR"/>
            </a:pPr>
            <a:r>
              <a:rPr lang="en-US" sz="3200" b="1" dirty="0" err="1">
                <a:solidFill>
                  <a:srgbClr val="0000FF"/>
                </a:solidFill>
                <a:latin typeface="Times New Roman" panose="02020603050405020304" pitchFamily="18" charset="0"/>
                <a:cs typeface="Times New Roman" panose="02020603050405020304" pitchFamily="18" charset="0"/>
              </a:rPr>
              <a:t>Tả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bàn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học</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lớp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hoặc</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nhà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a:t>
            </a:r>
          </a:p>
          <a:p>
            <a:pPr>
              <a:lnSpc>
                <a:spcPct val="150000"/>
              </a:lnSpc>
              <a:buFontTx/>
              <a:buAutoNum type="alphaLcParenR"/>
            </a:pPr>
            <a:r>
              <a:rPr lang="en-US" sz="3200" b="1" dirty="0" err="1">
                <a:solidFill>
                  <a:srgbClr val="0000FF"/>
                </a:solidFill>
                <a:latin typeface="Times New Roman" panose="02020603050405020304" pitchFamily="18" charset="0"/>
                <a:cs typeface="Times New Roman" panose="02020603050405020304" pitchFamily="18" charset="0"/>
              </a:rPr>
              <a:t>Tả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trống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trường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a:t>
            </a:r>
          </a:p>
        </p:txBody>
      </p:sp>
      <p:pic>
        <p:nvPicPr>
          <p:cNvPr id="21" name="Picture 2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750" b="25250" l="0" r="29150"/>
                    </a14:imgEffect>
                  </a14:imgLayer>
                </a14:imgProps>
              </a:ext>
              <a:ext uri="{28A0092B-C50C-407E-A947-70E740481C1C}">
                <a14:useLocalDpi xmlns:a14="http://schemas.microsoft.com/office/drawing/2010/main" val="0"/>
              </a:ext>
            </a:extLst>
          </a:blip>
          <a:srcRect r="70608" b="71913"/>
          <a:stretch/>
        </p:blipFill>
        <p:spPr>
          <a:xfrm>
            <a:off x="2095737" y="4181521"/>
            <a:ext cx="1272679" cy="1216202"/>
          </a:xfrm>
          <a:prstGeom prst="rect">
            <a:avLst/>
          </a:prstGeom>
        </p:spPr>
      </p:pic>
      <p:sp>
        <p:nvSpPr>
          <p:cNvPr id="22" name="Rectangle 21"/>
          <p:cNvSpPr>
            <a:spLocks noChangeArrowheads="1"/>
          </p:cNvSpPr>
          <p:nvPr/>
        </p:nvSpPr>
        <p:spPr bwMode="auto">
          <a:xfrm>
            <a:off x="3121424" y="4161911"/>
            <a:ext cx="743513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lnSpc>
                <a:spcPct val="150000"/>
              </a:lnSpc>
            </a:pPr>
            <a:r>
              <a:rPr lang="en-US"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Hãy</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viết</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một</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kết</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bài</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mở</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rộng</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cho</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bài</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văn</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làm</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theo</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một</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trong</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các</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đề</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trên</a:t>
            </a:r>
            <a:r>
              <a:rPr lang="en-US" sz="3200" b="1" dirty="0">
                <a:solidFill>
                  <a:srgbClr val="FF0000"/>
                </a:solidFill>
                <a:latin typeface="HP001 5 hàng" panose="020B0603050302020204" pitchFamily="34" charset="0"/>
                <a:cs typeface="Times New Roman" panose="02020603050405020304" pitchFamily="18" charset="0"/>
              </a:rPr>
              <a:t>.</a:t>
            </a:r>
          </a:p>
        </p:txBody>
      </p:sp>
    </p:spTree>
    <p:extLst>
      <p:ext uri="{BB962C8B-B14F-4D97-AF65-F5344CB8AC3E}">
        <p14:creationId xmlns:p14="http://schemas.microsoft.com/office/powerpoint/2010/main" val="16935254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2"/>
                                        </p:tgtEl>
                                        <p:attrNameLst>
                                          <p:attrName>style.visibility</p:attrName>
                                        </p:attrNameLst>
                                      </p:cBhvr>
                                      <p:to>
                                        <p:strVal val="visible"/>
                                      </p:to>
                                    </p:set>
                                    <p:anim calcmode="discrete" valueType="clr">
                                      <p:cBhvr override="childStyle">
                                        <p:cTn id="25"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2"/>
                                        </p:tgtEl>
                                        <p:attrNameLst>
                                          <p:attrName>fillcolor</p:attrName>
                                        </p:attrNameLst>
                                      </p:cBhvr>
                                      <p:tavLst>
                                        <p:tav tm="0">
                                          <p:val>
                                            <p:clrVal>
                                              <a:schemeClr val="accent2"/>
                                            </p:clrVal>
                                          </p:val>
                                        </p:tav>
                                        <p:tav tm="50000">
                                          <p:val>
                                            <p:clrVal>
                                              <a:schemeClr val="hlink"/>
                                            </p:clrVal>
                                          </p:val>
                                        </p:tav>
                                      </p:tavLst>
                                    </p:anim>
                                    <p:set>
                                      <p:cBhvr>
                                        <p:cTn id="27"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TotalTime>
  <Words>1025</Words>
  <Application>Microsoft Office PowerPoint</Application>
  <PresentationFormat>Custom</PresentationFormat>
  <Paragraphs>49</Paragraphs>
  <Slides>13</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13</vt:i4>
      </vt:variant>
    </vt:vector>
  </HeadingPairs>
  <TitlesOfParts>
    <vt:vector size="30" baseType="lpstr">
      <vt:lpstr>Arial</vt:lpstr>
      <vt:lpstr>UTM Cookies</vt:lpstr>
      <vt:lpstr>UVF Kewl Script</vt:lpstr>
      <vt:lpstr>UTM Gradoo</vt:lpstr>
      <vt:lpstr>Times New Roman</vt:lpstr>
      <vt:lpstr>UTM Ambrose</vt:lpstr>
      <vt:lpstr>UTM Seagull</vt:lpstr>
      <vt:lpstr>Calibri Light</vt:lpstr>
      <vt:lpstr>UTM ViceroyJF</vt:lpstr>
      <vt:lpstr>inpin heiti</vt:lpstr>
      <vt:lpstr>UTM Alexander</vt:lpstr>
      <vt:lpstr>UVF Curlz MT</vt:lpstr>
      <vt:lpstr>Calibri</vt:lpstr>
      <vt:lpstr>宋体</vt:lpstr>
      <vt:lpstr>HP001 5 hàng</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 xây dựng đoạn kết bài trong MTĐV</dc:title>
  <dc:subject>Tập làm văn</dc:subject>
  <dc:creator>BICHTRAN</dc:creator>
  <cp:keywords>MĂNGNON</cp:keywords>
  <cp:lastModifiedBy>THANH HUONG</cp:lastModifiedBy>
  <cp:revision>38</cp:revision>
  <dcterms:created xsi:type="dcterms:W3CDTF">2021-12-26T17:12:33Z</dcterms:created>
  <dcterms:modified xsi:type="dcterms:W3CDTF">2023-01-15T09:48:57Z</dcterms:modified>
</cp:coreProperties>
</file>