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7" r:id="rId2"/>
  </p:sldMasterIdLst>
  <p:notesMasterIdLst>
    <p:notesMasterId r:id="rId11"/>
  </p:notesMasterIdLst>
  <p:sldIdLst>
    <p:sldId id="257" r:id="rId3"/>
    <p:sldId id="264" r:id="rId4"/>
    <p:sldId id="261" r:id="rId5"/>
    <p:sldId id="294" r:id="rId6"/>
    <p:sldId id="296" r:id="rId7"/>
    <p:sldId id="297" r:id="rId8"/>
    <p:sldId id="278" r:id="rId9"/>
    <p:sldId id="273" r:id="rId10"/>
  </p:sldIdLst>
  <p:sldSz cx="12192000" cy="6858000"/>
  <p:notesSz cx="6858000" cy="9144000"/>
  <p:embeddedFontLst>
    <p:embeddedFont>
      <p:font typeface="Calibri Light" pitchFamily="34" charset="0"/>
      <p:regular r:id="rId12"/>
      <p:italic r:id="rId13"/>
    </p:embeddedFont>
    <p:embeddedFont>
      <p:font typeface="Cambria" pitchFamily="18" charset="0"/>
      <p:regular r:id="rId14"/>
      <p:bold r:id="rId15"/>
      <p:italic r:id="rId16"/>
      <p:boldItalic r:id="rId17"/>
    </p:embeddedFont>
    <p:embeddedFont>
      <p:font typeface="Cambria Math" pitchFamily="18" charset="0"/>
      <p:regular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Brush Script MT" pitchFamily="66" charset="0"/>
      <p: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9FC3"/>
    <a:srgbClr val="DB4226"/>
    <a:srgbClr val="479476"/>
    <a:srgbClr val="97CAE8"/>
    <a:srgbClr val="D1B2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730" autoAdjust="0"/>
  </p:normalViewPr>
  <p:slideViewPr>
    <p:cSldViewPr snapToGrid="0">
      <p:cViewPr>
        <p:scale>
          <a:sx n="75" d="100"/>
          <a:sy n="75" d="100"/>
        </p:scale>
        <p:origin x="-284" y="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7477D-03EE-4199-B268-10B967E2CF94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DE4BD-1B5F-4227-AA27-AE563462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1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230654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944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7068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746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364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924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354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7705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721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455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908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909116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3403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1566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785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759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073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723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3957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9095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2936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2487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994700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205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714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1094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25236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247694"/>
      </p:ext>
    </p:extLst>
  </p:cSld>
  <p:clrMapOvr>
    <a:masterClrMapping/>
  </p:clrMapOvr>
  <p:transition spd="slow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79020"/>
      </p:ext>
    </p:extLst>
  </p:cSld>
  <p:clrMapOvr>
    <a:masterClrMapping/>
  </p:clrMapOvr>
  <p:transition spd="slow">
    <p:wheel spokes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975575"/>
      </p:ext>
    </p:extLst>
  </p:cSld>
  <p:clrMapOvr>
    <a:masterClrMapping/>
  </p:clrMapOvr>
  <p:transition spd="slow">
    <p:wheel spokes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363689"/>
      </p:ext>
    </p:extLst>
  </p:cSld>
  <p:clrMapOvr>
    <a:masterClrMapping/>
  </p:clrMapOvr>
  <p:transition spd="slow">
    <p:wheel spokes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5813"/>
      </p:ext>
    </p:extLst>
  </p:cSld>
  <p:clrMapOvr>
    <a:masterClrMapping/>
  </p:clrMapOvr>
  <p:transition spd="slow">
    <p:wheel spokes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503073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33398"/>
      </p:ext>
    </p:extLst>
  </p:cSld>
  <p:clrMapOvr>
    <a:masterClrMapping/>
  </p:clrMapOvr>
  <p:transition spd="slow">
    <p:wheel spokes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10985"/>
      </p:ext>
    </p:extLst>
  </p:cSld>
  <p:clrMapOvr>
    <a:masterClrMapping/>
  </p:clrMapOvr>
  <p:transition spd="slow">
    <p:wheel spokes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135859"/>
      </p:ext>
    </p:extLst>
  </p:cSld>
  <p:clrMapOvr>
    <a:masterClrMapping/>
  </p:clrMapOvr>
  <p:transition spd="slow">
    <p:wheel spokes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102862"/>
      </p:ext>
    </p:extLst>
  </p:cSld>
  <p:clrMapOvr>
    <a:masterClrMapping/>
  </p:clrMapOvr>
  <p:transition spd="slow">
    <p:wheel spokes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7265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734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041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7457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706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0354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0096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329839"/>
      </p:ext>
    </p:extLst>
  </p:cSld>
  <p:clrMapOvr>
    <a:masterClrMapping/>
  </p:clrMapOvr>
  <p:transition spd="slow">
    <p:wheel spokes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79706"/>
      </p:ext>
    </p:extLst>
  </p:cSld>
  <p:clrMapOvr>
    <a:masterClrMapping/>
  </p:clrMapOvr>
  <p:transition spd="slow">
    <p:wheel spokes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75782"/>
      </p:ext>
    </p:extLst>
  </p:cSld>
  <p:clrMapOvr>
    <a:masterClrMapping/>
  </p:clrMapOvr>
  <p:transition spd="slow">
    <p:wheel spokes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947369"/>
      </p:ext>
    </p:extLst>
  </p:cSld>
  <p:clrMapOvr>
    <a:masterClrMapping/>
  </p:clrMapOvr>
  <p:transition spd="slow">
    <p:wheel spokes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405110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400087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405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57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0647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1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51" r:id="rId8"/>
    <p:sldLayoutId id="2147483750" r:id="rId9"/>
    <p:sldLayoutId id="2147483735" r:id="rId10"/>
    <p:sldLayoutId id="2147483734" r:id="rId11"/>
    <p:sldLayoutId id="2147483733" r:id="rId12"/>
    <p:sldLayoutId id="2147483732" r:id="rId13"/>
    <p:sldLayoutId id="2147483731" r:id="rId14"/>
    <p:sldLayoutId id="2147483716" r:id="rId15"/>
    <p:sldLayoutId id="2147483715" r:id="rId16"/>
    <p:sldLayoutId id="2147483714" r:id="rId17"/>
    <p:sldLayoutId id="2147483713" r:id="rId18"/>
    <p:sldLayoutId id="2147483712" r:id="rId19"/>
    <p:sldLayoutId id="2147483711" r:id="rId20"/>
    <p:sldLayoutId id="2147483696" r:id="rId21"/>
    <p:sldLayoutId id="2147483695" r:id="rId22"/>
    <p:sldLayoutId id="2147483694" r:id="rId23"/>
    <p:sldLayoutId id="2147483693" r:id="rId24"/>
    <p:sldLayoutId id="2147483692" r:id="rId25"/>
    <p:sldLayoutId id="2147483691" r:id="rId26"/>
    <p:sldLayoutId id="2147483690" r:id="rId27"/>
    <p:sldLayoutId id="2147483677" r:id="rId28"/>
    <p:sldLayoutId id="2147483676" r:id="rId29"/>
    <p:sldLayoutId id="2147483675" r:id="rId30"/>
    <p:sldLayoutId id="2147483674" r:id="rId31"/>
    <p:sldLayoutId id="2147483673" r:id="rId32"/>
    <p:sldLayoutId id="2147483668" r:id="rId33"/>
    <p:sldLayoutId id="2147483669" r:id="rId34"/>
    <p:sldLayoutId id="2147483670" r:id="rId35"/>
    <p:sldLayoutId id="2147483671" r:id="rId36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CA0AA-BA73-49F0-8C75-61AE2B6B0EA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EBCFC-1F32-4148-88D8-C84F01EAAD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9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55" r:id="rId8"/>
    <p:sldLayoutId id="2147483754" r:id="rId9"/>
    <p:sldLayoutId id="2147483753" r:id="rId10"/>
    <p:sldLayoutId id="2147483752" r:id="rId11"/>
    <p:sldLayoutId id="2147483710" r:id="rId12"/>
    <p:sldLayoutId id="2147483709" r:id="rId13"/>
    <p:sldLayoutId id="2147483705" r:id="rId14"/>
    <p:sldLayoutId id="2147483706" r:id="rId15"/>
    <p:sldLayoutId id="2147483707" r:id="rId16"/>
    <p:sldLayoutId id="2147483708" r:id="rId17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6" name="文本框 4">
            <a:extLst>
              <a:ext uri="{FF2B5EF4-FFF2-40B4-BE49-F238E27FC236}">
                <a16:creationId xmlns:a16="http://schemas.microsoft.com/office/drawing/2014/main" xmlns="" id="{881405D6-AE0F-4E8F-A95B-3FEC474F87B0}"/>
              </a:ext>
            </a:extLst>
          </p:cNvPr>
          <p:cNvSpPr txBox="1"/>
          <p:nvPr/>
        </p:nvSpPr>
        <p:spPr>
          <a:xfrm>
            <a:off x="1561568" y="3111224"/>
            <a:ext cx="897555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noFill/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5号-无外润黑体" panose="00000500000000000000" pitchFamily="2" charset="-122"/>
              </a:rPr>
              <a:t>LUYỆN</a:t>
            </a:r>
            <a:r>
              <a:rPr kumimoji="0" lang="en-US" altLang="zh-CN" sz="11500" b="0" i="0" u="none" strike="noStrike" kern="1200" cap="none" spc="0" normalizeH="0" noProof="0" dirty="0" smtClean="0">
                <a:ln>
                  <a:solidFill>
                    <a:schemeClr val="tx1"/>
                  </a:solidFill>
                </a:ln>
                <a:noFill/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5号-无外润黑体" panose="00000500000000000000" pitchFamily="2" charset="-122"/>
              </a:rPr>
              <a:t> TẬP</a:t>
            </a:r>
            <a:endParaRPr kumimoji="0" lang="zh-CN" altLang="en-US" sz="115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noFill/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字魂5号-无外润黑体" panose="00000500000000000000" pitchFamily="2" charset="-122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xmlns="" id="{F4BCAAB3-1EFF-48BF-AE7E-5843254407DC}"/>
              </a:ext>
            </a:extLst>
          </p:cNvPr>
          <p:cNvSpPr txBox="1"/>
          <p:nvPr/>
        </p:nvSpPr>
        <p:spPr>
          <a:xfrm>
            <a:off x="2559278" y="2384202"/>
            <a:ext cx="162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DB4226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ush Script MT" panose="03060802040406070304" pitchFamily="66" charset="0"/>
                <a:ea typeface="字魂95号-手刻宋" panose="00000500000000000000" pitchFamily="2" charset="-122"/>
              </a:rPr>
              <a:t>Toán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DB4226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ush Script MT" panose="03060802040406070304" pitchFamily="66" charset="0"/>
                <a:ea typeface="字魂95号-手刻宋" panose="00000500000000000000" pitchFamily="2" charset="-122"/>
              </a:rPr>
              <a:t> 4</a:t>
            </a:r>
            <a:endParaRPr kumimoji="0" lang="zh-CN" altLang="en-US" sz="4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DB4226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rush Script MT" panose="03060802040406070304" pitchFamily="66" charset="0"/>
              <a:ea typeface="字魂95号-手刻宋" panose="00000500000000000000" pitchFamily="2" charset="-12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421057" y="5180798"/>
            <a:ext cx="3859004" cy="584775"/>
            <a:chOff x="4421057" y="5180798"/>
            <a:chExt cx="3859004" cy="584775"/>
          </a:xfrm>
        </p:grpSpPr>
        <p:sp>
          <p:nvSpPr>
            <p:cNvPr id="13" name="矩形 8">
              <a:extLst>
                <a:ext uri="{FF2B5EF4-FFF2-40B4-BE49-F238E27FC236}">
                  <a16:creationId xmlns:a16="http://schemas.microsoft.com/office/drawing/2014/main" xmlns="" id="{99CB008C-C176-4491-963B-5E51DC819C25}"/>
                </a:ext>
              </a:extLst>
            </p:cNvPr>
            <p:cNvSpPr/>
            <p:nvPr/>
          </p:nvSpPr>
          <p:spPr>
            <a:xfrm>
              <a:off x="4421057" y="5199934"/>
              <a:ext cx="2492927" cy="497478"/>
            </a:xfrm>
            <a:prstGeom prst="rect">
              <a:avLst/>
            </a:prstGeom>
            <a:solidFill>
              <a:srgbClr val="6B9FC3"/>
            </a:solidFill>
            <a:ln>
              <a:noFill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xmlns="" id="{5EFA2C90-3382-4C23-BA82-9B4FB62CD89B}"/>
                </a:ext>
              </a:extLst>
            </p:cNvPr>
            <p:cNvSpPr txBox="1"/>
            <p:nvPr/>
          </p:nvSpPr>
          <p:spPr>
            <a:xfrm>
              <a:off x="4690640" y="5180798"/>
              <a:ext cx="35894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rush Script MT" panose="03060802040406070304" pitchFamily="66" charset="0"/>
                  <a:ea typeface="字魂95号-手刻宋" panose="00000500000000000000" pitchFamily="2" charset="-122"/>
                </a:rPr>
                <a:t>_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rush Script MT" panose="03060802040406070304" pitchFamily="66" charset="0"/>
                  <a:ea typeface="字魂95号-手刻宋" panose="00000500000000000000" pitchFamily="2" charset="-122"/>
                </a:rPr>
                <a:t>Trang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rush Script MT" panose="03060802040406070304" pitchFamily="66" charset="0"/>
                  <a:ea typeface="字魂95号-手刻宋" panose="00000500000000000000" pitchFamily="2" charset="-122"/>
                </a:rPr>
                <a:t> 100_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ush Script MT" panose="03060802040406070304" pitchFamily="66" charset="0"/>
                <a:ea typeface="字魂95号-手刻宋" panose="00000500000000000000" pitchFamily="2" charset="-122"/>
              </a:endParaRPr>
            </a:p>
          </p:txBody>
        </p:sp>
      </p:grpSp>
      <p:sp>
        <p:nvSpPr>
          <p:cNvPr id="15" name="文本框 4">
            <a:extLst>
              <a:ext uri="{FF2B5EF4-FFF2-40B4-BE49-F238E27FC236}">
                <a16:creationId xmlns:a16="http://schemas.microsoft.com/office/drawing/2014/main" xmlns="" id="{881405D6-AE0F-4E8F-A95B-3FEC474F87B0}"/>
              </a:ext>
            </a:extLst>
          </p:cNvPr>
          <p:cNvSpPr txBox="1"/>
          <p:nvPr/>
        </p:nvSpPr>
        <p:spPr>
          <a:xfrm>
            <a:off x="1649783" y="3092088"/>
            <a:ext cx="897555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u="none" strike="noStrike" kern="1200" cap="none" spc="0" normalizeH="0" baseline="0" noProof="0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5号-无外润黑体" panose="00000500000000000000" pitchFamily="2" charset="-122"/>
              </a:rPr>
              <a:t>LUYỆN</a:t>
            </a:r>
            <a:r>
              <a:rPr kumimoji="0" lang="en-US" altLang="zh-CN" sz="11500" b="0" u="none" strike="noStrike" kern="1200" cap="none" spc="0" normalizeH="0" noProof="0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5号-无外润黑体" panose="00000500000000000000" pitchFamily="2" charset="-122"/>
              </a:rPr>
              <a:t> TẬP</a:t>
            </a:r>
            <a:endParaRPr kumimoji="0" lang="zh-CN" altLang="en-US" sz="11500" b="0" u="none" strike="noStrike" kern="1200" cap="none" spc="0" normalizeH="0" baseline="0" noProof="0" dirty="0"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字魂5号-无外润黑体" panose="00000500000000000000" pitchFamily="2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526"/>
            <a:ext cx="1219200" cy="20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3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D9FA716D-88B7-4825-AB6A-9F0BEFE742D1}"/>
              </a:ext>
            </a:extLst>
          </p:cNvPr>
          <p:cNvSpPr/>
          <p:nvPr/>
        </p:nvSpPr>
        <p:spPr>
          <a:xfrm>
            <a:off x="553986" y="871283"/>
            <a:ext cx="10661410" cy="57627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2334" y="1484032"/>
            <a:ext cx="2940172" cy="962526"/>
            <a:chOff x="782278" y="1761528"/>
            <a:chExt cx="2940172" cy="962526"/>
          </a:xfrm>
        </p:grpSpPr>
        <p:sp>
          <p:nvSpPr>
            <p:cNvPr id="3" name="箭头: 五边形 2">
              <a:extLst>
                <a:ext uri="{FF2B5EF4-FFF2-40B4-BE49-F238E27FC236}">
                  <a16:creationId xmlns:a16="http://schemas.microsoft.com/office/drawing/2014/main" xmlns="" id="{425EFBE6-2C05-4918-BBD9-EC4030A332DD}"/>
                </a:ext>
              </a:extLst>
            </p:cNvPr>
            <p:cNvSpPr/>
            <p:nvPr/>
          </p:nvSpPr>
          <p:spPr>
            <a:xfrm>
              <a:off x="1479911" y="1840709"/>
              <a:ext cx="2242539" cy="803469"/>
            </a:xfrm>
            <a:prstGeom prst="homePlate">
              <a:avLst>
                <a:gd name="adj" fmla="val 31248"/>
              </a:avLst>
            </a:prstGeom>
            <a:solidFill>
              <a:srgbClr val="479476"/>
            </a:solidFill>
            <a:ln>
              <a:noFill/>
            </a:ln>
            <a:effectLst>
              <a:outerShdw blurRad="25400" algn="ctr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89AB1A8E-1C59-44C9-BA04-B4042F77015F}"/>
                </a:ext>
              </a:extLst>
            </p:cNvPr>
            <p:cNvSpPr/>
            <p:nvPr/>
          </p:nvSpPr>
          <p:spPr>
            <a:xfrm>
              <a:off x="1744804" y="2028686"/>
              <a:ext cx="1840596" cy="467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spc="300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Kiến</a:t>
              </a:r>
              <a:r>
                <a:rPr kumimoji="0" lang="en-US" altLang="zh-CN" sz="2400" b="0" i="0" u="none" strike="noStrike" kern="1200" cap="none" spc="300" normalizeH="0" noProof="0" dirty="0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 </a:t>
              </a:r>
              <a:r>
                <a:rPr kumimoji="0" lang="en-US" altLang="zh-CN" sz="2400" b="0" i="0" u="none" strike="noStrike" kern="1200" cap="none" spc="300" normalizeH="0" noProof="0" dirty="0" err="1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thức</a:t>
              </a:r>
              <a:endParaRPr kumimoji="0" lang="zh-CN" alt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字魂5号-无外润黑体" panose="00000500000000000000" pitchFamily="2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2D59FD9E-1C36-4414-A7AA-AB7F4C77FFC9}"/>
                </a:ext>
              </a:extLst>
            </p:cNvPr>
            <p:cNvSpPr/>
            <p:nvPr/>
          </p:nvSpPr>
          <p:spPr>
            <a:xfrm>
              <a:off x="782278" y="1761528"/>
              <a:ext cx="962526" cy="962526"/>
            </a:xfrm>
            <a:prstGeom prst="ellipse">
              <a:avLst/>
            </a:prstGeom>
            <a:solidFill>
              <a:srgbClr val="A7D5C3"/>
            </a:solidFill>
            <a:ln>
              <a:noFill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95号-手刻宋" panose="00000500000000000000" pitchFamily="2" charset="-122"/>
                  <a:cs typeface="Arial" panose="020B0604020202020204" pitchFamily="34" charset="0"/>
                </a:rPr>
                <a:t>01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字魂95号-手刻宋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4368" y="2622064"/>
            <a:ext cx="2940172" cy="962526"/>
            <a:chOff x="782278" y="3222229"/>
            <a:chExt cx="2940172" cy="962526"/>
          </a:xfrm>
        </p:grpSpPr>
        <p:sp>
          <p:nvSpPr>
            <p:cNvPr id="5" name="箭头: 五边形 4">
              <a:extLst>
                <a:ext uri="{FF2B5EF4-FFF2-40B4-BE49-F238E27FC236}">
                  <a16:creationId xmlns:a16="http://schemas.microsoft.com/office/drawing/2014/main" xmlns="" id="{3D72158D-3251-44A9-810F-6FFDD17A2F91}"/>
                </a:ext>
              </a:extLst>
            </p:cNvPr>
            <p:cNvSpPr/>
            <p:nvPr/>
          </p:nvSpPr>
          <p:spPr>
            <a:xfrm>
              <a:off x="1479911" y="3324192"/>
              <a:ext cx="2242539" cy="803469"/>
            </a:xfrm>
            <a:prstGeom prst="homePlate">
              <a:avLst>
                <a:gd name="adj" fmla="val 31248"/>
              </a:avLst>
            </a:prstGeom>
            <a:solidFill>
              <a:srgbClr val="479476"/>
            </a:solidFill>
            <a:ln>
              <a:noFill/>
            </a:ln>
            <a:effectLst>
              <a:outerShdw blurRad="25400" algn="ctr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974BA9BD-BA0C-4C89-8E9A-D20A5AAC9E64}"/>
                </a:ext>
              </a:extLst>
            </p:cNvPr>
            <p:cNvSpPr/>
            <p:nvPr/>
          </p:nvSpPr>
          <p:spPr>
            <a:xfrm>
              <a:off x="1744804" y="3488048"/>
              <a:ext cx="1840596" cy="467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30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Kĩ</a:t>
              </a:r>
              <a:r>
                <a:rPr kumimoji="0" lang="en-US" altLang="zh-CN" sz="2400" b="0" i="0" u="none" strike="noStrike" kern="1200" cap="none" spc="300" normalizeH="0" noProof="0" dirty="0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 </a:t>
              </a:r>
              <a:r>
                <a:rPr kumimoji="0" lang="en-US" altLang="zh-CN" sz="2400" b="0" i="0" u="none" strike="noStrike" kern="1200" cap="none" spc="300" normalizeH="0" noProof="0" dirty="0" err="1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năng</a:t>
              </a:r>
              <a:endParaRPr kumimoji="0" lang="zh-CN" alt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字魂5号-无外润黑体" panose="00000500000000000000" pitchFamily="2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D150BEE5-2D6F-457B-8F79-8FC0D462D456}"/>
                </a:ext>
              </a:extLst>
            </p:cNvPr>
            <p:cNvSpPr/>
            <p:nvPr/>
          </p:nvSpPr>
          <p:spPr>
            <a:xfrm>
              <a:off x="782278" y="3222229"/>
              <a:ext cx="962526" cy="962526"/>
            </a:xfrm>
            <a:prstGeom prst="ellipse">
              <a:avLst/>
            </a:prstGeom>
            <a:solidFill>
              <a:srgbClr val="A7D5C3"/>
            </a:solidFill>
            <a:ln>
              <a:noFill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95号-手刻宋" panose="00000500000000000000" pitchFamily="2" charset="-122"/>
                  <a:cs typeface="Arial" panose="020B0604020202020204" pitchFamily="34" charset="0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字魂95号-手刻宋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2334" y="3905050"/>
            <a:ext cx="2940172" cy="962526"/>
            <a:chOff x="782278" y="4717957"/>
            <a:chExt cx="2940172" cy="962526"/>
          </a:xfrm>
        </p:grpSpPr>
        <p:sp>
          <p:nvSpPr>
            <p:cNvPr id="6" name="箭头: 五边形 5">
              <a:extLst>
                <a:ext uri="{FF2B5EF4-FFF2-40B4-BE49-F238E27FC236}">
                  <a16:creationId xmlns:a16="http://schemas.microsoft.com/office/drawing/2014/main" xmlns="" id="{676A2C83-BC09-432C-938F-C68675B1BACC}"/>
                </a:ext>
              </a:extLst>
            </p:cNvPr>
            <p:cNvSpPr/>
            <p:nvPr/>
          </p:nvSpPr>
          <p:spPr>
            <a:xfrm>
              <a:off x="1464967" y="4797138"/>
              <a:ext cx="2257483" cy="803470"/>
            </a:xfrm>
            <a:prstGeom prst="homePlate">
              <a:avLst>
                <a:gd name="adj" fmla="val 31248"/>
              </a:avLst>
            </a:prstGeom>
            <a:solidFill>
              <a:srgbClr val="479476"/>
            </a:solidFill>
            <a:ln>
              <a:noFill/>
            </a:ln>
            <a:effectLst>
              <a:outerShdw blurRad="25400" algn="ctr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A5A3920B-137C-4362-9C6F-42CF02FA7745}"/>
                </a:ext>
              </a:extLst>
            </p:cNvPr>
            <p:cNvSpPr/>
            <p:nvPr/>
          </p:nvSpPr>
          <p:spPr>
            <a:xfrm>
              <a:off x="1744804" y="4983429"/>
              <a:ext cx="1840596" cy="420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00" b="0" i="0" u="none" strike="noStrike" kern="1200" cap="none" spc="30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Phẩm</a:t>
              </a:r>
              <a:r>
                <a:rPr kumimoji="0" lang="en-US" altLang="zh-CN" sz="2100" b="0" i="0" u="none" strike="noStrike" kern="1200" cap="none" spc="300" normalizeH="0" noProof="0" dirty="0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 </a:t>
              </a:r>
              <a:r>
                <a:rPr kumimoji="0" lang="en-US" altLang="zh-CN" sz="2100" b="0" i="0" u="none" strike="noStrike" kern="1200" cap="none" spc="300" normalizeH="0" noProof="0" dirty="0" err="1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chất</a:t>
              </a:r>
              <a:endParaRPr kumimoji="0" lang="zh-CN" altLang="en-US" sz="21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字魂5号-无外润黑体" panose="00000500000000000000" pitchFamily="2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233DFACE-69FF-4398-B31C-3C3C143F20F3}"/>
                </a:ext>
              </a:extLst>
            </p:cNvPr>
            <p:cNvSpPr/>
            <p:nvPr/>
          </p:nvSpPr>
          <p:spPr>
            <a:xfrm>
              <a:off x="782278" y="4717957"/>
              <a:ext cx="962526" cy="962526"/>
            </a:xfrm>
            <a:prstGeom prst="ellipse">
              <a:avLst/>
            </a:prstGeom>
            <a:solidFill>
              <a:srgbClr val="A7D5C3"/>
            </a:solidFill>
            <a:ln>
              <a:noFill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95号-手刻宋" panose="00000500000000000000" pitchFamily="2" charset="-122"/>
                  <a:cs typeface="Arial" panose="020B0604020202020204" pitchFamily="34" charset="0"/>
                </a:rPr>
                <a:t>03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字魂95号-手刻宋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07009" y="213009"/>
            <a:ext cx="6755363" cy="10215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Gradoo" panose="02040603050506020204" pitchFamily="18" charset="0"/>
              </a:rPr>
              <a:t>Yêu</a:t>
            </a:r>
            <a:r>
              <a:rPr 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Gradoo" panose="02040603050506020204" pitchFamily="18" charset="0"/>
              </a:rPr>
              <a:t>cầu</a:t>
            </a:r>
            <a:r>
              <a:rPr 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Gradoo" panose="02040603050506020204" pitchFamily="18" charset="0"/>
              </a:rPr>
              <a:t>cần</a:t>
            </a:r>
            <a:r>
              <a:rPr 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Gradoo" panose="020406030505060202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Gradoo" panose="02040603050506020204" pitchFamily="18" charset="0"/>
              </a:rPr>
              <a:t>đạt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UTM Gradoo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7327" y="1657426"/>
            <a:ext cx="655380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Củng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 kiến thức biểu đồ và đo diện tích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42383" y="2356289"/>
            <a:ext cx="7253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nl-N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 </a:t>
            </a: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 được các số đo diện tích.</a:t>
            </a:r>
            <a:endParaRPr lang="en-US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nl-NL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</a:t>
            </a:r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 thông tin trên biểu đồ cột.</a:t>
            </a:r>
            <a:endParaRPr lang="en-US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nl-NL" sz="2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ĐCND</a:t>
            </a:r>
            <a:r>
              <a:rPr lang="nl-NL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Cập nhật thông tin diện tích Thủ đô Hà Nội (năm 2009) trên mạng: 3 324 ki-lô-mét vuông. 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86020" y="4134568"/>
            <a:ext cx="5302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HS tích cực, cẩn thận khi làm bài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74368" y="5164188"/>
            <a:ext cx="2940172" cy="962526"/>
            <a:chOff x="782278" y="4717957"/>
            <a:chExt cx="2940172" cy="962526"/>
          </a:xfrm>
        </p:grpSpPr>
        <p:sp>
          <p:nvSpPr>
            <p:cNvPr id="23" name="箭头: 五边形 5">
              <a:extLst>
                <a:ext uri="{FF2B5EF4-FFF2-40B4-BE49-F238E27FC236}">
                  <a16:creationId xmlns:a16="http://schemas.microsoft.com/office/drawing/2014/main" xmlns="" id="{676A2C83-BC09-432C-938F-C68675B1BACC}"/>
                </a:ext>
              </a:extLst>
            </p:cNvPr>
            <p:cNvSpPr/>
            <p:nvPr/>
          </p:nvSpPr>
          <p:spPr>
            <a:xfrm>
              <a:off x="1464967" y="4797138"/>
              <a:ext cx="2257483" cy="803470"/>
            </a:xfrm>
            <a:prstGeom prst="homePlate">
              <a:avLst>
                <a:gd name="adj" fmla="val 31248"/>
              </a:avLst>
            </a:prstGeom>
            <a:solidFill>
              <a:srgbClr val="479476"/>
            </a:solidFill>
            <a:ln>
              <a:noFill/>
            </a:ln>
            <a:effectLst>
              <a:outerShdw blurRad="25400" algn="ctr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7">
              <a:extLst>
                <a:ext uri="{FF2B5EF4-FFF2-40B4-BE49-F238E27FC236}">
                  <a16:creationId xmlns:a16="http://schemas.microsoft.com/office/drawing/2014/main" xmlns="" id="{A5A3920B-137C-4362-9C6F-42CF02FA7745}"/>
                </a:ext>
              </a:extLst>
            </p:cNvPr>
            <p:cNvSpPr/>
            <p:nvPr/>
          </p:nvSpPr>
          <p:spPr>
            <a:xfrm>
              <a:off x="1744804" y="4994215"/>
              <a:ext cx="1840596" cy="467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30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Năng</a:t>
              </a:r>
              <a:r>
                <a:rPr kumimoji="0" lang="en-US" altLang="zh-CN" sz="2400" b="0" i="0" u="none" strike="noStrike" kern="1200" cap="none" spc="300" normalizeH="0" noProof="0" dirty="0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 </a:t>
              </a:r>
              <a:r>
                <a:rPr kumimoji="0" lang="en-US" altLang="zh-CN" sz="2400" b="0" i="0" u="none" strike="noStrike" kern="1200" cap="none" spc="300" normalizeH="0" noProof="0" dirty="0" err="1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字魂5号-无外润黑体" panose="00000500000000000000" pitchFamily="2" charset="-122"/>
                  <a:cs typeface="Arial" panose="020B0604020202020204" pitchFamily="34" charset="0"/>
                  <a:sym typeface=""/>
                </a:rPr>
                <a:t>lực</a:t>
              </a:r>
              <a:endParaRPr kumimoji="0" lang="zh-CN" alt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字魂5号-无外润黑体" panose="00000500000000000000" pitchFamily="2" charset="-122"/>
                <a:cs typeface="Arial" panose="020B0604020202020204" pitchFamily="34" charset="0"/>
                <a:sym typeface=""/>
              </a:endParaRPr>
            </a:p>
          </p:txBody>
        </p:sp>
        <p:sp>
          <p:nvSpPr>
            <p:cNvPr id="25" name="椭圆 13">
              <a:extLst>
                <a:ext uri="{FF2B5EF4-FFF2-40B4-BE49-F238E27FC236}">
                  <a16:creationId xmlns:a16="http://schemas.microsoft.com/office/drawing/2014/main" xmlns="" id="{233DFACE-69FF-4398-B31C-3C3C143F20F3}"/>
                </a:ext>
              </a:extLst>
            </p:cNvPr>
            <p:cNvSpPr/>
            <p:nvPr/>
          </p:nvSpPr>
          <p:spPr>
            <a:xfrm>
              <a:off x="782278" y="4717957"/>
              <a:ext cx="962526" cy="962526"/>
            </a:xfrm>
            <a:prstGeom prst="ellipse">
              <a:avLst/>
            </a:prstGeom>
            <a:solidFill>
              <a:srgbClr val="A7D5C3"/>
            </a:solidFill>
            <a:ln>
              <a:noFill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95号-手刻宋" panose="00000500000000000000" pitchFamily="2" charset="-122"/>
                  <a:cs typeface="Arial" panose="020B0604020202020204" pitchFamily="34" charset="0"/>
                </a:rPr>
                <a:t>04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radoo" panose="02040603050506020204" pitchFamily="18" charset="0"/>
                <a:ea typeface="字魂95号-手刻宋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557327" y="5199475"/>
            <a:ext cx="7253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 lực tự học, NL giải quyết vấn đề và sáng tạo, NL tư </a:t>
            </a:r>
            <a:r>
              <a:rPr lang="nl-NL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duy, lập </a:t>
            </a:r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 logic.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60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/>
      <p:bldP spid="18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39EDB4C4-69D8-41F7-8934-A5F3292B59DD}"/>
              </a:ext>
            </a:extLst>
          </p:cNvPr>
          <p:cNvSpPr/>
          <p:nvPr/>
        </p:nvSpPr>
        <p:spPr>
          <a:xfrm>
            <a:off x="412652" y="598654"/>
            <a:ext cx="11366696" cy="59291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文本框 31">
            <a:extLst>
              <a:ext uri="{FF2B5EF4-FFF2-40B4-BE49-F238E27FC236}">
                <a16:creationId xmlns:a16="http://schemas.microsoft.com/office/drawing/2014/main" xmlns="" id="{270FD564-7845-419C-877C-EAF03F2C9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42" y="1084764"/>
            <a:ext cx="109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Cho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biết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diện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tích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của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3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thành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phố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(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theo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số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liệu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năm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2002) </a:t>
            </a:r>
            <a:r>
              <a:rPr lang="en-US" altLang="zh-CN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là</a:t>
            </a:r>
            <a:r>
              <a:rPr lang="en-US" altLang="zh-CN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: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5号-无外润黑体" panose="00000500000000000000" pitchFamily="2" charset="-122"/>
              <a:sym typeface="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161F6700-6524-46FF-8880-46D861B2AE83}"/>
              </a:ext>
            </a:extLst>
          </p:cNvPr>
          <p:cNvSpPr txBox="1"/>
          <p:nvPr/>
        </p:nvSpPr>
        <p:spPr>
          <a:xfrm>
            <a:off x="265918" y="173005"/>
            <a:ext cx="2217108" cy="8512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Arial" panose="020B0604020202020204" pitchFamily="34" charset="0"/>
                <a:sym typeface=""/>
              </a:rPr>
              <a:t>Bài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Arial" panose="020B0604020202020204" pitchFamily="34" charset="0"/>
                <a:sym typeface=""/>
              </a:rPr>
              <a:t> 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95号-手刻宋" panose="00000500000000000000" pitchFamily="2" charset="-122"/>
              <a:cs typeface="Arial" panose="020B0604020202020204" pitchFamily="34" charset="0"/>
              <a:sym typeface="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4472" y="1975557"/>
            <a:ext cx="25654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Hà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Nội</a:t>
            </a:r>
            <a:endParaRPr lang="en-US" sz="3600" dirty="0" smtClean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921km</a:t>
            </a:r>
            <a:r>
              <a:rPr lang="en-US" sz="3600" baseline="30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29100" y="1975557"/>
            <a:ext cx="2743200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Đà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Nẵng</a:t>
            </a:r>
            <a:endParaRPr lang="en-US" sz="3600" dirty="0" smtClean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1255km</a:t>
            </a:r>
            <a:r>
              <a:rPr lang="en-US" sz="3600" baseline="30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51700" y="1975557"/>
            <a:ext cx="41148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TP.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Hồ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Chí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 Minh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2095km</a:t>
            </a:r>
            <a:r>
              <a:rPr lang="en-US" sz="3600" baseline="30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7292" y="3492678"/>
            <a:ext cx="935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phố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tích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lớn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nhất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1492" y="4296432"/>
            <a:ext cx="935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TP.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Hồ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Chí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Minh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97292" y="3492678"/>
            <a:ext cx="935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phố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tích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bé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nhất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29100" y="4296432"/>
            <a:ext cx="935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Hà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Nội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162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" grpId="0" animBg="1"/>
      <p:bldP spid="16" grpId="0" animBg="1"/>
      <p:bldP spid="25" grpId="0" animBg="1"/>
      <p:bldP spid="3" grpId="0"/>
      <p:bldP spid="3" grpId="1"/>
      <p:bldP spid="26" grpId="0"/>
      <p:bldP spid="26" grpId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0379" y="391820"/>
            <a:ext cx="161977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uLnTx/>
              <a:uFillTx/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7262" y="38853"/>
                <a:ext cx="10548150" cy="156966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dash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mật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dân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dân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trung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bình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sinh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trên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nói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mật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dân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ba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phố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lớn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liệu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1999).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262" y="38853"/>
                <a:ext cx="10548150" cy="1569660"/>
              </a:xfrm>
              <a:prstGeom prst="rect">
                <a:avLst/>
              </a:prstGeom>
              <a:blipFill>
                <a:blip r:embed="rId2"/>
                <a:stretch>
                  <a:fillRect l="-1385" t="-4615" r="-231" b="-11154"/>
                </a:stretch>
              </a:blipFill>
              <a:ln>
                <a:solidFill>
                  <a:schemeClr val="tx1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93984" y="1960676"/>
          <a:ext cx="7043530" cy="4605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306" y="5841015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310" y="6238581"/>
            <a:ext cx="59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306" y="5443449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306" y="5092267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80" y="465151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80" y="4210757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" y="3790325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36678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80" y="2943239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128" y="256222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793" y="2120843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22" y="484582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1126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14246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2375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3" y="232089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2592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90601" y="2520953"/>
            <a:ext cx="516835" cy="40516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77419" y="2520953"/>
            <a:ext cx="113968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37453" y="5009321"/>
            <a:ext cx="530087" cy="1563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64168" y="5009321"/>
            <a:ext cx="327328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60777" y="3340277"/>
            <a:ext cx="536711" cy="32323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77419" y="3340277"/>
            <a:ext cx="5983358" cy="265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060678" y="2605637"/>
            <a:ext cx="3934734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mật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độ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dân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lớn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60678" y="3943465"/>
            <a:ext cx="3934734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800" dirty="0" err="1" smtClean="0">
                <a:latin typeface="Cambria" panose="02040503050406030204" pitchFamily="18" charset="0"/>
                <a:cs typeface="Arial" panose="020B0604020202020204" pitchFamily="34" charset="0"/>
              </a:rPr>
              <a:t>Mật</a:t>
            </a:r>
            <a:r>
              <a:rPr lang="en-US" sz="2800" dirty="0" smtClean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ở TP.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Chí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Minh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khoảng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Hải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70379" y="1668001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15619" y="6463080"/>
            <a:ext cx="13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5538" y="6486881"/>
            <a:ext cx="169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99462" y="6502694"/>
            <a:ext cx="263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TP.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20229" y="1563242"/>
            <a:ext cx="6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MẬT ĐỘ DÂN SỐ CỦA BA THÀNH PHỐ LỚN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6728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7" grpId="0" animBg="1"/>
      <p:bldP spid="31" grpId="0" animBg="1"/>
      <p:bldP spid="34" grpId="0" animBg="1"/>
      <p:bldP spid="35" grpId="0" animBg="1"/>
      <p:bldP spid="29" grpId="0"/>
      <p:bldP spid="30" grpId="0"/>
      <p:bldP spid="33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0379" y="391820"/>
            <a:ext cx="161977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uLnTx/>
              <a:uFillTx/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7262" y="38853"/>
                <a:ext cx="10548150" cy="156966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dash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mật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dân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dân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trung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bình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sinh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trên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nói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mật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dân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ba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phố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lớn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liệu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1999).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262" y="38853"/>
                <a:ext cx="10548150" cy="1569660"/>
              </a:xfrm>
              <a:prstGeom prst="rect">
                <a:avLst/>
              </a:prstGeom>
              <a:blipFill>
                <a:blip r:embed="rId2"/>
                <a:stretch>
                  <a:fillRect l="-1385" t="-4615" r="-231" b="-11154"/>
                </a:stretch>
              </a:blipFill>
              <a:ln>
                <a:solidFill>
                  <a:schemeClr val="tx1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93984" y="1960676"/>
          <a:ext cx="7043530" cy="4605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306" y="5841015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310" y="6238581"/>
            <a:ext cx="59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306" y="5443449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306" y="5092267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80" y="465151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80" y="4210757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" y="3790325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36678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80" y="2943239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128" y="256222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793" y="2120843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22" y="484582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1126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14246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2375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3" y="232089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2592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90601" y="2520953"/>
            <a:ext cx="516835" cy="40516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77419" y="2520953"/>
            <a:ext cx="113968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37453" y="5009321"/>
            <a:ext cx="530087" cy="1563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64168" y="5009321"/>
            <a:ext cx="327328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60777" y="3340277"/>
            <a:ext cx="536711" cy="32323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77419" y="3340277"/>
            <a:ext cx="5983358" cy="265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060678" y="2605637"/>
            <a:ext cx="3934734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mật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độ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dân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lớn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0379" y="1668001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15619" y="6463080"/>
            <a:ext cx="13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5538" y="6486881"/>
            <a:ext cx="169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99462" y="6502694"/>
            <a:ext cx="263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TP.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20229" y="1563242"/>
            <a:ext cx="6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MẬT ĐỘ DÂN SỐ CỦA BA THÀNH PHỐ LỚN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60678" y="3734025"/>
            <a:ext cx="3934734" cy="2736322"/>
            <a:chOff x="8060678" y="3734025"/>
            <a:chExt cx="3934734" cy="2736322"/>
          </a:xfrm>
        </p:grpSpPr>
        <p:sp>
          <p:nvSpPr>
            <p:cNvPr id="35" name="TextBox 34"/>
            <p:cNvSpPr txBox="1"/>
            <p:nvPr/>
          </p:nvSpPr>
          <p:spPr>
            <a:xfrm>
              <a:off x="8060678" y="3734025"/>
              <a:ext cx="3934734" cy="1446550"/>
            </a:xfrm>
            <a:prstGeom prst="rect">
              <a:avLst/>
            </a:prstGeom>
            <a:noFill/>
            <a:ln w="28575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400" b="1" i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phố</a:t>
              </a:r>
              <a:r>
                <a:rPr lang="en-US" sz="4400" b="1" i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400" b="1" i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Hà</a:t>
              </a:r>
              <a:r>
                <a:rPr lang="en-US" sz="4400" b="1" i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Nội</a:t>
              </a:r>
              <a:endParaRPr lang="en-US" sz="4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5126" name="Picture 6" descr="Hanoi Vietnam City Skyline Gray Buildings Stock Vector (Royalty Free)  100603344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8358"/>
            <a:stretch/>
          </p:blipFill>
          <p:spPr bwMode="auto">
            <a:xfrm>
              <a:off x="8098469" y="5160471"/>
              <a:ext cx="3859152" cy="1309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01055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7" grpId="0" animBg="1"/>
      <p:bldP spid="31" grpId="0" animBg="1"/>
      <p:bldP spid="34" grpId="0" animBg="1"/>
      <p:bldP spid="29" grpId="0"/>
      <p:bldP spid="30" grpId="0"/>
      <p:bldP spid="33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0379" y="391820"/>
            <a:ext cx="161977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uLnTx/>
              <a:uFillTx/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7262" y="38853"/>
                <a:ext cx="10548150" cy="156966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dash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mật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dân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dân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trung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bình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sinh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trên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nói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mật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dân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ba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phố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lớn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liệu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1999).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262" y="38853"/>
                <a:ext cx="10548150" cy="1569660"/>
              </a:xfrm>
              <a:prstGeom prst="rect">
                <a:avLst/>
              </a:prstGeom>
              <a:blipFill>
                <a:blip r:embed="rId2"/>
                <a:stretch>
                  <a:fillRect l="-1385" t="-4615" r="-231" b="-11154"/>
                </a:stretch>
              </a:blipFill>
              <a:ln>
                <a:solidFill>
                  <a:schemeClr val="tx1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93984" y="1960676"/>
          <a:ext cx="7043530" cy="4605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306" y="5841015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310" y="6238581"/>
            <a:ext cx="59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306" y="5443449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306" y="5092267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80" y="465151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80" y="4210757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" y="3790325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36678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80" y="2943239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128" y="256222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793" y="2120843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22" y="484582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1126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14246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2375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3" y="232089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2592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90601" y="2520953"/>
            <a:ext cx="516835" cy="40516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877419" y="2520953"/>
            <a:ext cx="113968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37453" y="5009321"/>
            <a:ext cx="530087" cy="1563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64168" y="5009321"/>
            <a:ext cx="327328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60777" y="3340277"/>
            <a:ext cx="536711" cy="32323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77419" y="3340277"/>
            <a:ext cx="5983358" cy="265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153445" y="2024907"/>
            <a:ext cx="3934734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800" dirty="0" err="1" smtClean="0">
                <a:latin typeface="Cambria" panose="02040503050406030204" pitchFamily="18" charset="0"/>
                <a:cs typeface="Arial" panose="020B0604020202020204" pitchFamily="34" charset="0"/>
              </a:rPr>
              <a:t>Mật</a:t>
            </a:r>
            <a:r>
              <a:rPr lang="en-US" sz="2800" dirty="0" smtClean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ở TP.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Chí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Minh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khoảng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Hải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70379" y="1668001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15619" y="6463080"/>
            <a:ext cx="13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5538" y="6486881"/>
            <a:ext cx="169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99462" y="6502694"/>
            <a:ext cx="263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TP.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20229" y="1563242"/>
            <a:ext cx="6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MẬT ĐỘ DÂN SỐ CỦA BA THÀNH PHỐ LỚN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46817" y="4090488"/>
            <a:ext cx="3934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Khoảng</a:t>
            </a:r>
            <a:r>
              <a:rPr lang="en-US" sz="4800" dirty="0" smtClean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lang="en-US" sz="4800" b="1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lần</a:t>
            </a:r>
            <a:endParaRPr lang="en-US" sz="48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1292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7" grpId="0" animBg="1"/>
      <p:bldP spid="31" grpId="0" animBg="1"/>
      <p:bldP spid="35" grpId="0" animBg="1"/>
      <p:bldP spid="29" grpId="0"/>
      <p:bldP spid="30" grpId="0"/>
      <p:bldP spid="33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905" y="-5905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81405D6-AE0F-4E8F-A95B-3FEC474F87B0}"/>
              </a:ext>
            </a:extLst>
          </p:cNvPr>
          <p:cNvSpPr txBox="1"/>
          <p:nvPr/>
        </p:nvSpPr>
        <p:spPr>
          <a:xfrm>
            <a:off x="-525379" y="2241855"/>
            <a:ext cx="89755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5号-无外润黑体" panose="00000500000000000000" pitchFamily="2" charset="-122"/>
              </a:rPr>
              <a:t>Dặn</a:t>
            </a: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5号-无外润黑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5号-无外润黑体" panose="00000500000000000000" pitchFamily="2" charset="-122"/>
              </a:rPr>
              <a:t>dò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字魂5号-无外润黑体" panose="00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F4BCAAB3-1EFF-48BF-AE7E-5843254407DC}"/>
              </a:ext>
            </a:extLst>
          </p:cNvPr>
          <p:cNvSpPr txBox="1"/>
          <p:nvPr/>
        </p:nvSpPr>
        <p:spPr>
          <a:xfrm>
            <a:off x="2246562" y="3423164"/>
            <a:ext cx="8218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0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95号-手刻宋" panose="00000500000000000000" pitchFamily="2" charset="-122"/>
              </a:rPr>
              <a:t>Hoàn</a:t>
            </a:r>
            <a:r>
              <a:rPr lang="en-US" altLang="zh-CN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95号-手刻宋" panose="00000500000000000000" pitchFamily="2" charset="-122"/>
              </a:rPr>
              <a:t> </a:t>
            </a:r>
            <a:r>
              <a:rPr lang="en-US" altLang="zh-CN" sz="40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95号-手刻宋" panose="00000500000000000000" pitchFamily="2" charset="-122"/>
              </a:rPr>
              <a:t>thành</a:t>
            </a:r>
            <a:r>
              <a:rPr lang="en-US" altLang="zh-CN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95号-手刻宋" panose="00000500000000000000" pitchFamily="2" charset="-122"/>
              </a:rPr>
              <a:t> </a:t>
            </a:r>
            <a:r>
              <a:rPr lang="en-US" altLang="zh-CN" sz="40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95号-手刻宋" panose="00000500000000000000" pitchFamily="2" charset="-122"/>
              </a:rPr>
              <a:t>bài</a:t>
            </a:r>
            <a:r>
              <a:rPr lang="en-US" altLang="zh-CN" sz="4000" dirty="0" smtClean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95号-手刻宋" panose="00000500000000000000" pitchFamily="2" charset="-122"/>
              </a:rPr>
              <a:t> </a:t>
            </a:r>
            <a:r>
              <a:rPr lang="en-US" altLang="zh-CN" sz="40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95号-手刻宋" panose="00000500000000000000" pitchFamily="2" charset="-122"/>
              </a:rPr>
              <a:t>tập</a:t>
            </a:r>
            <a:endParaRPr lang="en-US" altLang="zh-CN" sz="4000" dirty="0" smtClean="0">
              <a:solidFill>
                <a:schemeClr val="bg2">
                  <a:lumMod val="25000"/>
                </a:schemeClr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字魂95号-手刻宋" panose="00000500000000000000" pitchFamily="2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Chuẩn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bị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bài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sau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95号-手刻宋" panose="00000500000000000000" pitchFamily="2" charset="-122"/>
              </a:rPr>
              <a:t>	</a:t>
            </a:r>
            <a:r>
              <a:rPr kumimoji="0" lang="en-US" altLang="zh-CN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Giới</a:t>
            </a:r>
            <a:r>
              <a:rPr kumimoji="0" lang="en-US" altLang="zh-CN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 </a:t>
            </a:r>
            <a:r>
              <a:rPr kumimoji="0" lang="en-US" altLang="zh-CN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thiệu</a:t>
            </a:r>
            <a:r>
              <a:rPr kumimoji="0" lang="en-US" altLang="zh-CN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 </a:t>
            </a:r>
            <a:r>
              <a:rPr kumimoji="0" lang="en-US" altLang="zh-CN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hình</a:t>
            </a:r>
            <a:r>
              <a:rPr kumimoji="0" lang="en-US" altLang="zh-CN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 </a:t>
            </a:r>
            <a:r>
              <a:rPr kumimoji="0" lang="en-US" altLang="zh-CN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bình</a:t>
            </a:r>
            <a:r>
              <a:rPr kumimoji="0" lang="en-US" altLang="zh-CN" sz="4000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 </a:t>
            </a:r>
            <a:r>
              <a:rPr kumimoji="0" lang="en-US" altLang="zh-CN" sz="40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rPr>
              <a:t>hành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95号-手刻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47816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文本框 31">
            <a:extLst>
              <a:ext uri="{FF2B5EF4-FFF2-40B4-BE49-F238E27FC236}">
                <a16:creationId xmlns:a16="http://schemas.microsoft.com/office/drawing/2014/main" xmlns="" id="{713B5990-F491-4A59-8F2E-1D79949E1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710" y="3138020"/>
            <a:ext cx="860257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Chào</a:t>
            </a:r>
            <a:r>
              <a:rPr kumimoji="0" lang="en-US" altLang="zh-CN" sz="96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</a:t>
            </a:r>
            <a:r>
              <a:rPr kumimoji="0" lang="en-US" altLang="zh-CN" sz="96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tạm</a:t>
            </a:r>
            <a:r>
              <a:rPr kumimoji="0" lang="en-US" altLang="zh-CN" sz="96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 </a:t>
            </a:r>
            <a:r>
              <a:rPr kumimoji="0" lang="en-US" altLang="zh-CN" sz="96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rPr>
              <a:t>biệt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5号-无外润黑体" panose="00000500000000000000" pitchFamily="2" charset="-122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42433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795097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507</Words>
  <Application>Microsoft Office PowerPoint</Application>
  <PresentationFormat>Custom</PresentationFormat>
  <Paragraphs>108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Arial</vt:lpstr>
      <vt:lpstr>字魂95号-手刻宋</vt:lpstr>
      <vt:lpstr>Calibri Light</vt:lpstr>
      <vt:lpstr>Times New Roman</vt:lpstr>
      <vt:lpstr>等线</vt:lpstr>
      <vt:lpstr>等线 Light</vt:lpstr>
      <vt:lpstr>字魂5号-无外润黑体</vt:lpstr>
      <vt:lpstr>UTM Showcard</vt:lpstr>
      <vt:lpstr>UTM Gradoo</vt:lpstr>
      <vt:lpstr>Cambria</vt:lpstr>
      <vt:lpstr>Cambria Math</vt:lpstr>
      <vt:lpstr>Calibri</vt:lpstr>
      <vt:lpstr>Brush Script MT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THANH HUONG</cp:lastModifiedBy>
  <cp:revision>21</cp:revision>
  <dcterms:created xsi:type="dcterms:W3CDTF">2021-12-28T07:47:40Z</dcterms:created>
  <dcterms:modified xsi:type="dcterms:W3CDTF">2023-01-15T10:33:40Z</dcterms:modified>
</cp:coreProperties>
</file>