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Lst>
  <p:notesMasterIdLst>
    <p:notesMasterId r:id="rId39"/>
  </p:notesMasterIdLst>
  <p:sldIdLst>
    <p:sldId id="262" r:id="rId7"/>
    <p:sldId id="257" r:id="rId8"/>
    <p:sldId id="258" r:id="rId9"/>
    <p:sldId id="294" r:id="rId10"/>
    <p:sldId id="271" r:id="rId11"/>
    <p:sldId id="259" r:id="rId12"/>
    <p:sldId id="283" r:id="rId13"/>
    <p:sldId id="284" r:id="rId14"/>
    <p:sldId id="260" r:id="rId15"/>
    <p:sldId id="261" r:id="rId16"/>
    <p:sldId id="285" r:id="rId17"/>
    <p:sldId id="266" r:id="rId18"/>
    <p:sldId id="286" r:id="rId19"/>
    <p:sldId id="287" r:id="rId20"/>
    <p:sldId id="263" r:id="rId21"/>
    <p:sldId id="265" r:id="rId22"/>
    <p:sldId id="288" r:id="rId23"/>
    <p:sldId id="268" r:id="rId24"/>
    <p:sldId id="269" r:id="rId25"/>
    <p:sldId id="289" r:id="rId26"/>
    <p:sldId id="267" r:id="rId27"/>
    <p:sldId id="275" r:id="rId28"/>
    <p:sldId id="291" r:id="rId29"/>
    <p:sldId id="292" r:id="rId30"/>
    <p:sldId id="293" r:id="rId31"/>
    <p:sldId id="295" r:id="rId32"/>
    <p:sldId id="296" r:id="rId33"/>
    <p:sldId id="297" r:id="rId34"/>
    <p:sldId id="298" r:id="rId35"/>
    <p:sldId id="299" r:id="rId36"/>
    <p:sldId id="300"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F5B093"/>
    <a:srgbClr val="FF3399"/>
    <a:srgbClr val="9966FF"/>
    <a:srgbClr val="A30D8E"/>
    <a:srgbClr val="00FF00"/>
    <a:srgbClr val="FF66CC"/>
    <a:srgbClr val="33CCCC"/>
    <a:srgbClr val="CC99FF"/>
    <a:srgbClr val="F59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6975" autoAdjust="0"/>
  </p:normalViewPr>
  <p:slideViewPr>
    <p:cSldViewPr>
      <p:cViewPr>
        <p:scale>
          <a:sx n="73" d="100"/>
          <a:sy n="73" d="100"/>
        </p:scale>
        <p:origin x="-54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BD6C7-AF13-48D8-9352-8D2D6060C3AD}" type="datetimeFigureOut">
              <a:rPr lang="en-US" smtClean="0"/>
              <a:pPr/>
              <a:t>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0E09D-5F09-44E1-8E06-206F424EFF00}" type="slidenum">
              <a:rPr lang="en-US" smtClean="0"/>
              <a:pPr/>
              <a:t>‹#›</a:t>
            </a:fld>
            <a:endParaRPr lang="en-US"/>
          </a:p>
        </p:txBody>
      </p:sp>
    </p:spTree>
    <p:extLst>
      <p:ext uri="{BB962C8B-B14F-4D97-AF65-F5344CB8AC3E}">
        <p14:creationId xmlns:p14="http://schemas.microsoft.com/office/powerpoint/2010/main" val="99966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ươt</a:t>
            </a:r>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VNI-Times" pitchFamily="2" charset="0"/>
              </a:defRPr>
            </a:lvl1pPr>
            <a:lvl2pPr marL="742950" indent="-285750">
              <a:defRPr sz="2000" b="1">
                <a:solidFill>
                  <a:schemeClr val="tx1"/>
                </a:solidFill>
                <a:latin typeface="VNI-Times" pitchFamily="2" charset="0"/>
              </a:defRPr>
            </a:lvl2pPr>
            <a:lvl3pPr marL="1143000" indent="-228600">
              <a:defRPr sz="2000" b="1">
                <a:solidFill>
                  <a:schemeClr val="tx1"/>
                </a:solidFill>
                <a:latin typeface="VNI-Times" pitchFamily="2" charset="0"/>
              </a:defRPr>
            </a:lvl3pPr>
            <a:lvl4pPr marL="1600200" indent="-228600">
              <a:defRPr sz="2000" b="1">
                <a:solidFill>
                  <a:schemeClr val="tx1"/>
                </a:solidFill>
                <a:latin typeface="VNI-Times" pitchFamily="2" charset="0"/>
              </a:defRPr>
            </a:lvl4pPr>
            <a:lvl5pPr marL="2057400" indent="-22860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algn="r" eaLnBrk="1" hangingPunct="1"/>
            <a:fld id="{BBD02C8A-6318-480F-80BD-BFC4B6C60E38}" type="slidenum">
              <a:rPr lang="en-US" altLang="en-US" sz="1200" b="0">
                <a:latin typeface="Arial" pitchFamily="34" charset="0"/>
              </a:rPr>
              <a:pPr algn="r" eaLnBrk="1" hangingPunct="1"/>
              <a:t>20</a:t>
            </a:fld>
            <a:endParaRPr lang="en-US" altLang="en-US" sz="1200" b="0">
              <a:latin typeface="Arial" pitchFamily="34" charset="0"/>
            </a:endParaRPr>
          </a:p>
        </p:txBody>
      </p:sp>
    </p:spTree>
    <p:extLst>
      <p:ext uri="{BB962C8B-B14F-4D97-AF65-F5344CB8AC3E}">
        <p14:creationId xmlns:p14="http://schemas.microsoft.com/office/powerpoint/2010/main" val="79266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0E09D-5F09-44E1-8E06-206F424EFF00}" type="slidenum">
              <a:rPr lang="en-US" smtClean="0"/>
              <a:pPr/>
              <a:t>21</a:t>
            </a:fld>
            <a:endParaRPr lang="en-US"/>
          </a:p>
        </p:txBody>
      </p:sp>
    </p:spTree>
    <p:extLst>
      <p:ext uri="{BB962C8B-B14F-4D97-AF65-F5344CB8AC3E}">
        <p14:creationId xmlns:p14="http://schemas.microsoft.com/office/powerpoint/2010/main" val="231495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63DB8C-894C-411B-AB7D-67719FA56D3B}"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31508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DB8C-894C-411B-AB7D-67719FA56D3B}"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229207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DB8C-894C-411B-AB7D-67719FA56D3B}"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384916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69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035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64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64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036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866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57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551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DB8C-894C-411B-AB7D-67719FA56D3B}"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185899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132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463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43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4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039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785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743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59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986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0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3DB8C-894C-411B-AB7D-67719FA56D3B}"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772759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649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902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589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723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404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871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13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302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01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64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3DB8C-894C-411B-AB7D-67719FA56D3B}"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374661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8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61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432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449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562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116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540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11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960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3DB8C-894C-411B-AB7D-67719FA56D3B}" type="datetimeFigureOut">
              <a:rPr lang="en-US" smtClean="0"/>
              <a:pPr/>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2263486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31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56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31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2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557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48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95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56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166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109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3DB8C-894C-411B-AB7D-67719FA56D3B}" type="datetimeFigureOut">
              <a:rPr lang="en-US" smtClean="0"/>
              <a:pPr/>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29388695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587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633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789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936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83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57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550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3DB8C-894C-411B-AB7D-67719FA56D3B}" type="datetimeFigureOut">
              <a:rPr lang="en-US" smtClean="0"/>
              <a:pPr/>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201645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3DB8C-894C-411B-AB7D-67719FA56D3B}"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265795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3DB8C-894C-411B-AB7D-67719FA56D3B}"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pPr/>
              <a:t>‹#›</a:t>
            </a:fld>
            <a:endParaRPr lang="en-US"/>
          </a:p>
        </p:txBody>
      </p:sp>
    </p:spTree>
    <p:extLst>
      <p:ext uri="{BB962C8B-B14F-4D97-AF65-F5344CB8AC3E}">
        <p14:creationId xmlns:p14="http://schemas.microsoft.com/office/powerpoint/2010/main" val="69698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DB8C-894C-411B-AB7D-67719FA56D3B}" type="datetimeFigureOut">
              <a:rPr lang="en-US" smtClean="0"/>
              <a:pPr/>
              <a:t>2/15/2023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F9BC4-DFF1-496E-9951-4773E289F0F7}" type="slidenum">
              <a:rPr lang="en-US" smtClean="0"/>
              <a:pPr/>
              <a:t>‹#›</a:t>
            </a:fld>
            <a:endParaRPr lang="en-US"/>
          </a:p>
        </p:txBody>
      </p:sp>
    </p:spTree>
    <p:extLst>
      <p:ext uri="{BB962C8B-B14F-4D97-AF65-F5344CB8AC3E}">
        <p14:creationId xmlns:p14="http://schemas.microsoft.com/office/powerpoint/2010/main" val="264978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2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289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8117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2289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3612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29.gif"/><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0.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7688" y="1916832"/>
            <a:ext cx="8620744" cy="2376264"/>
          </a:xfrm>
        </p:spPr>
        <p:txBody>
          <a:bodyPr>
            <a:prstTxWarp prst="textCanDown">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a:ln/>
                <a:solidFill>
                  <a:srgbClr val="FF3300"/>
                </a:solidFill>
                <a:latin typeface="Times New Roman" pitchFamily="18" charset="0"/>
                <a:cs typeface="Times New Roman" pitchFamily="18" charset="0"/>
              </a:rPr>
              <a:t>Luyện </a:t>
            </a:r>
            <a:r>
              <a:rPr lang="en-US" b="1">
                <a:ln/>
                <a:solidFill>
                  <a:srgbClr val="FFC000"/>
                </a:solidFill>
                <a:latin typeface="Times New Roman" pitchFamily="18" charset="0"/>
                <a:cs typeface="Times New Roman" pitchFamily="18" charset="0"/>
              </a:rPr>
              <a:t>từ</a:t>
            </a:r>
            <a:r>
              <a:rPr lang="en-US" b="1">
                <a:ln/>
                <a:solidFill>
                  <a:srgbClr val="FF3300"/>
                </a:solidFill>
                <a:latin typeface="Times New Roman" pitchFamily="18" charset="0"/>
                <a:cs typeface="Times New Roman" pitchFamily="18" charset="0"/>
              </a:rPr>
              <a:t> </a:t>
            </a:r>
            <a:r>
              <a:rPr lang="en-US" b="1">
                <a:ln/>
                <a:solidFill>
                  <a:srgbClr val="0070C0"/>
                </a:solidFill>
                <a:latin typeface="Times New Roman" pitchFamily="18" charset="0"/>
                <a:cs typeface="Times New Roman" pitchFamily="18" charset="0"/>
              </a:rPr>
              <a:t>và</a:t>
            </a:r>
            <a:r>
              <a:rPr lang="en-US" b="1">
                <a:ln/>
                <a:solidFill>
                  <a:srgbClr val="FF3300"/>
                </a:solidFill>
                <a:latin typeface="Times New Roman" pitchFamily="18" charset="0"/>
                <a:cs typeface="Times New Roman" pitchFamily="18" charset="0"/>
              </a:rPr>
              <a:t> </a:t>
            </a:r>
            <a:r>
              <a:rPr lang="en-US" b="1">
                <a:ln/>
                <a:solidFill>
                  <a:srgbClr val="7030A0"/>
                </a:solidFill>
                <a:latin typeface="Times New Roman" pitchFamily="18" charset="0"/>
                <a:cs typeface="Times New Roman" pitchFamily="18" charset="0"/>
              </a:rPr>
              <a:t>câu</a:t>
            </a:r>
            <a:br>
              <a:rPr lang="en-US" b="1">
                <a:ln/>
                <a:solidFill>
                  <a:srgbClr val="7030A0"/>
                </a:solidFill>
                <a:latin typeface="Times New Roman" pitchFamily="18" charset="0"/>
                <a:cs typeface="Times New Roman" pitchFamily="18" charset="0"/>
              </a:rPr>
            </a:br>
            <a:r>
              <a:rPr lang="en-US" b="1">
                <a:ln/>
                <a:solidFill>
                  <a:schemeClr val="accent3">
                    <a:lumMod val="50000"/>
                  </a:schemeClr>
                </a:solidFill>
                <a:latin typeface="Times New Roman" pitchFamily="18" charset="0"/>
                <a:cs typeface="Times New Roman" pitchFamily="18" charset="0"/>
              </a:rPr>
              <a:t>Mở rộng vốn từ : Cái đẹp</a:t>
            </a:r>
            <a:endParaRPr lang="en-US" b="1" dirty="0">
              <a:ln/>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96272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Box 6">
            <a:hlinkClick r:id="rId3" action="ppaction://hlinkfile"/>
          </p:cNvPr>
          <p:cNvSpPr txBox="1">
            <a:spLocks noChangeArrowheads="1"/>
          </p:cNvSpPr>
          <p:nvPr/>
        </p:nvSpPr>
        <p:spPr bwMode="auto">
          <a:xfrm>
            <a:off x="3287688" y="2114155"/>
            <a:ext cx="2232248" cy="52387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tươi</a:t>
            </a:r>
            <a:r>
              <a:rPr lang="en-US" sz="2800" b="1" dirty="0">
                <a:solidFill>
                  <a:srgbClr val="0000FF"/>
                </a:solidFill>
              </a:rPr>
              <a:t> </a:t>
            </a:r>
            <a:r>
              <a:rPr lang="en-US" sz="2800" b="1" dirty="0" err="1">
                <a:solidFill>
                  <a:srgbClr val="0000FF"/>
                </a:solidFill>
              </a:rPr>
              <a:t>đẹp</a:t>
            </a:r>
            <a:endParaRPr lang="en-US" sz="2800" b="1" dirty="0">
              <a:solidFill>
                <a:srgbClr val="0000FF"/>
              </a:solidFill>
            </a:endParaRPr>
          </a:p>
        </p:txBody>
      </p:sp>
      <p:sp>
        <p:nvSpPr>
          <p:cNvPr id="7" name="Text Box 9"/>
          <p:cNvSpPr txBox="1">
            <a:spLocks noChangeArrowheads="1"/>
          </p:cNvSpPr>
          <p:nvPr/>
        </p:nvSpPr>
        <p:spPr bwMode="auto">
          <a:xfrm>
            <a:off x="4079776" y="260648"/>
            <a:ext cx="3888432" cy="523220"/>
          </a:xfrm>
          <a:prstGeom prst="rect">
            <a:avLst/>
          </a:prstGeom>
          <a:solidFill>
            <a:srgbClr val="00B0F0"/>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2. </a:t>
            </a:r>
            <a:r>
              <a:rPr lang="en-US" sz="2800" b="1" dirty="0" err="1"/>
              <a:t>Tìm</a:t>
            </a:r>
            <a:r>
              <a:rPr lang="en-US" sz="2800" b="1" dirty="0"/>
              <a:t> </a:t>
            </a:r>
            <a:r>
              <a:rPr lang="en-US" sz="2800" b="1" dirty="0" err="1"/>
              <a:t>và</a:t>
            </a:r>
            <a:r>
              <a:rPr lang="en-US" sz="2800" b="1" dirty="0"/>
              <a:t> </a:t>
            </a:r>
            <a:r>
              <a:rPr lang="en-US" sz="2800" b="1" dirty="0" err="1"/>
              <a:t>ghi</a:t>
            </a:r>
            <a:r>
              <a:rPr lang="en-US" sz="2800" b="1" dirty="0"/>
              <a:t> </a:t>
            </a:r>
            <a:r>
              <a:rPr lang="en-US" sz="2800" b="1" dirty="0" err="1"/>
              <a:t>lại</a:t>
            </a:r>
            <a:r>
              <a:rPr lang="en-US" sz="2800" b="1" dirty="0"/>
              <a:t> </a:t>
            </a:r>
            <a:r>
              <a:rPr lang="en-US" sz="2800" b="1" dirty="0" err="1"/>
              <a:t>các</a:t>
            </a:r>
            <a:r>
              <a:rPr lang="en-US" sz="2800" b="1" dirty="0"/>
              <a:t> </a:t>
            </a:r>
            <a:r>
              <a:rPr lang="en-US" sz="2800" b="1" dirty="0" err="1"/>
              <a:t>từ</a:t>
            </a:r>
            <a:r>
              <a:rPr lang="en-US" sz="2800" b="1" dirty="0"/>
              <a:t>:</a:t>
            </a:r>
          </a:p>
        </p:txBody>
      </p:sp>
      <p:sp>
        <p:nvSpPr>
          <p:cNvPr id="8" name="Text Box 10"/>
          <p:cNvSpPr txBox="1">
            <a:spLocks noChangeArrowheads="1"/>
          </p:cNvSpPr>
          <p:nvPr/>
        </p:nvSpPr>
        <p:spPr bwMode="auto">
          <a:xfrm>
            <a:off x="407368" y="1198568"/>
            <a:ext cx="9073008" cy="523220"/>
          </a:xfrm>
          <a:prstGeom prst="rect">
            <a:avLst/>
          </a:prstGeom>
          <a:solidFill>
            <a:schemeClr val="accent3">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r>
              <a:rPr lang="en-US" sz="2800" b="1" dirty="0"/>
              <a:t> a. </a:t>
            </a:r>
            <a:r>
              <a:rPr lang="en-US" sz="2800" b="1" dirty="0" err="1"/>
              <a:t>Chỉ</a:t>
            </a:r>
            <a:r>
              <a:rPr lang="en-US" sz="2800" b="1" dirty="0"/>
              <a:t> </a:t>
            </a:r>
            <a:r>
              <a:rPr lang="en-US" sz="2800" b="1" dirty="0" err="1"/>
              <a:t>dùng</a:t>
            </a:r>
            <a:r>
              <a:rPr lang="en-US" sz="2800" b="1" dirty="0"/>
              <a:t> </a:t>
            </a:r>
            <a:r>
              <a:rPr lang="en-US" sz="2800" b="1" dirty="0" err="1"/>
              <a:t>để</a:t>
            </a:r>
            <a:r>
              <a:rPr lang="en-US" sz="2800" b="1" dirty="0"/>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thiên</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r>
              <a:rPr lang="en-US" sz="2800" b="1" dirty="0" err="1">
                <a:solidFill>
                  <a:srgbClr val="FF0000"/>
                </a:solidFill>
              </a:rPr>
              <a:t>cảnh</a:t>
            </a:r>
            <a:r>
              <a:rPr lang="en-US" sz="2800" b="1" dirty="0">
                <a:solidFill>
                  <a:srgbClr val="FF0000"/>
                </a:solidFill>
              </a:rPr>
              <a:t> </a:t>
            </a:r>
            <a:r>
              <a:rPr lang="en-US" sz="2800" b="1" dirty="0" err="1">
                <a:solidFill>
                  <a:srgbClr val="FF0000"/>
                </a:solidFill>
              </a:rPr>
              <a:t>vật</a:t>
            </a:r>
            <a:endParaRPr lang="en-US" sz="2800" b="1" dirty="0">
              <a:solidFill>
                <a:srgbClr val="FF0000"/>
              </a:solidFill>
            </a:endParaRPr>
          </a:p>
        </p:txBody>
      </p:sp>
      <p:sp>
        <p:nvSpPr>
          <p:cNvPr id="9" name="Text Box 10"/>
          <p:cNvSpPr txBox="1">
            <a:spLocks noChangeArrowheads="1"/>
          </p:cNvSpPr>
          <p:nvPr/>
        </p:nvSpPr>
        <p:spPr bwMode="auto">
          <a:xfrm>
            <a:off x="413806" y="3231535"/>
            <a:ext cx="10434722" cy="523220"/>
          </a:xfrm>
          <a:prstGeom prst="rect">
            <a:avLst/>
          </a:prstGeom>
          <a:solidFill>
            <a:schemeClr val="accent3">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r>
              <a:rPr lang="en-US" sz="2800" b="1" err="1"/>
              <a:t>b</a:t>
            </a:r>
            <a:r>
              <a:rPr lang="en-US" sz="2800" b="1"/>
              <a:t>.</a:t>
            </a:r>
            <a:r>
              <a:rPr lang="vi-VN" sz="2800" b="1"/>
              <a:t> </a:t>
            </a:r>
            <a:r>
              <a:rPr lang="en-US" sz="2800" b="1"/>
              <a:t>Dùng </a:t>
            </a:r>
            <a:r>
              <a:rPr lang="en-US" sz="2800" b="1" dirty="0" err="1"/>
              <a:t>để</a:t>
            </a:r>
            <a:r>
              <a:rPr lang="en-US" sz="2800" b="1" dirty="0"/>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cả</a:t>
            </a:r>
            <a:r>
              <a:rPr lang="en-US" sz="2800" b="1" dirty="0">
                <a:solidFill>
                  <a:srgbClr val="FF0000"/>
                </a:solidFill>
              </a:rPr>
              <a:t> </a:t>
            </a:r>
            <a:r>
              <a:rPr lang="en-US" sz="2800" b="1" dirty="0" err="1">
                <a:solidFill>
                  <a:srgbClr val="FF0000"/>
                </a:solidFill>
              </a:rPr>
              <a:t>thiên</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r>
              <a:rPr lang="en-US" sz="2800" b="1" dirty="0" err="1">
                <a:solidFill>
                  <a:srgbClr val="FF0000"/>
                </a:solidFill>
              </a:rPr>
              <a:t>cảnh</a:t>
            </a:r>
            <a:r>
              <a:rPr lang="en-US" sz="2800" b="1" dirty="0">
                <a:solidFill>
                  <a:srgbClr val="FF0000"/>
                </a:solidFill>
              </a:rPr>
              <a:t> </a:t>
            </a:r>
            <a:r>
              <a:rPr lang="en-US" sz="2800" b="1" err="1">
                <a:solidFill>
                  <a:srgbClr val="FF0000"/>
                </a:solidFill>
              </a:rPr>
              <a:t>vật</a:t>
            </a:r>
            <a:r>
              <a:rPr lang="en-US" sz="2800" b="1">
                <a:solidFill>
                  <a:srgbClr val="FF0000"/>
                </a:solidFill>
              </a:rPr>
              <a:t>,</a:t>
            </a:r>
            <a:r>
              <a:rPr lang="vi-VN" sz="2800" b="1">
                <a:solidFill>
                  <a:srgbClr val="FF0000"/>
                </a:solidFill>
              </a:rPr>
              <a:t> con</a:t>
            </a:r>
            <a:r>
              <a:rPr lang="en-US" sz="2800" b="1">
                <a:solidFill>
                  <a:srgbClr val="FF0000"/>
                </a:solidFill>
              </a:rPr>
              <a:t> </a:t>
            </a:r>
            <a:r>
              <a:rPr lang="en-US" sz="2800" b="1" dirty="0" err="1">
                <a:solidFill>
                  <a:srgbClr val="FF0000"/>
                </a:solidFill>
              </a:rPr>
              <a:t>người</a:t>
            </a:r>
            <a:endParaRPr lang="en-US" sz="2800" b="1" dirty="0">
              <a:solidFill>
                <a:srgbClr val="FF0000"/>
              </a:solidFill>
            </a:endParaRPr>
          </a:p>
        </p:txBody>
      </p:sp>
      <p:sp>
        <p:nvSpPr>
          <p:cNvPr id="10" name="Text Box 16"/>
          <p:cNvSpPr txBox="1">
            <a:spLocks noChangeArrowheads="1"/>
          </p:cNvSpPr>
          <p:nvPr/>
        </p:nvSpPr>
        <p:spPr bwMode="auto">
          <a:xfrm>
            <a:off x="3287687" y="4293096"/>
            <a:ext cx="2232249" cy="52387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xinh</a:t>
            </a:r>
            <a:r>
              <a:rPr lang="en-US" sz="2800" b="1" dirty="0">
                <a:solidFill>
                  <a:srgbClr val="0000FF"/>
                </a:solidFill>
              </a:rPr>
              <a:t> </a:t>
            </a:r>
            <a:r>
              <a:rPr lang="en-US" sz="2800" b="1" dirty="0" err="1">
                <a:solidFill>
                  <a:srgbClr val="0000FF"/>
                </a:solidFill>
              </a:rPr>
              <a:t>xắn</a:t>
            </a:r>
            <a:endParaRPr lang="en-US" sz="2800" dirty="0">
              <a:solidFill>
                <a:srgbClr val="0000FF"/>
              </a:solidFill>
            </a:endParaRPr>
          </a:p>
        </p:txBody>
      </p:sp>
    </p:spTree>
    <p:extLst>
      <p:ext uri="{BB962C8B-B14F-4D97-AF65-F5344CB8AC3E}">
        <p14:creationId xmlns:p14="http://schemas.microsoft.com/office/powerpoint/2010/main" val="21491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28600"/>
            <a:ext cx="380576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1" y="228600"/>
            <a:ext cx="3949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274" y="228600"/>
            <a:ext cx="39624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352800"/>
            <a:ext cx="3797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1" y="3352800"/>
            <a:ext cx="393276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6274" y="3348038"/>
            <a:ext cx="396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DEDDCED1-112C-4CA3-8993-A03216ACBFE6}"/>
              </a:ext>
            </a:extLst>
          </p:cNvPr>
          <p:cNvSpPr txBox="1"/>
          <p:nvPr/>
        </p:nvSpPr>
        <p:spPr>
          <a:xfrm>
            <a:off x="1014641" y="2677180"/>
            <a:ext cx="2182008"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hùng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vĩ</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A4E13E72-323A-4AFF-8AF8-E92102D3A6C2}"/>
              </a:ext>
            </a:extLst>
          </p:cNvPr>
          <p:cNvSpPr txBox="1"/>
          <p:nvPr/>
        </p:nvSpPr>
        <p:spPr>
          <a:xfrm>
            <a:off x="5267079" y="2677180"/>
            <a:ext cx="1653017"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th</a:t>
            </a:r>
            <a:r>
              <a:rPr lang="vi-VN" sz="2800" b="1" dirty="0">
                <a:solidFill>
                  <a:srgbClr val="FF0000"/>
                </a:solidFill>
                <a:latin typeface="Times New Roman" panose="02020603050405020304" pitchFamily="18" charset="0"/>
                <a:cs typeface="Times New Roman" panose="02020603050405020304" pitchFamily="18" charset="0"/>
              </a:rPr>
              <a:t>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mộng</a:t>
            </a:r>
            <a:endParaRPr lang="vi-VN" sz="2800" b="1" dirty="0">
              <a:solidFill>
                <a:srgbClr val="FF0000"/>
              </a:solidFill>
              <a:latin typeface="Times New Roman" panose="02020603050405020304" pitchFamily="18" charset="0"/>
              <a:cs typeface="Times New Roman" panose="02020603050405020304" pitchFamily="18" charset="0"/>
            </a:endParaRPr>
          </a:p>
        </p:txBody>
      </p:sp>
      <p:grpSp>
        <p:nvGrpSpPr>
          <p:cNvPr id="11" name="TextBox 10"/>
          <p:cNvGrpSpPr>
            <a:grpSpLocks/>
          </p:cNvGrpSpPr>
          <p:nvPr/>
        </p:nvGrpSpPr>
        <p:grpSpPr bwMode="auto">
          <a:xfrm>
            <a:off x="9091786" y="2677180"/>
            <a:ext cx="2395233" cy="749300"/>
            <a:chOff x="5418" y="146"/>
            <a:chExt cx="2235" cy="472"/>
          </a:xfrm>
        </p:grpSpPr>
        <p:pic>
          <p:nvPicPr>
            <p:cNvPr id="12302" name="TextBox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8" y="146"/>
              <a:ext cx="166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6"/>
            <p:cNvSpPr txBox="1">
              <a:spLocks noChangeArrowheads="1"/>
            </p:cNvSpPr>
            <p:nvPr/>
          </p:nvSpPr>
          <p:spPr bwMode="auto">
            <a:xfrm>
              <a:off x="5436" y="188"/>
              <a:ext cx="2217" cy="33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b="1" dirty="0">
                  <a:solidFill>
                    <a:srgbClr val="002060"/>
                  </a:solidFill>
                  <a:cs typeface="Times New Roman" panose="02020603050405020304" pitchFamily="18" charset="0"/>
                </a:rPr>
                <a:t>r</a:t>
              </a:r>
              <a:r>
                <a:rPr lang="vi-VN" altLang="en-US" sz="2800" b="1" dirty="0">
                  <a:solidFill>
                    <a:srgbClr val="002060"/>
                  </a:solidFill>
                  <a:cs typeface="Times New Roman" panose="02020603050405020304" pitchFamily="18" charset="0"/>
                </a:rPr>
                <a:t>ực rỡ, sặc  sỡ</a:t>
              </a:r>
            </a:p>
          </p:txBody>
        </p:sp>
      </p:grpSp>
      <p:sp>
        <p:nvSpPr>
          <p:cNvPr id="12" name="TextBox 11">
            <a:extLst>
              <a:ext uri="{FF2B5EF4-FFF2-40B4-BE49-F238E27FC236}">
                <a16:creationId xmlns="" xmlns:a16="http://schemas.microsoft.com/office/drawing/2014/main" id="{22CDE504-28E9-4796-AC71-118A5375C142}"/>
              </a:ext>
            </a:extLst>
          </p:cNvPr>
          <p:cNvSpPr txBox="1"/>
          <p:nvPr/>
        </p:nvSpPr>
        <p:spPr>
          <a:xfrm>
            <a:off x="8734894" y="6332896"/>
            <a:ext cx="3129383"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lvl1pPr>
              <a:defRPr sz="2000" b="1">
                <a:solidFill>
                  <a:schemeClr val="tx1"/>
                </a:solidFill>
                <a:latin typeface="VNI-Times" pitchFamily="2" charset="0"/>
              </a:defRPr>
            </a:lvl1pPr>
            <a:lvl2pPr marL="742950" indent="-285750">
              <a:defRPr sz="2000" b="1">
                <a:solidFill>
                  <a:schemeClr val="tx1"/>
                </a:solidFill>
                <a:latin typeface="VNI-Times" pitchFamily="2" charset="0"/>
              </a:defRPr>
            </a:lvl2pPr>
            <a:lvl3pPr marL="1143000" indent="-228600">
              <a:defRPr sz="2000" b="1">
                <a:solidFill>
                  <a:schemeClr val="tx1"/>
                </a:solidFill>
                <a:latin typeface="VNI-Times" pitchFamily="2" charset="0"/>
              </a:defRPr>
            </a:lvl3pPr>
            <a:lvl4pPr marL="1600200" indent="-228600">
              <a:defRPr sz="2000" b="1">
                <a:solidFill>
                  <a:schemeClr val="tx1"/>
                </a:solidFill>
                <a:latin typeface="VNI-Times" pitchFamily="2" charset="0"/>
              </a:defRPr>
            </a:lvl4pPr>
            <a:lvl5pPr marL="2057400" indent="-22860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defRPr/>
            </a:pPr>
            <a:r>
              <a:rPr lang="en-US" altLang="en-US" sz="2800" dirty="0">
                <a:solidFill>
                  <a:srgbClr val="002060"/>
                </a:solidFill>
                <a:latin typeface="Times New Roman" panose="02020603050405020304" pitchFamily="18" charset="0"/>
                <a:cs typeface="Times New Roman" panose="02020603050405020304" pitchFamily="18" charset="0"/>
              </a:rPr>
              <a:t>t</a:t>
            </a:r>
            <a:r>
              <a:rPr lang="vi-VN" altLang="en-US" sz="2800" dirty="0">
                <a:solidFill>
                  <a:srgbClr val="002060"/>
                </a:solidFill>
                <a:latin typeface="Times New Roman" panose="02020603050405020304" pitchFamily="18" charset="0"/>
                <a:cs typeface="Times New Roman" panose="02020603050405020304" pitchFamily="18" charset="0"/>
              </a:rPr>
              <a:t>ươ</a:t>
            </a:r>
            <a:r>
              <a:rPr lang="en-US" altLang="en-US" sz="2800" dirty="0">
                <a:solidFill>
                  <a:srgbClr val="002060"/>
                </a:solidFill>
                <a:latin typeface="Times New Roman" panose="02020603050405020304" pitchFamily="18" charset="0"/>
                <a:cs typeface="Times New Roman" panose="02020603050405020304" pitchFamily="18" charset="0"/>
              </a:rPr>
              <a:t>i </a:t>
            </a:r>
            <a:r>
              <a:rPr lang="vi-VN" altLang="en-US" sz="2800" dirty="0">
                <a:solidFill>
                  <a:srgbClr val="002060"/>
                </a:solidFill>
                <a:latin typeface="Times New Roman" panose="02020603050405020304" pitchFamily="18" charset="0"/>
                <a:cs typeface="Times New Roman" panose="02020603050405020304" pitchFamily="18" charset="0"/>
              </a:rPr>
              <a:t>đẹp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xanh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tươi</a:t>
            </a:r>
            <a:endParaRPr lang="vi-VN" altLang="en-US" sz="2800"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4259A64C-6FAD-4A52-BD3A-ADECF0024C7C}"/>
              </a:ext>
            </a:extLst>
          </p:cNvPr>
          <p:cNvSpPr txBox="1"/>
          <p:nvPr/>
        </p:nvSpPr>
        <p:spPr>
          <a:xfrm>
            <a:off x="5280176" y="6334780"/>
            <a:ext cx="1794081"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huy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hoàng</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EDAED377-FBD3-476C-AC94-2ECCF88EE90A}"/>
              </a:ext>
            </a:extLst>
          </p:cNvPr>
          <p:cNvSpPr txBox="1"/>
          <p:nvPr/>
        </p:nvSpPr>
        <p:spPr>
          <a:xfrm>
            <a:off x="673736" y="6332896"/>
            <a:ext cx="2959465"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nguy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lệ</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8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500" fill="hold"/>
                                        <p:tgtEl>
                                          <p:spTgt spid="10248"/>
                                        </p:tgtEl>
                                        <p:attrNameLst>
                                          <p:attrName>ppt_w</p:attrName>
                                        </p:attrNameLst>
                                      </p:cBhvr>
                                      <p:tavLst>
                                        <p:tav tm="0">
                                          <p:val>
                                            <p:fltVal val="0"/>
                                          </p:val>
                                        </p:tav>
                                        <p:tav tm="100000">
                                          <p:val>
                                            <p:strVal val="#ppt_w"/>
                                          </p:val>
                                        </p:tav>
                                      </p:tavLst>
                                    </p:anim>
                                    <p:anim calcmode="lin" valueType="num">
                                      <p:cBhvr>
                                        <p:cTn id="8" dur="500" fill="hold"/>
                                        <p:tgtEl>
                                          <p:spTgt spid="1024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p:cTn id="11" dur="500" fill="hold"/>
                                        <p:tgtEl>
                                          <p:spTgt spid="10247"/>
                                        </p:tgtEl>
                                        <p:attrNameLst>
                                          <p:attrName>ppt_w</p:attrName>
                                        </p:attrNameLst>
                                      </p:cBhvr>
                                      <p:tavLst>
                                        <p:tav tm="0">
                                          <p:val>
                                            <p:fltVal val="0"/>
                                          </p:val>
                                        </p:tav>
                                        <p:tav tm="100000">
                                          <p:val>
                                            <p:strVal val="#ppt_w"/>
                                          </p:val>
                                        </p:tav>
                                      </p:tavLst>
                                    </p:anim>
                                    <p:anim calcmode="lin" valueType="num">
                                      <p:cBhvr>
                                        <p:cTn id="12" dur="500" fill="hold"/>
                                        <p:tgtEl>
                                          <p:spTgt spid="1024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ppt_w</p:attrName>
                                        </p:attrNameLst>
                                      </p:cBhvr>
                                      <p:tavLst>
                                        <p:tav tm="0">
                                          <p:val>
                                            <p:fltVal val="0"/>
                                          </p:val>
                                        </p:tav>
                                        <p:tav tm="100000">
                                          <p:val>
                                            <p:strVal val="#ppt_w"/>
                                          </p:val>
                                        </p:tav>
                                      </p:tavLst>
                                    </p:anim>
                                    <p:anim calcmode="lin" valueType="num">
                                      <p:cBhvr>
                                        <p:cTn id="16" dur="500" fill="hold"/>
                                        <p:tgtEl>
                                          <p:spTgt spid="1024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500" fill="hold"/>
                                        <p:tgtEl>
                                          <p:spTgt spid="10243"/>
                                        </p:tgtEl>
                                        <p:attrNameLst>
                                          <p:attrName>ppt_w</p:attrName>
                                        </p:attrNameLst>
                                      </p:cBhvr>
                                      <p:tavLst>
                                        <p:tav tm="0">
                                          <p:val>
                                            <p:fltVal val="0"/>
                                          </p:val>
                                        </p:tav>
                                        <p:tav tm="100000">
                                          <p:val>
                                            <p:strVal val="#ppt_w"/>
                                          </p:val>
                                        </p:tav>
                                      </p:tavLst>
                                    </p:anim>
                                    <p:anim calcmode="lin" valueType="num">
                                      <p:cBhvr>
                                        <p:cTn id="20" dur="500" fill="hold"/>
                                        <p:tgtEl>
                                          <p:spTgt spid="1024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0244"/>
                                        </p:tgtEl>
                                        <p:attrNameLst>
                                          <p:attrName>style.visibility</p:attrName>
                                        </p:attrNameLst>
                                      </p:cBhvr>
                                      <p:to>
                                        <p:strVal val="visible"/>
                                      </p:to>
                                    </p:set>
                                    <p:anim calcmode="lin" valueType="num">
                                      <p:cBhvr>
                                        <p:cTn id="23" dur="500" fill="hold"/>
                                        <p:tgtEl>
                                          <p:spTgt spid="10244"/>
                                        </p:tgtEl>
                                        <p:attrNameLst>
                                          <p:attrName>ppt_w</p:attrName>
                                        </p:attrNameLst>
                                      </p:cBhvr>
                                      <p:tavLst>
                                        <p:tav tm="0">
                                          <p:val>
                                            <p:fltVal val="0"/>
                                          </p:val>
                                        </p:tav>
                                        <p:tav tm="100000">
                                          <p:val>
                                            <p:strVal val="#ppt_w"/>
                                          </p:val>
                                        </p:tav>
                                      </p:tavLst>
                                    </p:anim>
                                    <p:anim calcmode="lin" valueType="num">
                                      <p:cBhvr>
                                        <p:cTn id="24" dur="500" fill="hold"/>
                                        <p:tgtEl>
                                          <p:spTgt spid="1024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0245"/>
                                        </p:tgtEl>
                                        <p:attrNameLst>
                                          <p:attrName>style.visibility</p:attrName>
                                        </p:attrNameLst>
                                      </p:cBhvr>
                                      <p:to>
                                        <p:strVal val="visible"/>
                                      </p:to>
                                    </p:set>
                                    <p:anim calcmode="lin" valueType="num">
                                      <p:cBhvr>
                                        <p:cTn id="27" dur="500" fill="hold"/>
                                        <p:tgtEl>
                                          <p:spTgt spid="10245"/>
                                        </p:tgtEl>
                                        <p:attrNameLst>
                                          <p:attrName>ppt_w</p:attrName>
                                        </p:attrNameLst>
                                      </p:cBhvr>
                                      <p:tavLst>
                                        <p:tav tm="0">
                                          <p:val>
                                            <p:fltVal val="0"/>
                                          </p:val>
                                        </p:tav>
                                        <p:tav tm="100000">
                                          <p:val>
                                            <p:strVal val="#ppt_w"/>
                                          </p:val>
                                        </p:tav>
                                      </p:tavLst>
                                    </p:anim>
                                    <p:anim calcmode="lin" valueType="num">
                                      <p:cBhvr>
                                        <p:cTn id="28"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0"/>
                                        </p:tgtEl>
                                        <p:attrNameLst>
                                          <p:attrName>style.visibility</p:attrName>
                                        </p:attrNameLst>
                                      </p:cBhvr>
                                      <p:to>
                                        <p:strVal val="visible"/>
                                      </p:to>
                                    </p:set>
                                    <p:anim calcmode="discrete" valueType="clr">
                                      <p:cBhvr override="childStyle">
                                        <p:cTn id="4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0"/>
                                        </p:tgtEl>
                                        <p:attrNameLst>
                                          <p:attrName>fillcolor</p:attrName>
                                        </p:attrNameLst>
                                      </p:cBhvr>
                                      <p:tavLst>
                                        <p:tav tm="0">
                                          <p:val>
                                            <p:clrVal>
                                              <a:schemeClr val="accent2"/>
                                            </p:clrVal>
                                          </p:val>
                                        </p:tav>
                                        <p:tav tm="50000">
                                          <p:val>
                                            <p:clrVal>
                                              <a:schemeClr val="hlink"/>
                                            </p:clrVal>
                                          </p:val>
                                        </p:tav>
                                      </p:tavLst>
                                    </p:anim>
                                    <p:set>
                                      <p:cBhvr>
                                        <p:cTn id="42" dur="80"/>
                                        <p:tgtEl>
                                          <p:spTgt spid="10"/>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style.rotation</p:attrName>
                                        </p:attrNameLst>
                                      </p:cBhvr>
                                      <p:tavLst>
                                        <p:tav tm="0">
                                          <p:val>
                                            <p:fltVal val="720"/>
                                          </p:val>
                                        </p:tav>
                                        <p:tav tm="100000">
                                          <p:val>
                                            <p:fltVal val="0"/>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 calcmode="lin" valueType="num">
                                      <p:cBhvr>
                                        <p:cTn id="5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3"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
                                        <p:tgtEl>
                                          <p:spTgt spid="12"/>
                                        </p:tgtEl>
                                      </p:cBhvr>
                                    </p:animEffect>
                                    <p:anim calcmode="lin" valueType="num">
                                      <p:cBhvr>
                                        <p:cTn id="69" dur="400" fill="hold"/>
                                        <p:tgtEl>
                                          <p:spTgt spid="12"/>
                                        </p:tgtEl>
                                        <p:attrNameLst>
                                          <p:attrName>ppt_x</p:attrName>
                                        </p:attrNameLst>
                                      </p:cBhvr>
                                      <p:tavLst>
                                        <p:tav tm="0">
                                          <p:val>
                                            <p:strVal val="#ppt_x"/>
                                          </p:val>
                                        </p:tav>
                                        <p:tav tm="100000">
                                          <p:val>
                                            <p:strVal val="#ppt_x"/>
                                          </p:val>
                                        </p:tav>
                                      </p:tavLst>
                                    </p:anim>
                                    <p:anim calcmode="lin" valueType="num">
                                      <p:cBhvr>
                                        <p:cTn id="70" dur="400" fill="hold"/>
                                        <p:tgtEl>
                                          <p:spTgt spid="12"/>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620688"/>
            <a:ext cx="5328593" cy="62373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008" y="620688"/>
            <a:ext cx="5544616" cy="6237312"/>
          </a:xfrm>
          <a:prstGeom prst="rect">
            <a:avLst/>
          </a:prstGeom>
        </p:spPr>
      </p:pic>
      <p:sp>
        <p:nvSpPr>
          <p:cNvPr id="15" name="Text Box 9"/>
          <p:cNvSpPr txBox="1">
            <a:spLocks noChangeArrowheads="1"/>
          </p:cNvSpPr>
          <p:nvPr/>
        </p:nvSpPr>
        <p:spPr bwMode="auto">
          <a:xfrm>
            <a:off x="2351584" y="5949280"/>
            <a:ext cx="2421166" cy="5238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Xinh đẹp</a:t>
            </a:r>
            <a:endParaRPr lang="en-US" sz="2800" b="1" dirty="0"/>
          </a:p>
        </p:txBody>
      </p:sp>
      <p:sp>
        <p:nvSpPr>
          <p:cNvPr id="16" name="Text Box 9"/>
          <p:cNvSpPr txBox="1">
            <a:spLocks noChangeArrowheads="1"/>
          </p:cNvSpPr>
          <p:nvPr/>
        </p:nvSpPr>
        <p:spPr bwMode="auto">
          <a:xfrm>
            <a:off x="7081661" y="5949280"/>
            <a:ext cx="2421166" cy="5238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Hùng vĩ</a:t>
            </a:r>
            <a:endParaRPr lang="en-US" sz="2800" b="1" dirty="0"/>
          </a:p>
        </p:txBody>
      </p:sp>
    </p:spTree>
    <p:extLst>
      <p:ext uri="{BB962C8B-B14F-4D97-AF65-F5344CB8AC3E}">
        <p14:creationId xmlns:p14="http://schemas.microsoft.com/office/powerpoint/2010/main" val="23200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973" name="Group 21">
            <a:extLst>
              <a:ext uri="{FF2B5EF4-FFF2-40B4-BE49-F238E27FC236}">
                <a16:creationId xmlns="" xmlns:a16="http://schemas.microsoft.com/office/drawing/2014/main" id="{2676D91C-E2B2-4F8C-9539-4B93FA8BA89A}"/>
              </a:ext>
            </a:extLst>
          </p:cNvPr>
          <p:cNvGraphicFramePr>
            <a:graphicFrameLocks noGrp="1"/>
          </p:cNvGraphicFramePr>
          <p:nvPr/>
        </p:nvGraphicFramePr>
        <p:xfrm>
          <a:off x="0" y="838200"/>
          <a:ext cx="12192000" cy="3733800"/>
        </p:xfrm>
        <a:graphic>
          <a:graphicData uri="http://schemas.openxmlformats.org/drawingml/2006/table">
            <a:tbl>
              <a:tblPr/>
              <a:tblGrid>
                <a:gridCol w="4165600">
                  <a:extLst>
                    <a:ext uri="{9D8B030D-6E8A-4147-A177-3AD203B41FA5}">
                      <a16:colId xmlns="" xmlns:a16="http://schemas.microsoft.com/office/drawing/2014/main" val="1533624539"/>
                    </a:ext>
                  </a:extLst>
                </a:gridCol>
                <a:gridCol w="8026400">
                  <a:extLst>
                    <a:ext uri="{9D8B030D-6E8A-4147-A177-3AD203B41FA5}">
                      <a16:colId xmlns="" xmlns:a16="http://schemas.microsoft.com/office/drawing/2014/main" val="3469047426"/>
                    </a:ext>
                  </a:extLst>
                </a:gridCol>
              </a:tblGrid>
              <a:tr h="37338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L="170688" marR="170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29917286"/>
                  </a:ext>
                </a:extLst>
              </a:tr>
            </a:tbl>
          </a:graphicData>
        </a:graphic>
      </p:graphicFrame>
      <p:sp>
        <p:nvSpPr>
          <p:cNvPr id="6172" name="Text Box 28"/>
          <p:cNvSpPr txBox="1">
            <a:spLocks noChangeArrowheads="1"/>
          </p:cNvSpPr>
          <p:nvPr/>
        </p:nvSpPr>
        <p:spPr bwMode="auto">
          <a:xfrm>
            <a:off x="183656" y="1700808"/>
            <a:ext cx="3860800" cy="1938992"/>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marL="381000" indent="-381000">
              <a:defRPr sz="2000" b="1">
                <a:solidFill>
                  <a:schemeClr val="tx1"/>
                </a:solidFill>
                <a:latin typeface="VNI-Times" pitchFamily="2" charset="0"/>
              </a:defRPr>
            </a:lvl1pPr>
            <a:lvl2pPr marL="838200" indent="-381000">
              <a:defRPr sz="2000" b="1">
                <a:solidFill>
                  <a:schemeClr val="tx1"/>
                </a:solidFill>
                <a:latin typeface="VNI-Times" pitchFamily="2" charset="0"/>
              </a:defRPr>
            </a:lvl2pPr>
            <a:lvl3pPr marL="1295400" indent="-381000">
              <a:defRPr sz="2000" b="1">
                <a:solidFill>
                  <a:schemeClr val="tx1"/>
                </a:solidFill>
                <a:latin typeface="VNI-Times" pitchFamily="2" charset="0"/>
              </a:defRPr>
            </a:lvl3pPr>
            <a:lvl4pPr marL="1752600" indent="-381000">
              <a:defRPr sz="2000" b="1">
                <a:solidFill>
                  <a:schemeClr val="tx1"/>
                </a:solidFill>
                <a:latin typeface="VNI-Times" pitchFamily="2" charset="0"/>
              </a:defRPr>
            </a:lvl4pPr>
            <a:lvl5pPr marL="2209800" indent="-381000">
              <a:defRPr sz="2000" b="1">
                <a:solidFill>
                  <a:schemeClr val="tx1"/>
                </a:solidFill>
                <a:latin typeface="VNI-Times" pitchFamily="2" charset="0"/>
              </a:defRPr>
            </a:lvl5pPr>
            <a:lvl6pPr marL="2667000" indent="-381000" eaLnBrk="0" fontAlgn="base" hangingPunct="0">
              <a:spcBef>
                <a:spcPct val="0"/>
              </a:spcBef>
              <a:spcAft>
                <a:spcPct val="0"/>
              </a:spcAft>
              <a:defRPr sz="2000" b="1">
                <a:solidFill>
                  <a:schemeClr val="tx1"/>
                </a:solidFill>
                <a:latin typeface="VNI-Times" pitchFamily="2" charset="0"/>
              </a:defRPr>
            </a:lvl6pPr>
            <a:lvl7pPr marL="3124200" indent="-381000" eaLnBrk="0" fontAlgn="base" hangingPunct="0">
              <a:spcBef>
                <a:spcPct val="0"/>
              </a:spcBef>
              <a:spcAft>
                <a:spcPct val="0"/>
              </a:spcAft>
              <a:defRPr sz="2000" b="1">
                <a:solidFill>
                  <a:schemeClr val="tx1"/>
                </a:solidFill>
                <a:latin typeface="VNI-Times" pitchFamily="2" charset="0"/>
              </a:defRPr>
            </a:lvl7pPr>
            <a:lvl8pPr marL="3581400" indent="-381000" eaLnBrk="0" fontAlgn="base" hangingPunct="0">
              <a:spcBef>
                <a:spcPct val="0"/>
              </a:spcBef>
              <a:spcAft>
                <a:spcPct val="0"/>
              </a:spcAft>
              <a:defRPr sz="2000" b="1">
                <a:solidFill>
                  <a:schemeClr val="tx1"/>
                </a:solidFill>
                <a:latin typeface="VNI-Times" pitchFamily="2" charset="0"/>
              </a:defRPr>
            </a:lvl8pPr>
            <a:lvl9pPr marL="4038600" indent="-381000" eaLnBrk="0" fontAlgn="base" hangingPunct="0">
              <a:spcBef>
                <a:spcPct val="0"/>
              </a:spcBef>
              <a:spcAft>
                <a:spcPct val="0"/>
              </a:spcAft>
              <a:defRPr sz="2000" b="1">
                <a:solidFill>
                  <a:schemeClr val="tx1"/>
                </a:solidFill>
                <a:latin typeface="VNI-Times" pitchFamily="2" charset="0"/>
              </a:defRPr>
            </a:lvl9pPr>
          </a:lstStyle>
          <a:p>
            <a:pPr eaLnBrk="1" hangingPunct="1"/>
            <a:r>
              <a:rPr lang="en-US" altLang="en-US" sz="3000" dirty="0" err="1">
                <a:solidFill>
                  <a:srgbClr val="006600"/>
                </a:solidFill>
                <a:latin typeface="Times New Roman" pitchFamily="18" charset="0"/>
              </a:rPr>
              <a:t>Bài</a:t>
            </a:r>
            <a:r>
              <a:rPr lang="en-US" altLang="en-US" sz="3000" dirty="0">
                <a:solidFill>
                  <a:srgbClr val="006600"/>
                </a:solidFill>
                <a:latin typeface="Times New Roman" pitchFamily="18" charset="0"/>
              </a:rPr>
              <a:t> 2a) </a:t>
            </a:r>
            <a:r>
              <a:rPr lang="en-US" altLang="en-US" sz="3000" dirty="0" err="1">
                <a:solidFill>
                  <a:srgbClr val="006600"/>
                </a:solidFill>
                <a:latin typeface="Times New Roman" pitchFamily="18" charset="0"/>
              </a:rPr>
              <a:t>Các</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từ</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chỉ</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dùng</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để</a:t>
            </a:r>
            <a:r>
              <a:rPr lang="en-US" altLang="en-US" sz="3000" dirty="0">
                <a:solidFill>
                  <a:srgbClr val="006600"/>
                </a:solidFill>
                <a:latin typeface="Times New Roman" pitchFamily="18" charset="0"/>
              </a:rPr>
              <a:t> </a:t>
            </a:r>
            <a:r>
              <a:rPr lang="en-US" altLang="en-US" sz="3000" dirty="0" err="1">
                <a:solidFill>
                  <a:srgbClr val="FF3399"/>
                </a:solidFill>
                <a:latin typeface="Times New Roman" pitchFamily="18" charset="0"/>
              </a:rPr>
              <a:t>thể</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hiện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vẻ</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đẹp</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của</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thiên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nhiên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cảnh</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vật</a:t>
            </a:r>
            <a:r>
              <a:rPr lang="en-US" altLang="en-US" sz="3000" dirty="0">
                <a:solidFill>
                  <a:srgbClr val="FF3399"/>
                </a:solidFill>
                <a:latin typeface="Times New Roman" pitchFamily="18" charset="0"/>
              </a:rPr>
              <a:t>.</a:t>
            </a:r>
          </a:p>
        </p:txBody>
      </p:sp>
      <p:sp>
        <p:nvSpPr>
          <p:cNvPr id="6174" name="Text Box 30"/>
          <p:cNvSpPr txBox="1">
            <a:spLocks noChangeArrowheads="1"/>
          </p:cNvSpPr>
          <p:nvPr/>
        </p:nvSpPr>
        <p:spPr bwMode="auto">
          <a:xfrm>
            <a:off x="4223792" y="1883897"/>
            <a:ext cx="7620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3000" b="1" dirty="0" err="1">
                <a:solidFill>
                  <a:srgbClr val="000099"/>
                </a:solidFill>
              </a:rPr>
              <a:t>hùng</a:t>
            </a:r>
            <a:r>
              <a:rPr lang="en-US" altLang="en-US" sz="3000" b="1" dirty="0">
                <a:solidFill>
                  <a:srgbClr val="000099"/>
                </a:solidFill>
              </a:rPr>
              <a:t> </a:t>
            </a:r>
            <a:r>
              <a:rPr lang="en-US" altLang="en-US" sz="3000" b="1" dirty="0" err="1">
                <a:solidFill>
                  <a:srgbClr val="000099"/>
                </a:solidFill>
              </a:rPr>
              <a:t>vĩ</a:t>
            </a:r>
            <a:r>
              <a:rPr lang="en-US" altLang="en-US" sz="3000" b="1" dirty="0">
                <a:solidFill>
                  <a:srgbClr val="000099"/>
                </a:solidFill>
              </a:rPr>
              <a:t>, </a:t>
            </a:r>
            <a:r>
              <a:rPr lang="en-US" altLang="en-US" sz="3000" b="1" dirty="0" err="1">
                <a:solidFill>
                  <a:srgbClr val="000099"/>
                </a:solidFill>
              </a:rPr>
              <a:t>kỳ</a:t>
            </a:r>
            <a:r>
              <a:rPr lang="en-US" altLang="en-US" sz="3000" b="1" dirty="0">
                <a:solidFill>
                  <a:srgbClr val="000099"/>
                </a:solidFill>
              </a:rPr>
              <a:t> </a:t>
            </a:r>
            <a:r>
              <a:rPr lang="en-US" altLang="en-US" sz="3000" b="1" dirty="0" err="1">
                <a:solidFill>
                  <a:srgbClr val="000099"/>
                </a:solidFill>
              </a:rPr>
              <a:t>vĩ</a:t>
            </a:r>
            <a:r>
              <a:rPr lang="en-US" altLang="en-US" sz="3000" b="1" dirty="0">
                <a:solidFill>
                  <a:srgbClr val="000099"/>
                </a:solidFill>
              </a:rPr>
              <a:t>, </a:t>
            </a:r>
            <a:r>
              <a:rPr lang="en-US" altLang="en-US" sz="3000" b="1" dirty="0" err="1">
                <a:solidFill>
                  <a:srgbClr val="000099"/>
                </a:solidFill>
              </a:rPr>
              <a:t>thơ</a:t>
            </a:r>
            <a:r>
              <a:rPr lang="en-US" altLang="en-US" sz="3000" b="1" dirty="0">
                <a:solidFill>
                  <a:srgbClr val="000099"/>
                </a:solidFill>
              </a:rPr>
              <a:t> </a:t>
            </a:r>
            <a:r>
              <a:rPr lang="en-US" altLang="en-US" sz="3000" b="1" dirty="0" err="1">
                <a:solidFill>
                  <a:srgbClr val="000099"/>
                </a:solidFill>
              </a:rPr>
              <a:t>mộng</a:t>
            </a:r>
            <a:r>
              <a:rPr lang="en-US" altLang="en-US" sz="3000" b="1" dirty="0">
                <a:solidFill>
                  <a:srgbClr val="000099"/>
                </a:solidFill>
              </a:rPr>
              <a:t>, </a:t>
            </a:r>
            <a:r>
              <a:rPr lang="en-US" altLang="en-US" sz="3000" b="1" dirty="0" err="1">
                <a:solidFill>
                  <a:srgbClr val="000099"/>
                </a:solidFill>
              </a:rPr>
              <a:t>rực</a:t>
            </a:r>
            <a:r>
              <a:rPr lang="en-US" altLang="en-US" sz="3000" b="1" dirty="0">
                <a:solidFill>
                  <a:srgbClr val="000099"/>
                </a:solidFill>
              </a:rPr>
              <a:t> </a:t>
            </a:r>
            <a:r>
              <a:rPr lang="en-US" altLang="en-US" sz="3000" b="1" dirty="0" err="1">
                <a:solidFill>
                  <a:srgbClr val="000099"/>
                </a:solidFill>
              </a:rPr>
              <a:t>rỡ</a:t>
            </a:r>
            <a:r>
              <a:rPr lang="en-US" altLang="en-US" sz="3000" b="1" dirty="0">
                <a:solidFill>
                  <a:srgbClr val="000099"/>
                </a:solidFill>
              </a:rPr>
              <a:t>, </a:t>
            </a:r>
            <a:r>
              <a:rPr lang="en-US" altLang="en-US" sz="3000" b="1" dirty="0" err="1">
                <a:solidFill>
                  <a:srgbClr val="000099"/>
                </a:solidFill>
              </a:rPr>
              <a:t>sặc</a:t>
            </a:r>
            <a:r>
              <a:rPr lang="en-US" altLang="en-US" sz="3000" b="1" dirty="0">
                <a:solidFill>
                  <a:srgbClr val="000099"/>
                </a:solidFill>
              </a:rPr>
              <a:t> </a:t>
            </a:r>
            <a:r>
              <a:rPr lang="en-US" altLang="en-US" sz="3000" b="1" dirty="0" err="1">
                <a:solidFill>
                  <a:srgbClr val="000099"/>
                </a:solidFill>
              </a:rPr>
              <a:t>sỡ</a:t>
            </a:r>
            <a:r>
              <a:rPr lang="en-US" altLang="en-US" sz="3000" b="1" dirty="0">
                <a:solidFill>
                  <a:srgbClr val="000099"/>
                </a:solidFill>
              </a:rPr>
              <a:t>, </a:t>
            </a:r>
            <a:r>
              <a:rPr lang="en-US" altLang="en-US" sz="3000" b="1" dirty="0" err="1">
                <a:solidFill>
                  <a:srgbClr val="000099"/>
                </a:solidFill>
              </a:rPr>
              <a:t>nguy</a:t>
            </a:r>
            <a:r>
              <a:rPr lang="en-US" altLang="en-US" sz="3000" b="1" dirty="0">
                <a:solidFill>
                  <a:srgbClr val="000099"/>
                </a:solidFill>
              </a:rPr>
              <a:t> </a:t>
            </a:r>
            <a:r>
              <a:rPr lang="en-US" altLang="en-US" sz="3000" b="1" dirty="0" err="1">
                <a:solidFill>
                  <a:srgbClr val="000099"/>
                </a:solidFill>
              </a:rPr>
              <a:t>nga</a:t>
            </a:r>
            <a:r>
              <a:rPr lang="en-US" altLang="en-US" sz="3000" b="1" dirty="0">
                <a:solidFill>
                  <a:srgbClr val="000099"/>
                </a:solidFill>
              </a:rPr>
              <a:t>, </a:t>
            </a:r>
            <a:r>
              <a:rPr lang="en-US" altLang="en-US" sz="3000" b="1" dirty="0" err="1">
                <a:solidFill>
                  <a:srgbClr val="000099"/>
                </a:solidFill>
              </a:rPr>
              <a:t>tráng</a:t>
            </a:r>
            <a:r>
              <a:rPr lang="en-US" altLang="en-US" sz="3000" b="1" dirty="0">
                <a:solidFill>
                  <a:srgbClr val="000099"/>
                </a:solidFill>
              </a:rPr>
              <a:t> </a:t>
            </a:r>
            <a:r>
              <a:rPr lang="en-US" altLang="en-US" sz="3000" b="1" dirty="0" err="1">
                <a:solidFill>
                  <a:srgbClr val="000099"/>
                </a:solidFill>
              </a:rPr>
              <a:t>lệ</a:t>
            </a:r>
            <a:r>
              <a:rPr lang="en-US" altLang="en-US" sz="3000" b="1" dirty="0">
                <a:solidFill>
                  <a:srgbClr val="000099"/>
                </a:solidFill>
              </a:rPr>
              <a:t>, </a:t>
            </a:r>
            <a:r>
              <a:rPr lang="en-US" altLang="en-US" sz="3000" b="1" dirty="0" err="1">
                <a:solidFill>
                  <a:srgbClr val="000099"/>
                </a:solidFill>
              </a:rPr>
              <a:t>tươi</a:t>
            </a:r>
            <a:r>
              <a:rPr lang="en-US" altLang="en-US" sz="3000" b="1" dirty="0">
                <a:solidFill>
                  <a:srgbClr val="000099"/>
                </a:solidFill>
              </a:rPr>
              <a:t> </a:t>
            </a:r>
            <a:r>
              <a:rPr lang="en-US" altLang="en-US" sz="3000" b="1" dirty="0" err="1">
                <a:solidFill>
                  <a:srgbClr val="000099"/>
                </a:solidFill>
              </a:rPr>
              <a:t>đẹp</a:t>
            </a:r>
            <a:r>
              <a:rPr lang="en-US" altLang="en-US" sz="3000" b="1" dirty="0">
                <a:solidFill>
                  <a:srgbClr val="000099"/>
                </a:solidFill>
              </a:rPr>
              <a:t>, </a:t>
            </a:r>
            <a:r>
              <a:rPr lang="en-US" altLang="en-US" sz="3000" b="1" dirty="0" err="1">
                <a:solidFill>
                  <a:srgbClr val="000099"/>
                </a:solidFill>
              </a:rPr>
              <a:t>huy</a:t>
            </a:r>
            <a:r>
              <a:rPr lang="en-US" altLang="en-US" sz="3000" b="1" dirty="0">
                <a:solidFill>
                  <a:srgbClr val="000099"/>
                </a:solidFill>
              </a:rPr>
              <a:t> </a:t>
            </a:r>
            <a:r>
              <a:rPr lang="en-US" altLang="en-US" sz="3000" b="1" dirty="0" err="1">
                <a:solidFill>
                  <a:srgbClr val="000099"/>
                </a:solidFill>
              </a:rPr>
              <a:t>hoàng</a:t>
            </a:r>
            <a:r>
              <a:rPr lang="en-US" altLang="en-US" sz="3000" b="1" dirty="0">
                <a:solidFill>
                  <a:srgbClr val="000099"/>
                </a:solidFill>
              </a:rPr>
              <a:t>, </a:t>
            </a:r>
            <a:r>
              <a:rPr lang="en-US" altLang="en-US" sz="3000" b="1" dirty="0" err="1">
                <a:solidFill>
                  <a:srgbClr val="000099"/>
                </a:solidFill>
              </a:rPr>
              <a:t>xanh</a:t>
            </a:r>
            <a:r>
              <a:rPr lang="en-US" altLang="en-US" sz="3000" b="1" dirty="0">
                <a:solidFill>
                  <a:srgbClr val="000099"/>
                </a:solidFill>
              </a:rPr>
              <a:t> </a:t>
            </a:r>
            <a:r>
              <a:rPr lang="en-US" altLang="en-US" sz="3000" b="1" dirty="0" err="1">
                <a:solidFill>
                  <a:srgbClr val="000099"/>
                </a:solidFill>
              </a:rPr>
              <a:t>tươi</a:t>
            </a:r>
            <a:r>
              <a:rPr lang="en-US" altLang="en-US" sz="3000" b="1" dirty="0">
                <a:solidFill>
                  <a:srgbClr val="000099"/>
                </a:solidFill>
              </a:rPr>
              <a:t>, </a:t>
            </a:r>
            <a:r>
              <a:rPr lang="en-US" altLang="en-US" sz="3000" b="1" dirty="0" err="1">
                <a:solidFill>
                  <a:srgbClr val="000099"/>
                </a:solidFill>
              </a:rPr>
              <a:t>hoành</a:t>
            </a:r>
            <a:r>
              <a:rPr lang="en-US" altLang="en-US" sz="3000" b="1" dirty="0">
                <a:solidFill>
                  <a:srgbClr val="000099"/>
                </a:solidFill>
              </a:rPr>
              <a:t> </a:t>
            </a:r>
            <a:r>
              <a:rPr lang="en-US" altLang="en-US" sz="3000" b="1" dirty="0" err="1">
                <a:solidFill>
                  <a:srgbClr val="000099"/>
                </a:solidFill>
              </a:rPr>
              <a:t>tráng</a:t>
            </a:r>
            <a:r>
              <a:rPr lang="en-US" altLang="en-US" sz="3000" b="1" dirty="0">
                <a:solidFill>
                  <a:srgbClr val="000099"/>
                </a:solidFill>
              </a:rPr>
              <a:t>, </a:t>
            </a:r>
            <a:r>
              <a:rPr lang="en-US" altLang="en-US" sz="3000" b="1" dirty="0" err="1">
                <a:solidFill>
                  <a:srgbClr val="000099"/>
                </a:solidFill>
              </a:rPr>
              <a:t>lộng</a:t>
            </a:r>
            <a:r>
              <a:rPr lang="en-US" altLang="en-US" sz="3000" b="1" dirty="0">
                <a:solidFill>
                  <a:srgbClr val="000099"/>
                </a:solidFill>
              </a:rPr>
              <a:t> </a:t>
            </a:r>
            <a:r>
              <a:rPr lang="en-US" altLang="en-US" sz="3000" b="1" dirty="0" err="1">
                <a:solidFill>
                  <a:srgbClr val="000099"/>
                </a:solidFill>
              </a:rPr>
              <a:t>lẫy</a:t>
            </a:r>
            <a:r>
              <a:rPr lang="en-US" altLang="en-US" sz="3000" b="1" dirty="0">
                <a:solidFill>
                  <a:srgbClr val="000099"/>
                </a:solidFill>
              </a:rPr>
              <a:t>, </a:t>
            </a:r>
            <a:r>
              <a:rPr lang="en-US" altLang="en-US" sz="3000" b="1" dirty="0" err="1">
                <a:solidFill>
                  <a:srgbClr val="000099"/>
                </a:solidFill>
              </a:rPr>
              <a:t>đơn</a:t>
            </a:r>
            <a:r>
              <a:rPr lang="en-US" altLang="en-US" sz="3000" b="1" dirty="0">
                <a:solidFill>
                  <a:srgbClr val="000099"/>
                </a:solidFill>
              </a:rPr>
              <a:t> </a:t>
            </a:r>
            <a:r>
              <a:rPr lang="en-US" altLang="en-US" sz="3000" b="1" dirty="0" err="1">
                <a:solidFill>
                  <a:srgbClr val="000099"/>
                </a:solidFill>
              </a:rPr>
              <a:t>sơ</a:t>
            </a:r>
            <a:r>
              <a:rPr lang="en-US" altLang="en-US" sz="3000" b="1" dirty="0">
                <a:solidFill>
                  <a:srgbClr val="000099"/>
                </a:solidFill>
              </a:rPr>
              <a:t>, </a:t>
            </a:r>
            <a:r>
              <a:rPr lang="en-US" altLang="en-US" sz="3000" b="1" dirty="0" err="1">
                <a:solidFill>
                  <a:srgbClr val="000099"/>
                </a:solidFill>
              </a:rPr>
              <a:t>cổ</a:t>
            </a:r>
            <a:r>
              <a:rPr lang="en-US" altLang="en-US" sz="3000" b="1" dirty="0">
                <a:solidFill>
                  <a:srgbClr val="000099"/>
                </a:solidFill>
              </a:rPr>
              <a:t> </a:t>
            </a:r>
            <a:r>
              <a:rPr lang="en-US" altLang="en-US" sz="3000" b="1" dirty="0" err="1">
                <a:solidFill>
                  <a:srgbClr val="000099"/>
                </a:solidFill>
              </a:rPr>
              <a:t>kính</a:t>
            </a:r>
            <a:r>
              <a:rPr lang="en-US" altLang="en-US" sz="3000" b="1" dirty="0">
                <a:solidFill>
                  <a:srgbClr val="000099"/>
                </a:solidFill>
              </a:rPr>
              <a:t>, </a:t>
            </a:r>
            <a:r>
              <a:rPr lang="en-US" altLang="en-US" sz="3000" b="1" dirty="0" err="1">
                <a:solidFill>
                  <a:srgbClr val="000099"/>
                </a:solidFill>
              </a:rPr>
              <a:t>mỹ</a:t>
            </a:r>
            <a:r>
              <a:rPr lang="en-US" altLang="en-US" sz="3000" b="1" dirty="0">
                <a:solidFill>
                  <a:srgbClr val="000099"/>
                </a:solidFill>
              </a:rPr>
              <a:t> </a:t>
            </a:r>
            <a:r>
              <a:rPr lang="en-US" altLang="en-US" sz="3000" b="1" dirty="0" err="1">
                <a:solidFill>
                  <a:srgbClr val="000099"/>
                </a:solidFill>
              </a:rPr>
              <a:t>lệ</a:t>
            </a:r>
            <a:r>
              <a:rPr lang="en-US" altLang="en-US" sz="3000" b="1" dirty="0">
                <a:solidFill>
                  <a:srgbClr val="000099"/>
                </a:solidFill>
              </a:rPr>
              <a:t>…</a:t>
            </a:r>
          </a:p>
        </p:txBody>
      </p:sp>
    </p:spTree>
    <p:extLst>
      <p:ext uri="{BB962C8B-B14F-4D97-AF65-F5344CB8AC3E}">
        <p14:creationId xmlns:p14="http://schemas.microsoft.com/office/powerpoint/2010/main" val="3673744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1973"/>
                                        </p:tgtEl>
                                        <p:attrNameLst>
                                          <p:attrName>style.visibility</p:attrName>
                                        </p:attrNameLst>
                                      </p:cBhvr>
                                      <p:to>
                                        <p:strVal val="visible"/>
                                      </p:to>
                                    </p:set>
                                    <p:animEffect transition="in" filter="barn(inVertical)">
                                      <p:cBhvr>
                                        <p:cTn id="7" dur="500"/>
                                        <p:tgtEl>
                                          <p:spTgt spid="381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72"/>
                                        </p:tgtEl>
                                        <p:attrNameLst>
                                          <p:attrName>style.visibility</p:attrName>
                                        </p:attrNameLst>
                                      </p:cBhvr>
                                      <p:to>
                                        <p:strVal val="visible"/>
                                      </p:to>
                                    </p:set>
                                    <p:animEffect transition="in" filter="wipe(down)">
                                      <p:cBhvr>
                                        <p:cTn id="12" dur="500"/>
                                        <p:tgtEl>
                                          <p:spTgt spid="6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74"/>
                                        </p:tgtEl>
                                        <p:attrNameLst>
                                          <p:attrName>style.visibility</p:attrName>
                                        </p:attrNameLst>
                                      </p:cBhvr>
                                      <p:to>
                                        <p:strVal val="visible"/>
                                      </p:to>
                                    </p:set>
                                    <p:animEffect transition="in" filter="wipe(down)">
                                      <p:cBhvr>
                                        <p:cTn id="17" dur="500"/>
                                        <p:tgtEl>
                                          <p:spTgt spid="6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2" grpId="0" animBg="1" autoUpdateAnimBg="0"/>
      <p:bldP spid="617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092" name="Group 20">
            <a:extLst>
              <a:ext uri="{FF2B5EF4-FFF2-40B4-BE49-F238E27FC236}">
                <a16:creationId xmlns="" xmlns:a16="http://schemas.microsoft.com/office/drawing/2014/main" id="{AD6A0C30-BFC4-4496-94A2-52118C70485A}"/>
              </a:ext>
            </a:extLst>
          </p:cNvPr>
          <p:cNvGraphicFramePr>
            <a:graphicFrameLocks noGrp="1"/>
          </p:cNvGraphicFramePr>
          <p:nvPr/>
        </p:nvGraphicFramePr>
        <p:xfrm>
          <a:off x="0" y="838200"/>
          <a:ext cx="12192000" cy="3810000"/>
        </p:xfrm>
        <a:graphic>
          <a:graphicData uri="http://schemas.openxmlformats.org/drawingml/2006/table">
            <a:tbl>
              <a:tblPr/>
              <a:tblGrid>
                <a:gridCol w="4165600">
                  <a:extLst>
                    <a:ext uri="{9D8B030D-6E8A-4147-A177-3AD203B41FA5}">
                      <a16:colId xmlns="" xmlns:a16="http://schemas.microsoft.com/office/drawing/2014/main" val="457695459"/>
                    </a:ext>
                  </a:extLst>
                </a:gridCol>
                <a:gridCol w="8026400">
                  <a:extLst>
                    <a:ext uri="{9D8B030D-6E8A-4147-A177-3AD203B41FA5}">
                      <a16:colId xmlns="" xmlns:a16="http://schemas.microsoft.com/office/drawing/2014/main" val="2253910411"/>
                    </a:ext>
                  </a:extLst>
                </a:gridCol>
              </a:tblGrid>
              <a:tr h="38100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14566907"/>
                  </a:ext>
                </a:extLst>
              </a:tr>
            </a:tbl>
          </a:graphicData>
        </a:graphic>
      </p:graphicFrame>
      <p:sp>
        <p:nvSpPr>
          <p:cNvPr id="6173" name="Text Box 29"/>
          <p:cNvSpPr txBox="1">
            <a:spLocks noChangeArrowheads="1"/>
          </p:cNvSpPr>
          <p:nvPr/>
        </p:nvSpPr>
        <p:spPr bwMode="auto">
          <a:xfrm>
            <a:off x="119335" y="1475492"/>
            <a:ext cx="3846857" cy="2400657"/>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3000" b="1" dirty="0" err="1">
                <a:solidFill>
                  <a:srgbClr val="006600"/>
                </a:solidFill>
              </a:rPr>
              <a:t>Bài</a:t>
            </a:r>
            <a:r>
              <a:rPr lang="en-US" altLang="en-US" sz="3000" b="1" dirty="0">
                <a:solidFill>
                  <a:srgbClr val="006600"/>
                </a:solidFill>
              </a:rPr>
              <a:t> 2b) </a:t>
            </a:r>
            <a:r>
              <a:rPr lang="en-US" altLang="en-US" sz="3000" b="1" dirty="0" err="1">
                <a:solidFill>
                  <a:srgbClr val="006600"/>
                </a:solidFill>
              </a:rPr>
              <a:t>Các</a:t>
            </a:r>
            <a:r>
              <a:rPr lang="en-US" altLang="en-US" sz="3000" b="1" dirty="0">
                <a:solidFill>
                  <a:srgbClr val="006600"/>
                </a:solidFill>
              </a:rPr>
              <a:t> </a:t>
            </a:r>
            <a:r>
              <a:rPr lang="en-US" altLang="en-US" sz="3000" b="1" dirty="0" err="1">
                <a:solidFill>
                  <a:srgbClr val="006600"/>
                </a:solidFill>
              </a:rPr>
              <a:t>từ</a:t>
            </a:r>
            <a:endParaRPr lang="en-US" altLang="en-US" sz="3000" b="1" dirty="0">
              <a:solidFill>
                <a:srgbClr val="006600"/>
              </a:solidFill>
            </a:endParaRPr>
          </a:p>
          <a:p>
            <a:pPr eaLnBrk="1" hangingPunct="1"/>
            <a:r>
              <a:rPr lang="en-US" altLang="en-US" sz="3000" b="1" dirty="0" err="1">
                <a:solidFill>
                  <a:srgbClr val="006600"/>
                </a:solidFill>
              </a:rPr>
              <a:t>dùng</a:t>
            </a:r>
            <a:r>
              <a:rPr lang="en-US" altLang="en-US" sz="3000" b="1" dirty="0">
                <a:solidFill>
                  <a:srgbClr val="006600"/>
                </a:solidFill>
              </a:rPr>
              <a:t> </a:t>
            </a:r>
            <a:r>
              <a:rPr lang="en-US" altLang="en-US" sz="3000" b="1" dirty="0" err="1">
                <a:solidFill>
                  <a:srgbClr val="006600"/>
                </a:solidFill>
              </a:rPr>
              <a:t>để</a:t>
            </a:r>
            <a:r>
              <a:rPr lang="en-US" altLang="en-US" sz="3000" b="1" dirty="0">
                <a:solidFill>
                  <a:srgbClr val="006600"/>
                </a:solidFill>
              </a:rPr>
              <a:t> </a:t>
            </a:r>
            <a:r>
              <a:rPr lang="en-US" altLang="en-US" sz="3000" b="1" dirty="0" err="1">
                <a:solidFill>
                  <a:srgbClr val="006600"/>
                </a:solidFill>
              </a:rPr>
              <a:t>thể</a:t>
            </a:r>
            <a:r>
              <a:rPr lang="en-US" altLang="en-US" sz="3000" b="1" dirty="0">
                <a:solidFill>
                  <a:srgbClr val="006600"/>
                </a:solidFill>
              </a:rPr>
              <a:t> </a:t>
            </a:r>
            <a:r>
              <a:rPr lang="en-US" altLang="en-US" sz="3000" b="1" dirty="0" err="1">
                <a:solidFill>
                  <a:srgbClr val="006600"/>
                </a:solidFill>
              </a:rPr>
              <a:t>hiện</a:t>
            </a:r>
            <a:r>
              <a:rPr lang="en-US" altLang="en-US" sz="3000" b="1" dirty="0">
                <a:solidFill>
                  <a:srgbClr val="006600"/>
                </a:solidFill>
              </a:rPr>
              <a:t> </a:t>
            </a:r>
            <a:r>
              <a:rPr lang="en-US" altLang="en-US" sz="3000" b="1" dirty="0" err="1">
                <a:solidFill>
                  <a:srgbClr val="FF3399"/>
                </a:solidFill>
              </a:rPr>
              <a:t>vẻ</a:t>
            </a:r>
            <a:r>
              <a:rPr lang="en-US" altLang="en-US" sz="3000" b="1" dirty="0">
                <a:solidFill>
                  <a:srgbClr val="FF3399"/>
                </a:solidFill>
              </a:rPr>
              <a:t> </a:t>
            </a:r>
            <a:r>
              <a:rPr lang="en-US" altLang="en-US" sz="3000" b="1" dirty="0" err="1">
                <a:solidFill>
                  <a:srgbClr val="FF3399"/>
                </a:solidFill>
              </a:rPr>
              <a:t>đẹp</a:t>
            </a:r>
            <a:r>
              <a:rPr lang="en-US" altLang="en-US" sz="3000" b="1" dirty="0">
                <a:solidFill>
                  <a:srgbClr val="FF3399"/>
                </a:solidFill>
              </a:rPr>
              <a:t> </a:t>
            </a:r>
            <a:r>
              <a:rPr lang="en-US" altLang="en-US" sz="3000" b="1" dirty="0" err="1">
                <a:solidFill>
                  <a:srgbClr val="FF3399"/>
                </a:solidFill>
              </a:rPr>
              <a:t>của</a:t>
            </a:r>
            <a:r>
              <a:rPr lang="en-US" altLang="en-US" sz="3000" b="1" dirty="0">
                <a:solidFill>
                  <a:srgbClr val="FF3399"/>
                </a:solidFill>
              </a:rPr>
              <a:t> </a:t>
            </a:r>
            <a:r>
              <a:rPr lang="en-US" altLang="en-US" sz="3000" b="1" dirty="0" err="1">
                <a:solidFill>
                  <a:srgbClr val="FF3399"/>
                </a:solidFill>
              </a:rPr>
              <a:t>cả</a:t>
            </a:r>
            <a:r>
              <a:rPr lang="en-US" altLang="en-US" sz="3000" b="1" dirty="0">
                <a:solidFill>
                  <a:srgbClr val="FF3399"/>
                </a:solidFill>
              </a:rPr>
              <a:t> </a:t>
            </a:r>
            <a:r>
              <a:rPr lang="en-US" altLang="en-US" sz="3000" b="1" dirty="0" err="1">
                <a:solidFill>
                  <a:srgbClr val="FF3399"/>
                </a:solidFill>
              </a:rPr>
              <a:t>thiên</a:t>
            </a:r>
            <a:r>
              <a:rPr lang="en-US" altLang="en-US" sz="3000" b="1" dirty="0">
                <a:solidFill>
                  <a:srgbClr val="FF3399"/>
                </a:solidFill>
              </a:rPr>
              <a:t> </a:t>
            </a:r>
            <a:r>
              <a:rPr lang="en-US" altLang="en-US" sz="3000" b="1" dirty="0" err="1">
                <a:solidFill>
                  <a:srgbClr val="FF3399"/>
                </a:solidFill>
              </a:rPr>
              <a:t>nhiên</a:t>
            </a:r>
            <a:r>
              <a:rPr lang="en-US" altLang="en-US" sz="3000" b="1" dirty="0">
                <a:solidFill>
                  <a:srgbClr val="FF3399"/>
                </a:solidFill>
              </a:rPr>
              <a:t>, </a:t>
            </a:r>
            <a:r>
              <a:rPr lang="en-US" altLang="en-US" sz="3000" b="1" dirty="0" err="1">
                <a:solidFill>
                  <a:srgbClr val="FF3399"/>
                </a:solidFill>
              </a:rPr>
              <a:t>cảnh</a:t>
            </a:r>
            <a:r>
              <a:rPr lang="en-US" altLang="en-US" sz="3000" b="1" dirty="0">
                <a:solidFill>
                  <a:srgbClr val="FF3399"/>
                </a:solidFill>
              </a:rPr>
              <a:t> </a:t>
            </a:r>
            <a:r>
              <a:rPr lang="en-US" altLang="en-US" sz="3000" b="1" dirty="0" err="1">
                <a:solidFill>
                  <a:srgbClr val="FF3399"/>
                </a:solidFill>
              </a:rPr>
              <a:t>vật</a:t>
            </a:r>
            <a:r>
              <a:rPr lang="en-US" altLang="en-US" sz="3000" b="1" dirty="0">
                <a:solidFill>
                  <a:srgbClr val="FF3399"/>
                </a:solidFill>
              </a:rPr>
              <a:t>, </a:t>
            </a:r>
            <a:r>
              <a:rPr lang="en-US" altLang="en-US" sz="3000" b="1" dirty="0" err="1">
                <a:solidFill>
                  <a:srgbClr val="FF3399"/>
                </a:solidFill>
              </a:rPr>
              <a:t>người</a:t>
            </a:r>
            <a:r>
              <a:rPr lang="en-US" altLang="en-US" sz="3000" b="1" dirty="0">
                <a:solidFill>
                  <a:srgbClr val="FF3399"/>
                </a:solidFill>
              </a:rPr>
              <a:t>.</a:t>
            </a:r>
          </a:p>
        </p:txBody>
      </p:sp>
      <p:sp>
        <p:nvSpPr>
          <p:cNvPr id="6175" name="Text Box 31"/>
          <p:cNvSpPr txBox="1">
            <a:spLocks noChangeArrowheads="1"/>
          </p:cNvSpPr>
          <p:nvPr/>
        </p:nvSpPr>
        <p:spPr bwMode="auto">
          <a:xfrm>
            <a:off x="4255513" y="1844824"/>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xắn</a:t>
            </a:r>
            <a:r>
              <a:rPr lang="en-US" altLang="en-US" b="1" dirty="0">
                <a:solidFill>
                  <a:srgbClr val="0000FF"/>
                </a:solidFill>
              </a:rPr>
              <a:t>, </a:t>
            </a:r>
            <a:r>
              <a:rPr lang="en-US" altLang="en-US" b="1" dirty="0" err="1">
                <a:solidFill>
                  <a:srgbClr val="0000FF"/>
                </a:solidFill>
              </a:rPr>
              <a:t>lộng</a:t>
            </a:r>
            <a:r>
              <a:rPr lang="en-US" altLang="en-US" b="1" dirty="0">
                <a:solidFill>
                  <a:srgbClr val="0000FF"/>
                </a:solidFill>
              </a:rPr>
              <a:t> </a:t>
            </a:r>
            <a:r>
              <a:rPr lang="en-US" altLang="en-US" b="1" dirty="0" err="1">
                <a:solidFill>
                  <a:srgbClr val="0000FF"/>
                </a:solidFill>
              </a:rPr>
              <a:t>lẫy</a:t>
            </a:r>
            <a:r>
              <a:rPr lang="en-US" altLang="en-US" b="1" dirty="0">
                <a:solidFill>
                  <a:srgbClr val="0000FF"/>
                </a:solidFill>
              </a:rPr>
              <a:t>, </a:t>
            </a:r>
            <a:r>
              <a:rPr lang="en-US" altLang="en-US" b="1" dirty="0" err="1">
                <a:solidFill>
                  <a:srgbClr val="0000FF"/>
                </a:solidFill>
              </a:rPr>
              <a:t>thướt</a:t>
            </a:r>
            <a:r>
              <a:rPr lang="en-US" altLang="en-US" b="1" dirty="0">
                <a:solidFill>
                  <a:srgbClr val="0000FF"/>
                </a:solidFill>
              </a:rPr>
              <a:t> </a:t>
            </a:r>
            <a:r>
              <a:rPr lang="en-US" altLang="en-US" b="1" dirty="0" err="1">
                <a:solidFill>
                  <a:srgbClr val="0000FF"/>
                </a:solidFill>
              </a:rPr>
              <a:t>tha</a:t>
            </a:r>
            <a:r>
              <a:rPr lang="en-US" altLang="en-US" b="1" dirty="0">
                <a:solidFill>
                  <a:srgbClr val="0000FF"/>
                </a:solidFill>
              </a:rPr>
              <a:t>, </a:t>
            </a:r>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đẹp</a:t>
            </a:r>
            <a:r>
              <a:rPr lang="en-US" altLang="en-US" b="1" dirty="0">
                <a:solidFill>
                  <a:srgbClr val="0000FF"/>
                </a:solidFill>
              </a:rPr>
              <a:t>, </a:t>
            </a:r>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tươi</a:t>
            </a:r>
            <a:r>
              <a:rPr lang="en-US" altLang="en-US" b="1" dirty="0">
                <a:solidFill>
                  <a:srgbClr val="0000FF"/>
                </a:solidFill>
              </a:rPr>
              <a:t>, </a:t>
            </a:r>
            <a:r>
              <a:rPr lang="en-US" altLang="en-US" b="1" dirty="0" err="1">
                <a:solidFill>
                  <a:srgbClr val="0000FF"/>
                </a:solidFill>
              </a:rPr>
              <a:t>rực</a:t>
            </a:r>
            <a:r>
              <a:rPr lang="en-US" altLang="en-US" b="1" dirty="0">
                <a:solidFill>
                  <a:srgbClr val="0000FF"/>
                </a:solidFill>
              </a:rPr>
              <a:t> </a:t>
            </a:r>
            <a:r>
              <a:rPr lang="en-US" altLang="en-US" b="1" dirty="0" err="1">
                <a:solidFill>
                  <a:srgbClr val="0000FF"/>
                </a:solidFill>
              </a:rPr>
              <a:t>rỡ</a:t>
            </a:r>
            <a:r>
              <a:rPr lang="en-US" altLang="en-US" b="1" dirty="0">
                <a:solidFill>
                  <a:srgbClr val="0000FF"/>
                </a:solidFill>
              </a:rPr>
              <a:t>, </a:t>
            </a:r>
            <a:r>
              <a:rPr lang="en-US" altLang="en-US" b="1" dirty="0" err="1">
                <a:solidFill>
                  <a:srgbClr val="0000FF"/>
                </a:solidFill>
              </a:rPr>
              <a:t>duyên</a:t>
            </a:r>
            <a:r>
              <a:rPr lang="en-US" altLang="en-US" b="1" dirty="0">
                <a:solidFill>
                  <a:srgbClr val="0000FF"/>
                </a:solidFill>
              </a:rPr>
              <a:t> </a:t>
            </a:r>
            <a:r>
              <a:rPr lang="en-US" altLang="en-US" b="1" dirty="0" err="1">
                <a:solidFill>
                  <a:srgbClr val="0000FF"/>
                </a:solidFill>
              </a:rPr>
              <a:t>dáng</a:t>
            </a:r>
            <a:r>
              <a:rPr lang="vi-VN" altLang="en-US" b="1" dirty="0">
                <a:solidFill>
                  <a:srgbClr val="0000FF"/>
                </a:solidFill>
              </a:rPr>
              <a:t>, tươi tắn</a:t>
            </a:r>
            <a:r>
              <a:rPr lang="en-US" altLang="en-US" b="1" dirty="0">
                <a:solidFill>
                  <a:srgbClr val="0000FF"/>
                </a:solidFill>
              </a:rPr>
              <a:t>, </a:t>
            </a:r>
            <a:r>
              <a:rPr lang="en-US" altLang="en-US" b="1" dirty="0" err="1">
                <a:solidFill>
                  <a:srgbClr val="0000FF"/>
                </a:solidFill>
              </a:rPr>
              <a:t>tuyệt</a:t>
            </a:r>
            <a:r>
              <a:rPr lang="en-US" altLang="en-US" b="1" dirty="0">
                <a:solidFill>
                  <a:srgbClr val="0000FF"/>
                </a:solidFill>
              </a:rPr>
              <a:t> </a:t>
            </a:r>
            <a:r>
              <a:rPr lang="en-US" altLang="en-US" b="1" dirty="0" err="1">
                <a:solidFill>
                  <a:srgbClr val="0000FF"/>
                </a:solidFill>
              </a:rPr>
              <a:t>đẹp</a:t>
            </a:r>
            <a:r>
              <a:rPr lang="vi-VN" altLang="en-US" b="1" dirty="0">
                <a:solidFill>
                  <a:srgbClr val="0000FF"/>
                </a:solidFill>
              </a:rPr>
              <a:t> ...</a:t>
            </a:r>
            <a:endParaRPr lang="en-US" altLang="en-US" b="1" dirty="0">
              <a:solidFill>
                <a:srgbClr val="0000FF"/>
              </a:solidFill>
            </a:endParaRPr>
          </a:p>
        </p:txBody>
      </p:sp>
    </p:spTree>
    <p:extLst>
      <p:ext uri="{BB962C8B-B14F-4D97-AF65-F5344CB8AC3E}">
        <p14:creationId xmlns:p14="http://schemas.microsoft.com/office/powerpoint/2010/main" val="191426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7092"/>
                                        </p:tgtEl>
                                        <p:attrNameLst>
                                          <p:attrName>style.visibility</p:attrName>
                                        </p:attrNameLst>
                                      </p:cBhvr>
                                      <p:to>
                                        <p:strVal val="visible"/>
                                      </p:to>
                                    </p:set>
                                    <p:animEffect transition="in" filter="barn(inVertical)">
                                      <p:cBhvr>
                                        <p:cTn id="7" dur="500"/>
                                        <p:tgtEl>
                                          <p:spTgt spid="387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73"/>
                                        </p:tgtEl>
                                        <p:attrNameLst>
                                          <p:attrName>style.visibility</p:attrName>
                                        </p:attrNameLst>
                                      </p:cBhvr>
                                      <p:to>
                                        <p:strVal val="visible"/>
                                      </p:to>
                                    </p:set>
                                    <p:animEffect transition="in" filter="barn(inVertical)">
                                      <p:cBhvr>
                                        <p:cTn id="12" dur="500"/>
                                        <p:tgtEl>
                                          <p:spTgt spid="6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175"/>
                                        </p:tgtEl>
                                        <p:attrNameLst>
                                          <p:attrName>style.visibility</p:attrName>
                                        </p:attrNameLst>
                                      </p:cBhvr>
                                      <p:to>
                                        <p:strVal val="visible"/>
                                      </p:to>
                                    </p:set>
                                    <p:animEffect transition="in" filter="wheel(1)">
                                      <p:cBhvr>
                                        <p:cTn id="17" dur="5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animBg="1" autoUpdateAnimBg="0"/>
      <p:bldP spid="617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4918368" y="944048"/>
            <a:ext cx="2421166" cy="523875"/>
          </a:xfrm>
          <a:prstGeom prst="rect">
            <a:avLst/>
          </a:prstGeom>
          <a:solidFill>
            <a:srgbClr val="00B0F0"/>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2. </a:t>
            </a:r>
            <a:r>
              <a:rPr lang="en-US" sz="2800" b="1" dirty="0" err="1"/>
              <a:t>Tìm</a:t>
            </a:r>
            <a:r>
              <a:rPr lang="en-US" sz="2800" b="1" dirty="0"/>
              <a:t> </a:t>
            </a:r>
            <a:r>
              <a:rPr lang="en-US" sz="2800" b="1" dirty="0" err="1"/>
              <a:t>các</a:t>
            </a:r>
            <a:r>
              <a:rPr lang="en-US" sz="2800" b="1" dirty="0"/>
              <a:t> </a:t>
            </a:r>
            <a:r>
              <a:rPr lang="en-US" sz="2800" b="1" dirty="0" err="1"/>
              <a:t>từ</a:t>
            </a:r>
            <a:r>
              <a:rPr lang="en-US" sz="2800" b="1" dirty="0"/>
              <a:t>:</a:t>
            </a:r>
          </a:p>
        </p:txBody>
      </p:sp>
      <p:sp>
        <p:nvSpPr>
          <p:cNvPr id="15" name="Rectangle 14"/>
          <p:cNvSpPr/>
          <p:nvPr/>
        </p:nvSpPr>
        <p:spPr>
          <a:xfrm>
            <a:off x="276905" y="3465631"/>
            <a:ext cx="5811850" cy="29969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91345" y="1844824"/>
            <a:ext cx="5937608" cy="14264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itchFamily="18" charset="0"/>
                <a:cs typeface="Times New Roman" pitchFamily="18" charset="0"/>
              </a:rPr>
              <a:t>Thể hiện </a:t>
            </a:r>
            <a:r>
              <a:rPr lang="vi-VN" sz="2800" b="1" i="1" dirty="0">
                <a:solidFill>
                  <a:schemeClr val="tx1"/>
                </a:solidFill>
                <a:latin typeface="Times New Roman" pitchFamily="18" charset="0"/>
                <a:cs typeface="Times New Roman" pitchFamily="18" charset="0"/>
              </a:rPr>
              <a:t>vẻ đẹp của thiên nhiên, cảnh vật.</a:t>
            </a:r>
            <a:endParaRPr lang="en-US" sz="2800" b="1" i="1" dirty="0">
              <a:solidFill>
                <a:schemeClr val="tx1"/>
              </a:solidFill>
              <a:latin typeface="Times New Roman" pitchFamily="18" charset="0"/>
              <a:cs typeface="Times New Roman" pitchFamily="18" charset="0"/>
            </a:endParaRPr>
          </a:p>
        </p:txBody>
      </p:sp>
      <p:sp>
        <p:nvSpPr>
          <p:cNvPr id="17" name="Rectangle 16"/>
          <p:cNvSpPr/>
          <p:nvPr/>
        </p:nvSpPr>
        <p:spPr>
          <a:xfrm>
            <a:off x="6128952" y="3465631"/>
            <a:ext cx="5511664" cy="29969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Rounded Rectangle 17"/>
          <p:cNvSpPr/>
          <p:nvPr/>
        </p:nvSpPr>
        <p:spPr>
          <a:xfrm>
            <a:off x="6128951" y="1844823"/>
            <a:ext cx="5511665" cy="142641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err="1">
                <a:solidFill>
                  <a:schemeClr val="tx1"/>
                </a:solidFill>
                <a:latin typeface="Times New Roman" pitchFamily="18" charset="0"/>
                <a:cs typeface="Times New Roman" pitchFamily="18" charset="0"/>
              </a:rPr>
              <a:t>Thể</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hiện</a:t>
            </a:r>
            <a:r>
              <a:rPr lang="en-US" sz="2800" b="1" dirty="0">
                <a:solidFill>
                  <a:schemeClr val="tx1"/>
                </a:solidFill>
                <a:latin typeface="Times New Roman" pitchFamily="18" charset="0"/>
                <a:cs typeface="Times New Roman" pitchFamily="18" charset="0"/>
              </a:rPr>
              <a:t> </a:t>
            </a:r>
            <a:r>
              <a:rPr lang="vi-VN" sz="2800" b="1" i="1" dirty="0">
                <a:solidFill>
                  <a:schemeClr val="tx1"/>
                </a:solidFill>
                <a:latin typeface="Times New Roman" pitchFamily="18" charset="0"/>
                <a:cs typeface="Times New Roman" pitchFamily="18" charset="0"/>
              </a:rPr>
              <a:t>vẻ đẹp của cả thiên nhiên, cảnh vật và con người</a:t>
            </a:r>
            <a:r>
              <a:rPr lang="vi-VN" sz="2400" b="1" i="1" dirty="0">
                <a:solidFill>
                  <a:schemeClr val="tx1"/>
                </a:solidFill>
                <a:latin typeface="Times New Roman" pitchFamily="18" charset="0"/>
                <a:cs typeface="Times New Roman" pitchFamily="18" charset="0"/>
              </a:rPr>
              <a:t>.</a:t>
            </a:r>
            <a:endParaRPr lang="en-US" b="1" i="1" dirty="0">
              <a:solidFill>
                <a:schemeClr val="tx1"/>
              </a:solidFill>
              <a:latin typeface="Times New Roman" pitchFamily="18" charset="0"/>
              <a:cs typeface="Times New Roman" pitchFamily="18" charset="0"/>
            </a:endParaRPr>
          </a:p>
        </p:txBody>
      </p:sp>
      <p:sp>
        <p:nvSpPr>
          <p:cNvPr id="2" name="Rectangle 1"/>
          <p:cNvSpPr/>
          <p:nvPr/>
        </p:nvSpPr>
        <p:spPr>
          <a:xfrm>
            <a:off x="983432" y="3933055"/>
            <a:ext cx="4572000" cy="2062103"/>
          </a:xfrm>
          <a:prstGeom prst="rect">
            <a:avLst/>
          </a:prstGeom>
        </p:spPr>
        <p:txBody>
          <a:bodyPr>
            <a:spAutoFit/>
          </a:bodyPr>
          <a:lstStyle/>
          <a:p>
            <a:r>
              <a:rPr lang="vi-VN" sz="3200" b="1" dirty="0">
                <a:solidFill>
                  <a:srgbClr val="FF0000"/>
                </a:solidFill>
                <a:latin typeface="Times New Roman" pitchFamily="18" charset="0"/>
                <a:cs typeface="Times New Roman" pitchFamily="18" charset="0"/>
              </a:rPr>
              <a:t>Tươi đẹp</a:t>
            </a:r>
            <a:r>
              <a:rPr lang="vi-VN" sz="3200" b="1" dirty="0">
                <a:latin typeface="Times New Roman" pitchFamily="18" charset="0"/>
                <a:cs typeface="Times New Roman" pitchFamily="18" charset="0"/>
              </a:rPr>
              <a:t>, sặc sỡ, huy hoàng, tráng lệ, diễm lệ, xanh tươi, hùng vĩ, hoành tráng, nguy nga,...</a:t>
            </a:r>
            <a:endParaRPr lang="en-US" sz="3200" b="1" dirty="0">
              <a:latin typeface="Times New Roman" pitchFamily="18" charset="0"/>
              <a:cs typeface="Times New Roman" pitchFamily="18" charset="0"/>
            </a:endParaRPr>
          </a:p>
        </p:txBody>
      </p:sp>
      <p:sp>
        <p:nvSpPr>
          <p:cNvPr id="3" name="Rectangle 2"/>
          <p:cNvSpPr/>
          <p:nvPr/>
        </p:nvSpPr>
        <p:spPr>
          <a:xfrm>
            <a:off x="6795282" y="3933055"/>
            <a:ext cx="4409726" cy="2062103"/>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Xinh xắn</a:t>
            </a:r>
            <a:r>
              <a:rPr lang="vi-VN" sz="3200" b="1" dirty="0">
                <a:latin typeface="Times New Roman" pitchFamily="18" charset="0"/>
                <a:cs typeface="Times New Roman" pitchFamily="18" charset="0"/>
              </a:rPr>
              <a:t>, xinh đẹp, xinh tươi, lộng lẫy, duyên dáng, thướt tha, rực rỡ,...</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6734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561836" y="1700808"/>
            <a:ext cx="9106164" cy="523220"/>
          </a:xfrm>
          <a:prstGeom prst="rect">
            <a:avLst/>
          </a:prstGeom>
          <a:solidFill>
            <a:srgbClr val="33CCCC"/>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3. Đặt câu với một từ vừa tìm được ở bài tập 1 hoặc 2:</a:t>
            </a:r>
            <a:endParaRPr lang="en-US" sz="2800" b="1" dirty="0"/>
          </a:p>
        </p:txBody>
      </p:sp>
      <p:cxnSp>
        <p:nvCxnSpPr>
          <p:cNvPr id="8" name="Straight Connector 7"/>
          <p:cNvCxnSpPr/>
          <p:nvPr/>
        </p:nvCxnSpPr>
        <p:spPr>
          <a:xfrm flipH="1">
            <a:off x="3863753" y="764704"/>
            <a:ext cx="10593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63752" y="76470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63753" y="1556792"/>
            <a:ext cx="45669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48129" y="764704"/>
            <a:ext cx="11825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0667" y="76470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63752" y="908720"/>
            <a:ext cx="4752528" cy="523220"/>
          </a:xfrm>
          <a:prstGeom prst="rect">
            <a:avLst/>
          </a:prstGeom>
          <a:noFill/>
        </p:spPr>
        <p:txBody>
          <a:bodyPr wrap="square" rtlCol="0">
            <a:spAutoFit/>
          </a:bodyPr>
          <a:lstStyle/>
          <a:p>
            <a:pPr algn="ctr"/>
            <a:r>
              <a:rPr lang="vi-VN" sz="2800" b="1" dirty="0">
                <a:solidFill>
                  <a:srgbClr val="FF0000"/>
                </a:solidFill>
                <a:latin typeface="Times New Roman" pitchFamily="18" charset="0"/>
                <a:cs typeface="Times New Roman" pitchFamily="18" charset="0"/>
              </a:rPr>
              <a:t>Mở rộng vốn từ: Cái đẹp</a:t>
            </a:r>
            <a:endParaRPr lang="en-US" sz="2800" b="1" dirty="0">
              <a:solidFill>
                <a:srgbClr val="FF0000"/>
              </a:solidFill>
              <a:latin typeface="Times New Roman" pitchFamily="18" charset="0"/>
              <a:cs typeface="Times New Roman" pitchFamily="18" charset="0"/>
            </a:endParaRPr>
          </a:p>
        </p:txBody>
      </p:sp>
      <p:sp>
        <p:nvSpPr>
          <p:cNvPr id="14" name="Text Box 9"/>
          <p:cNvSpPr txBox="1">
            <a:spLocks noChangeArrowheads="1"/>
          </p:cNvSpPr>
          <p:nvPr/>
        </p:nvSpPr>
        <p:spPr bwMode="auto">
          <a:xfrm>
            <a:off x="479376" y="2924944"/>
            <a:ext cx="11377263" cy="2554545"/>
          </a:xfrm>
          <a:prstGeom prst="rect">
            <a:avLst/>
          </a:prstGeom>
          <a:solidFill>
            <a:schemeClr val="bg1"/>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r>
              <a:rPr lang="vi-VN" sz="3200" b="1">
                <a:solidFill>
                  <a:srgbClr val="FF0000"/>
                </a:solidFill>
                <a:cs typeface="Times New Roman" pitchFamily="18" charset="0"/>
              </a:rPr>
              <a:t>Các từ ở bài tập 1, 2: </a:t>
            </a:r>
            <a:r>
              <a:rPr lang="vi-VN" sz="3200" b="1">
                <a:cs typeface="Times New Roman" pitchFamily="18" charset="0"/>
              </a:rPr>
              <a:t>Xinh đẹp, đẹp, xinh, xinh tươi, xinh xắn, xinh xinh, tươi tắn, rực rỡ, lộng lẫy, thướt tha, yểu điệu, xinh tươi, duyên dáng, rực rỡ, tươi đẹp, sặc sỡ, huy hoàng, tráng lệ, diễm lệ, xanh tươi, hùng vĩ, hoành tráng, nguy nga....</a:t>
            </a:r>
            <a:endParaRPr lang="en-US" sz="3200" b="1">
              <a:cs typeface="Times New Roman" pitchFamily="18" charset="0"/>
            </a:endParaRPr>
          </a:p>
          <a:p>
            <a:endParaRPr lang="en-US" sz="3200" b="1">
              <a:cs typeface="Times New Roman" pitchFamily="18" charset="0"/>
            </a:endParaRPr>
          </a:p>
        </p:txBody>
      </p:sp>
      <p:cxnSp>
        <p:nvCxnSpPr>
          <p:cNvPr id="3" name="Straight Connector 2"/>
          <p:cNvCxnSpPr/>
          <p:nvPr/>
        </p:nvCxnSpPr>
        <p:spPr>
          <a:xfrm>
            <a:off x="2012504" y="2132856"/>
            <a:ext cx="4731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08168" y="2132856"/>
            <a:ext cx="2088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3"/>
          <p:cNvSpPr txBox="1">
            <a:spLocks/>
          </p:cNvSpPr>
          <p:nvPr/>
        </p:nvSpPr>
        <p:spPr>
          <a:xfrm>
            <a:off x="2012504" y="369633"/>
            <a:ext cx="8229600" cy="52322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latin typeface="HP001 4 hàng" panose="020B0603050302020204" pitchFamily="34" charset="0"/>
                <a:cs typeface="Times New Roman" pitchFamily="18" charset="0"/>
              </a:rPr>
              <a:t>Luyện</a:t>
            </a:r>
            <a:r>
              <a:rPr lang="en-US" sz="2800" b="1" dirty="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từ</a:t>
            </a:r>
            <a:r>
              <a:rPr lang="en-US" sz="2800" b="1" dirty="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và</a:t>
            </a:r>
            <a:r>
              <a:rPr lang="en-US" sz="2800" b="1" dirty="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câu</a:t>
            </a:r>
            <a:endParaRPr lang="en-US" sz="2800" b="1" dirty="0">
              <a:latin typeface="HP001 4 hàng" panose="020B0603050302020204" pitchFamily="34" charset="0"/>
              <a:cs typeface="Times New Roman" pitchFamily="18" charset="0"/>
            </a:endParaRPr>
          </a:p>
        </p:txBody>
      </p:sp>
    </p:spTree>
    <p:extLst>
      <p:ext uri="{BB962C8B-B14F-4D97-AF65-F5344CB8AC3E}">
        <p14:creationId xmlns:p14="http://schemas.microsoft.com/office/powerpoint/2010/main" val="15649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68" name="Freeform 12"/>
          <p:cNvSpPr>
            <a:spLocks/>
          </p:cNvSpPr>
          <p:nvPr/>
        </p:nvSpPr>
        <p:spPr bwMode="auto">
          <a:xfrm rot="10800000" flipV="1">
            <a:off x="1524000" y="2057400"/>
            <a:ext cx="3352800" cy="1066800"/>
          </a:xfrm>
          <a:custGeom>
            <a:avLst/>
            <a:gdLst>
              <a:gd name="T0" fmla="*/ 0 w 624"/>
              <a:gd name="T1" fmla="*/ 2147483646 h 168"/>
              <a:gd name="T2" fmla="*/ 2147483646 w 624"/>
              <a:gd name="T3" fmla="*/ 2147483646 h 168"/>
              <a:gd name="T4" fmla="*/ 2147483646 w 624"/>
              <a:gd name="T5" fmla="*/ 2147483646 h 168"/>
              <a:gd name="T6" fmla="*/ 0 60000 65536"/>
              <a:gd name="T7" fmla="*/ 0 60000 65536"/>
              <a:gd name="T8" fmla="*/ 0 60000 65536"/>
              <a:gd name="T9" fmla="*/ 0 w 624"/>
              <a:gd name="T10" fmla="*/ 0 h 168"/>
              <a:gd name="T11" fmla="*/ 624 w 624"/>
              <a:gd name="T12" fmla="*/ 168 h 168"/>
            </a:gdLst>
            <a:ahLst/>
            <a:cxnLst>
              <a:cxn ang="T6">
                <a:pos x="T0" y="T1"/>
              </a:cxn>
              <a:cxn ang="T7">
                <a:pos x="T2" y="T3"/>
              </a:cxn>
              <a:cxn ang="T8">
                <a:pos x="T4" y="T5"/>
              </a:cxn>
            </a:cxnLst>
            <a:rect l="T9" t="T10" r="T11" b="T12"/>
            <a:pathLst>
              <a:path w="624" h="168">
                <a:moveTo>
                  <a:pt x="0" y="168"/>
                </a:moveTo>
                <a:cubicBezTo>
                  <a:pt x="116" y="108"/>
                  <a:pt x="232" y="48"/>
                  <a:pt x="336" y="24"/>
                </a:cubicBezTo>
                <a:cubicBezTo>
                  <a:pt x="440" y="0"/>
                  <a:pt x="568" y="24"/>
                  <a:pt x="624" y="24"/>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5475" name="Freeform 19"/>
          <p:cNvSpPr>
            <a:spLocks/>
          </p:cNvSpPr>
          <p:nvPr/>
        </p:nvSpPr>
        <p:spPr bwMode="auto">
          <a:xfrm>
            <a:off x="1016000" y="2819400"/>
            <a:ext cx="2133600" cy="2819400"/>
          </a:xfrm>
          <a:custGeom>
            <a:avLst/>
            <a:gdLst>
              <a:gd name="T0" fmla="*/ 0 w 768"/>
              <a:gd name="T1" fmla="*/ 0 h 344"/>
              <a:gd name="T2" fmla="*/ 2147483646 w 768"/>
              <a:gd name="T3" fmla="*/ 2147483646 h 344"/>
              <a:gd name="T4" fmla="*/ 2147483646 w 768"/>
              <a:gd name="T5" fmla="*/ 2147483646 h 344"/>
              <a:gd name="T6" fmla="*/ 0 60000 65536"/>
              <a:gd name="T7" fmla="*/ 0 60000 65536"/>
              <a:gd name="T8" fmla="*/ 0 60000 65536"/>
              <a:gd name="T9" fmla="*/ 0 w 768"/>
              <a:gd name="T10" fmla="*/ 0 h 344"/>
              <a:gd name="T11" fmla="*/ 768 w 768"/>
              <a:gd name="T12" fmla="*/ 344 h 344"/>
            </a:gdLst>
            <a:ahLst/>
            <a:cxnLst>
              <a:cxn ang="T6">
                <a:pos x="T0" y="T1"/>
              </a:cxn>
              <a:cxn ang="T7">
                <a:pos x="T2" y="T3"/>
              </a:cxn>
              <a:cxn ang="T8">
                <a:pos x="T4" y="T5"/>
              </a:cxn>
            </a:cxnLst>
            <a:rect l="T9" t="T10" r="T11" b="T12"/>
            <a:pathLst>
              <a:path w="768" h="344">
                <a:moveTo>
                  <a:pt x="0" y="0"/>
                </a:moveTo>
                <a:cubicBezTo>
                  <a:pt x="80" y="116"/>
                  <a:pt x="160" y="232"/>
                  <a:pt x="288" y="288"/>
                </a:cubicBezTo>
                <a:cubicBezTo>
                  <a:pt x="416" y="344"/>
                  <a:pt x="696" y="328"/>
                  <a:pt x="768" y="336"/>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12" name="AutoShape 4"/>
          <p:cNvSpPr>
            <a:spLocks noChangeArrowheads="1"/>
          </p:cNvSpPr>
          <p:nvPr/>
        </p:nvSpPr>
        <p:spPr bwMode="auto">
          <a:xfrm>
            <a:off x="0" y="1066800"/>
            <a:ext cx="1727200" cy="1905000"/>
          </a:xfrm>
          <a:prstGeom prst="star16">
            <a:avLst>
              <a:gd name="adj" fmla="val 37500"/>
            </a:avLst>
          </a:prstGeom>
          <a:solidFill>
            <a:srgbClr val="F9FBA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800">
                <a:solidFill>
                  <a:srgbClr val="FF0066"/>
                </a:solidFill>
                <a:latin typeface="Arial" pitchFamily="34" charset="0"/>
                <a:cs typeface="Arial" pitchFamily="34" charset="0"/>
              </a:rPr>
              <a:t>Lưu ý </a:t>
            </a:r>
          </a:p>
        </p:txBody>
      </p:sp>
      <p:sp>
        <p:nvSpPr>
          <p:cNvPr id="401413" name="AutoShape 5"/>
          <p:cNvSpPr>
            <a:spLocks noChangeArrowheads="1"/>
          </p:cNvSpPr>
          <p:nvPr/>
        </p:nvSpPr>
        <p:spPr bwMode="auto">
          <a:xfrm>
            <a:off x="4572000" y="2438400"/>
            <a:ext cx="7620000" cy="2286000"/>
          </a:xfrm>
          <a:prstGeom prst="star16">
            <a:avLst>
              <a:gd name="adj" fmla="val 375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1" hangingPunct="1"/>
            <a:r>
              <a:rPr lang="en-US" altLang="en-US" sz="2800" dirty="0" err="1">
                <a:latin typeface="Times New Roman" pitchFamily="18" charset="0"/>
                <a:cs typeface="Arial" pitchFamily="34" charset="0"/>
              </a:rPr>
              <a:t>Hoàn</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cảnh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đối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tượng</a:t>
            </a:r>
            <a:endParaRPr lang="en-US" altLang="en-US" sz="2800" dirty="0">
              <a:latin typeface="Times New Roman" pitchFamily="18" charset="0"/>
              <a:cs typeface="Arial" pitchFamily="34" charset="0"/>
            </a:endParaRPr>
          </a:p>
          <a:p>
            <a:pPr algn="ctr" eaLnBrk="1" hangingPunct="1"/>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khi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sử</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dụng</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từ</a:t>
            </a:r>
            <a:endParaRPr lang="en-US" altLang="en-US" sz="2800" dirty="0">
              <a:latin typeface="Times New Roman" pitchFamily="18" charset="0"/>
              <a:cs typeface="Arial" pitchFamily="34" charset="0"/>
            </a:endParaRPr>
          </a:p>
        </p:txBody>
      </p:sp>
      <p:sp>
        <p:nvSpPr>
          <p:cNvPr id="401414" name="AutoShape 6"/>
          <p:cNvSpPr>
            <a:spLocks noChangeArrowheads="1"/>
          </p:cNvSpPr>
          <p:nvPr/>
        </p:nvSpPr>
        <p:spPr bwMode="auto">
          <a:xfrm>
            <a:off x="2743200" y="5105400"/>
            <a:ext cx="7315200" cy="1447800"/>
          </a:xfrm>
          <a:prstGeom prst="star16">
            <a:avLst>
              <a:gd name="adj" fmla="val 37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r>
              <a:rPr lang="en-US" altLang="en-US" sz="2800">
                <a:latin typeface="Times New Roman" pitchFamily="18" charset="0"/>
                <a:cs typeface="Arial" pitchFamily="34" charset="0"/>
              </a:rPr>
              <a:t>Cách trình bày câu</a:t>
            </a:r>
          </a:p>
        </p:txBody>
      </p:sp>
      <p:sp>
        <p:nvSpPr>
          <p:cNvPr id="2" name="Freeform 12"/>
          <p:cNvSpPr>
            <a:spLocks/>
          </p:cNvSpPr>
          <p:nvPr/>
        </p:nvSpPr>
        <p:spPr bwMode="auto">
          <a:xfrm rot="-571637">
            <a:off x="1420284" y="1047750"/>
            <a:ext cx="4978400" cy="381000"/>
          </a:xfrm>
          <a:custGeom>
            <a:avLst/>
            <a:gdLst>
              <a:gd name="T0" fmla="*/ 0 w 624"/>
              <a:gd name="T1" fmla="*/ 2147483646 h 168"/>
              <a:gd name="T2" fmla="*/ 2147483646 w 624"/>
              <a:gd name="T3" fmla="*/ 2147483646 h 168"/>
              <a:gd name="T4" fmla="*/ 2147483646 w 624"/>
              <a:gd name="T5" fmla="*/ 2147483646 h 168"/>
              <a:gd name="T6" fmla="*/ 0 60000 65536"/>
              <a:gd name="T7" fmla="*/ 0 60000 65536"/>
              <a:gd name="T8" fmla="*/ 0 60000 65536"/>
              <a:gd name="T9" fmla="*/ 0 w 624"/>
              <a:gd name="T10" fmla="*/ 0 h 168"/>
              <a:gd name="T11" fmla="*/ 624 w 624"/>
              <a:gd name="T12" fmla="*/ 168 h 168"/>
            </a:gdLst>
            <a:ahLst/>
            <a:cxnLst>
              <a:cxn ang="T6">
                <a:pos x="T0" y="T1"/>
              </a:cxn>
              <a:cxn ang="T7">
                <a:pos x="T2" y="T3"/>
              </a:cxn>
              <a:cxn ang="T8">
                <a:pos x="T4" y="T5"/>
              </a:cxn>
            </a:cxnLst>
            <a:rect l="T9" t="T10" r="T11" b="T12"/>
            <a:pathLst>
              <a:path w="624" h="168">
                <a:moveTo>
                  <a:pt x="0" y="168"/>
                </a:moveTo>
                <a:cubicBezTo>
                  <a:pt x="116" y="108"/>
                  <a:pt x="232" y="48"/>
                  <a:pt x="336" y="24"/>
                </a:cubicBezTo>
                <a:cubicBezTo>
                  <a:pt x="440" y="0"/>
                  <a:pt x="568" y="24"/>
                  <a:pt x="624" y="24"/>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16" name="AutoShape 8"/>
          <p:cNvSpPr>
            <a:spLocks noChangeArrowheads="1"/>
          </p:cNvSpPr>
          <p:nvPr/>
        </p:nvSpPr>
        <p:spPr bwMode="auto">
          <a:xfrm>
            <a:off x="5689600" y="152400"/>
            <a:ext cx="5892800" cy="1676400"/>
          </a:xfrm>
          <a:prstGeom prst="star16">
            <a:avLst>
              <a:gd name="adj" fmla="val 37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1" hangingPunct="1"/>
            <a:r>
              <a:rPr lang="en-US" altLang="en-US" sz="2800" dirty="0" err="1">
                <a:latin typeface="Times New Roman" pitchFamily="18" charset="0"/>
                <a:cs typeface="Arial" pitchFamily="34" charset="0"/>
              </a:rPr>
              <a:t>Nghĩa</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của</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các</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từ</a:t>
            </a:r>
            <a:endParaRPr lang="en-US" altLang="en-US" sz="2800" dirty="0">
              <a:latin typeface="Times New Roman" pitchFamily="18" charset="0"/>
              <a:cs typeface="Arial" pitchFamily="34" charset="0"/>
            </a:endParaRPr>
          </a:p>
        </p:txBody>
      </p:sp>
    </p:spTree>
    <p:extLst>
      <p:ext uri="{BB962C8B-B14F-4D97-AF65-F5344CB8AC3E}">
        <p14:creationId xmlns:p14="http://schemas.microsoft.com/office/powerpoint/2010/main" val="745992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555468"/>
                                        </p:tgtEl>
                                        <p:attrNameLst>
                                          <p:attrName>style.visibility</p:attrName>
                                        </p:attrNameLst>
                                      </p:cBhvr>
                                      <p:to>
                                        <p:strVal val="visible"/>
                                      </p:to>
                                    </p:set>
                                    <p:animEffect transition="in" filter="diamond(in)">
                                      <p:cBhvr>
                                        <p:cTn id="7" dur="2000"/>
                                        <p:tgtEl>
                                          <p:spTgt spid="155546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55475"/>
                                        </p:tgtEl>
                                        <p:attrNameLst>
                                          <p:attrName>style.visibility</p:attrName>
                                        </p:attrNameLst>
                                      </p:cBhvr>
                                      <p:to>
                                        <p:strVal val="visible"/>
                                      </p:to>
                                    </p:set>
                                    <p:animEffect transition="in" filter="diamond(in)">
                                      <p:cBhvr>
                                        <p:cTn id="10" dur="2000"/>
                                        <p:tgtEl>
                                          <p:spTgt spid="15554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01412"/>
                                        </p:tgtEl>
                                        <p:attrNameLst>
                                          <p:attrName>style.visibility</p:attrName>
                                        </p:attrNameLst>
                                      </p:cBhvr>
                                      <p:to>
                                        <p:strVal val="visible"/>
                                      </p:to>
                                    </p:set>
                                    <p:animEffect transition="in" filter="box(in)">
                                      <p:cBhvr>
                                        <p:cTn id="15" dur="500"/>
                                        <p:tgtEl>
                                          <p:spTgt spid="4014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01413"/>
                                        </p:tgtEl>
                                        <p:attrNameLst>
                                          <p:attrName>style.visibility</p:attrName>
                                        </p:attrNameLst>
                                      </p:cBhvr>
                                      <p:to>
                                        <p:strVal val="visible"/>
                                      </p:to>
                                    </p:set>
                                    <p:animEffect transition="in" filter="box(in)">
                                      <p:cBhvr>
                                        <p:cTn id="18" dur="500"/>
                                        <p:tgtEl>
                                          <p:spTgt spid="4014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01414"/>
                                        </p:tgtEl>
                                        <p:attrNameLst>
                                          <p:attrName>style.visibility</p:attrName>
                                        </p:attrNameLst>
                                      </p:cBhvr>
                                      <p:to>
                                        <p:strVal val="visible"/>
                                      </p:to>
                                    </p:set>
                                    <p:animEffect transition="in" filter="box(in)">
                                      <p:cBhvr>
                                        <p:cTn id="21" dur="500"/>
                                        <p:tgtEl>
                                          <p:spTgt spid="401414"/>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2000"/>
                                        <p:tgtEl>
                                          <p:spTgt spid="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01416"/>
                                        </p:tgtEl>
                                        <p:attrNameLst>
                                          <p:attrName>style.visibility</p:attrName>
                                        </p:attrNameLst>
                                      </p:cBhvr>
                                      <p:to>
                                        <p:strVal val="visible"/>
                                      </p:to>
                                    </p:set>
                                    <p:animEffect transition="in" filter="box(in)">
                                      <p:cBhvr>
                                        <p:cTn id="27" dur="500"/>
                                        <p:tgtEl>
                                          <p:spTgt spid="401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68" grpId="0" animBg="1"/>
      <p:bldP spid="1555475" grpId="0" animBg="1"/>
      <p:bldP spid="401412" grpId="0" animBg="1"/>
      <p:bldP spid="401413" grpId="0" animBg="1"/>
      <p:bldP spid="401414" grpId="0" animBg="1"/>
      <p:bldP spid="2" grpId="0" animBg="1"/>
      <p:bldP spid="4014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2110791" y="5474827"/>
            <a:ext cx="8295617" cy="523220"/>
          </a:xfrm>
          <a:prstGeom prst="rect">
            <a:avLst/>
          </a:prstGeom>
          <a:solidFill>
            <a:srgbClr val="33CCCC"/>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Lâu đài trông thật nguy nga.</a:t>
            </a:r>
            <a:endParaRPr lang="en-US" sz="2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5" y="692696"/>
            <a:ext cx="8295617" cy="4608512"/>
          </a:xfrm>
          <a:prstGeom prst="rect">
            <a:avLst/>
          </a:prstGeom>
        </p:spPr>
      </p:pic>
      <p:cxnSp>
        <p:nvCxnSpPr>
          <p:cNvPr id="4" name="Straight Connector 3"/>
          <p:cNvCxnSpPr/>
          <p:nvPr/>
        </p:nvCxnSpPr>
        <p:spPr>
          <a:xfrm>
            <a:off x="6960096" y="5949280"/>
            <a:ext cx="13836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701" y="404664"/>
            <a:ext cx="4641933" cy="6309321"/>
          </a:xfrm>
          <a:prstGeom prst="rect">
            <a:avLst/>
          </a:prstGeom>
        </p:spPr>
      </p:pic>
      <p:sp>
        <p:nvSpPr>
          <p:cNvPr id="13" name="Text Box 9"/>
          <p:cNvSpPr txBox="1">
            <a:spLocks noChangeArrowheads="1"/>
          </p:cNvSpPr>
          <p:nvPr/>
        </p:nvSpPr>
        <p:spPr bwMode="auto">
          <a:xfrm>
            <a:off x="6179634" y="3501009"/>
            <a:ext cx="4502067" cy="954107"/>
          </a:xfrm>
          <a:prstGeom prst="rect">
            <a:avLst/>
          </a:prstGeom>
          <a:solidFill>
            <a:srgbClr val="33CCCC"/>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a:t>Cô gái thật thướt tha trong tà áo dài.</a:t>
            </a:r>
            <a:endParaRPr lang="en-US" sz="2800" b="1" dirty="0"/>
          </a:p>
        </p:txBody>
      </p:sp>
      <p:cxnSp>
        <p:nvCxnSpPr>
          <p:cNvPr id="14" name="Straight Connector 13"/>
          <p:cNvCxnSpPr/>
          <p:nvPr/>
        </p:nvCxnSpPr>
        <p:spPr>
          <a:xfrm>
            <a:off x="8040216" y="3929912"/>
            <a:ext cx="13836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626849"/>
            <a:ext cx="8229600" cy="1143000"/>
          </a:xfrm>
        </p:spPr>
        <p:txBody>
          <a:bodyPr/>
          <a:lstStyle/>
          <a:p>
            <a:r>
              <a:rPr lang="vi-VN" b="1">
                <a:solidFill>
                  <a:srgbClr val="FF0000"/>
                </a:solidFill>
                <a:latin typeface="Times New Roman" pitchFamily="18" charset="0"/>
                <a:cs typeface="Times New Roman" pitchFamily="18" charset="0"/>
              </a:rPr>
              <a:t>Ai nhanh ai </a:t>
            </a:r>
            <a:r>
              <a:rPr lang="vi-VN" b="1" dirty="0">
                <a:solidFill>
                  <a:srgbClr val="FF0000"/>
                </a:solidFill>
                <a:latin typeface="Times New Roman" pitchFamily="18" charset="0"/>
                <a:cs typeface="Times New Roman" pitchFamily="18" charset="0"/>
              </a:rPr>
              <a:t>đúng</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960240"/>
            <a:ext cx="9972600" cy="1756792"/>
          </a:xfrm>
        </p:spPr>
        <p:txBody>
          <a:bodyPr/>
          <a:lstStyle/>
          <a:p>
            <a:pPr marL="0" indent="0" algn="just">
              <a:buNone/>
            </a:pPr>
            <a:endParaRPr lang="vi-VN" dirty="0">
              <a:latin typeface="+mj-lt"/>
            </a:endParaRPr>
          </a:p>
          <a:p>
            <a:pPr marL="0" indent="0" algn="just">
              <a:buNone/>
            </a:pPr>
            <a:r>
              <a:rPr lang="vi-VN" b="1" i="1" dirty="0">
                <a:solidFill>
                  <a:srgbClr val="0000FF"/>
                </a:solidFill>
                <a:latin typeface="+mj-lt"/>
              </a:rPr>
              <a:t>Cây rơm giống như một cây mấm khổng lồ không chân.</a:t>
            </a:r>
            <a:endParaRPr lang="en-US" b="1" i="1" dirty="0">
              <a:solidFill>
                <a:srgbClr val="0000FF"/>
              </a:solidFill>
              <a:latin typeface="+mj-lt"/>
            </a:endParaRPr>
          </a:p>
        </p:txBody>
      </p:sp>
      <p:sp>
        <p:nvSpPr>
          <p:cNvPr id="4" name="TextBox 3"/>
          <p:cNvSpPr txBox="1"/>
          <p:nvPr/>
        </p:nvSpPr>
        <p:spPr>
          <a:xfrm>
            <a:off x="1618336" y="3717032"/>
            <a:ext cx="2699792" cy="584775"/>
          </a:xfrm>
          <a:prstGeom prst="rect">
            <a:avLst/>
          </a:prstGeom>
          <a:solidFill>
            <a:schemeClr val="accent6">
              <a:lumMod val="40000"/>
              <a:lumOff val="60000"/>
            </a:schemeClr>
          </a:solidFill>
        </p:spPr>
        <p:txBody>
          <a:bodyPr wrap="square" rtlCol="0">
            <a:spAutoFit/>
          </a:bodyPr>
          <a:lstStyle/>
          <a:p>
            <a:r>
              <a:rPr lang="vi-VN" sz="3200" b="1" dirty="0">
                <a:latin typeface="+mj-lt"/>
              </a:rPr>
              <a:t>A. Ai thế nào?</a:t>
            </a:r>
          </a:p>
        </p:txBody>
      </p:sp>
      <p:sp>
        <p:nvSpPr>
          <p:cNvPr id="5" name="Content Placeholder 2"/>
          <p:cNvSpPr txBox="1">
            <a:spLocks/>
          </p:cNvSpPr>
          <p:nvPr/>
        </p:nvSpPr>
        <p:spPr>
          <a:xfrm>
            <a:off x="1534344" y="1107477"/>
            <a:ext cx="9144000"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vi-VN" b="1" dirty="0">
              <a:latin typeface="+mj-lt"/>
            </a:endParaRPr>
          </a:p>
          <a:p>
            <a:pPr marL="0" indent="0" algn="ctr">
              <a:buNone/>
            </a:pPr>
            <a:r>
              <a:rPr lang="vi-VN" b="1">
                <a:latin typeface="+mj-lt"/>
              </a:rPr>
              <a:t>Câu</a:t>
            </a:r>
            <a:r>
              <a:rPr lang="en-US" b="1">
                <a:latin typeface="+mj-lt"/>
              </a:rPr>
              <a:t> </a:t>
            </a:r>
            <a:r>
              <a:rPr lang="en-US" b="1">
                <a:latin typeface="Times New Roman" panose="02020603050405020304" pitchFamily="18" charset="0"/>
                <a:cs typeface="Times New Roman" panose="02020603050405020304" pitchFamily="18" charset="0"/>
              </a:rPr>
              <a:t>văn</a:t>
            </a:r>
            <a:r>
              <a:rPr lang="vi-VN" b="1">
                <a:latin typeface="Times New Roman" panose="02020603050405020304" pitchFamily="18" charset="0"/>
                <a:cs typeface="Times New Roman" panose="02020603050405020304" pitchFamily="18" charset="0"/>
              </a:rPr>
              <a:t> </a:t>
            </a:r>
            <a:r>
              <a:rPr lang="vi-VN" b="1" dirty="0">
                <a:latin typeface="+mj-lt"/>
              </a:rPr>
              <a:t>sau thuộc loại kiểu câu nào?</a:t>
            </a:r>
            <a:endParaRPr lang="en-US" b="1" dirty="0">
              <a:latin typeface="+mj-lt"/>
            </a:endParaRPr>
          </a:p>
        </p:txBody>
      </p:sp>
      <p:sp>
        <p:nvSpPr>
          <p:cNvPr id="6" name="TextBox 5"/>
          <p:cNvSpPr txBox="1"/>
          <p:nvPr/>
        </p:nvSpPr>
        <p:spPr>
          <a:xfrm>
            <a:off x="5089670" y="3656638"/>
            <a:ext cx="2468818" cy="584775"/>
          </a:xfrm>
          <a:prstGeom prst="rect">
            <a:avLst/>
          </a:prstGeom>
          <a:solidFill>
            <a:srgbClr val="FFFF00"/>
          </a:solidFill>
        </p:spPr>
        <p:txBody>
          <a:bodyPr wrap="square" rtlCol="0">
            <a:spAutoFit/>
          </a:bodyPr>
          <a:lstStyle/>
          <a:p>
            <a:r>
              <a:rPr lang="vi-VN" sz="3200" b="1">
                <a:latin typeface="+mj-lt"/>
              </a:rPr>
              <a:t>B</a:t>
            </a:r>
            <a:r>
              <a:rPr lang="vi-VN" sz="3200" b="1" dirty="0">
                <a:latin typeface="+mj-lt"/>
              </a:rPr>
              <a:t>. Ai làm gì?</a:t>
            </a:r>
          </a:p>
        </p:txBody>
      </p:sp>
      <p:sp>
        <p:nvSpPr>
          <p:cNvPr id="7" name="TextBox 6"/>
          <p:cNvSpPr txBox="1"/>
          <p:nvPr/>
        </p:nvSpPr>
        <p:spPr>
          <a:xfrm>
            <a:off x="8422584" y="3647927"/>
            <a:ext cx="2339752" cy="584775"/>
          </a:xfrm>
          <a:prstGeom prst="rect">
            <a:avLst/>
          </a:prstGeom>
          <a:solidFill>
            <a:srgbClr val="FF66CC"/>
          </a:solidFill>
        </p:spPr>
        <p:txBody>
          <a:bodyPr wrap="square" rtlCol="0">
            <a:spAutoFit/>
          </a:bodyPr>
          <a:lstStyle/>
          <a:p>
            <a:r>
              <a:rPr lang="vi-VN" sz="3200" b="1">
                <a:latin typeface="+mj-lt"/>
              </a:rPr>
              <a:t>C</a:t>
            </a:r>
            <a:r>
              <a:rPr lang="vi-VN" sz="3200" b="1" dirty="0">
                <a:latin typeface="+mj-lt"/>
              </a:rPr>
              <a:t>. Ai là gì?</a:t>
            </a:r>
            <a:endParaRPr lang="en-US" sz="3200" b="1" dirty="0">
              <a:latin typeface="+mj-lt"/>
            </a:endParaRPr>
          </a:p>
        </p:txBody>
      </p:sp>
    </p:spTree>
    <p:extLst>
      <p:ext uri="{BB962C8B-B14F-4D97-AF65-F5344CB8AC3E}">
        <p14:creationId xmlns:p14="http://schemas.microsoft.com/office/powerpoint/2010/main" val="208301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type="lt">
                                    <p:tmPct val="0"/>
                                  </p:iterate>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mph" presetSubtype="0" fill="hold" grpId="1" nodeType="clickEffect">
                                  <p:stCondLst>
                                    <p:cond delay="0"/>
                                  </p:stCondLst>
                                  <p:iterate type="lt">
                                    <p:tmPct val="4000"/>
                                  </p:iterate>
                                  <p:childTnLst>
                                    <p:set>
                                      <p:cBhvr override="childStyle">
                                        <p:cTn id="35"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4" grpId="1" animBg="1"/>
      <p:bldP spid="5" grpId="0"/>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1" name="Text Box 6">
            <a:hlinkClick r:id="rId3"/>
          </p:cNvPr>
          <p:cNvSpPr txBox="1">
            <a:spLocks noChangeArrowheads="1"/>
          </p:cNvSpPr>
          <p:nvPr/>
        </p:nvSpPr>
        <p:spPr bwMode="auto">
          <a:xfrm>
            <a:off x="5087888" y="2377355"/>
            <a:ext cx="467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dirty="0" err="1">
                <a:solidFill>
                  <a:srgbClr val="006600"/>
                </a:solidFill>
              </a:rPr>
              <a:t>đôn</a:t>
            </a:r>
            <a:r>
              <a:rPr lang="en-US" altLang="en-US" sz="2800" dirty="0">
                <a:solidFill>
                  <a:srgbClr val="006600"/>
                </a:solidFill>
              </a:rPr>
              <a:t> </a:t>
            </a:r>
            <a:r>
              <a:rPr lang="en-US" altLang="en-US" sz="2800" dirty="0" err="1">
                <a:solidFill>
                  <a:srgbClr val="006600"/>
                </a:solidFill>
              </a:rPr>
              <a:t>hậu</a:t>
            </a:r>
            <a:r>
              <a:rPr lang="en-US" altLang="en-US" sz="2800" dirty="0">
                <a:solidFill>
                  <a:srgbClr val="006600"/>
                </a:solidFill>
              </a:rPr>
              <a:t> / </a:t>
            </a:r>
            <a:r>
              <a:rPr lang="en-US" altLang="en-US" sz="2800" dirty="0" err="1">
                <a:solidFill>
                  <a:srgbClr val="006600"/>
                </a:solidFill>
              </a:rPr>
              <a:t>hiền</a:t>
            </a:r>
            <a:r>
              <a:rPr lang="en-US" altLang="en-US" sz="2800" dirty="0">
                <a:solidFill>
                  <a:srgbClr val="006600"/>
                </a:solidFill>
              </a:rPr>
              <a:t> </a:t>
            </a:r>
            <a:r>
              <a:rPr lang="en-US" altLang="en-US" sz="2800" dirty="0" err="1">
                <a:solidFill>
                  <a:srgbClr val="006600"/>
                </a:solidFill>
              </a:rPr>
              <a:t>hậu</a:t>
            </a:r>
            <a:endParaRPr lang="en-US" altLang="en-US" sz="2800" dirty="0">
              <a:solidFill>
                <a:srgbClr val="006600"/>
              </a:solidFill>
            </a:endParaRPr>
          </a:p>
        </p:txBody>
      </p:sp>
      <p:sp>
        <p:nvSpPr>
          <p:cNvPr id="12" name="Text Box 10"/>
          <p:cNvSpPr txBox="1">
            <a:spLocks noChangeArrowheads="1"/>
          </p:cNvSpPr>
          <p:nvPr/>
        </p:nvSpPr>
        <p:spPr bwMode="auto">
          <a:xfrm>
            <a:off x="1608832" y="1556792"/>
            <a:ext cx="955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eaLnBrk="1" hangingPunct="1"/>
            <a:r>
              <a:rPr lang="en-US" altLang="en-US" dirty="0">
                <a:solidFill>
                  <a:srgbClr val="0000FF"/>
                </a:solidFill>
              </a:rPr>
              <a:t>   </a:t>
            </a:r>
            <a:r>
              <a:rPr lang="en-US" altLang="en-US" b="1" dirty="0" err="1">
                <a:solidFill>
                  <a:srgbClr val="0000FF"/>
                </a:solidFill>
              </a:rPr>
              <a:t>Nụ</a:t>
            </a:r>
            <a:r>
              <a:rPr lang="en-US" altLang="en-US" b="1" dirty="0">
                <a:solidFill>
                  <a:srgbClr val="0000FF"/>
                </a:solidFill>
              </a:rPr>
              <a:t> </a:t>
            </a:r>
            <a:r>
              <a:rPr lang="en-US" altLang="en-US" b="1" dirty="0" err="1">
                <a:solidFill>
                  <a:srgbClr val="0000FF"/>
                </a:solidFill>
              </a:rPr>
              <a:t>cười</a:t>
            </a:r>
            <a:r>
              <a:rPr lang="en-US" altLang="en-US" b="1" dirty="0">
                <a:solidFill>
                  <a:srgbClr val="0000FF"/>
                </a:solidFill>
              </a:rPr>
              <a:t> </a:t>
            </a:r>
            <a:r>
              <a:rPr lang="en-US" altLang="en-US" b="1" dirty="0" err="1">
                <a:solidFill>
                  <a:srgbClr val="0000FF"/>
                </a:solidFill>
              </a:rPr>
              <a:t>của</a:t>
            </a:r>
            <a:r>
              <a:rPr lang="en-US" altLang="en-US" b="1" dirty="0">
                <a:solidFill>
                  <a:srgbClr val="0000FF"/>
                </a:solidFill>
              </a:rPr>
              <a:t> </a:t>
            </a:r>
            <a:r>
              <a:rPr lang="en-US" altLang="en-US" b="1" dirty="0" err="1">
                <a:solidFill>
                  <a:srgbClr val="0000FF"/>
                </a:solidFill>
              </a:rPr>
              <a:t>bà</a:t>
            </a:r>
            <a:r>
              <a:rPr lang="en-US" altLang="en-US" b="1" dirty="0">
                <a:solidFill>
                  <a:srgbClr val="0000FF"/>
                </a:solidFill>
              </a:rPr>
              <a:t> </a:t>
            </a:r>
            <a:r>
              <a:rPr lang="en-US" altLang="en-US" b="1" dirty="0" err="1">
                <a:solidFill>
                  <a:srgbClr val="0000FF"/>
                </a:solidFill>
              </a:rPr>
              <a:t>lão</a:t>
            </a:r>
            <a:r>
              <a:rPr lang="en-US" altLang="en-US" b="1" dirty="0">
                <a:solidFill>
                  <a:srgbClr val="0000FF"/>
                </a:solidFill>
              </a:rPr>
              <a:t> </a:t>
            </a:r>
            <a:r>
              <a:rPr lang="en-US" altLang="en-US" b="1" dirty="0" err="1">
                <a:solidFill>
                  <a:srgbClr val="0000FF"/>
                </a:solidFill>
              </a:rPr>
              <a:t>thật</a:t>
            </a:r>
            <a:r>
              <a:rPr lang="en-US" altLang="en-US" b="1" dirty="0">
                <a:solidFill>
                  <a:srgbClr val="0000FF"/>
                </a:solidFill>
              </a:rPr>
              <a:t> </a:t>
            </a:r>
            <a:r>
              <a:rPr lang="en-US" altLang="en-US" b="1" u="sng" dirty="0" err="1">
                <a:solidFill>
                  <a:srgbClr val="0000FF"/>
                </a:solidFill>
              </a:rPr>
              <a:t>đáng</a:t>
            </a:r>
            <a:r>
              <a:rPr lang="en-US" altLang="en-US" b="1" u="sng" dirty="0">
                <a:solidFill>
                  <a:srgbClr val="0000FF"/>
                </a:solidFill>
              </a:rPr>
              <a:t> </a:t>
            </a:r>
            <a:r>
              <a:rPr lang="en-US" altLang="en-US" b="1" u="sng" dirty="0" err="1">
                <a:solidFill>
                  <a:srgbClr val="0000FF"/>
                </a:solidFill>
              </a:rPr>
              <a:t>yêu</a:t>
            </a:r>
            <a:r>
              <a:rPr lang="en-US" altLang="en-US" b="1" u="sng" dirty="0">
                <a:solidFill>
                  <a:srgbClr val="0000FF"/>
                </a:solidFill>
              </a:rPr>
              <a:t>.</a:t>
            </a:r>
          </a:p>
        </p:txBody>
      </p:sp>
      <p:sp>
        <p:nvSpPr>
          <p:cNvPr id="3084" name="Text Box 12"/>
          <p:cNvSpPr txBox="1">
            <a:spLocks noChangeArrowheads="1"/>
          </p:cNvSpPr>
          <p:nvPr/>
        </p:nvSpPr>
        <p:spPr bwMode="auto">
          <a:xfrm>
            <a:off x="1487488" y="2944957"/>
            <a:ext cx="1022513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dirty="0">
                <a:solidFill>
                  <a:srgbClr val="0000FF"/>
                </a:solidFill>
              </a:rPr>
              <a:t> </a:t>
            </a:r>
            <a:r>
              <a:rPr lang="en-US" altLang="en-US" b="1" dirty="0">
                <a:solidFill>
                  <a:srgbClr val="0000FF"/>
                </a:solidFill>
              </a:rPr>
              <a:t> </a:t>
            </a:r>
            <a:r>
              <a:rPr lang="en-US" altLang="en-US" b="1" dirty="0" err="1">
                <a:solidFill>
                  <a:srgbClr val="0000FF"/>
                </a:solidFill>
              </a:rPr>
              <a:t>Cô</a:t>
            </a:r>
            <a:r>
              <a:rPr lang="en-US" altLang="en-US" b="1" dirty="0">
                <a:solidFill>
                  <a:srgbClr val="0000FF"/>
                </a:solidFill>
              </a:rPr>
              <a:t> </a:t>
            </a:r>
            <a:r>
              <a:rPr lang="en-US" altLang="en-US" b="1" dirty="0" err="1">
                <a:solidFill>
                  <a:srgbClr val="0000FF"/>
                </a:solidFill>
              </a:rPr>
              <a:t>giáo</a:t>
            </a:r>
            <a:r>
              <a:rPr lang="en-US" altLang="en-US" b="1" dirty="0">
                <a:solidFill>
                  <a:srgbClr val="0000FF"/>
                </a:solidFill>
              </a:rPr>
              <a:t> </a:t>
            </a:r>
            <a:r>
              <a:rPr lang="en-US" altLang="en-US" b="1" dirty="0" err="1">
                <a:solidFill>
                  <a:srgbClr val="0000FF"/>
                </a:solidFill>
              </a:rPr>
              <a:t>em</a:t>
            </a:r>
            <a:r>
              <a:rPr lang="en-US" altLang="en-US" b="1" dirty="0">
                <a:solidFill>
                  <a:srgbClr val="0000FF"/>
                </a:solidFill>
              </a:rPr>
              <a:t> </a:t>
            </a:r>
            <a:r>
              <a:rPr lang="en-US" altLang="en-US" b="1" u="sng" dirty="0" err="1">
                <a:solidFill>
                  <a:srgbClr val="0000FF"/>
                </a:solidFill>
              </a:rPr>
              <a:t>thướt</a:t>
            </a:r>
            <a:r>
              <a:rPr lang="en-US" altLang="en-US" b="1" u="sng" dirty="0">
                <a:solidFill>
                  <a:srgbClr val="0000FF"/>
                </a:solidFill>
              </a:rPr>
              <a:t> </a:t>
            </a:r>
            <a:r>
              <a:rPr lang="en-US" altLang="en-US" b="1" u="sng" dirty="0" err="1">
                <a:solidFill>
                  <a:srgbClr val="0000FF"/>
                </a:solidFill>
              </a:rPr>
              <a:t>tha</a:t>
            </a:r>
            <a:r>
              <a:rPr lang="en-US" altLang="en-US" b="1" dirty="0">
                <a:solidFill>
                  <a:srgbClr val="0000FF"/>
                </a:solidFill>
              </a:rPr>
              <a:t> </a:t>
            </a:r>
            <a:r>
              <a:rPr lang="en-US" altLang="en-US" b="1" dirty="0" err="1">
                <a:solidFill>
                  <a:srgbClr val="0000FF"/>
                </a:solidFill>
              </a:rPr>
              <a:t>trong</a:t>
            </a:r>
            <a:r>
              <a:rPr lang="en-US" altLang="en-US" b="1" dirty="0">
                <a:solidFill>
                  <a:srgbClr val="0000FF"/>
                </a:solidFill>
              </a:rPr>
              <a:t> </a:t>
            </a:r>
            <a:r>
              <a:rPr lang="en-US" altLang="en-US" b="1" dirty="0" err="1">
                <a:solidFill>
                  <a:srgbClr val="0000FF"/>
                </a:solidFill>
              </a:rPr>
              <a:t>tà</a:t>
            </a:r>
            <a:r>
              <a:rPr lang="en-US" altLang="en-US" b="1" dirty="0">
                <a:solidFill>
                  <a:srgbClr val="0000FF"/>
                </a:solidFill>
              </a:rPr>
              <a:t> </a:t>
            </a:r>
            <a:r>
              <a:rPr lang="en-US" altLang="en-US" b="1" dirty="0" err="1">
                <a:solidFill>
                  <a:srgbClr val="0000FF"/>
                </a:solidFill>
              </a:rPr>
              <a:t>áo</a:t>
            </a:r>
            <a:r>
              <a:rPr lang="en-US" altLang="en-US" b="1" dirty="0">
                <a:solidFill>
                  <a:srgbClr val="0000FF"/>
                </a:solidFill>
              </a:rPr>
              <a:t> </a:t>
            </a:r>
            <a:r>
              <a:rPr lang="en-US" altLang="en-US" b="1" dirty="0" err="1">
                <a:solidFill>
                  <a:srgbClr val="0000FF"/>
                </a:solidFill>
              </a:rPr>
              <a:t>dài</a:t>
            </a:r>
            <a:r>
              <a:rPr lang="en-US" altLang="en-US" b="1" dirty="0">
                <a:solidFill>
                  <a:srgbClr val="0000FF"/>
                </a:solidFill>
              </a:rPr>
              <a:t>.</a:t>
            </a:r>
          </a:p>
          <a:p>
            <a:pPr eaLnBrk="1" hangingPunct="1"/>
            <a:endParaRPr lang="en-US" altLang="en-US" b="1" dirty="0">
              <a:solidFill>
                <a:srgbClr val="0000FF"/>
              </a:solidFill>
            </a:endParaRPr>
          </a:p>
          <a:p>
            <a:pPr eaLnBrk="1" hangingPunct="1"/>
            <a:r>
              <a:rPr lang="en-US" altLang="en-US" b="1" dirty="0">
                <a:solidFill>
                  <a:srgbClr val="0000FF"/>
                </a:solidFill>
              </a:rPr>
              <a:t> </a:t>
            </a:r>
            <a:r>
              <a:rPr lang="en-US" altLang="en-US" b="1" dirty="0" err="1">
                <a:solidFill>
                  <a:srgbClr val="0000FF"/>
                </a:solidFill>
              </a:rPr>
              <a:t>Đội</a:t>
            </a:r>
            <a:r>
              <a:rPr lang="en-US" altLang="en-US" b="1" dirty="0">
                <a:solidFill>
                  <a:srgbClr val="0000FF"/>
                </a:solidFill>
              </a:rPr>
              <a:t> </a:t>
            </a:r>
            <a:r>
              <a:rPr lang="en-US" altLang="en-US" b="1" dirty="0" err="1">
                <a:solidFill>
                  <a:srgbClr val="0000FF"/>
                </a:solidFill>
              </a:rPr>
              <a:t>ngũ</a:t>
            </a:r>
            <a:r>
              <a:rPr lang="en-US" altLang="en-US" b="1" dirty="0">
                <a:solidFill>
                  <a:srgbClr val="0000FF"/>
                </a:solidFill>
              </a:rPr>
              <a:t> y </a:t>
            </a:r>
            <a:r>
              <a:rPr lang="en-US" altLang="en-US" b="1" dirty="0" err="1">
                <a:solidFill>
                  <a:srgbClr val="0000FF"/>
                </a:solidFill>
              </a:rPr>
              <a:t>bác</a:t>
            </a:r>
            <a:r>
              <a:rPr lang="en-US" altLang="en-US" b="1" dirty="0">
                <a:solidFill>
                  <a:srgbClr val="0000FF"/>
                </a:solidFill>
              </a:rPr>
              <a:t> </a:t>
            </a:r>
            <a:r>
              <a:rPr lang="en-US" altLang="en-US" b="1" dirty="0" err="1">
                <a:solidFill>
                  <a:srgbClr val="0000FF"/>
                </a:solidFill>
              </a:rPr>
              <a:t>sĩ</a:t>
            </a:r>
            <a:r>
              <a:rPr lang="en-US" altLang="en-US" b="1" dirty="0">
                <a:solidFill>
                  <a:srgbClr val="0000FF"/>
                </a:solidFill>
              </a:rPr>
              <a:t> </a:t>
            </a:r>
            <a:r>
              <a:rPr lang="en-US" altLang="en-US" b="1" dirty="0" err="1">
                <a:solidFill>
                  <a:srgbClr val="0000FF"/>
                </a:solidFill>
              </a:rPr>
              <a:t>luôn</a:t>
            </a:r>
            <a:r>
              <a:rPr lang="en-US" altLang="en-US" b="1" dirty="0">
                <a:solidFill>
                  <a:srgbClr val="0000FF"/>
                </a:solidFill>
              </a:rPr>
              <a:t> </a:t>
            </a:r>
            <a:r>
              <a:rPr lang="en-US" altLang="en-US" b="1" u="sng" dirty="0" err="1">
                <a:solidFill>
                  <a:srgbClr val="0000FF"/>
                </a:solidFill>
              </a:rPr>
              <a:t>dũng</a:t>
            </a:r>
            <a:r>
              <a:rPr lang="en-US" altLang="en-US" b="1" u="sng" dirty="0">
                <a:solidFill>
                  <a:srgbClr val="0000FF"/>
                </a:solidFill>
              </a:rPr>
              <a:t> </a:t>
            </a:r>
            <a:r>
              <a:rPr lang="en-US" altLang="en-US" b="1" u="sng" dirty="0" err="1">
                <a:solidFill>
                  <a:srgbClr val="0000FF"/>
                </a:solidFill>
              </a:rPr>
              <a:t>cảm</a:t>
            </a:r>
            <a:r>
              <a:rPr lang="en-US" altLang="en-US" b="1" dirty="0">
                <a:solidFill>
                  <a:srgbClr val="0000FF"/>
                </a:solidFill>
              </a:rPr>
              <a:t> </a:t>
            </a:r>
            <a:r>
              <a:rPr lang="en-US" altLang="en-US" b="1" dirty="0" err="1">
                <a:solidFill>
                  <a:srgbClr val="0000FF"/>
                </a:solidFill>
              </a:rPr>
              <a:t>đi</a:t>
            </a:r>
            <a:r>
              <a:rPr lang="en-US" altLang="en-US" b="1" dirty="0">
                <a:solidFill>
                  <a:srgbClr val="0000FF"/>
                </a:solidFill>
              </a:rPr>
              <a:t> </a:t>
            </a:r>
            <a:r>
              <a:rPr lang="en-US" altLang="en-US" b="1" dirty="0" err="1">
                <a:solidFill>
                  <a:srgbClr val="0000FF"/>
                </a:solidFill>
              </a:rPr>
              <a:t>đầu</a:t>
            </a:r>
            <a:r>
              <a:rPr lang="en-US" altLang="en-US" b="1" dirty="0">
                <a:solidFill>
                  <a:srgbClr val="0000FF"/>
                </a:solidFill>
              </a:rPr>
              <a:t> </a:t>
            </a:r>
            <a:r>
              <a:rPr lang="en-US" altLang="en-US" b="1" dirty="0" err="1">
                <a:solidFill>
                  <a:srgbClr val="0000FF"/>
                </a:solidFill>
              </a:rPr>
              <a:t>trên</a:t>
            </a:r>
            <a:r>
              <a:rPr lang="en-US" altLang="en-US" b="1" dirty="0">
                <a:solidFill>
                  <a:srgbClr val="0000FF"/>
                </a:solidFill>
              </a:rPr>
              <a:t> </a:t>
            </a:r>
            <a:r>
              <a:rPr lang="en-US" altLang="en-US" b="1" dirty="0" err="1">
                <a:solidFill>
                  <a:srgbClr val="0000FF"/>
                </a:solidFill>
              </a:rPr>
              <a:t>mặt</a:t>
            </a:r>
            <a:r>
              <a:rPr lang="en-US" altLang="en-US" b="1" dirty="0">
                <a:solidFill>
                  <a:srgbClr val="0000FF"/>
                </a:solidFill>
              </a:rPr>
              <a:t> </a:t>
            </a:r>
            <a:r>
              <a:rPr lang="en-US" altLang="en-US" b="1" dirty="0" err="1">
                <a:solidFill>
                  <a:srgbClr val="0000FF"/>
                </a:solidFill>
              </a:rPr>
              <a:t>trận</a:t>
            </a:r>
            <a:r>
              <a:rPr lang="en-US" altLang="en-US" b="1" dirty="0">
                <a:solidFill>
                  <a:srgbClr val="0000FF"/>
                </a:solidFill>
              </a:rPr>
              <a:t> </a:t>
            </a:r>
            <a:r>
              <a:rPr lang="en-US" altLang="en-US" b="1" dirty="0" err="1">
                <a:solidFill>
                  <a:srgbClr val="0000FF"/>
                </a:solidFill>
              </a:rPr>
              <a:t>chống</a:t>
            </a:r>
            <a:r>
              <a:rPr lang="en-US" altLang="en-US" b="1" dirty="0">
                <a:solidFill>
                  <a:srgbClr val="0000FF"/>
                </a:solidFill>
              </a:rPr>
              <a:t> </a:t>
            </a:r>
            <a:r>
              <a:rPr lang="en-US" altLang="en-US" b="1" dirty="0" err="1">
                <a:solidFill>
                  <a:srgbClr val="0000FF"/>
                </a:solidFill>
              </a:rPr>
              <a:t>covid</a:t>
            </a:r>
            <a:r>
              <a:rPr lang="en-US" altLang="en-US" b="1" dirty="0">
                <a:solidFill>
                  <a:srgbClr val="0000FF"/>
                </a:solidFill>
              </a:rPr>
              <a:t> 19.</a:t>
            </a:r>
          </a:p>
          <a:p>
            <a:pPr eaLnBrk="1" hangingPunct="1"/>
            <a:endParaRPr lang="en-US" altLang="en-US" b="0" dirty="0"/>
          </a:p>
        </p:txBody>
      </p:sp>
    </p:spTree>
    <p:extLst>
      <p:ext uri="{BB962C8B-B14F-4D97-AF65-F5344CB8AC3E}">
        <p14:creationId xmlns:p14="http://schemas.microsoft.com/office/powerpoint/2010/main" val="2550695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81"/>
                                        </p:tgtEl>
                                        <p:attrNameLst>
                                          <p:attrName>style.visibility</p:attrName>
                                        </p:attrNameLst>
                                      </p:cBhvr>
                                      <p:to>
                                        <p:strVal val="visible"/>
                                      </p:to>
                                    </p:set>
                                    <p:anim calcmode="discrete" valueType="clr">
                                      <p:cBhvr override="childStyle">
                                        <p:cTn id="14"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81"/>
                                        </p:tgtEl>
                                        <p:attrNameLst>
                                          <p:attrName>fillcolor</p:attrName>
                                        </p:attrNameLst>
                                      </p:cBhvr>
                                      <p:tavLst>
                                        <p:tav tm="0">
                                          <p:val>
                                            <p:clrVal>
                                              <a:schemeClr val="accent2"/>
                                            </p:clrVal>
                                          </p:val>
                                        </p:tav>
                                        <p:tav tm="50000">
                                          <p:val>
                                            <p:clrVal>
                                              <a:schemeClr val="hlink"/>
                                            </p:clrVal>
                                          </p:val>
                                        </p:tav>
                                      </p:tavLst>
                                    </p:anim>
                                    <p:set>
                                      <p:cBhvr>
                                        <p:cTn id="16" dur="80"/>
                                        <p:tgtEl>
                                          <p:spTgt spid="308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84"/>
                                        </p:tgtEl>
                                        <p:attrNameLst>
                                          <p:attrName>style.visibility</p:attrName>
                                        </p:attrNameLst>
                                      </p:cBhvr>
                                      <p:to>
                                        <p:strVal val="visible"/>
                                      </p:to>
                                    </p:set>
                                    <p:anim calcmode="discrete" valueType="clr">
                                      <p:cBhvr override="childStyle">
                                        <p:cTn id="21" dur="80"/>
                                        <p:tgtEl>
                                          <p:spTgt spid="308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84"/>
                                        </p:tgtEl>
                                        <p:attrNameLst>
                                          <p:attrName>fillcolor</p:attrName>
                                        </p:attrNameLst>
                                      </p:cBhvr>
                                      <p:tavLst>
                                        <p:tav tm="0">
                                          <p:val>
                                            <p:clrVal>
                                              <a:schemeClr val="accent2"/>
                                            </p:clrVal>
                                          </p:val>
                                        </p:tav>
                                        <p:tav tm="50000">
                                          <p:val>
                                            <p:clrVal>
                                              <a:schemeClr val="hlink"/>
                                            </p:clrVal>
                                          </p:val>
                                        </p:tav>
                                      </p:tavLst>
                                    </p:anim>
                                    <p:set>
                                      <p:cBhvr>
                                        <p:cTn id="23" dur="80"/>
                                        <p:tgtEl>
                                          <p:spTgt spid="3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12" grpId="0"/>
      <p:bldP spid="308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200040" y="1382254"/>
            <a:ext cx="90364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4. Điền các thành ngữ hoặc cụm từ ở cột A vào những chỗ thích hợp ở cột B:</a:t>
            </a:r>
            <a:endParaRPr lang="en-US" sz="2800" b="1" dirty="0"/>
          </a:p>
        </p:txBody>
      </p:sp>
      <p:sp>
        <p:nvSpPr>
          <p:cNvPr id="7" name="Rectangle 6"/>
          <p:cNvSpPr/>
          <p:nvPr/>
        </p:nvSpPr>
        <p:spPr>
          <a:xfrm>
            <a:off x="698612" y="3376810"/>
            <a:ext cx="3416660" cy="2572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i="1" dirty="0">
                <a:solidFill>
                  <a:srgbClr val="0000FF"/>
                </a:solidFill>
                <a:latin typeface="+mj-lt"/>
              </a:rPr>
              <a:t>đẹp người, đẹp nết</a:t>
            </a:r>
          </a:p>
          <a:p>
            <a:pPr algn="ctr"/>
            <a:r>
              <a:rPr lang="vi-VN" sz="2800" b="1" i="1" dirty="0">
                <a:solidFill>
                  <a:srgbClr val="0000FF"/>
                </a:solidFill>
                <a:latin typeface="+mj-lt"/>
              </a:rPr>
              <a:t>Mặt tươi như hoa</a:t>
            </a:r>
          </a:p>
          <a:p>
            <a:pPr algn="ctr"/>
            <a:r>
              <a:rPr lang="vi-VN" sz="2800" b="1" i="1" dirty="0">
                <a:solidFill>
                  <a:srgbClr val="0000FF"/>
                </a:solidFill>
                <a:latin typeface="+mj-lt"/>
              </a:rPr>
              <a:t>chữ như gà bới</a:t>
            </a:r>
            <a:endParaRPr lang="en-US" sz="2800" b="1" i="1" dirty="0">
              <a:solidFill>
                <a:srgbClr val="0000FF"/>
              </a:solidFill>
              <a:latin typeface="+mj-lt"/>
            </a:endParaRPr>
          </a:p>
        </p:txBody>
      </p:sp>
      <p:sp>
        <p:nvSpPr>
          <p:cNvPr id="8" name="Rectangle 7"/>
          <p:cNvSpPr/>
          <p:nvPr/>
        </p:nvSpPr>
        <p:spPr>
          <a:xfrm>
            <a:off x="4295800" y="3376812"/>
            <a:ext cx="7632848" cy="25724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i="1" dirty="0">
                <a:latin typeface="+mj-lt"/>
              </a:rPr>
              <a:t>........................., em mỉm cười chào mọi người.</a:t>
            </a:r>
          </a:p>
          <a:p>
            <a:endParaRPr lang="vi-VN" sz="2800" b="1" i="1" dirty="0">
              <a:latin typeface="+mj-lt"/>
            </a:endParaRPr>
          </a:p>
          <a:p>
            <a:r>
              <a:rPr lang="vi-VN" sz="2800" b="1" i="1" dirty="0">
                <a:latin typeface="+mj-lt"/>
              </a:rPr>
              <a:t>Ai cũng khen chị Ba..............................</a:t>
            </a:r>
          </a:p>
          <a:p>
            <a:endParaRPr lang="vi-VN" sz="2800" b="1" i="1" dirty="0">
              <a:latin typeface="+mj-lt"/>
            </a:endParaRPr>
          </a:p>
          <a:p>
            <a:r>
              <a:rPr lang="vi-VN" sz="2800" b="1" i="1" dirty="0">
                <a:latin typeface="+mj-lt"/>
              </a:rPr>
              <a:t>Ai viết cẩu thả chắc chắn......................</a:t>
            </a:r>
            <a:endParaRPr lang="en-US" sz="2800" b="1" i="1" dirty="0">
              <a:latin typeface="+mj-lt"/>
            </a:endParaRPr>
          </a:p>
        </p:txBody>
      </p:sp>
      <p:sp>
        <p:nvSpPr>
          <p:cNvPr id="9" name="Text Box 9"/>
          <p:cNvSpPr txBox="1">
            <a:spLocks noChangeArrowheads="1"/>
          </p:cNvSpPr>
          <p:nvPr/>
        </p:nvSpPr>
        <p:spPr bwMode="auto">
          <a:xfrm>
            <a:off x="1199456" y="2852936"/>
            <a:ext cx="29158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A</a:t>
            </a:r>
            <a:endParaRPr lang="en-US" sz="2800" b="1" dirty="0"/>
          </a:p>
        </p:txBody>
      </p:sp>
      <p:sp>
        <p:nvSpPr>
          <p:cNvPr id="10" name="Text Box 9"/>
          <p:cNvSpPr txBox="1">
            <a:spLocks noChangeArrowheads="1"/>
          </p:cNvSpPr>
          <p:nvPr/>
        </p:nvSpPr>
        <p:spPr bwMode="auto">
          <a:xfrm>
            <a:off x="5303912" y="2773893"/>
            <a:ext cx="419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B</a:t>
            </a:r>
            <a:endParaRPr lang="en-US" sz="2800" b="1" dirty="0"/>
          </a:p>
        </p:txBody>
      </p:sp>
    </p:spTree>
    <p:extLst>
      <p:ext uri="{BB962C8B-B14F-4D97-AF65-F5344CB8AC3E}">
        <p14:creationId xmlns:p14="http://schemas.microsoft.com/office/powerpoint/2010/main" val="29430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1487488" y="2008004"/>
            <a:ext cx="3168352" cy="52322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Đẹp người, đẹp nết</a:t>
            </a:r>
            <a:endParaRPr lang="en-US" sz="2800" b="1" dirty="0"/>
          </a:p>
        </p:txBody>
      </p:sp>
      <p:sp>
        <p:nvSpPr>
          <p:cNvPr id="14" name="Text Box 9"/>
          <p:cNvSpPr txBox="1">
            <a:spLocks noChangeArrowheads="1"/>
          </p:cNvSpPr>
          <p:nvPr/>
        </p:nvSpPr>
        <p:spPr bwMode="auto">
          <a:xfrm>
            <a:off x="1487488" y="3160132"/>
            <a:ext cx="3168352" cy="52322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Mặt tươi như hoa</a:t>
            </a:r>
            <a:endParaRPr lang="en-US" sz="2800" b="1" dirty="0"/>
          </a:p>
        </p:txBody>
      </p:sp>
      <p:sp>
        <p:nvSpPr>
          <p:cNvPr id="15" name="Text Box 9"/>
          <p:cNvSpPr txBox="1">
            <a:spLocks noChangeArrowheads="1"/>
          </p:cNvSpPr>
          <p:nvPr/>
        </p:nvSpPr>
        <p:spPr bwMode="auto">
          <a:xfrm>
            <a:off x="1487488" y="4240252"/>
            <a:ext cx="3168352" cy="52322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Chữ như gà bới</a:t>
            </a:r>
            <a:endParaRPr lang="en-US" sz="2800" b="1" dirty="0"/>
          </a:p>
        </p:txBody>
      </p:sp>
      <p:cxnSp>
        <p:nvCxnSpPr>
          <p:cNvPr id="4" name="Straight Connector 3"/>
          <p:cNvCxnSpPr>
            <a:stCxn id="13" idx="3"/>
            <a:endCxn id="20" idx="1"/>
          </p:cNvCxnSpPr>
          <p:nvPr/>
        </p:nvCxnSpPr>
        <p:spPr>
          <a:xfrm>
            <a:off x="4655840" y="2269614"/>
            <a:ext cx="720080" cy="5869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3"/>
          </p:cNvCxnSpPr>
          <p:nvPr/>
        </p:nvCxnSpPr>
        <p:spPr>
          <a:xfrm>
            <a:off x="4655840" y="3421742"/>
            <a:ext cx="7200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3"/>
          </p:cNvCxnSpPr>
          <p:nvPr/>
        </p:nvCxnSpPr>
        <p:spPr>
          <a:xfrm flipV="1">
            <a:off x="4655840" y="4482698"/>
            <a:ext cx="720080" cy="191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75920" y="1916832"/>
            <a:ext cx="5760720" cy="822960"/>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vi-VN" sz="2600" b="1" i="1">
                <a:solidFill>
                  <a:schemeClr val="tx1"/>
                </a:solidFill>
                <a:latin typeface="Times New Roman" pitchFamily="18" charset="0"/>
                <a:cs typeface="Times New Roman" pitchFamily="18" charset="0"/>
              </a:rPr>
              <a:t>Vừa có nét đẹp bên ngoài, vừa có nét đẹp bên trong tính cách</a:t>
            </a:r>
            <a:endParaRPr lang="en-US" sz="2600" b="1" i="1">
              <a:solidFill>
                <a:schemeClr val="tx1"/>
              </a:solidFill>
              <a:latin typeface="Times New Roman" pitchFamily="18" charset="0"/>
              <a:cs typeface="Times New Roman" pitchFamily="18" charset="0"/>
            </a:endParaRPr>
          </a:p>
        </p:txBody>
      </p:sp>
      <p:sp>
        <p:nvSpPr>
          <p:cNvPr id="21" name="Rounded Rectangle 20"/>
          <p:cNvSpPr/>
          <p:nvPr/>
        </p:nvSpPr>
        <p:spPr>
          <a:xfrm>
            <a:off x="5375920" y="3088124"/>
            <a:ext cx="5400600" cy="648072"/>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a:solidFill>
                  <a:schemeClr val="tx1"/>
                </a:solidFill>
                <a:latin typeface="Times New Roman" pitchFamily="18" charset="0"/>
                <a:cs typeface="Times New Roman" pitchFamily="18" charset="0"/>
              </a:rPr>
              <a:t>Mặt tươi tắn, rạng rỡ, xinh xắn</a:t>
            </a:r>
            <a:endParaRPr lang="en-US" sz="2800" b="1" i="1">
              <a:solidFill>
                <a:schemeClr val="tx1"/>
              </a:solidFill>
              <a:latin typeface="Times New Roman" pitchFamily="18" charset="0"/>
              <a:cs typeface="Times New Roman" pitchFamily="18" charset="0"/>
            </a:endParaRPr>
          </a:p>
        </p:txBody>
      </p:sp>
      <p:sp>
        <p:nvSpPr>
          <p:cNvPr id="22" name="Rounded Rectangle 21"/>
          <p:cNvSpPr/>
          <p:nvPr/>
        </p:nvSpPr>
        <p:spPr>
          <a:xfrm>
            <a:off x="5375920" y="4221088"/>
            <a:ext cx="6048672" cy="667236"/>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a:solidFill>
                  <a:schemeClr val="tx1"/>
                </a:solidFill>
                <a:latin typeface="Times New Roman" pitchFamily="18" charset="0"/>
                <a:cs typeface="Times New Roman" pitchFamily="18" charset="0"/>
              </a:rPr>
              <a:t>Chữ xấu, nguệch ngoạc, khó đọc</a:t>
            </a:r>
            <a:endParaRPr lang="en-US" sz="2800" b="1" i="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11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WordArt 11"/>
          <p:cNvSpPr>
            <a:spLocks noChangeArrowheads="1" noChangeShapeType="1" noTextEdit="1"/>
          </p:cNvSpPr>
          <p:nvPr/>
        </p:nvSpPr>
        <p:spPr bwMode="auto">
          <a:xfrm>
            <a:off x="914400" y="609600"/>
            <a:ext cx="4165600" cy="523875"/>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TRÒ CHƠI:</a:t>
            </a:r>
            <a:endPar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 name="TextBox 1"/>
          <p:cNvSpPr txBox="1">
            <a:spLocks noChangeArrowheads="1"/>
          </p:cNvSpPr>
          <p:nvPr/>
        </p:nvSpPr>
        <p:spPr bwMode="auto">
          <a:xfrm>
            <a:off x="2250018" y="2590801"/>
            <a:ext cx="689398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sz="4800">
                <a:solidFill>
                  <a:srgbClr val="0000FF"/>
                </a:solidFill>
              </a:rPr>
              <a:t>AI NHANH, AI ĐÚNG</a:t>
            </a:r>
          </a:p>
        </p:txBody>
      </p:sp>
      <p:sp>
        <p:nvSpPr>
          <p:cNvPr id="3" name="TextBox 2"/>
          <p:cNvSpPr txBox="1">
            <a:spLocks noChangeArrowheads="1"/>
          </p:cNvSpPr>
          <p:nvPr/>
        </p:nvSpPr>
        <p:spPr bwMode="auto">
          <a:xfrm>
            <a:off x="9870017" y="1981201"/>
            <a:ext cx="1524000" cy="2646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sz="16600">
                <a:solidFill>
                  <a:srgbClr val="FF0000"/>
                </a:solidFill>
              </a:rPr>
              <a:t>B</a:t>
            </a:r>
          </a:p>
        </p:txBody>
      </p:sp>
    </p:spTree>
    <p:extLst>
      <p:ext uri="{BB962C8B-B14F-4D97-AF65-F5344CB8AC3E}">
        <p14:creationId xmlns:p14="http://schemas.microsoft.com/office/powerpoint/2010/main" val="1831930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8" name="Text Box 10">
            <a:extLst>
              <a:ext uri="{FF2B5EF4-FFF2-40B4-BE49-F238E27FC236}">
                <a16:creationId xmlns="" xmlns:a16="http://schemas.microsoft.com/office/drawing/2014/main" id="{0BB73007-31A1-41B3-A592-7E10F12512C8}"/>
              </a:ext>
            </a:extLst>
          </p:cNvPr>
          <p:cNvSpPr txBox="1">
            <a:spLocks noChangeArrowheads="1"/>
          </p:cNvSpPr>
          <p:nvPr/>
        </p:nvSpPr>
        <p:spPr bwMode="auto">
          <a:xfrm>
            <a:off x="406400" y="1196752"/>
            <a:ext cx="10871200" cy="584200"/>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200" b="1" i="1" dirty="0" err="1">
                <a:effectLst>
                  <a:outerShdw blurRad="38100" dist="38100" dir="2700000" algn="tl">
                    <a:srgbClr val="C0C0C0"/>
                  </a:outerShdw>
                </a:effectLst>
                <a:latin typeface="Times New Roman" pitchFamily="18" charset="0"/>
              </a:rPr>
              <a:t>Câu</a:t>
            </a:r>
            <a:r>
              <a:rPr lang="en-US" sz="3200" b="1" i="1" dirty="0">
                <a:effectLst>
                  <a:outerShdw blurRad="38100" dist="38100" dir="2700000" algn="tl">
                    <a:srgbClr val="C0C0C0"/>
                  </a:outerShdw>
                </a:effectLst>
                <a:latin typeface="Times New Roman" pitchFamily="18" charset="0"/>
              </a:rPr>
              <a:t> 1.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từ</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ngữ</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chỉ</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đẹp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ngoài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con </a:t>
            </a:r>
            <a:r>
              <a:rPr lang="en-US" sz="3200" b="1" dirty="0" err="1">
                <a:solidFill>
                  <a:srgbClr val="0000FF"/>
                </a:solidFill>
                <a:latin typeface="Times New Roman" pitchFamily="18" charset="0"/>
              </a:rPr>
              <a:t>người</a:t>
            </a:r>
            <a:r>
              <a:rPr lang="en-US" sz="3200" b="1" dirty="0">
                <a:solidFill>
                  <a:srgbClr val="0000FF"/>
                </a:solidFill>
                <a:latin typeface="Times New Roman" pitchFamily="18" charset="0"/>
              </a:rPr>
              <a:t>.</a:t>
            </a:r>
          </a:p>
        </p:txBody>
      </p:sp>
      <p:sp>
        <p:nvSpPr>
          <p:cNvPr id="99339" name="Text Box 11"/>
          <p:cNvSpPr txBox="1">
            <a:spLocks noChangeArrowheads="1"/>
          </p:cNvSpPr>
          <p:nvPr/>
        </p:nvSpPr>
        <p:spPr bwMode="auto">
          <a:xfrm>
            <a:off x="1625600" y="1981200"/>
            <a:ext cx="1005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Xinh đẹp, xinh xắn, xinh xinh</a:t>
            </a:r>
          </a:p>
        </p:txBody>
      </p:sp>
      <p:sp>
        <p:nvSpPr>
          <p:cNvPr id="99340" name="Text Box 12"/>
          <p:cNvSpPr txBox="1">
            <a:spLocks noChangeArrowheads="1"/>
          </p:cNvSpPr>
          <p:nvPr/>
        </p:nvSpPr>
        <p:spPr bwMode="auto">
          <a:xfrm>
            <a:off x="1659467" y="4213225"/>
            <a:ext cx="924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Hùng vĩ, tươi tắn, xinh xinh</a:t>
            </a:r>
          </a:p>
        </p:txBody>
      </p:sp>
      <p:sp>
        <p:nvSpPr>
          <p:cNvPr id="99341" name="Text Box 13"/>
          <p:cNvSpPr txBox="1">
            <a:spLocks noChangeArrowheads="1"/>
          </p:cNvSpPr>
          <p:nvPr/>
        </p:nvSpPr>
        <p:spPr bwMode="auto">
          <a:xfrm>
            <a:off x="1625600" y="3048000"/>
            <a:ext cx="944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Thướt tha, thùy mị, dũng cảm</a:t>
            </a:r>
          </a:p>
        </p:txBody>
      </p:sp>
      <p:pic>
        <p:nvPicPr>
          <p:cNvPr id="99345" name="Picture 17"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9812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6" name="Picture 18" descr="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133" y="2984500"/>
            <a:ext cx="106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19"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6400" y="4038600"/>
            <a:ext cx="111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1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338"/>
                                        </p:tgtEl>
                                        <p:attrNameLst>
                                          <p:attrName>style.visibility</p:attrName>
                                        </p:attrNameLst>
                                      </p:cBhvr>
                                      <p:to>
                                        <p:strVal val="visible"/>
                                      </p:to>
                                    </p:set>
                                    <p:anim calcmode="lin" valueType="num">
                                      <p:cBhvr additive="base">
                                        <p:cTn id="7" dur="500" fill="hold"/>
                                        <p:tgtEl>
                                          <p:spTgt spid="99338"/>
                                        </p:tgtEl>
                                        <p:attrNameLst>
                                          <p:attrName>ppt_x</p:attrName>
                                        </p:attrNameLst>
                                      </p:cBhvr>
                                      <p:tavLst>
                                        <p:tav tm="0">
                                          <p:val>
                                            <p:strVal val="#ppt_x"/>
                                          </p:val>
                                        </p:tav>
                                        <p:tav tm="100000">
                                          <p:val>
                                            <p:strVal val="#ppt_x"/>
                                          </p:val>
                                        </p:tav>
                                      </p:tavLst>
                                    </p:anim>
                                    <p:anim calcmode="lin" valueType="num">
                                      <p:cBhvr additive="base">
                                        <p:cTn id="8" dur="500" fill="hold"/>
                                        <p:tgtEl>
                                          <p:spTgt spid="9933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99339"/>
                                        </p:tgtEl>
                                        <p:attrNameLst>
                                          <p:attrName>style.visibility</p:attrName>
                                        </p:attrNameLst>
                                      </p:cBhvr>
                                      <p:to>
                                        <p:strVal val="visible"/>
                                      </p:to>
                                    </p:set>
                                    <p:anim calcmode="lin" valueType="num">
                                      <p:cBhvr>
                                        <p:cTn id="12" dur="500" fill="hold"/>
                                        <p:tgtEl>
                                          <p:spTgt spid="99339"/>
                                        </p:tgtEl>
                                        <p:attrNameLst>
                                          <p:attrName>ppt_w</p:attrName>
                                        </p:attrNameLst>
                                      </p:cBhvr>
                                      <p:tavLst>
                                        <p:tav tm="0">
                                          <p:val>
                                            <p:fltVal val="0"/>
                                          </p:val>
                                        </p:tav>
                                        <p:tav tm="100000">
                                          <p:val>
                                            <p:strVal val="#ppt_w"/>
                                          </p:val>
                                        </p:tav>
                                      </p:tavLst>
                                    </p:anim>
                                    <p:anim calcmode="lin" valueType="num">
                                      <p:cBhvr>
                                        <p:cTn id="13" dur="500" fill="hold"/>
                                        <p:tgtEl>
                                          <p:spTgt spid="99339"/>
                                        </p:tgtEl>
                                        <p:attrNameLst>
                                          <p:attrName>ppt_h</p:attrName>
                                        </p:attrNameLst>
                                      </p:cBhvr>
                                      <p:tavLst>
                                        <p:tav tm="0">
                                          <p:val>
                                            <p:fltVal val="0"/>
                                          </p:val>
                                        </p:tav>
                                        <p:tav tm="100000">
                                          <p:val>
                                            <p:strVal val="#ppt_h"/>
                                          </p:val>
                                        </p:tav>
                                      </p:tavLst>
                                    </p:anim>
                                    <p:anim calcmode="lin" valueType="num">
                                      <p:cBhvr>
                                        <p:cTn id="14" dur="500" fill="hold"/>
                                        <p:tgtEl>
                                          <p:spTgt spid="99339"/>
                                        </p:tgtEl>
                                        <p:attrNameLst>
                                          <p:attrName>style.rotation</p:attrName>
                                        </p:attrNameLst>
                                      </p:cBhvr>
                                      <p:tavLst>
                                        <p:tav tm="0">
                                          <p:val>
                                            <p:fltVal val="360"/>
                                          </p:val>
                                        </p:tav>
                                        <p:tav tm="100000">
                                          <p:val>
                                            <p:fltVal val="0"/>
                                          </p:val>
                                        </p:tav>
                                      </p:tavLst>
                                    </p:anim>
                                    <p:animEffect transition="in" filter="fade">
                                      <p:cBhvr>
                                        <p:cTn id="15" dur="500"/>
                                        <p:tgtEl>
                                          <p:spTgt spid="99339"/>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9345"/>
                                        </p:tgtEl>
                                        <p:attrNameLst>
                                          <p:attrName>style.visibility</p:attrName>
                                        </p:attrNameLst>
                                      </p:cBhvr>
                                      <p:to>
                                        <p:strVal val="visible"/>
                                      </p:to>
                                    </p:set>
                                    <p:anim calcmode="lin" valueType="num">
                                      <p:cBhvr>
                                        <p:cTn id="18" dur="500" fill="hold"/>
                                        <p:tgtEl>
                                          <p:spTgt spid="99345"/>
                                        </p:tgtEl>
                                        <p:attrNameLst>
                                          <p:attrName>ppt_w</p:attrName>
                                        </p:attrNameLst>
                                      </p:cBhvr>
                                      <p:tavLst>
                                        <p:tav tm="0">
                                          <p:val>
                                            <p:fltVal val="0"/>
                                          </p:val>
                                        </p:tav>
                                        <p:tav tm="100000">
                                          <p:val>
                                            <p:strVal val="#ppt_w"/>
                                          </p:val>
                                        </p:tav>
                                      </p:tavLst>
                                    </p:anim>
                                    <p:anim calcmode="lin" valueType="num">
                                      <p:cBhvr>
                                        <p:cTn id="19" dur="500" fill="hold"/>
                                        <p:tgtEl>
                                          <p:spTgt spid="99345"/>
                                        </p:tgtEl>
                                        <p:attrNameLst>
                                          <p:attrName>ppt_h</p:attrName>
                                        </p:attrNameLst>
                                      </p:cBhvr>
                                      <p:tavLst>
                                        <p:tav tm="0">
                                          <p:val>
                                            <p:fltVal val="0"/>
                                          </p:val>
                                        </p:tav>
                                        <p:tav tm="100000">
                                          <p:val>
                                            <p:strVal val="#ppt_h"/>
                                          </p:val>
                                        </p:tav>
                                      </p:tavLst>
                                    </p:anim>
                                    <p:anim calcmode="lin" valueType="num">
                                      <p:cBhvr>
                                        <p:cTn id="20" dur="500" fill="hold"/>
                                        <p:tgtEl>
                                          <p:spTgt spid="99345"/>
                                        </p:tgtEl>
                                        <p:attrNameLst>
                                          <p:attrName>style.rotation</p:attrName>
                                        </p:attrNameLst>
                                      </p:cBhvr>
                                      <p:tavLst>
                                        <p:tav tm="0">
                                          <p:val>
                                            <p:fltVal val="360"/>
                                          </p:val>
                                        </p:tav>
                                        <p:tav tm="100000">
                                          <p:val>
                                            <p:fltVal val="0"/>
                                          </p:val>
                                        </p:tav>
                                      </p:tavLst>
                                    </p:anim>
                                    <p:animEffect transition="in" filter="fade">
                                      <p:cBhvr>
                                        <p:cTn id="21" dur="500"/>
                                        <p:tgtEl>
                                          <p:spTgt spid="99345"/>
                                        </p:tgtEl>
                                      </p:cBhvr>
                                    </p:animEffect>
                                  </p:childTnLst>
                                </p:cTn>
                              </p:par>
                            </p:childTnLst>
                          </p:cTn>
                        </p:par>
                        <p:par>
                          <p:cTn id="22" fill="hold" nodeType="afterGroup">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99341"/>
                                        </p:tgtEl>
                                        <p:attrNameLst>
                                          <p:attrName>style.visibility</p:attrName>
                                        </p:attrNameLst>
                                      </p:cBhvr>
                                      <p:to>
                                        <p:strVal val="visible"/>
                                      </p:to>
                                    </p:set>
                                    <p:anim calcmode="lin" valueType="num">
                                      <p:cBhvr>
                                        <p:cTn id="25" dur="500" fill="hold"/>
                                        <p:tgtEl>
                                          <p:spTgt spid="99341"/>
                                        </p:tgtEl>
                                        <p:attrNameLst>
                                          <p:attrName>ppt_w</p:attrName>
                                        </p:attrNameLst>
                                      </p:cBhvr>
                                      <p:tavLst>
                                        <p:tav tm="0">
                                          <p:val>
                                            <p:fltVal val="0"/>
                                          </p:val>
                                        </p:tav>
                                        <p:tav tm="100000">
                                          <p:val>
                                            <p:strVal val="#ppt_w"/>
                                          </p:val>
                                        </p:tav>
                                      </p:tavLst>
                                    </p:anim>
                                    <p:anim calcmode="lin" valueType="num">
                                      <p:cBhvr>
                                        <p:cTn id="26" dur="500" fill="hold"/>
                                        <p:tgtEl>
                                          <p:spTgt spid="99341"/>
                                        </p:tgtEl>
                                        <p:attrNameLst>
                                          <p:attrName>ppt_h</p:attrName>
                                        </p:attrNameLst>
                                      </p:cBhvr>
                                      <p:tavLst>
                                        <p:tav tm="0">
                                          <p:val>
                                            <p:fltVal val="0"/>
                                          </p:val>
                                        </p:tav>
                                        <p:tav tm="100000">
                                          <p:val>
                                            <p:strVal val="#ppt_h"/>
                                          </p:val>
                                        </p:tav>
                                      </p:tavLst>
                                    </p:anim>
                                    <p:anim calcmode="lin" valueType="num">
                                      <p:cBhvr>
                                        <p:cTn id="27" dur="500" fill="hold"/>
                                        <p:tgtEl>
                                          <p:spTgt spid="99341"/>
                                        </p:tgtEl>
                                        <p:attrNameLst>
                                          <p:attrName>style.rotation</p:attrName>
                                        </p:attrNameLst>
                                      </p:cBhvr>
                                      <p:tavLst>
                                        <p:tav tm="0">
                                          <p:val>
                                            <p:fltVal val="360"/>
                                          </p:val>
                                        </p:tav>
                                        <p:tav tm="100000">
                                          <p:val>
                                            <p:fltVal val="0"/>
                                          </p:val>
                                        </p:tav>
                                      </p:tavLst>
                                    </p:anim>
                                    <p:animEffect transition="in" filter="fade">
                                      <p:cBhvr>
                                        <p:cTn id="28" dur="500"/>
                                        <p:tgtEl>
                                          <p:spTgt spid="99341"/>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99346"/>
                                        </p:tgtEl>
                                        <p:attrNameLst>
                                          <p:attrName>style.visibility</p:attrName>
                                        </p:attrNameLst>
                                      </p:cBhvr>
                                      <p:to>
                                        <p:strVal val="visible"/>
                                      </p:to>
                                    </p:set>
                                    <p:anim calcmode="lin" valueType="num">
                                      <p:cBhvr>
                                        <p:cTn id="31" dur="500" fill="hold"/>
                                        <p:tgtEl>
                                          <p:spTgt spid="99346"/>
                                        </p:tgtEl>
                                        <p:attrNameLst>
                                          <p:attrName>ppt_w</p:attrName>
                                        </p:attrNameLst>
                                      </p:cBhvr>
                                      <p:tavLst>
                                        <p:tav tm="0">
                                          <p:val>
                                            <p:fltVal val="0"/>
                                          </p:val>
                                        </p:tav>
                                        <p:tav tm="100000">
                                          <p:val>
                                            <p:strVal val="#ppt_w"/>
                                          </p:val>
                                        </p:tav>
                                      </p:tavLst>
                                    </p:anim>
                                    <p:anim calcmode="lin" valueType="num">
                                      <p:cBhvr>
                                        <p:cTn id="32" dur="500" fill="hold"/>
                                        <p:tgtEl>
                                          <p:spTgt spid="99346"/>
                                        </p:tgtEl>
                                        <p:attrNameLst>
                                          <p:attrName>ppt_h</p:attrName>
                                        </p:attrNameLst>
                                      </p:cBhvr>
                                      <p:tavLst>
                                        <p:tav tm="0">
                                          <p:val>
                                            <p:fltVal val="0"/>
                                          </p:val>
                                        </p:tav>
                                        <p:tav tm="100000">
                                          <p:val>
                                            <p:strVal val="#ppt_h"/>
                                          </p:val>
                                        </p:tav>
                                      </p:tavLst>
                                    </p:anim>
                                    <p:anim calcmode="lin" valueType="num">
                                      <p:cBhvr>
                                        <p:cTn id="33" dur="500" fill="hold"/>
                                        <p:tgtEl>
                                          <p:spTgt spid="99346"/>
                                        </p:tgtEl>
                                        <p:attrNameLst>
                                          <p:attrName>style.rotation</p:attrName>
                                        </p:attrNameLst>
                                      </p:cBhvr>
                                      <p:tavLst>
                                        <p:tav tm="0">
                                          <p:val>
                                            <p:fltVal val="360"/>
                                          </p:val>
                                        </p:tav>
                                        <p:tav tm="100000">
                                          <p:val>
                                            <p:fltVal val="0"/>
                                          </p:val>
                                        </p:tav>
                                      </p:tavLst>
                                    </p:anim>
                                    <p:animEffect transition="in" filter="fade">
                                      <p:cBhvr>
                                        <p:cTn id="34" dur="500"/>
                                        <p:tgtEl>
                                          <p:spTgt spid="99346"/>
                                        </p:tgtEl>
                                      </p:cBhvr>
                                    </p:animEffect>
                                  </p:childTnLst>
                                </p:cTn>
                              </p:par>
                            </p:childTnLst>
                          </p:cTn>
                        </p:par>
                        <p:par>
                          <p:cTn id="35" fill="hold" nodeType="afterGroup">
                            <p:stCondLst>
                              <p:cond delay="1500"/>
                            </p:stCondLst>
                            <p:childTnLst>
                              <p:par>
                                <p:cTn id="36" presetID="49" presetClass="entr" presetSubtype="0" decel="100000" fill="hold" grpId="0" nodeType="afterEffect">
                                  <p:stCondLst>
                                    <p:cond delay="0"/>
                                  </p:stCondLst>
                                  <p:childTnLst>
                                    <p:set>
                                      <p:cBhvr>
                                        <p:cTn id="37" dur="1" fill="hold">
                                          <p:stCondLst>
                                            <p:cond delay="0"/>
                                          </p:stCondLst>
                                        </p:cTn>
                                        <p:tgtEl>
                                          <p:spTgt spid="99340"/>
                                        </p:tgtEl>
                                        <p:attrNameLst>
                                          <p:attrName>style.visibility</p:attrName>
                                        </p:attrNameLst>
                                      </p:cBhvr>
                                      <p:to>
                                        <p:strVal val="visible"/>
                                      </p:to>
                                    </p:set>
                                    <p:anim calcmode="lin" valueType="num">
                                      <p:cBhvr>
                                        <p:cTn id="38" dur="500" fill="hold"/>
                                        <p:tgtEl>
                                          <p:spTgt spid="99340"/>
                                        </p:tgtEl>
                                        <p:attrNameLst>
                                          <p:attrName>ppt_w</p:attrName>
                                        </p:attrNameLst>
                                      </p:cBhvr>
                                      <p:tavLst>
                                        <p:tav tm="0">
                                          <p:val>
                                            <p:fltVal val="0"/>
                                          </p:val>
                                        </p:tav>
                                        <p:tav tm="100000">
                                          <p:val>
                                            <p:strVal val="#ppt_w"/>
                                          </p:val>
                                        </p:tav>
                                      </p:tavLst>
                                    </p:anim>
                                    <p:anim calcmode="lin" valueType="num">
                                      <p:cBhvr>
                                        <p:cTn id="39" dur="500" fill="hold"/>
                                        <p:tgtEl>
                                          <p:spTgt spid="99340"/>
                                        </p:tgtEl>
                                        <p:attrNameLst>
                                          <p:attrName>ppt_h</p:attrName>
                                        </p:attrNameLst>
                                      </p:cBhvr>
                                      <p:tavLst>
                                        <p:tav tm="0">
                                          <p:val>
                                            <p:fltVal val="0"/>
                                          </p:val>
                                        </p:tav>
                                        <p:tav tm="100000">
                                          <p:val>
                                            <p:strVal val="#ppt_h"/>
                                          </p:val>
                                        </p:tav>
                                      </p:tavLst>
                                    </p:anim>
                                    <p:anim calcmode="lin" valueType="num">
                                      <p:cBhvr>
                                        <p:cTn id="40" dur="500" fill="hold"/>
                                        <p:tgtEl>
                                          <p:spTgt spid="99340"/>
                                        </p:tgtEl>
                                        <p:attrNameLst>
                                          <p:attrName>style.rotation</p:attrName>
                                        </p:attrNameLst>
                                      </p:cBhvr>
                                      <p:tavLst>
                                        <p:tav tm="0">
                                          <p:val>
                                            <p:fltVal val="360"/>
                                          </p:val>
                                        </p:tav>
                                        <p:tav tm="100000">
                                          <p:val>
                                            <p:fltVal val="0"/>
                                          </p:val>
                                        </p:tav>
                                      </p:tavLst>
                                    </p:anim>
                                    <p:animEffect transition="in" filter="fade">
                                      <p:cBhvr>
                                        <p:cTn id="41" dur="500"/>
                                        <p:tgtEl>
                                          <p:spTgt spid="99340"/>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99347"/>
                                        </p:tgtEl>
                                        <p:attrNameLst>
                                          <p:attrName>style.visibility</p:attrName>
                                        </p:attrNameLst>
                                      </p:cBhvr>
                                      <p:to>
                                        <p:strVal val="visible"/>
                                      </p:to>
                                    </p:set>
                                    <p:anim calcmode="lin" valueType="num">
                                      <p:cBhvr>
                                        <p:cTn id="44" dur="500" fill="hold"/>
                                        <p:tgtEl>
                                          <p:spTgt spid="99347"/>
                                        </p:tgtEl>
                                        <p:attrNameLst>
                                          <p:attrName>ppt_w</p:attrName>
                                        </p:attrNameLst>
                                      </p:cBhvr>
                                      <p:tavLst>
                                        <p:tav tm="0">
                                          <p:val>
                                            <p:fltVal val="0"/>
                                          </p:val>
                                        </p:tav>
                                        <p:tav tm="100000">
                                          <p:val>
                                            <p:strVal val="#ppt_w"/>
                                          </p:val>
                                        </p:tav>
                                      </p:tavLst>
                                    </p:anim>
                                    <p:anim calcmode="lin" valueType="num">
                                      <p:cBhvr>
                                        <p:cTn id="45" dur="500" fill="hold"/>
                                        <p:tgtEl>
                                          <p:spTgt spid="99347"/>
                                        </p:tgtEl>
                                        <p:attrNameLst>
                                          <p:attrName>ppt_h</p:attrName>
                                        </p:attrNameLst>
                                      </p:cBhvr>
                                      <p:tavLst>
                                        <p:tav tm="0">
                                          <p:val>
                                            <p:fltVal val="0"/>
                                          </p:val>
                                        </p:tav>
                                        <p:tav tm="100000">
                                          <p:val>
                                            <p:strVal val="#ppt_h"/>
                                          </p:val>
                                        </p:tav>
                                      </p:tavLst>
                                    </p:anim>
                                    <p:anim calcmode="lin" valueType="num">
                                      <p:cBhvr>
                                        <p:cTn id="46" dur="500" fill="hold"/>
                                        <p:tgtEl>
                                          <p:spTgt spid="99347"/>
                                        </p:tgtEl>
                                        <p:attrNameLst>
                                          <p:attrName>style.rotation</p:attrName>
                                        </p:attrNameLst>
                                      </p:cBhvr>
                                      <p:tavLst>
                                        <p:tav tm="0">
                                          <p:val>
                                            <p:fltVal val="360"/>
                                          </p:val>
                                        </p:tav>
                                        <p:tav tm="100000">
                                          <p:val>
                                            <p:fltVal val="0"/>
                                          </p:val>
                                        </p:tav>
                                      </p:tavLst>
                                    </p:anim>
                                    <p:animEffect transition="in" filter="fade">
                                      <p:cBhvr>
                                        <p:cTn id="47" dur="500"/>
                                        <p:tgtEl>
                                          <p:spTgt spid="993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xit" presetSubtype="0" accel="100000" fill="hold" grpId="1" nodeType="clickEffect">
                                  <p:stCondLst>
                                    <p:cond delay="0"/>
                                  </p:stCondLst>
                                  <p:childTnLst>
                                    <p:anim calcmode="lin" valueType="num">
                                      <p:cBhvr>
                                        <p:cTn id="51" dur="500"/>
                                        <p:tgtEl>
                                          <p:spTgt spid="99340"/>
                                        </p:tgtEl>
                                        <p:attrNameLst>
                                          <p:attrName>ppt_w</p:attrName>
                                        </p:attrNameLst>
                                      </p:cBhvr>
                                      <p:tavLst>
                                        <p:tav tm="0">
                                          <p:val>
                                            <p:strVal val="ppt_w"/>
                                          </p:val>
                                        </p:tav>
                                        <p:tav tm="100000">
                                          <p:val>
                                            <p:fltVal val="0"/>
                                          </p:val>
                                        </p:tav>
                                      </p:tavLst>
                                    </p:anim>
                                    <p:anim calcmode="lin" valueType="num">
                                      <p:cBhvr>
                                        <p:cTn id="52" dur="500"/>
                                        <p:tgtEl>
                                          <p:spTgt spid="99340"/>
                                        </p:tgtEl>
                                        <p:attrNameLst>
                                          <p:attrName>ppt_h</p:attrName>
                                        </p:attrNameLst>
                                      </p:cBhvr>
                                      <p:tavLst>
                                        <p:tav tm="0">
                                          <p:val>
                                            <p:strVal val="ppt_h"/>
                                          </p:val>
                                        </p:tav>
                                        <p:tav tm="100000">
                                          <p:val>
                                            <p:fltVal val="0"/>
                                          </p:val>
                                        </p:tav>
                                      </p:tavLst>
                                    </p:anim>
                                    <p:anim calcmode="lin" valueType="num">
                                      <p:cBhvr>
                                        <p:cTn id="53" dur="500"/>
                                        <p:tgtEl>
                                          <p:spTgt spid="99340"/>
                                        </p:tgtEl>
                                        <p:attrNameLst>
                                          <p:attrName>style.rotation</p:attrName>
                                        </p:attrNameLst>
                                      </p:cBhvr>
                                      <p:tavLst>
                                        <p:tav tm="0">
                                          <p:val>
                                            <p:fltVal val="0"/>
                                          </p:val>
                                        </p:tav>
                                        <p:tav tm="100000">
                                          <p:val>
                                            <p:fltVal val="360"/>
                                          </p:val>
                                        </p:tav>
                                      </p:tavLst>
                                    </p:anim>
                                    <p:animEffect transition="out" filter="fade">
                                      <p:cBhvr>
                                        <p:cTn id="54" dur="500"/>
                                        <p:tgtEl>
                                          <p:spTgt spid="99340"/>
                                        </p:tgtEl>
                                      </p:cBhvr>
                                    </p:animEffect>
                                    <p:set>
                                      <p:cBhvr>
                                        <p:cTn id="55" dur="1" fill="hold">
                                          <p:stCondLst>
                                            <p:cond delay="499"/>
                                          </p:stCondLst>
                                        </p:cTn>
                                        <p:tgtEl>
                                          <p:spTgt spid="9934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applause.wav"/>
                                        </p:tgtEl>
                                      </p:cMediaNode>
                                    </p:audio>
                                  </p:subTnLst>
                                </p:cTn>
                              </p:par>
                              <p:par>
                                <p:cTn id="56" presetID="49" presetClass="exit" presetSubtype="0" accel="100000" fill="hold" grpId="1" nodeType="withEffect">
                                  <p:stCondLst>
                                    <p:cond delay="0"/>
                                  </p:stCondLst>
                                  <p:childTnLst>
                                    <p:anim calcmode="lin" valueType="num">
                                      <p:cBhvr>
                                        <p:cTn id="57" dur="500"/>
                                        <p:tgtEl>
                                          <p:spTgt spid="99341"/>
                                        </p:tgtEl>
                                        <p:attrNameLst>
                                          <p:attrName>ppt_w</p:attrName>
                                        </p:attrNameLst>
                                      </p:cBhvr>
                                      <p:tavLst>
                                        <p:tav tm="0">
                                          <p:val>
                                            <p:strVal val="ppt_w"/>
                                          </p:val>
                                        </p:tav>
                                        <p:tav tm="100000">
                                          <p:val>
                                            <p:fltVal val="0"/>
                                          </p:val>
                                        </p:tav>
                                      </p:tavLst>
                                    </p:anim>
                                    <p:anim calcmode="lin" valueType="num">
                                      <p:cBhvr>
                                        <p:cTn id="58" dur="500"/>
                                        <p:tgtEl>
                                          <p:spTgt spid="99341"/>
                                        </p:tgtEl>
                                        <p:attrNameLst>
                                          <p:attrName>ppt_h</p:attrName>
                                        </p:attrNameLst>
                                      </p:cBhvr>
                                      <p:tavLst>
                                        <p:tav tm="0">
                                          <p:val>
                                            <p:strVal val="ppt_h"/>
                                          </p:val>
                                        </p:tav>
                                        <p:tav tm="100000">
                                          <p:val>
                                            <p:fltVal val="0"/>
                                          </p:val>
                                        </p:tav>
                                      </p:tavLst>
                                    </p:anim>
                                    <p:anim calcmode="lin" valueType="num">
                                      <p:cBhvr>
                                        <p:cTn id="59" dur="500"/>
                                        <p:tgtEl>
                                          <p:spTgt spid="99341"/>
                                        </p:tgtEl>
                                        <p:attrNameLst>
                                          <p:attrName>style.rotation</p:attrName>
                                        </p:attrNameLst>
                                      </p:cBhvr>
                                      <p:tavLst>
                                        <p:tav tm="0">
                                          <p:val>
                                            <p:fltVal val="0"/>
                                          </p:val>
                                        </p:tav>
                                        <p:tav tm="100000">
                                          <p:val>
                                            <p:fltVal val="360"/>
                                          </p:val>
                                        </p:tav>
                                      </p:tavLst>
                                    </p:anim>
                                    <p:animEffect transition="out" filter="fade">
                                      <p:cBhvr>
                                        <p:cTn id="60" dur="500"/>
                                        <p:tgtEl>
                                          <p:spTgt spid="99341"/>
                                        </p:tgtEl>
                                      </p:cBhvr>
                                    </p:animEffect>
                                    <p:set>
                                      <p:cBhvr>
                                        <p:cTn id="61" dur="1" fill="hold">
                                          <p:stCondLst>
                                            <p:cond delay="499"/>
                                          </p:stCondLst>
                                        </p:cTn>
                                        <p:tgtEl>
                                          <p:spTgt spid="99341"/>
                                        </p:tgtEl>
                                        <p:attrNameLst>
                                          <p:attrName>style.visibility</p:attrName>
                                        </p:attrNameLst>
                                      </p:cBhvr>
                                      <p:to>
                                        <p:strVal val="hidden"/>
                                      </p:to>
                                    </p:set>
                                  </p:childTnLst>
                                </p:cTn>
                              </p:par>
                              <p:par>
                                <p:cTn id="62" presetID="49" presetClass="exit" presetSubtype="0" accel="100000" fill="hold" nodeType="withEffect">
                                  <p:stCondLst>
                                    <p:cond delay="0"/>
                                  </p:stCondLst>
                                  <p:childTnLst>
                                    <p:anim calcmode="lin" valueType="num">
                                      <p:cBhvr>
                                        <p:cTn id="63" dur="500"/>
                                        <p:tgtEl>
                                          <p:spTgt spid="99346"/>
                                        </p:tgtEl>
                                        <p:attrNameLst>
                                          <p:attrName>ppt_w</p:attrName>
                                        </p:attrNameLst>
                                      </p:cBhvr>
                                      <p:tavLst>
                                        <p:tav tm="0">
                                          <p:val>
                                            <p:strVal val="ppt_w"/>
                                          </p:val>
                                        </p:tav>
                                        <p:tav tm="100000">
                                          <p:val>
                                            <p:fltVal val="0"/>
                                          </p:val>
                                        </p:tav>
                                      </p:tavLst>
                                    </p:anim>
                                    <p:anim calcmode="lin" valueType="num">
                                      <p:cBhvr>
                                        <p:cTn id="64" dur="500"/>
                                        <p:tgtEl>
                                          <p:spTgt spid="99346"/>
                                        </p:tgtEl>
                                        <p:attrNameLst>
                                          <p:attrName>ppt_h</p:attrName>
                                        </p:attrNameLst>
                                      </p:cBhvr>
                                      <p:tavLst>
                                        <p:tav tm="0">
                                          <p:val>
                                            <p:strVal val="ppt_h"/>
                                          </p:val>
                                        </p:tav>
                                        <p:tav tm="100000">
                                          <p:val>
                                            <p:fltVal val="0"/>
                                          </p:val>
                                        </p:tav>
                                      </p:tavLst>
                                    </p:anim>
                                    <p:anim calcmode="lin" valueType="num">
                                      <p:cBhvr>
                                        <p:cTn id="65" dur="500"/>
                                        <p:tgtEl>
                                          <p:spTgt spid="99346"/>
                                        </p:tgtEl>
                                        <p:attrNameLst>
                                          <p:attrName>style.rotation</p:attrName>
                                        </p:attrNameLst>
                                      </p:cBhvr>
                                      <p:tavLst>
                                        <p:tav tm="0">
                                          <p:val>
                                            <p:fltVal val="0"/>
                                          </p:val>
                                        </p:tav>
                                        <p:tav tm="100000">
                                          <p:val>
                                            <p:fltVal val="360"/>
                                          </p:val>
                                        </p:tav>
                                      </p:tavLst>
                                    </p:anim>
                                    <p:animEffect transition="out" filter="fade">
                                      <p:cBhvr>
                                        <p:cTn id="66" dur="500"/>
                                        <p:tgtEl>
                                          <p:spTgt spid="99346"/>
                                        </p:tgtEl>
                                      </p:cBhvr>
                                    </p:animEffect>
                                    <p:set>
                                      <p:cBhvr>
                                        <p:cTn id="67" dur="1" fill="hold">
                                          <p:stCondLst>
                                            <p:cond delay="499"/>
                                          </p:stCondLst>
                                        </p:cTn>
                                        <p:tgtEl>
                                          <p:spTgt spid="99346"/>
                                        </p:tgtEl>
                                        <p:attrNameLst>
                                          <p:attrName>style.visibility</p:attrName>
                                        </p:attrNameLst>
                                      </p:cBhvr>
                                      <p:to>
                                        <p:strVal val="hidden"/>
                                      </p:to>
                                    </p:set>
                                  </p:childTnLst>
                                </p:cTn>
                              </p:par>
                              <p:par>
                                <p:cTn id="68" presetID="49" presetClass="exit" presetSubtype="0" accel="100000" fill="hold" nodeType="withEffect">
                                  <p:stCondLst>
                                    <p:cond delay="0"/>
                                  </p:stCondLst>
                                  <p:childTnLst>
                                    <p:anim calcmode="lin" valueType="num">
                                      <p:cBhvr>
                                        <p:cTn id="69" dur="500"/>
                                        <p:tgtEl>
                                          <p:spTgt spid="99347"/>
                                        </p:tgtEl>
                                        <p:attrNameLst>
                                          <p:attrName>ppt_w</p:attrName>
                                        </p:attrNameLst>
                                      </p:cBhvr>
                                      <p:tavLst>
                                        <p:tav tm="0">
                                          <p:val>
                                            <p:strVal val="ppt_w"/>
                                          </p:val>
                                        </p:tav>
                                        <p:tav tm="100000">
                                          <p:val>
                                            <p:fltVal val="0"/>
                                          </p:val>
                                        </p:tav>
                                      </p:tavLst>
                                    </p:anim>
                                    <p:anim calcmode="lin" valueType="num">
                                      <p:cBhvr>
                                        <p:cTn id="70" dur="500"/>
                                        <p:tgtEl>
                                          <p:spTgt spid="99347"/>
                                        </p:tgtEl>
                                        <p:attrNameLst>
                                          <p:attrName>ppt_h</p:attrName>
                                        </p:attrNameLst>
                                      </p:cBhvr>
                                      <p:tavLst>
                                        <p:tav tm="0">
                                          <p:val>
                                            <p:strVal val="ppt_h"/>
                                          </p:val>
                                        </p:tav>
                                        <p:tav tm="100000">
                                          <p:val>
                                            <p:fltVal val="0"/>
                                          </p:val>
                                        </p:tav>
                                      </p:tavLst>
                                    </p:anim>
                                    <p:anim calcmode="lin" valueType="num">
                                      <p:cBhvr>
                                        <p:cTn id="71" dur="500"/>
                                        <p:tgtEl>
                                          <p:spTgt spid="99347"/>
                                        </p:tgtEl>
                                        <p:attrNameLst>
                                          <p:attrName>style.rotation</p:attrName>
                                        </p:attrNameLst>
                                      </p:cBhvr>
                                      <p:tavLst>
                                        <p:tav tm="0">
                                          <p:val>
                                            <p:fltVal val="0"/>
                                          </p:val>
                                        </p:tav>
                                        <p:tav tm="100000">
                                          <p:val>
                                            <p:fltVal val="360"/>
                                          </p:val>
                                        </p:tav>
                                      </p:tavLst>
                                    </p:anim>
                                    <p:animEffect transition="out" filter="fade">
                                      <p:cBhvr>
                                        <p:cTn id="72" dur="500"/>
                                        <p:tgtEl>
                                          <p:spTgt spid="99347"/>
                                        </p:tgtEl>
                                      </p:cBhvr>
                                    </p:animEffect>
                                    <p:set>
                                      <p:cBhvr>
                                        <p:cTn id="73" dur="1" fill="hold">
                                          <p:stCondLst>
                                            <p:cond delay="499"/>
                                          </p:stCondLst>
                                        </p:cTn>
                                        <p:tgtEl>
                                          <p:spTgt spid="99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animBg="1"/>
      <p:bldP spid="99339" grpId="0"/>
      <p:bldP spid="99340" grpId="0"/>
      <p:bldP spid="99340" grpId="1"/>
      <p:bldP spid="99341" grpId="0"/>
      <p:bldP spid="9934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1625600" y="1981200"/>
            <a:ext cx="1005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Thật thà, xinh đẹp, cao ráo</a:t>
            </a:r>
          </a:p>
        </p:txBody>
      </p:sp>
      <p:sp>
        <p:nvSpPr>
          <p:cNvPr id="105478" name="Text Box 6"/>
          <p:cNvSpPr txBox="1">
            <a:spLocks noChangeArrowheads="1"/>
          </p:cNvSpPr>
          <p:nvPr/>
        </p:nvSpPr>
        <p:spPr bwMode="auto">
          <a:xfrm>
            <a:off x="1659467" y="4213225"/>
            <a:ext cx="924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Hoành tráng, xinh tươi, rực rỡ</a:t>
            </a:r>
          </a:p>
        </p:txBody>
      </p:sp>
      <p:sp>
        <p:nvSpPr>
          <p:cNvPr id="105479" name="Text Box 7"/>
          <p:cNvSpPr txBox="1">
            <a:spLocks noChangeArrowheads="1"/>
          </p:cNvSpPr>
          <p:nvPr/>
        </p:nvSpPr>
        <p:spPr bwMode="auto">
          <a:xfrm>
            <a:off x="1625600" y="30480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Nhân hậu, trung thực, tế nhị</a:t>
            </a:r>
          </a:p>
        </p:txBody>
      </p:sp>
      <p:sp>
        <p:nvSpPr>
          <p:cNvPr id="105480" name="Text Box 8">
            <a:extLst>
              <a:ext uri="{FF2B5EF4-FFF2-40B4-BE49-F238E27FC236}">
                <a16:creationId xmlns="" xmlns:a16="http://schemas.microsoft.com/office/drawing/2014/main" id="{84BB977D-F418-4217-8E4C-96E0C65178C1}"/>
              </a:ext>
            </a:extLst>
          </p:cNvPr>
          <p:cNvSpPr txBox="1">
            <a:spLocks noChangeArrowheads="1"/>
          </p:cNvSpPr>
          <p:nvPr/>
        </p:nvSpPr>
        <p:spPr bwMode="auto">
          <a:xfrm>
            <a:off x="609600" y="522288"/>
            <a:ext cx="10871200" cy="584200"/>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200" b="1" i="1" dirty="0" err="1">
                <a:effectLst>
                  <a:outerShdw blurRad="38100" dist="38100" dir="2700000" algn="tl">
                    <a:srgbClr val="C0C0C0"/>
                  </a:outerShdw>
                </a:effectLst>
                <a:latin typeface="Times New Roman" pitchFamily="18" charset="0"/>
              </a:rPr>
              <a:t>Câu</a:t>
            </a:r>
            <a:r>
              <a:rPr lang="en-US" sz="3200" b="1" i="1" dirty="0">
                <a:effectLst>
                  <a:outerShdw blurRad="38100" dist="38100" dir="2700000" algn="tl">
                    <a:srgbClr val="C0C0C0"/>
                  </a:outerShdw>
                </a:effectLst>
                <a:latin typeface="Times New Roman" pitchFamily="18" charset="0"/>
              </a:rPr>
              <a:t> 2.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từ</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ngữ</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chỉ</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đẹp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tâm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hồn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tính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con </a:t>
            </a:r>
            <a:r>
              <a:rPr lang="en-US" sz="3200" b="1" dirty="0" err="1">
                <a:solidFill>
                  <a:srgbClr val="0000FF"/>
                </a:solidFill>
                <a:latin typeface="Times New Roman" pitchFamily="18" charset="0"/>
              </a:rPr>
              <a:t>người</a:t>
            </a:r>
            <a:endParaRPr lang="en-US" sz="3200" b="1" dirty="0">
              <a:solidFill>
                <a:srgbClr val="0000FF"/>
              </a:solidFill>
              <a:latin typeface="Times New Roman" pitchFamily="18" charset="0"/>
            </a:endParaRPr>
          </a:p>
        </p:txBody>
      </p:sp>
      <p:pic>
        <p:nvPicPr>
          <p:cNvPr id="105481" name="Picture 9"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05000"/>
            <a:ext cx="1028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Picture 10" descr="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6401" y="2971800"/>
            <a:ext cx="9355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Picture 11"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267" y="4000500"/>
            <a:ext cx="9503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Picture 12" descr="animated snail">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64000" y="5181601"/>
            <a:ext cx="396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465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5480"/>
                                        </p:tgtEl>
                                        <p:attrNameLst>
                                          <p:attrName>style.visibility</p:attrName>
                                        </p:attrNameLst>
                                      </p:cBhvr>
                                      <p:to>
                                        <p:strVal val="visible"/>
                                      </p:to>
                                    </p:set>
                                    <p:anim calcmode="lin" valueType="num">
                                      <p:cBhvr additive="base">
                                        <p:cTn id="7" dur="500" fill="hold"/>
                                        <p:tgtEl>
                                          <p:spTgt spid="105480"/>
                                        </p:tgtEl>
                                        <p:attrNameLst>
                                          <p:attrName>ppt_x</p:attrName>
                                        </p:attrNameLst>
                                      </p:cBhvr>
                                      <p:tavLst>
                                        <p:tav tm="0">
                                          <p:val>
                                            <p:strVal val="#ppt_x"/>
                                          </p:val>
                                        </p:tav>
                                        <p:tav tm="100000">
                                          <p:val>
                                            <p:strVal val="#ppt_x"/>
                                          </p:val>
                                        </p:tav>
                                      </p:tavLst>
                                    </p:anim>
                                    <p:anim calcmode="lin" valueType="num">
                                      <p:cBhvr additive="base">
                                        <p:cTn id="8" dur="500" fill="hold"/>
                                        <p:tgtEl>
                                          <p:spTgt spid="10548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fade">
                                      <p:cBhvr>
                                        <p:cTn id="12" dur="1000"/>
                                        <p:tgtEl>
                                          <p:spTgt spid="105477"/>
                                        </p:tgtEl>
                                      </p:cBhvr>
                                    </p:animEffect>
                                    <p:anim calcmode="lin" valueType="num">
                                      <p:cBhvr>
                                        <p:cTn id="13" dur="1000" fill="hold"/>
                                        <p:tgtEl>
                                          <p:spTgt spid="105477"/>
                                        </p:tgtEl>
                                        <p:attrNameLst>
                                          <p:attrName>ppt_x</p:attrName>
                                        </p:attrNameLst>
                                      </p:cBhvr>
                                      <p:tavLst>
                                        <p:tav tm="0">
                                          <p:val>
                                            <p:strVal val="#ppt_x"/>
                                          </p:val>
                                        </p:tav>
                                        <p:tav tm="100000">
                                          <p:val>
                                            <p:strVal val="#ppt_x"/>
                                          </p:val>
                                        </p:tav>
                                      </p:tavLst>
                                    </p:anim>
                                    <p:anim calcmode="lin" valueType="num">
                                      <p:cBhvr>
                                        <p:cTn id="14" dur="1000" fill="hold"/>
                                        <p:tgtEl>
                                          <p:spTgt spid="10547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5481"/>
                                        </p:tgtEl>
                                        <p:attrNameLst>
                                          <p:attrName>style.visibility</p:attrName>
                                        </p:attrNameLst>
                                      </p:cBhvr>
                                      <p:to>
                                        <p:strVal val="visible"/>
                                      </p:to>
                                    </p:set>
                                    <p:animEffect transition="in" filter="fade">
                                      <p:cBhvr>
                                        <p:cTn id="17" dur="500"/>
                                        <p:tgtEl>
                                          <p:spTgt spid="105481"/>
                                        </p:tgtEl>
                                      </p:cBhvr>
                                    </p:animEffect>
                                    <p:anim calcmode="lin" valueType="num">
                                      <p:cBhvr>
                                        <p:cTn id="18" dur="500" fill="hold"/>
                                        <p:tgtEl>
                                          <p:spTgt spid="105481"/>
                                        </p:tgtEl>
                                        <p:attrNameLst>
                                          <p:attrName>ppt_x</p:attrName>
                                        </p:attrNameLst>
                                      </p:cBhvr>
                                      <p:tavLst>
                                        <p:tav tm="0">
                                          <p:val>
                                            <p:strVal val="#ppt_x"/>
                                          </p:val>
                                        </p:tav>
                                        <p:tav tm="100000">
                                          <p:val>
                                            <p:strVal val="#ppt_x"/>
                                          </p:val>
                                        </p:tav>
                                      </p:tavLst>
                                    </p:anim>
                                    <p:anim calcmode="lin" valueType="num">
                                      <p:cBhvr>
                                        <p:cTn id="19" dur="500" fill="hold"/>
                                        <p:tgtEl>
                                          <p:spTgt spid="10548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7" presetClass="entr" presetSubtype="0" fill="hold" grpId="0" nodeType="afterEffect">
                                  <p:stCondLst>
                                    <p:cond delay="0"/>
                                  </p:stCondLst>
                                  <p:iterate type="lt">
                                    <p:tmPct val="0"/>
                                  </p:iterate>
                                  <p:childTnLst>
                                    <p:set>
                                      <p:cBhvr>
                                        <p:cTn id="22" dur="1" fill="hold">
                                          <p:stCondLst>
                                            <p:cond delay="0"/>
                                          </p:stCondLst>
                                        </p:cTn>
                                        <p:tgtEl>
                                          <p:spTgt spid="105479"/>
                                        </p:tgtEl>
                                        <p:attrNameLst>
                                          <p:attrName>style.visibility</p:attrName>
                                        </p:attrNameLst>
                                      </p:cBhvr>
                                      <p:to>
                                        <p:strVal val="visible"/>
                                      </p:to>
                                    </p:set>
                                    <p:animEffect transition="in" filter="fade">
                                      <p:cBhvr>
                                        <p:cTn id="23" dur="1000"/>
                                        <p:tgtEl>
                                          <p:spTgt spid="105479"/>
                                        </p:tgtEl>
                                      </p:cBhvr>
                                    </p:animEffect>
                                    <p:anim calcmode="lin" valueType="num">
                                      <p:cBhvr>
                                        <p:cTn id="24" dur="1000" fill="hold"/>
                                        <p:tgtEl>
                                          <p:spTgt spid="105479"/>
                                        </p:tgtEl>
                                        <p:attrNameLst>
                                          <p:attrName>ppt_x</p:attrName>
                                        </p:attrNameLst>
                                      </p:cBhvr>
                                      <p:tavLst>
                                        <p:tav tm="0">
                                          <p:val>
                                            <p:strVal val="#ppt_x"/>
                                          </p:val>
                                        </p:tav>
                                        <p:tav tm="100000">
                                          <p:val>
                                            <p:strVal val="#ppt_x"/>
                                          </p:val>
                                        </p:tav>
                                      </p:tavLst>
                                    </p:anim>
                                    <p:anim calcmode="lin" valueType="num">
                                      <p:cBhvr>
                                        <p:cTn id="25" dur="1000" fill="hold"/>
                                        <p:tgtEl>
                                          <p:spTgt spid="10547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5482"/>
                                        </p:tgtEl>
                                        <p:attrNameLst>
                                          <p:attrName>style.visibility</p:attrName>
                                        </p:attrNameLst>
                                      </p:cBhvr>
                                      <p:to>
                                        <p:strVal val="visible"/>
                                      </p:to>
                                    </p:set>
                                    <p:animEffect transition="in" filter="fade">
                                      <p:cBhvr>
                                        <p:cTn id="28" dur="500"/>
                                        <p:tgtEl>
                                          <p:spTgt spid="105482"/>
                                        </p:tgtEl>
                                      </p:cBhvr>
                                    </p:animEffect>
                                    <p:anim calcmode="lin" valueType="num">
                                      <p:cBhvr>
                                        <p:cTn id="29" dur="500" fill="hold"/>
                                        <p:tgtEl>
                                          <p:spTgt spid="105482"/>
                                        </p:tgtEl>
                                        <p:attrNameLst>
                                          <p:attrName>ppt_x</p:attrName>
                                        </p:attrNameLst>
                                      </p:cBhvr>
                                      <p:tavLst>
                                        <p:tav tm="0">
                                          <p:val>
                                            <p:strVal val="#ppt_x"/>
                                          </p:val>
                                        </p:tav>
                                        <p:tav tm="100000">
                                          <p:val>
                                            <p:strVal val="#ppt_x"/>
                                          </p:val>
                                        </p:tav>
                                      </p:tavLst>
                                    </p:anim>
                                    <p:anim calcmode="lin" valueType="num">
                                      <p:cBhvr>
                                        <p:cTn id="30" dur="500" fill="hold"/>
                                        <p:tgtEl>
                                          <p:spTgt spid="10548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105478"/>
                                        </p:tgtEl>
                                        <p:attrNameLst>
                                          <p:attrName>style.visibility</p:attrName>
                                        </p:attrNameLst>
                                      </p:cBhvr>
                                      <p:to>
                                        <p:strVal val="visible"/>
                                      </p:to>
                                    </p:set>
                                    <p:animEffect transition="in" filter="fade">
                                      <p:cBhvr>
                                        <p:cTn id="34" dur="1000"/>
                                        <p:tgtEl>
                                          <p:spTgt spid="105478"/>
                                        </p:tgtEl>
                                      </p:cBhvr>
                                    </p:animEffect>
                                    <p:anim calcmode="lin" valueType="num">
                                      <p:cBhvr>
                                        <p:cTn id="35" dur="1000" fill="hold"/>
                                        <p:tgtEl>
                                          <p:spTgt spid="105478"/>
                                        </p:tgtEl>
                                        <p:attrNameLst>
                                          <p:attrName>ppt_x</p:attrName>
                                        </p:attrNameLst>
                                      </p:cBhvr>
                                      <p:tavLst>
                                        <p:tav tm="0">
                                          <p:val>
                                            <p:strVal val="#ppt_x"/>
                                          </p:val>
                                        </p:tav>
                                        <p:tav tm="100000">
                                          <p:val>
                                            <p:strVal val="#ppt_x"/>
                                          </p:val>
                                        </p:tav>
                                      </p:tavLst>
                                    </p:anim>
                                    <p:anim calcmode="lin" valueType="num">
                                      <p:cBhvr>
                                        <p:cTn id="36" dur="1000" fill="hold"/>
                                        <p:tgtEl>
                                          <p:spTgt spid="105478"/>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5483"/>
                                        </p:tgtEl>
                                        <p:attrNameLst>
                                          <p:attrName>style.visibility</p:attrName>
                                        </p:attrNameLst>
                                      </p:cBhvr>
                                      <p:to>
                                        <p:strVal val="visible"/>
                                      </p:to>
                                    </p:set>
                                    <p:animEffect transition="in" filter="fade">
                                      <p:cBhvr>
                                        <p:cTn id="39" dur="500"/>
                                        <p:tgtEl>
                                          <p:spTgt spid="105483"/>
                                        </p:tgtEl>
                                      </p:cBhvr>
                                    </p:animEffect>
                                    <p:anim calcmode="lin" valueType="num">
                                      <p:cBhvr>
                                        <p:cTn id="40" dur="500" fill="hold"/>
                                        <p:tgtEl>
                                          <p:spTgt spid="105483"/>
                                        </p:tgtEl>
                                        <p:attrNameLst>
                                          <p:attrName>ppt_x</p:attrName>
                                        </p:attrNameLst>
                                      </p:cBhvr>
                                      <p:tavLst>
                                        <p:tav tm="0">
                                          <p:val>
                                            <p:strVal val="#ppt_x"/>
                                          </p:val>
                                        </p:tav>
                                        <p:tav tm="100000">
                                          <p:val>
                                            <p:strVal val="#ppt_x"/>
                                          </p:val>
                                        </p:tav>
                                      </p:tavLst>
                                    </p:anim>
                                    <p:anim calcmode="lin" valueType="num">
                                      <p:cBhvr>
                                        <p:cTn id="41" dur="500" fill="hold"/>
                                        <p:tgtEl>
                                          <p:spTgt spid="105483"/>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xit" presetSubtype="0" fill="hold" grpId="1" nodeType="clickEffect">
                                  <p:stCondLst>
                                    <p:cond delay="0"/>
                                  </p:stCondLst>
                                  <p:childTnLst>
                                    <p:anim calcmode="lin" valueType="num">
                                      <p:cBhvr>
                                        <p:cTn id="45" dur="500"/>
                                        <p:tgtEl>
                                          <p:spTgt spid="105477"/>
                                        </p:tgtEl>
                                        <p:attrNameLst>
                                          <p:attrName>ppt_w</p:attrName>
                                        </p:attrNameLst>
                                      </p:cBhvr>
                                      <p:tavLst>
                                        <p:tav tm="0">
                                          <p:val>
                                            <p:strVal val="ppt_w"/>
                                          </p:val>
                                        </p:tav>
                                        <p:tav tm="100000">
                                          <p:val>
                                            <p:fltVal val="0"/>
                                          </p:val>
                                        </p:tav>
                                      </p:tavLst>
                                    </p:anim>
                                    <p:anim calcmode="lin" valueType="num">
                                      <p:cBhvr>
                                        <p:cTn id="46" dur="500"/>
                                        <p:tgtEl>
                                          <p:spTgt spid="105477"/>
                                        </p:tgtEl>
                                        <p:attrNameLst>
                                          <p:attrName>ppt_h</p:attrName>
                                        </p:attrNameLst>
                                      </p:cBhvr>
                                      <p:tavLst>
                                        <p:tav tm="0">
                                          <p:val>
                                            <p:strVal val="ppt_h"/>
                                          </p:val>
                                        </p:tav>
                                        <p:tav tm="100000">
                                          <p:val>
                                            <p:fltVal val="0"/>
                                          </p:val>
                                        </p:tav>
                                      </p:tavLst>
                                    </p:anim>
                                    <p:animEffect transition="out" filter="fade">
                                      <p:cBhvr>
                                        <p:cTn id="47" dur="500"/>
                                        <p:tgtEl>
                                          <p:spTgt spid="105477"/>
                                        </p:tgtEl>
                                      </p:cBhvr>
                                    </p:animEffect>
                                    <p:set>
                                      <p:cBhvr>
                                        <p:cTn id="48" dur="1" fill="hold">
                                          <p:stCondLst>
                                            <p:cond delay="499"/>
                                          </p:stCondLst>
                                        </p:cTn>
                                        <p:tgtEl>
                                          <p:spTgt spid="105477"/>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2" name="applause.wav"/>
                                        </p:tgtEl>
                                      </p:cMediaNode>
                                    </p:audio>
                                  </p:subTnLst>
                                </p:cTn>
                              </p:par>
                              <p:par>
                                <p:cTn id="49" presetID="53" presetClass="exit" presetSubtype="0" fill="hold" nodeType="withEffect">
                                  <p:stCondLst>
                                    <p:cond delay="0"/>
                                  </p:stCondLst>
                                  <p:childTnLst>
                                    <p:anim calcmode="lin" valueType="num">
                                      <p:cBhvr>
                                        <p:cTn id="50" dur="500"/>
                                        <p:tgtEl>
                                          <p:spTgt spid="105481"/>
                                        </p:tgtEl>
                                        <p:attrNameLst>
                                          <p:attrName>ppt_w</p:attrName>
                                        </p:attrNameLst>
                                      </p:cBhvr>
                                      <p:tavLst>
                                        <p:tav tm="0">
                                          <p:val>
                                            <p:strVal val="ppt_w"/>
                                          </p:val>
                                        </p:tav>
                                        <p:tav tm="100000">
                                          <p:val>
                                            <p:fltVal val="0"/>
                                          </p:val>
                                        </p:tav>
                                      </p:tavLst>
                                    </p:anim>
                                    <p:anim calcmode="lin" valueType="num">
                                      <p:cBhvr>
                                        <p:cTn id="51" dur="500"/>
                                        <p:tgtEl>
                                          <p:spTgt spid="105481"/>
                                        </p:tgtEl>
                                        <p:attrNameLst>
                                          <p:attrName>ppt_h</p:attrName>
                                        </p:attrNameLst>
                                      </p:cBhvr>
                                      <p:tavLst>
                                        <p:tav tm="0">
                                          <p:val>
                                            <p:strVal val="ppt_h"/>
                                          </p:val>
                                        </p:tav>
                                        <p:tav tm="100000">
                                          <p:val>
                                            <p:fltVal val="0"/>
                                          </p:val>
                                        </p:tav>
                                      </p:tavLst>
                                    </p:anim>
                                    <p:animEffect transition="out" filter="fade">
                                      <p:cBhvr>
                                        <p:cTn id="52" dur="500"/>
                                        <p:tgtEl>
                                          <p:spTgt spid="105481"/>
                                        </p:tgtEl>
                                      </p:cBhvr>
                                    </p:animEffect>
                                    <p:set>
                                      <p:cBhvr>
                                        <p:cTn id="53" dur="1" fill="hold">
                                          <p:stCondLst>
                                            <p:cond delay="499"/>
                                          </p:stCondLst>
                                        </p:cTn>
                                        <p:tgtEl>
                                          <p:spTgt spid="105481"/>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500"/>
                                        <p:tgtEl>
                                          <p:spTgt spid="105478"/>
                                        </p:tgtEl>
                                        <p:attrNameLst>
                                          <p:attrName>ppt_w</p:attrName>
                                        </p:attrNameLst>
                                      </p:cBhvr>
                                      <p:tavLst>
                                        <p:tav tm="0">
                                          <p:val>
                                            <p:strVal val="ppt_w"/>
                                          </p:val>
                                        </p:tav>
                                        <p:tav tm="100000">
                                          <p:val>
                                            <p:fltVal val="0"/>
                                          </p:val>
                                        </p:tav>
                                      </p:tavLst>
                                    </p:anim>
                                    <p:anim calcmode="lin" valueType="num">
                                      <p:cBhvr>
                                        <p:cTn id="56" dur="500"/>
                                        <p:tgtEl>
                                          <p:spTgt spid="105478"/>
                                        </p:tgtEl>
                                        <p:attrNameLst>
                                          <p:attrName>ppt_h</p:attrName>
                                        </p:attrNameLst>
                                      </p:cBhvr>
                                      <p:tavLst>
                                        <p:tav tm="0">
                                          <p:val>
                                            <p:strVal val="ppt_h"/>
                                          </p:val>
                                        </p:tav>
                                        <p:tav tm="100000">
                                          <p:val>
                                            <p:fltVal val="0"/>
                                          </p:val>
                                        </p:tav>
                                      </p:tavLst>
                                    </p:anim>
                                    <p:animEffect transition="out" filter="fade">
                                      <p:cBhvr>
                                        <p:cTn id="57" dur="500"/>
                                        <p:tgtEl>
                                          <p:spTgt spid="105478"/>
                                        </p:tgtEl>
                                      </p:cBhvr>
                                    </p:animEffect>
                                    <p:set>
                                      <p:cBhvr>
                                        <p:cTn id="58" dur="1" fill="hold">
                                          <p:stCondLst>
                                            <p:cond delay="499"/>
                                          </p:stCondLst>
                                        </p:cTn>
                                        <p:tgtEl>
                                          <p:spTgt spid="105478"/>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500"/>
                                        <p:tgtEl>
                                          <p:spTgt spid="105483"/>
                                        </p:tgtEl>
                                        <p:attrNameLst>
                                          <p:attrName>ppt_w</p:attrName>
                                        </p:attrNameLst>
                                      </p:cBhvr>
                                      <p:tavLst>
                                        <p:tav tm="0">
                                          <p:val>
                                            <p:strVal val="ppt_w"/>
                                          </p:val>
                                        </p:tav>
                                        <p:tav tm="100000">
                                          <p:val>
                                            <p:fltVal val="0"/>
                                          </p:val>
                                        </p:tav>
                                      </p:tavLst>
                                    </p:anim>
                                    <p:anim calcmode="lin" valueType="num">
                                      <p:cBhvr>
                                        <p:cTn id="61" dur="500"/>
                                        <p:tgtEl>
                                          <p:spTgt spid="105483"/>
                                        </p:tgtEl>
                                        <p:attrNameLst>
                                          <p:attrName>ppt_h</p:attrName>
                                        </p:attrNameLst>
                                      </p:cBhvr>
                                      <p:tavLst>
                                        <p:tav tm="0">
                                          <p:val>
                                            <p:strVal val="ppt_h"/>
                                          </p:val>
                                        </p:tav>
                                        <p:tav tm="100000">
                                          <p:val>
                                            <p:fltVal val="0"/>
                                          </p:val>
                                        </p:tav>
                                      </p:tavLst>
                                    </p:anim>
                                    <p:animEffect transition="out" filter="fade">
                                      <p:cBhvr>
                                        <p:cTn id="62" dur="500"/>
                                        <p:tgtEl>
                                          <p:spTgt spid="105483"/>
                                        </p:tgtEl>
                                      </p:cBhvr>
                                    </p:animEffect>
                                    <p:set>
                                      <p:cBhvr>
                                        <p:cTn id="63" dur="1" fill="hold">
                                          <p:stCondLst>
                                            <p:cond delay="499"/>
                                          </p:stCondLst>
                                        </p:cTn>
                                        <p:tgtEl>
                                          <p:spTgt spid="105483"/>
                                        </p:tgtEl>
                                        <p:attrNameLst>
                                          <p:attrName>style.visibility</p:attrName>
                                        </p:attrNameLst>
                                      </p:cBhvr>
                                      <p:to>
                                        <p:strVal val="hidden"/>
                                      </p:to>
                                    </p:set>
                                  </p:childTnLst>
                                </p:cTn>
                              </p:par>
                              <p:par>
                                <p:cTn id="64" presetID="26" presetClass="emph" presetSubtype="0" fill="hold" grpId="1" nodeType="withEffect">
                                  <p:stCondLst>
                                    <p:cond delay="0"/>
                                  </p:stCondLst>
                                  <p:iterate type="lt">
                                    <p:tmPct val="0"/>
                                  </p:iterate>
                                  <p:childTnLst>
                                    <p:animEffect transition="out" filter="fade">
                                      <p:cBhvr>
                                        <p:cTn id="65" dur="2000" tmFilter="0, 0; .2, .5; .8, .5; 1, 0"/>
                                        <p:tgtEl>
                                          <p:spTgt spid="105479"/>
                                        </p:tgtEl>
                                      </p:cBhvr>
                                    </p:animEffect>
                                    <p:animScale>
                                      <p:cBhvr>
                                        <p:cTn id="66" dur="1000" autoRev="1" fill="hold"/>
                                        <p:tgtEl>
                                          <p:spTgt spid="105479"/>
                                        </p:tgtEl>
                                      </p:cBhvr>
                                      <p:by x="105000" y="105000"/>
                                    </p:animScale>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xit" presetSubtype="16" fill="hold" nodeType="clickEffect">
                                  <p:stCondLst>
                                    <p:cond delay="0"/>
                                  </p:stCondLst>
                                  <p:childTnLst>
                                    <p:animEffect transition="out" filter="diamond(in)">
                                      <p:cBhvr>
                                        <p:cTn id="70" dur="2000"/>
                                        <p:tgtEl>
                                          <p:spTgt spid="105484"/>
                                        </p:tgtEl>
                                      </p:cBhvr>
                                    </p:animEffect>
                                    <p:set>
                                      <p:cBhvr>
                                        <p:cTn id="71" dur="1" fill="hold">
                                          <p:stCondLst>
                                            <p:cond delay="1999"/>
                                          </p:stCondLst>
                                        </p:cTn>
                                        <p:tgtEl>
                                          <p:spTgt spid="105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7" grpId="1"/>
      <p:bldP spid="105478" grpId="0"/>
      <p:bldP spid="105478" grpId="1"/>
      <p:bldP spid="105479" grpId="0"/>
      <p:bldP spid="105479" grpId="1"/>
      <p:bldP spid="1054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7648" y="1700808"/>
            <a:ext cx="7006605" cy="635069"/>
          </a:xfrm>
          <a:prstGeom prst="rect">
            <a:avLst/>
          </a:prstGeom>
        </p:spPr>
        <p:txBody>
          <a:bodyPr vert="horz" lIns="91440" tIns="45720" rIns="91440" bIns="45720" numCol="1" rtlCol="0" anchor="ctr">
            <a:prstTxWarp prst="textPlain">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800" b="1">
                <a:ln w="10541" cmpd="sng">
                  <a:solidFill>
                    <a:schemeClr val="accent1">
                      <a:shade val="88000"/>
                      <a:satMod val="110000"/>
                    </a:schemeClr>
                  </a:solidFill>
                  <a:prstDash val="solid"/>
                </a:ln>
                <a:solidFill>
                  <a:srgbClr val="0070C0"/>
                </a:solidFill>
                <a:latin typeface="Times New Roman" pitchFamily="18" charset="0"/>
              </a:rPr>
              <a:t>Luyện từ và câu</a:t>
            </a:r>
            <a:endParaRPr lang="en-US" sz="1800" b="1" dirty="0">
              <a:ln w="10541" cmpd="sng">
                <a:solidFill>
                  <a:schemeClr val="accent1">
                    <a:shade val="88000"/>
                    <a:satMod val="110000"/>
                  </a:schemeClr>
                </a:solidFill>
                <a:prstDash val="solid"/>
              </a:ln>
              <a:solidFill>
                <a:srgbClr val="0070C0"/>
              </a:solidFill>
              <a:latin typeface="Times New Roman" pitchFamily="18" charset="0"/>
            </a:endParaRPr>
          </a:p>
        </p:txBody>
      </p:sp>
      <p:sp>
        <p:nvSpPr>
          <p:cNvPr id="5" name="Subtitle 2"/>
          <p:cNvSpPr txBox="1">
            <a:spLocks/>
          </p:cNvSpPr>
          <p:nvPr/>
        </p:nvSpPr>
        <p:spPr>
          <a:xfrm>
            <a:off x="2207568" y="2852936"/>
            <a:ext cx="8640960" cy="1440160"/>
          </a:xfrm>
          <a:prstGeom prst="rect">
            <a:avLst/>
          </a:prstGeom>
        </p:spPr>
        <p:txBody>
          <a:bodyPr vert="horz" lIns="91440" tIns="45720" rIns="91440" bIns="45720" numCol="1" rtlCol="0">
            <a:prstTxWarp prst="textPlain">
              <a:avLst>
                <a:gd name="adj" fmla="val 50000"/>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vi-VN" sz="1600" b="1" dirty="0">
                <a:ln w="11430"/>
                <a:solidFill>
                  <a:srgbClr val="FF0000"/>
                </a:solidFill>
                <a:effectLst>
                  <a:outerShdw blurRad="50800" dist="39000" dir="5460000" algn="tl">
                    <a:srgbClr val="000000">
                      <a:alpha val="38000"/>
                    </a:srgbClr>
                  </a:outerShdw>
                </a:effectLst>
                <a:latin typeface="Times New Roman" pitchFamily="18" charset="0"/>
              </a:rPr>
              <a:t>Mở rộng vốn từ: </a:t>
            </a:r>
            <a:r>
              <a:rPr lang="vi-VN" sz="1600" b="1">
                <a:ln w="11430"/>
                <a:solidFill>
                  <a:srgbClr val="FF0000"/>
                </a:solidFill>
                <a:effectLst>
                  <a:outerShdw blurRad="50800" dist="39000" dir="5460000" algn="tl">
                    <a:srgbClr val="000000">
                      <a:alpha val="38000"/>
                    </a:srgbClr>
                  </a:outerShdw>
                </a:effectLst>
                <a:latin typeface="Times New Roman" pitchFamily="18" charset="0"/>
              </a:rPr>
              <a:t>Cái đẹp</a:t>
            </a:r>
            <a:r>
              <a:rPr lang="en-US" sz="1600" b="1">
                <a:ln w="11430"/>
                <a:solidFill>
                  <a:srgbClr val="FF0000"/>
                </a:solidFill>
                <a:effectLst>
                  <a:outerShdw blurRad="50800" dist="39000" dir="5460000" algn="tl">
                    <a:srgbClr val="000000">
                      <a:alpha val="38000"/>
                    </a:srgbClr>
                  </a:outerShdw>
                </a:effectLst>
                <a:latin typeface="Times New Roman" pitchFamily="18" charset="0"/>
              </a:rPr>
              <a:t> (tiếp)</a:t>
            </a:r>
            <a:endParaRPr lang="vi-VN" sz="1600" b="1" dirty="0">
              <a:ln w="11430"/>
              <a:solidFill>
                <a:srgbClr val="FF0000"/>
              </a:solidFill>
              <a:effectLst>
                <a:outerShdw blurRad="50800" dist="39000" dir="5460000" algn="tl">
                  <a:srgbClr val="000000">
                    <a:alpha val="38000"/>
                  </a:srgbClr>
                </a:outerShdw>
              </a:effectLst>
              <a:latin typeface="Times New Roman" pitchFamily="18" charset="0"/>
            </a:endParaRPr>
          </a:p>
        </p:txBody>
      </p:sp>
    </p:spTree>
    <p:extLst>
      <p:ext uri="{BB962C8B-B14F-4D97-AF65-F5344CB8AC3E}">
        <p14:creationId xmlns:p14="http://schemas.microsoft.com/office/powerpoint/2010/main" val="40548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000" y="404664"/>
            <a:ext cx="11582400" cy="461665"/>
          </a:xfrm>
          <a:prstGeom prst="rect">
            <a:avLst/>
          </a:prstGeom>
          <a:noFill/>
        </p:spPr>
        <p:txBody>
          <a:bodyPr wrap="square" rtlCol="0">
            <a:spAutoFit/>
          </a:bodyPr>
          <a:lstStyle/>
          <a:p>
            <a:r>
              <a:rPr lang="en-US" sz="2400" b="1" i="1" dirty="0" err="1">
                <a:solidFill>
                  <a:prstClr val="black"/>
                </a:solidFill>
                <a:latin typeface="Times New Roman" panose="02020603050405020304" pitchFamily="18" charset="0"/>
                <a:cs typeface="Times New Roman" panose="02020603050405020304" pitchFamily="18" charset="0"/>
              </a:rPr>
              <a:t>Bài</a:t>
            </a:r>
            <a:r>
              <a:rPr lang="en-US" sz="2400" b="1" i="1" dirty="0">
                <a:solidFill>
                  <a:prstClr val="black"/>
                </a:solidFill>
                <a:latin typeface="Times New Roman" panose="02020603050405020304" pitchFamily="18" charset="0"/>
                <a:cs typeface="Times New Roman" panose="02020603050405020304" pitchFamily="18" charset="0"/>
              </a:rPr>
              <a:t> 1 : </a:t>
            </a:r>
            <a:r>
              <a:rPr lang="en-US" sz="2400" b="1" i="1" dirty="0" err="1">
                <a:solidFill>
                  <a:prstClr val="black"/>
                </a:solidFill>
                <a:latin typeface="Times New Roman" panose="02020603050405020304" pitchFamily="18" charset="0"/>
                <a:cs typeface="Times New Roman" panose="02020603050405020304" pitchFamily="18" charset="0"/>
              </a:rPr>
              <a:t>Đánh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dấu</a:t>
            </a:r>
            <a:r>
              <a:rPr lang="en-US" sz="2400" b="1" i="1" dirty="0">
                <a:solidFill>
                  <a:prstClr val="black"/>
                </a:solidFill>
                <a:latin typeface="Times New Roman" panose="02020603050405020304" pitchFamily="18" charset="0"/>
                <a:cs typeface="Times New Roman" panose="02020603050405020304" pitchFamily="18" charset="0"/>
              </a:rPr>
              <a:t> X </a:t>
            </a:r>
            <a:r>
              <a:rPr lang="en-US" sz="2400" b="1" i="1" dirty="0" err="1">
                <a:solidFill>
                  <a:prstClr val="black"/>
                </a:solidFill>
                <a:latin typeface="Times New Roman" panose="02020603050405020304" pitchFamily="18" charset="0"/>
                <a:cs typeface="Times New Roman" panose="02020603050405020304" pitchFamily="18" charset="0"/>
              </a:rPr>
              <a:t>vào</a:t>
            </a:r>
            <a:r>
              <a:rPr lang="en-US" sz="2400" b="1" i="1" dirty="0">
                <a:solidFill>
                  <a:prstClr val="black"/>
                </a:solidFill>
                <a:latin typeface="Times New Roman" panose="02020603050405020304" pitchFamily="18" charset="0"/>
                <a:cs typeface="Times New Roman" panose="02020603050405020304" pitchFamily="18" charset="0"/>
              </a:rPr>
              <a:t> ô </a:t>
            </a:r>
            <a:r>
              <a:rPr lang="en-US" sz="2400" b="1" i="1" dirty="0" err="1">
                <a:solidFill>
                  <a:prstClr val="black"/>
                </a:solidFill>
                <a:latin typeface="Times New Roman" panose="02020603050405020304" pitchFamily="18" charset="0"/>
                <a:cs typeface="Times New Roman" panose="02020603050405020304" pitchFamily="18" charset="0"/>
              </a:rPr>
              <a:t>thích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hợp</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xác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định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nghĩa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của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mỗi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câu</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tục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ngữ</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sau</a:t>
            </a:r>
            <a:r>
              <a:rPr lang="en-US" sz="2400" b="1" i="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4800" y="1341481"/>
            <a:ext cx="31496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dirty="0" err="1">
                <a:solidFill>
                  <a:prstClr val="black"/>
                </a:solidFill>
                <a:latin typeface="Times New Roman"/>
                <a:ea typeface="Calibri"/>
                <a:cs typeface="Times New Roman"/>
              </a:rPr>
              <a:t>Phẩm</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chất</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quý</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hơn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vẻ</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đẹp</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ngoài</a:t>
            </a:r>
            <a:endParaRPr lang="en-US" sz="2800" dirty="0">
              <a:solidFill>
                <a:prstClr val="black"/>
              </a:solidFill>
              <a:ea typeface="Calibri"/>
              <a:cs typeface="Times New Roman"/>
            </a:endParaRPr>
          </a:p>
        </p:txBody>
      </p:sp>
      <p:sp>
        <p:nvSpPr>
          <p:cNvPr id="9" name="Rectangle 8"/>
          <p:cNvSpPr/>
          <p:nvPr/>
        </p:nvSpPr>
        <p:spPr>
          <a:xfrm>
            <a:off x="304800" y="4267201"/>
            <a:ext cx="31496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US" sz="2800" dirty="0" err="1">
                <a:solidFill>
                  <a:prstClr val="black"/>
                </a:solidFill>
                <a:latin typeface="Times New Roman"/>
                <a:ea typeface="Calibri"/>
                <a:cs typeface="Times New Roman"/>
              </a:rPr>
              <a:t>Hình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thức</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thường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thống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nhất</a:t>
            </a:r>
            <a:r>
              <a:rPr lang="en-US" sz="2800" dirty="0">
                <a:solidFill>
                  <a:prstClr val="black"/>
                </a:solidFill>
                <a:latin typeface="Times New Roman"/>
                <a:ea typeface="Calibri"/>
                <a:cs typeface="Times New Roman"/>
              </a:rPr>
              <a:t> </a:t>
            </a:r>
            <a:r>
              <a:rPr lang="en-US" sz="2800" err="1">
                <a:solidFill>
                  <a:prstClr val="black"/>
                </a:solidFill>
                <a:latin typeface="Times New Roman"/>
                <a:ea typeface="Calibri"/>
                <a:cs typeface="Times New Roman"/>
              </a:rPr>
              <a:t>với</a:t>
            </a:r>
            <a:r>
              <a:rPr lang="en-US" sz="2800">
                <a:solidFill>
                  <a:prstClr val="black"/>
                </a:solidFill>
                <a:latin typeface="Times New Roman"/>
                <a:ea typeface="Calibri"/>
                <a:cs typeface="Times New Roman"/>
              </a:rPr>
              <a:t> </a:t>
            </a:r>
          </a:p>
          <a:p>
            <a:pPr algn="ctr">
              <a:spcAft>
                <a:spcPts val="1000"/>
              </a:spcAft>
            </a:pPr>
            <a:r>
              <a:rPr lang="en-US" sz="2800">
                <a:solidFill>
                  <a:prstClr val="black"/>
                </a:solidFill>
                <a:latin typeface="Times New Roman"/>
                <a:ea typeface="Calibri"/>
                <a:cs typeface="Times New Roman"/>
              </a:rPr>
              <a:t>nội </a:t>
            </a:r>
            <a:r>
              <a:rPr lang="en-US" sz="2800" dirty="0">
                <a:solidFill>
                  <a:prstClr val="black"/>
                </a:solidFill>
                <a:latin typeface="Times New Roman"/>
                <a:ea typeface="Calibri"/>
                <a:cs typeface="Times New Roman"/>
              </a:rPr>
              <a:t>dung</a:t>
            </a:r>
            <a:endParaRPr lang="en-US" sz="2800" dirty="0">
              <a:solidFill>
                <a:prstClr val="black"/>
              </a:solidFill>
              <a:ea typeface="Calibri"/>
              <a:cs typeface="Times New Roman"/>
            </a:endParaRPr>
          </a:p>
        </p:txBody>
      </p:sp>
      <p:sp>
        <p:nvSpPr>
          <p:cNvPr id="10" name="Rectangle 9"/>
          <p:cNvSpPr/>
          <p:nvPr/>
        </p:nvSpPr>
        <p:spPr>
          <a:xfrm>
            <a:off x="4165601" y="1341481"/>
            <a:ext cx="79121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a:ea typeface="Calibri"/>
                <a:cs typeface="Times New Roman"/>
              </a:rPr>
              <a:t>Tốt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gỗ</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hơn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tốt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nước</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sơn</a:t>
            </a:r>
            <a:r>
              <a:rPr lang="en-US" sz="2600" dirty="0">
                <a:solidFill>
                  <a:prstClr val="black"/>
                </a:solidFill>
                <a:latin typeface="Times New Roman"/>
                <a:ea typeface="Calibri"/>
                <a:cs typeface="Times New Roman"/>
              </a:rPr>
              <a:t>.</a:t>
            </a:r>
            <a:endParaRPr lang="en-US" sz="2600" dirty="0">
              <a:solidFill>
                <a:prstClr val="black"/>
              </a:solidFill>
              <a:ea typeface="Calibri"/>
              <a:cs typeface="Times New Roman"/>
            </a:endParaRPr>
          </a:p>
        </p:txBody>
      </p:sp>
      <p:sp>
        <p:nvSpPr>
          <p:cNvPr id="11" name="Rectangle 10"/>
          <p:cNvSpPr/>
          <p:nvPr/>
        </p:nvSpPr>
        <p:spPr>
          <a:xfrm>
            <a:off x="4165601" y="2508486"/>
            <a:ext cx="7912100" cy="131964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Người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thanh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tiếng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nói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cũng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thanh</a:t>
            </a:r>
            <a:endParaRPr lang="en-US" sz="2600" dirty="0">
              <a:solidFill>
                <a:prstClr val="black"/>
              </a:solidFill>
              <a:latin typeface="Times New Roman" panose="02020603050405020304" pitchFamily="18" charset="0"/>
              <a:ea typeface="Calibri"/>
              <a:cs typeface="Times New Roman" panose="02020603050405020304" pitchFamily="18" charset="0"/>
            </a:endParaRPr>
          </a:p>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Chuông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kêu</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khẽ</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đánh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bên</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thành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cũng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kêu</a:t>
            </a:r>
            <a:r>
              <a:rPr lang="en-US" sz="2600" dirty="0">
                <a:solidFill>
                  <a:prstClr val="black"/>
                </a:solidFill>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4165604" y="4142820"/>
            <a:ext cx="7912097"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a:ea typeface="Calibri"/>
                <a:cs typeface="Times New Roman"/>
              </a:rPr>
              <a:t>Cái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nết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đánh</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chết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đẹp</a:t>
            </a:r>
            <a:r>
              <a:rPr lang="en-US" sz="2600" dirty="0">
                <a:solidFill>
                  <a:prstClr val="black"/>
                </a:solidFill>
                <a:latin typeface="Times New Roman"/>
                <a:ea typeface="Calibri"/>
                <a:cs typeface="Times New Roman"/>
              </a:rPr>
              <a:t>.</a:t>
            </a:r>
            <a:endParaRPr lang="en-US" sz="2600" dirty="0">
              <a:solidFill>
                <a:prstClr val="black"/>
              </a:solidFill>
              <a:ea typeface="Calibri"/>
              <a:cs typeface="Times New Roman"/>
            </a:endParaRPr>
          </a:p>
        </p:txBody>
      </p:sp>
      <p:sp>
        <p:nvSpPr>
          <p:cNvPr id="14" name="Rectangle 13"/>
          <p:cNvSpPr/>
          <p:nvPr/>
        </p:nvSpPr>
        <p:spPr>
          <a:xfrm>
            <a:off x="4202545" y="5306290"/>
            <a:ext cx="7865915"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Trông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mặt</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mà</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bắt</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hình</a:t>
            </a:r>
            <a:r>
              <a:rPr lang="en-US" sz="2600" dirty="0">
                <a:solidFill>
                  <a:prstClr val="black"/>
                </a:solidFill>
                <a:latin typeface="Times New Roman" panose="02020603050405020304" pitchFamily="18" charset="0"/>
                <a:ea typeface="Calibri"/>
                <a:cs typeface="Times New Roman" panose="02020603050405020304" pitchFamily="18" charset="0"/>
              </a:rPr>
              <a:t> dong</a:t>
            </a:r>
          </a:p>
          <a:p>
            <a:pPr algn="ctr">
              <a:lnSpc>
                <a:spcPct val="115000"/>
              </a:lnSpc>
              <a:spcAft>
                <a:spcPts val="1000"/>
              </a:spcAft>
            </a:pPr>
            <a:r>
              <a:rPr lang="en-US" sz="2600" dirty="0">
                <a:solidFill>
                  <a:prstClr val="black"/>
                </a:solidFill>
                <a:latin typeface="Times New Roman" panose="02020603050405020304" pitchFamily="18" charset="0"/>
                <a:ea typeface="Calibri"/>
                <a:cs typeface="Times New Roman" panose="02020603050405020304" pitchFamily="18" charset="0"/>
              </a:rPr>
              <a:t>Con </a:t>
            </a:r>
            <a:r>
              <a:rPr lang="en-US" sz="2600" dirty="0" err="1">
                <a:solidFill>
                  <a:prstClr val="black"/>
                </a:solidFill>
                <a:latin typeface="Times New Roman" panose="02020603050405020304" pitchFamily="18" charset="0"/>
                <a:ea typeface="Calibri"/>
                <a:cs typeface="Times New Roman" panose="02020603050405020304" pitchFamily="18" charset="0"/>
              </a:rPr>
              <a:t>lợn</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có</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béo</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thì</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lòng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mới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ngon</a:t>
            </a:r>
            <a:r>
              <a:rPr lang="en-US" sz="2600" dirty="0">
                <a:solidFill>
                  <a:prstClr val="black"/>
                </a:solidFill>
                <a:latin typeface="Times New Roman" panose="02020603050405020304" pitchFamily="18" charset="0"/>
                <a:ea typeface="Calibri"/>
                <a:cs typeface="Times New Roman" panose="02020603050405020304" pitchFamily="18" charset="0"/>
              </a:rPr>
              <a:t>.</a:t>
            </a:r>
          </a:p>
        </p:txBody>
      </p:sp>
    </p:spTree>
    <p:extLst>
      <p:ext uri="{BB962C8B-B14F-4D97-AF65-F5344CB8AC3E}">
        <p14:creationId xmlns:p14="http://schemas.microsoft.com/office/powerpoint/2010/main" val="27039984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97200" y="271357"/>
            <a:ext cx="61976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43200" y="734390"/>
            <a:ext cx="6705600" cy="461665"/>
          </a:xfrm>
          <a:prstGeom prst="rect">
            <a:avLst/>
          </a:prstGeom>
          <a:noFill/>
        </p:spPr>
        <p:txBody>
          <a:bodyPr wrap="square" rtlCol="0">
            <a:spAutoFit/>
          </a:bodyPr>
          <a:lstStyle/>
          <a:p>
            <a:pPr algn="ctr"/>
            <a:r>
              <a:rPr lang="en-US" sz="2400" b="1" dirty="0" err="1">
                <a:solidFill>
                  <a:prstClr val="black"/>
                </a:solidFill>
                <a:latin typeface="Times New Roman" panose="02020603050405020304" pitchFamily="18" charset="0"/>
                <a:cs typeface="Times New Roman" panose="02020603050405020304" pitchFamily="18" charset="0"/>
              </a:rPr>
              <a:t>Mở</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rộng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vốn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từ</a:t>
            </a:r>
            <a:r>
              <a:rPr lang="en-US" sz="2400" b="1" dirty="0">
                <a:solidFill>
                  <a:prstClr val="black"/>
                </a:solidFill>
                <a:latin typeface="Times New Roman" panose="02020603050405020304" pitchFamily="18" charset="0"/>
                <a:cs typeface="Times New Roman" panose="02020603050405020304" pitchFamily="18" charset="0"/>
              </a:rPr>
              <a:t> : </a:t>
            </a:r>
            <a:r>
              <a:rPr lang="en-US" sz="2400" b="1" err="1">
                <a:solidFill>
                  <a:prstClr val="black"/>
                </a:solidFill>
                <a:latin typeface="Times New Roman" panose="02020603050405020304" pitchFamily="18" charset="0"/>
                <a:cs typeface="Times New Roman" panose="02020603050405020304" pitchFamily="18" charset="0"/>
              </a:rPr>
              <a:t>Cái</a:t>
            </a:r>
            <a:r>
              <a:rPr lang="en-US" sz="2400" b="1">
                <a:solidFill>
                  <a:prstClr val="black"/>
                </a:solidFill>
                <a:latin typeface="Times New Roman" panose="02020603050405020304" pitchFamily="18" charset="0"/>
                <a:cs typeface="Times New Roman" panose="02020603050405020304" pitchFamily="18" charset="0"/>
              </a:rPr>
              <a:t> đẹp (tiếp)</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5" name="Rounded Rectangular Callout 4"/>
          <p:cNvSpPr/>
          <p:nvPr/>
        </p:nvSpPr>
        <p:spPr>
          <a:xfrm>
            <a:off x="203200" y="1614056"/>
            <a:ext cx="4525819" cy="1343891"/>
          </a:xfrm>
          <a:prstGeom prst="wedgeRoundRectCallout">
            <a:avLst>
              <a:gd name="adj1" fmla="val -18334"/>
              <a:gd name="adj2" fmla="val 807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err="1">
                <a:solidFill>
                  <a:prstClr val="black"/>
                </a:solidFill>
                <a:latin typeface="Times New Roman" panose="02020603050405020304" pitchFamily="18" charset="0"/>
                <a:cs typeface="Times New Roman" panose="02020603050405020304" pitchFamily="18" charset="0"/>
              </a:rPr>
              <a:t>Phẩm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chất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gì</a:t>
            </a:r>
            <a:r>
              <a:rPr lang="en-US" sz="3600" dirty="0">
                <a:solidFill>
                  <a:prstClr val="black"/>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82" y="3525549"/>
            <a:ext cx="4929909" cy="2799484"/>
          </a:xfrm>
          <a:prstGeom prst="rect">
            <a:avLst/>
          </a:prstGeom>
        </p:spPr>
      </p:pic>
      <p:sp>
        <p:nvSpPr>
          <p:cNvPr id="8" name="Rounded Rectangle 7"/>
          <p:cNvSpPr/>
          <p:nvPr/>
        </p:nvSpPr>
        <p:spPr>
          <a:xfrm>
            <a:off x="5807968" y="1844824"/>
            <a:ext cx="5999019" cy="1981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solidFill>
                  <a:prstClr val="black"/>
                </a:solidFill>
                <a:latin typeface="Times New Roman" panose="02020603050405020304" pitchFamily="18" charset="0"/>
                <a:cs typeface="Times New Roman" panose="02020603050405020304" pitchFamily="18" charset="0"/>
              </a:rPr>
              <a:t>Phẩm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chất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đạo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đức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tốt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đẹp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bên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trong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mỗi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người</a:t>
            </a:r>
            <a:r>
              <a:rPr lang="en-US" sz="3600" dirty="0">
                <a:solidFill>
                  <a:prstClr val="black"/>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6096000" y="4307733"/>
            <a:ext cx="5384800" cy="1743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sp>
        <p:nvSpPr>
          <p:cNvPr id="10" name="Cloud Callout 9"/>
          <p:cNvSpPr/>
          <p:nvPr/>
        </p:nvSpPr>
        <p:spPr>
          <a:xfrm>
            <a:off x="711200" y="1363423"/>
            <a:ext cx="5486400" cy="1845623"/>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t>?</a:t>
            </a:r>
          </a:p>
        </p:txBody>
      </p:sp>
    </p:spTree>
    <p:extLst>
      <p:ext uri="{BB962C8B-B14F-4D97-AF65-F5344CB8AC3E}">
        <p14:creationId xmlns:p14="http://schemas.microsoft.com/office/powerpoint/2010/main" val="2567618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000" y="404664"/>
            <a:ext cx="11582400" cy="461665"/>
          </a:xfrm>
          <a:prstGeom prst="rect">
            <a:avLst/>
          </a:prstGeom>
          <a:noFill/>
        </p:spPr>
        <p:txBody>
          <a:bodyPr wrap="square" rtlCol="0">
            <a:spAutoFit/>
          </a:bodyPr>
          <a:lstStyle/>
          <a:p>
            <a:r>
              <a:rPr lang="en-US" sz="2400" b="1" i="1" dirty="0" err="1">
                <a:solidFill>
                  <a:prstClr val="black"/>
                </a:solidFill>
                <a:latin typeface="Times New Roman" panose="02020603050405020304" pitchFamily="18" charset="0"/>
                <a:cs typeface="Times New Roman" panose="02020603050405020304" pitchFamily="18" charset="0"/>
              </a:rPr>
              <a:t>Bài</a:t>
            </a:r>
            <a:r>
              <a:rPr lang="en-US" sz="2400" b="1" i="1" dirty="0">
                <a:solidFill>
                  <a:prstClr val="black"/>
                </a:solidFill>
                <a:latin typeface="Times New Roman" panose="02020603050405020304" pitchFamily="18" charset="0"/>
                <a:cs typeface="Times New Roman" panose="02020603050405020304" pitchFamily="18" charset="0"/>
              </a:rPr>
              <a:t> 1 : </a:t>
            </a:r>
            <a:r>
              <a:rPr lang="en-US" sz="2400" b="1" i="1" dirty="0" err="1">
                <a:solidFill>
                  <a:prstClr val="black"/>
                </a:solidFill>
                <a:latin typeface="Times New Roman" panose="02020603050405020304" pitchFamily="18" charset="0"/>
                <a:cs typeface="Times New Roman" panose="02020603050405020304" pitchFamily="18" charset="0"/>
              </a:rPr>
              <a:t>Đánh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dấu</a:t>
            </a:r>
            <a:r>
              <a:rPr lang="en-US" sz="2400" b="1" i="1" dirty="0">
                <a:solidFill>
                  <a:prstClr val="black"/>
                </a:solidFill>
                <a:latin typeface="Times New Roman" panose="02020603050405020304" pitchFamily="18" charset="0"/>
                <a:cs typeface="Times New Roman" panose="02020603050405020304" pitchFamily="18" charset="0"/>
              </a:rPr>
              <a:t> X </a:t>
            </a:r>
            <a:r>
              <a:rPr lang="en-US" sz="2400" b="1" i="1" dirty="0" err="1">
                <a:solidFill>
                  <a:prstClr val="black"/>
                </a:solidFill>
                <a:latin typeface="Times New Roman" panose="02020603050405020304" pitchFamily="18" charset="0"/>
                <a:cs typeface="Times New Roman" panose="02020603050405020304" pitchFamily="18" charset="0"/>
              </a:rPr>
              <a:t>vào</a:t>
            </a:r>
            <a:r>
              <a:rPr lang="en-US" sz="2400" b="1" i="1" dirty="0">
                <a:solidFill>
                  <a:prstClr val="black"/>
                </a:solidFill>
                <a:latin typeface="Times New Roman" panose="02020603050405020304" pitchFamily="18" charset="0"/>
                <a:cs typeface="Times New Roman" panose="02020603050405020304" pitchFamily="18" charset="0"/>
              </a:rPr>
              <a:t> ô </a:t>
            </a:r>
            <a:r>
              <a:rPr lang="en-US" sz="2400" b="1" i="1" dirty="0" err="1">
                <a:solidFill>
                  <a:prstClr val="black"/>
                </a:solidFill>
                <a:latin typeface="Times New Roman" panose="02020603050405020304" pitchFamily="18" charset="0"/>
                <a:cs typeface="Times New Roman" panose="02020603050405020304" pitchFamily="18" charset="0"/>
              </a:rPr>
              <a:t>thích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hợp</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xác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định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nghĩa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của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mỗi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câu</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tục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ngữ</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sau</a:t>
            </a:r>
            <a:r>
              <a:rPr lang="en-US" sz="2400" b="1" i="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4800" y="1341481"/>
            <a:ext cx="31496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dirty="0" err="1">
                <a:solidFill>
                  <a:prstClr val="black"/>
                </a:solidFill>
                <a:latin typeface="Times New Roman"/>
                <a:ea typeface="Calibri"/>
                <a:cs typeface="Times New Roman"/>
              </a:rPr>
              <a:t>Phẩm</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chất</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quý</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hơn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vẻ</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đẹp</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ngoài</a:t>
            </a:r>
            <a:endParaRPr lang="en-US" sz="2800" dirty="0">
              <a:solidFill>
                <a:prstClr val="black"/>
              </a:solidFill>
              <a:ea typeface="Calibri"/>
              <a:cs typeface="Times New Roman"/>
            </a:endParaRPr>
          </a:p>
        </p:txBody>
      </p:sp>
      <p:sp>
        <p:nvSpPr>
          <p:cNvPr id="9" name="Rectangle 8"/>
          <p:cNvSpPr/>
          <p:nvPr/>
        </p:nvSpPr>
        <p:spPr>
          <a:xfrm>
            <a:off x="304800" y="4267201"/>
            <a:ext cx="31496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US" sz="2800" dirty="0" err="1">
                <a:solidFill>
                  <a:prstClr val="black"/>
                </a:solidFill>
                <a:latin typeface="Times New Roman"/>
                <a:ea typeface="Calibri"/>
                <a:cs typeface="Times New Roman"/>
              </a:rPr>
              <a:t>Hình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thức</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thường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thống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nhất</a:t>
            </a:r>
            <a:r>
              <a:rPr lang="en-US" sz="2800" dirty="0">
                <a:solidFill>
                  <a:prstClr val="black"/>
                </a:solidFill>
                <a:latin typeface="Times New Roman"/>
                <a:ea typeface="Calibri"/>
                <a:cs typeface="Times New Roman"/>
              </a:rPr>
              <a:t> </a:t>
            </a:r>
            <a:r>
              <a:rPr lang="en-US" sz="2800" err="1">
                <a:solidFill>
                  <a:prstClr val="black"/>
                </a:solidFill>
                <a:latin typeface="Times New Roman"/>
                <a:ea typeface="Calibri"/>
                <a:cs typeface="Times New Roman"/>
              </a:rPr>
              <a:t>với</a:t>
            </a:r>
            <a:r>
              <a:rPr lang="en-US" sz="2800">
                <a:solidFill>
                  <a:prstClr val="black"/>
                </a:solidFill>
                <a:latin typeface="Times New Roman"/>
                <a:ea typeface="Calibri"/>
                <a:cs typeface="Times New Roman"/>
              </a:rPr>
              <a:t> </a:t>
            </a:r>
          </a:p>
          <a:p>
            <a:pPr algn="ctr">
              <a:spcAft>
                <a:spcPts val="1000"/>
              </a:spcAft>
            </a:pPr>
            <a:r>
              <a:rPr lang="en-US" sz="2800">
                <a:solidFill>
                  <a:prstClr val="black"/>
                </a:solidFill>
                <a:latin typeface="Times New Roman"/>
                <a:ea typeface="Calibri"/>
                <a:cs typeface="Times New Roman"/>
              </a:rPr>
              <a:t>nội </a:t>
            </a:r>
            <a:r>
              <a:rPr lang="en-US" sz="2800" dirty="0">
                <a:solidFill>
                  <a:prstClr val="black"/>
                </a:solidFill>
                <a:latin typeface="Times New Roman"/>
                <a:ea typeface="Calibri"/>
                <a:cs typeface="Times New Roman"/>
              </a:rPr>
              <a:t>dung</a:t>
            </a:r>
            <a:endParaRPr lang="en-US" sz="2800" dirty="0">
              <a:solidFill>
                <a:prstClr val="black"/>
              </a:solidFill>
              <a:ea typeface="Calibri"/>
              <a:cs typeface="Times New Roman"/>
            </a:endParaRPr>
          </a:p>
        </p:txBody>
      </p:sp>
      <p:sp>
        <p:nvSpPr>
          <p:cNvPr id="10" name="Rectangle 9"/>
          <p:cNvSpPr/>
          <p:nvPr/>
        </p:nvSpPr>
        <p:spPr>
          <a:xfrm>
            <a:off x="4165601" y="1341481"/>
            <a:ext cx="79121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a:ea typeface="Calibri"/>
                <a:cs typeface="Times New Roman"/>
              </a:rPr>
              <a:t>Tốt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gỗ</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hơn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tốt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nước</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sơn</a:t>
            </a:r>
            <a:r>
              <a:rPr lang="en-US" sz="2600" dirty="0">
                <a:solidFill>
                  <a:prstClr val="black"/>
                </a:solidFill>
                <a:latin typeface="Times New Roman"/>
                <a:ea typeface="Calibri"/>
                <a:cs typeface="Times New Roman"/>
              </a:rPr>
              <a:t>.</a:t>
            </a:r>
            <a:endParaRPr lang="en-US" sz="2600" dirty="0">
              <a:solidFill>
                <a:prstClr val="black"/>
              </a:solidFill>
              <a:ea typeface="Calibri"/>
              <a:cs typeface="Times New Roman"/>
            </a:endParaRPr>
          </a:p>
        </p:txBody>
      </p:sp>
      <p:sp>
        <p:nvSpPr>
          <p:cNvPr id="11" name="Rectangle 10"/>
          <p:cNvSpPr/>
          <p:nvPr/>
        </p:nvSpPr>
        <p:spPr>
          <a:xfrm>
            <a:off x="4165601" y="2508486"/>
            <a:ext cx="7912100" cy="131964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Người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thanh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tiếng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nói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cũng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thanh</a:t>
            </a:r>
            <a:endParaRPr lang="en-US" sz="2600" dirty="0">
              <a:solidFill>
                <a:prstClr val="black"/>
              </a:solidFill>
              <a:latin typeface="Times New Roman" panose="02020603050405020304" pitchFamily="18" charset="0"/>
              <a:ea typeface="Calibri"/>
              <a:cs typeface="Times New Roman" panose="02020603050405020304" pitchFamily="18" charset="0"/>
            </a:endParaRPr>
          </a:p>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Chuông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kêu</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khẽ</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đánh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bên</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thành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cũng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kêu</a:t>
            </a:r>
            <a:r>
              <a:rPr lang="en-US" sz="2600" dirty="0">
                <a:solidFill>
                  <a:prstClr val="black"/>
                </a:solidFill>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4165604" y="4142820"/>
            <a:ext cx="7912097"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a:ea typeface="Calibri"/>
                <a:cs typeface="Times New Roman"/>
              </a:rPr>
              <a:t>Cái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nết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đánh</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chết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đẹp</a:t>
            </a:r>
            <a:r>
              <a:rPr lang="en-US" sz="2600" dirty="0">
                <a:solidFill>
                  <a:prstClr val="black"/>
                </a:solidFill>
                <a:latin typeface="Times New Roman"/>
                <a:ea typeface="Calibri"/>
                <a:cs typeface="Times New Roman"/>
              </a:rPr>
              <a:t>.</a:t>
            </a:r>
            <a:endParaRPr lang="en-US" sz="2600" dirty="0">
              <a:solidFill>
                <a:prstClr val="black"/>
              </a:solidFill>
              <a:ea typeface="Calibri"/>
              <a:cs typeface="Times New Roman"/>
            </a:endParaRPr>
          </a:p>
        </p:txBody>
      </p:sp>
      <p:sp>
        <p:nvSpPr>
          <p:cNvPr id="14" name="Rectangle 13"/>
          <p:cNvSpPr/>
          <p:nvPr/>
        </p:nvSpPr>
        <p:spPr>
          <a:xfrm>
            <a:off x="4202545" y="5306290"/>
            <a:ext cx="7865915"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Trông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mặt</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mà</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bắt</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hình</a:t>
            </a:r>
            <a:r>
              <a:rPr lang="en-US" sz="2600" dirty="0">
                <a:solidFill>
                  <a:prstClr val="black"/>
                </a:solidFill>
                <a:latin typeface="Times New Roman" panose="02020603050405020304" pitchFamily="18" charset="0"/>
                <a:ea typeface="Calibri"/>
                <a:cs typeface="Times New Roman" panose="02020603050405020304" pitchFamily="18" charset="0"/>
              </a:rPr>
              <a:t> dong</a:t>
            </a:r>
          </a:p>
          <a:p>
            <a:pPr algn="ctr">
              <a:lnSpc>
                <a:spcPct val="115000"/>
              </a:lnSpc>
              <a:spcAft>
                <a:spcPts val="1000"/>
              </a:spcAft>
            </a:pPr>
            <a:r>
              <a:rPr lang="en-US" sz="2600" dirty="0">
                <a:solidFill>
                  <a:prstClr val="black"/>
                </a:solidFill>
                <a:latin typeface="Times New Roman" panose="02020603050405020304" pitchFamily="18" charset="0"/>
                <a:ea typeface="Calibri"/>
                <a:cs typeface="Times New Roman" panose="02020603050405020304" pitchFamily="18" charset="0"/>
              </a:rPr>
              <a:t>Con </a:t>
            </a:r>
            <a:r>
              <a:rPr lang="en-US" sz="2600" dirty="0" err="1">
                <a:solidFill>
                  <a:prstClr val="black"/>
                </a:solidFill>
                <a:latin typeface="Times New Roman" panose="02020603050405020304" pitchFamily="18" charset="0"/>
                <a:ea typeface="Calibri"/>
                <a:cs typeface="Times New Roman" panose="02020603050405020304" pitchFamily="18" charset="0"/>
              </a:rPr>
              <a:t>lợn</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có</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béo</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thì</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lòng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mới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ngon</a:t>
            </a:r>
            <a:r>
              <a:rPr lang="en-US" sz="2600" dirty="0">
                <a:solidFill>
                  <a:prstClr val="black"/>
                </a:solidFill>
                <a:latin typeface="Times New Roman" panose="02020603050405020304" pitchFamily="18" charset="0"/>
                <a:ea typeface="Calibri"/>
                <a:cs typeface="Times New Roman" panose="02020603050405020304" pitchFamily="18" charset="0"/>
              </a:rPr>
              <a:t>.</a:t>
            </a:r>
          </a:p>
        </p:txBody>
      </p:sp>
      <p:cxnSp>
        <p:nvCxnSpPr>
          <p:cNvPr id="3" name="Straight Arrow Connector 2"/>
          <p:cNvCxnSpPr>
            <a:stCxn id="8" idx="3"/>
            <a:endCxn id="10" idx="1"/>
          </p:cNvCxnSpPr>
          <p:nvPr/>
        </p:nvCxnSpPr>
        <p:spPr>
          <a:xfrm flipV="1">
            <a:off x="3454400" y="1739800"/>
            <a:ext cx="711201" cy="663286"/>
          </a:xfrm>
          <a:prstGeom prst="straightConnector1">
            <a:avLst/>
          </a:prstGeom>
          <a:ln w="28575">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a:stCxn id="8" idx="3"/>
            <a:endCxn id="12" idx="1"/>
          </p:cNvCxnSpPr>
          <p:nvPr/>
        </p:nvCxnSpPr>
        <p:spPr>
          <a:xfrm>
            <a:off x="3454400" y="2403086"/>
            <a:ext cx="711204" cy="215883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9" idx="3"/>
            <a:endCxn id="11" idx="1"/>
          </p:cNvCxnSpPr>
          <p:nvPr/>
        </p:nvCxnSpPr>
        <p:spPr>
          <a:xfrm flipV="1">
            <a:off x="3454400" y="3168309"/>
            <a:ext cx="711201" cy="2131056"/>
          </a:xfrm>
          <a:prstGeom prst="straightConnector1">
            <a:avLst/>
          </a:prstGeom>
          <a:ln w="28575">
            <a:solidFill>
              <a:srgbClr val="F5B09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4" idx="1"/>
          </p:cNvCxnSpPr>
          <p:nvPr/>
        </p:nvCxnSpPr>
        <p:spPr>
          <a:xfrm>
            <a:off x="3454400" y="5299365"/>
            <a:ext cx="748145" cy="559375"/>
          </a:xfrm>
          <a:prstGeom prst="straightConnector1">
            <a:avLst/>
          </a:prstGeom>
          <a:ln w="28575">
            <a:solidFill>
              <a:srgbClr val="F5B09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4534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3747" y="1240160"/>
            <a:ext cx="8229600" cy="1108720"/>
          </a:xfrm>
        </p:spPr>
        <p:txBody>
          <a:bodyPr/>
          <a:lstStyle/>
          <a:p>
            <a:pPr marL="0" indent="0" algn="ctr">
              <a:buNone/>
            </a:pPr>
            <a:r>
              <a:rPr lang="vi-VN" b="1" dirty="0">
                <a:latin typeface="Times New Roman" pitchFamily="18" charset="0"/>
                <a:cs typeface="Times New Roman" pitchFamily="18" charset="0"/>
              </a:rPr>
              <a:t>Đâu là bộ phận chủ ngữ của câu?</a:t>
            </a:r>
            <a:endParaRPr lang="en-US" b="1" dirty="0">
              <a:latin typeface="Times New Roman" pitchFamily="18" charset="0"/>
              <a:cs typeface="Times New Roman" pitchFamily="18" charset="0"/>
            </a:endParaRPr>
          </a:p>
        </p:txBody>
      </p:sp>
      <p:sp>
        <p:nvSpPr>
          <p:cNvPr id="4" name="Title 1"/>
          <p:cNvSpPr txBox="1">
            <a:spLocks/>
          </p:cNvSpPr>
          <p:nvPr/>
        </p:nvSpPr>
        <p:spPr>
          <a:xfrm>
            <a:off x="2186074" y="3640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latin typeface="Times New Roman" pitchFamily="18" charset="0"/>
                <a:cs typeface="Times New Roman" pitchFamily="18" charset="0"/>
              </a:rPr>
              <a:t>Ai nhanh ai đúng</a:t>
            </a:r>
            <a:endParaRPr lang="en-US" b="1" dirty="0">
              <a:solidFill>
                <a:srgbClr val="FF0000"/>
              </a:solidFill>
              <a:latin typeface="Times New Roman" pitchFamily="18" charset="0"/>
              <a:cs typeface="Times New Roman" pitchFamily="18" charset="0"/>
            </a:endParaRPr>
          </a:p>
        </p:txBody>
      </p:sp>
      <p:sp>
        <p:nvSpPr>
          <p:cNvPr id="5" name="Content Placeholder 2"/>
          <p:cNvSpPr txBox="1">
            <a:spLocks/>
          </p:cNvSpPr>
          <p:nvPr/>
        </p:nvSpPr>
        <p:spPr>
          <a:xfrm>
            <a:off x="1559496" y="1171815"/>
            <a:ext cx="10116616" cy="17567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atin typeface="+mj-lt"/>
              </a:rPr>
              <a:t> </a:t>
            </a:r>
            <a:endParaRPr lang="vi-VN" dirty="0">
              <a:latin typeface="+mj-lt"/>
            </a:endParaRPr>
          </a:p>
          <a:p>
            <a:pPr marL="0" indent="0" algn="just">
              <a:buNone/>
            </a:pPr>
            <a:r>
              <a:rPr lang="vi-VN" b="1" i="1" dirty="0">
                <a:solidFill>
                  <a:srgbClr val="0000FF"/>
                </a:solidFill>
                <a:latin typeface="+mj-lt"/>
              </a:rPr>
              <a:t>Cây rơm giống như một cây mấm khổng lồ không chân.</a:t>
            </a:r>
            <a:endParaRPr lang="en-US" b="1" i="1" dirty="0">
              <a:solidFill>
                <a:srgbClr val="0000FF"/>
              </a:solidFill>
              <a:latin typeface="+mj-lt"/>
            </a:endParaRPr>
          </a:p>
        </p:txBody>
      </p:sp>
      <p:sp>
        <p:nvSpPr>
          <p:cNvPr id="6" name="TextBox 5"/>
          <p:cNvSpPr txBox="1"/>
          <p:nvPr/>
        </p:nvSpPr>
        <p:spPr>
          <a:xfrm>
            <a:off x="2387080" y="2366356"/>
            <a:ext cx="6552728" cy="584775"/>
          </a:xfrm>
          <a:prstGeom prst="rect">
            <a:avLst/>
          </a:prstGeom>
          <a:solidFill>
            <a:srgbClr val="FFC000"/>
          </a:solidFill>
        </p:spPr>
        <p:txBody>
          <a:bodyPr wrap="square" rtlCol="0">
            <a:spAutoFit/>
          </a:bodyPr>
          <a:lstStyle/>
          <a:p>
            <a:r>
              <a:rPr lang="vi-VN" sz="3200" b="1" dirty="0">
                <a:latin typeface="+mj-lt"/>
              </a:rPr>
              <a:t>A. Cây rơm giống như một cây mấm</a:t>
            </a:r>
          </a:p>
        </p:txBody>
      </p:sp>
      <p:sp>
        <p:nvSpPr>
          <p:cNvPr id="7" name="TextBox 6"/>
          <p:cNvSpPr txBox="1"/>
          <p:nvPr/>
        </p:nvSpPr>
        <p:spPr>
          <a:xfrm>
            <a:off x="2351584" y="3239865"/>
            <a:ext cx="6588224" cy="584775"/>
          </a:xfrm>
          <a:prstGeom prst="rect">
            <a:avLst/>
          </a:prstGeom>
          <a:solidFill>
            <a:schemeClr val="accent5">
              <a:lumMod val="60000"/>
              <a:lumOff val="40000"/>
            </a:schemeClr>
          </a:solidFill>
        </p:spPr>
        <p:txBody>
          <a:bodyPr wrap="square" rtlCol="0">
            <a:spAutoFit/>
          </a:bodyPr>
          <a:lstStyle/>
          <a:p>
            <a:r>
              <a:rPr lang="vi-VN" sz="3200" b="1">
                <a:latin typeface="+mj-lt"/>
              </a:rPr>
              <a:t>B</a:t>
            </a:r>
            <a:r>
              <a:rPr lang="vi-VN" sz="3200" b="1" dirty="0">
                <a:latin typeface="+mj-lt"/>
              </a:rPr>
              <a:t>.  Cây rơm</a:t>
            </a:r>
          </a:p>
        </p:txBody>
      </p:sp>
      <p:sp>
        <p:nvSpPr>
          <p:cNvPr id="8" name="TextBox 7"/>
          <p:cNvSpPr txBox="1"/>
          <p:nvPr/>
        </p:nvSpPr>
        <p:spPr>
          <a:xfrm>
            <a:off x="2351584" y="4157844"/>
            <a:ext cx="8820472" cy="584775"/>
          </a:xfrm>
          <a:prstGeom prst="rect">
            <a:avLst/>
          </a:prstGeom>
          <a:solidFill>
            <a:srgbClr val="FF66CC"/>
          </a:solidFill>
        </p:spPr>
        <p:txBody>
          <a:bodyPr wrap="square" rtlCol="0">
            <a:spAutoFit/>
          </a:bodyPr>
          <a:lstStyle/>
          <a:p>
            <a:r>
              <a:rPr lang="vi-VN" sz="3200" b="1">
                <a:latin typeface="+mj-lt"/>
              </a:rPr>
              <a:t>C</a:t>
            </a:r>
            <a:r>
              <a:rPr lang="vi-VN" sz="3200" b="1" dirty="0">
                <a:latin typeface="+mj-lt"/>
              </a:rPr>
              <a:t>.  Cây rơm giống như một cây mấm </a:t>
            </a:r>
            <a:r>
              <a:rPr lang="vi-VN" sz="3200" b="1">
                <a:latin typeface="+mj-lt"/>
              </a:rPr>
              <a:t>khổng lồ</a:t>
            </a:r>
            <a:endParaRPr lang="en-US" sz="3200" b="1" dirty="0">
              <a:latin typeface="+mj-lt"/>
            </a:endParaRPr>
          </a:p>
        </p:txBody>
      </p:sp>
    </p:spTree>
    <p:extLst>
      <p:ext uri="{BB962C8B-B14F-4D97-AF65-F5344CB8AC3E}">
        <p14:creationId xmlns:p14="http://schemas.microsoft.com/office/powerpoint/2010/main" val="13441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grpId="1" nodeType="clickEffect">
                                  <p:stCondLst>
                                    <p:cond delay="0"/>
                                  </p:stCondLst>
                                  <p:iterate type="lt">
                                    <p:tmPct val="4000"/>
                                  </p:iterate>
                                  <p:childTnLst>
                                    <p:set>
                                      <p:cBhvr override="childStyle">
                                        <p:cTn id="28"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7" grpId="1"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7568" y="1462595"/>
            <a:ext cx="11379200" cy="523220"/>
          </a:xfrm>
          <a:prstGeom prst="rect">
            <a:avLst/>
          </a:prstGeom>
          <a:noFill/>
        </p:spPr>
        <p:txBody>
          <a:bodyPr wrap="square" rtlCol="0">
            <a:spAutoFit/>
          </a:bodyPr>
          <a:lstStyle/>
          <a:p>
            <a:r>
              <a:rPr lang="en-US" sz="2800" b="1" i="1" err="1">
                <a:solidFill>
                  <a:prstClr val="black"/>
                </a:solidFill>
                <a:latin typeface="Times New Roman" panose="02020603050405020304" pitchFamily="18" charset="0"/>
                <a:cs typeface="Times New Roman" panose="02020603050405020304" pitchFamily="18" charset="0"/>
              </a:rPr>
              <a:t>Bài</a:t>
            </a:r>
            <a:r>
              <a:rPr lang="en-US" sz="2800" b="1" i="1">
                <a:solidFill>
                  <a:prstClr val="black"/>
                </a:solidFill>
                <a:latin typeface="Times New Roman" panose="02020603050405020304" pitchFamily="18" charset="0"/>
                <a:cs typeface="Times New Roman" panose="02020603050405020304" pitchFamily="18" charset="0"/>
              </a:rPr>
              <a:t> 3: </a:t>
            </a:r>
            <a:r>
              <a:rPr lang="en-US" sz="2800" b="1" i="1" dirty="0" err="1">
                <a:solidFill>
                  <a:prstClr val="black"/>
                </a:solidFill>
                <a:latin typeface="Times New Roman" panose="02020603050405020304" pitchFamily="18" charset="0"/>
                <a:cs typeface="Times New Roman" panose="02020603050405020304" pitchFamily="18" charset="0"/>
              </a:rPr>
              <a:t>Tìm</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các</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từ</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ngữ</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miêu</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tả</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mức</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độ</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cao</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của</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cái</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đẹp</a:t>
            </a:r>
            <a:r>
              <a:rPr lang="en-US" sz="2800" b="1" i="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43672" y="1916832"/>
            <a:ext cx="42672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M:</a:t>
            </a:r>
            <a:r>
              <a:rPr lang="en-US" sz="2800" b="1" dirty="0">
                <a:solidFill>
                  <a:prstClr val="black"/>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tuyệt vời</a:t>
            </a:r>
          </a:p>
        </p:txBody>
      </p:sp>
      <p:sp>
        <p:nvSpPr>
          <p:cNvPr id="14" name="Oval Callout 13"/>
          <p:cNvSpPr/>
          <p:nvPr/>
        </p:nvSpPr>
        <p:spPr>
          <a:xfrm>
            <a:off x="2357016" y="2348880"/>
            <a:ext cx="7699424" cy="226691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u="sng" dirty="0">
                <a:solidFill>
                  <a:srgbClr val="FF0000"/>
                </a:solidFill>
                <a:latin typeface="Times New Roman" panose="02020603050405020304" pitchFamily="18" charset="0"/>
                <a:cs typeface="Times New Roman" panose="02020603050405020304" pitchFamily="18" charset="0"/>
              </a:rPr>
              <a:t>Ví dụ: </a:t>
            </a:r>
            <a:r>
              <a:rPr lang="en-US" sz="2800" dirty="0">
                <a:solidFill>
                  <a:prstClr val="black"/>
                </a:solidFill>
                <a:latin typeface="Times New Roman" panose="02020603050405020304" pitchFamily="18" charset="0"/>
                <a:cs typeface="Times New Roman" panose="02020603050405020304" pitchFamily="18" charset="0"/>
              </a:rPr>
              <a:t>tuyệt vời, tuyệt diệu, tuyệt trần, tuyệt sắc, mê li, mê hồn, tuyệt hảo, khôn tả, tuyệt mĩ, hoàn hảo, ngoài sức tưởng tượng,…</a:t>
            </a:r>
          </a:p>
          <a:p>
            <a:pPr algn="ctr"/>
            <a:endParaRPr lang="en-US" dirty="0">
              <a:solidFill>
                <a:prstClr val="black"/>
              </a:solidFill>
            </a:endParaRPr>
          </a:p>
        </p:txBody>
      </p:sp>
    </p:spTree>
    <p:extLst>
      <p:ext uri="{BB962C8B-B14F-4D97-AF65-F5344CB8AC3E}">
        <p14:creationId xmlns:p14="http://schemas.microsoft.com/office/powerpoint/2010/main" val="40390859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401" y="260648"/>
            <a:ext cx="8737600" cy="523220"/>
          </a:xfrm>
          <a:prstGeom prst="rect">
            <a:avLst/>
          </a:prstGeom>
          <a:noFill/>
        </p:spPr>
        <p:txBody>
          <a:bodyPr wrap="square" rtlCol="0">
            <a:spAutoFit/>
          </a:bodyPr>
          <a:lstStyle/>
          <a:p>
            <a:r>
              <a:rPr lang="en-US" sz="2800" b="1" i="1">
                <a:solidFill>
                  <a:prstClr val="black"/>
                </a:solidFill>
                <a:latin typeface="Times New Roman" panose="02020603050405020304" pitchFamily="18" charset="0"/>
                <a:cs typeface="Times New Roman" panose="02020603050405020304" pitchFamily="18" charset="0"/>
              </a:rPr>
              <a:t>Bài 4. Đặt </a:t>
            </a:r>
            <a:r>
              <a:rPr lang="en-US" sz="2800" b="1" i="1" dirty="0" err="1">
                <a:solidFill>
                  <a:prstClr val="black"/>
                </a:solidFill>
                <a:latin typeface="Times New Roman" panose="02020603050405020304" pitchFamily="18" charset="0"/>
                <a:cs typeface="Times New Roman" panose="02020603050405020304" pitchFamily="18" charset="0"/>
              </a:rPr>
              <a:t>câu</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với</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một</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từ</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ngữ</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em</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vừa</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tìm</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được</a:t>
            </a:r>
            <a:r>
              <a:rPr lang="en-US" sz="2800" b="1" i="1" dirty="0">
                <a:solidFill>
                  <a:prstClr val="black"/>
                </a:solidFill>
                <a:latin typeface="Times New Roman" panose="02020603050405020304" pitchFamily="18" charset="0"/>
                <a:cs typeface="Times New Roman" panose="02020603050405020304" pitchFamily="18" charset="0"/>
              </a:rPr>
              <a:t> ở </a:t>
            </a:r>
            <a:r>
              <a:rPr lang="en-US" sz="2800" b="1" i="1" err="1">
                <a:solidFill>
                  <a:prstClr val="black"/>
                </a:solidFill>
                <a:latin typeface="Times New Roman" panose="02020603050405020304" pitchFamily="18" charset="0"/>
                <a:cs typeface="Times New Roman" panose="02020603050405020304" pitchFamily="18" charset="0"/>
              </a:rPr>
              <a:t>bài</a:t>
            </a:r>
            <a:r>
              <a:rPr lang="en-US" sz="2800" b="1" i="1">
                <a:solidFill>
                  <a:prstClr val="black"/>
                </a:solidFill>
                <a:latin typeface="Times New Roman" panose="02020603050405020304" pitchFamily="18" charset="0"/>
                <a:cs typeface="Times New Roman" panose="02020603050405020304" pitchFamily="18" charset="0"/>
              </a:rPr>
              <a:t> tập.</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1914847"/>
              </p:ext>
            </p:extLst>
          </p:nvPr>
        </p:nvGraphicFramePr>
        <p:xfrm>
          <a:off x="623392" y="1002162"/>
          <a:ext cx="11233248" cy="5410200"/>
        </p:xfrm>
        <a:graphic>
          <a:graphicData uri="http://schemas.openxmlformats.org/drawingml/2006/table">
            <a:tbl>
              <a:tblPr firstRow="1" bandRow="1">
                <a:tableStyleId>{5C22544A-7EE6-4342-B048-85BDC9FD1C3A}</a:tableStyleId>
              </a:tblPr>
              <a:tblGrid>
                <a:gridCol w="2312727">
                  <a:extLst>
                    <a:ext uri="{9D8B030D-6E8A-4147-A177-3AD203B41FA5}">
                      <a16:colId xmlns="" xmlns:a16="http://schemas.microsoft.com/office/drawing/2014/main" val="1536767865"/>
                    </a:ext>
                  </a:extLst>
                </a:gridCol>
                <a:gridCol w="8920521">
                  <a:extLst>
                    <a:ext uri="{9D8B030D-6E8A-4147-A177-3AD203B41FA5}">
                      <a16:colId xmlns="" xmlns:a16="http://schemas.microsoft.com/office/drawing/2014/main" val="890543730"/>
                    </a:ext>
                  </a:extLst>
                </a:gridCol>
              </a:tblGrid>
              <a:tr h="51325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Từ ngữ</a:t>
                      </a:r>
                      <a:r>
                        <a:rPr lang="en-US" sz="2800" baseline="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a:txBody>
                  <a:tcPr marL="121920" marR="121920">
                    <a:solidFill>
                      <a:schemeClr val="accent1"/>
                    </a:solidFill>
                  </a:tcPr>
                </a:tc>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Đặt câu</a:t>
                      </a:r>
                    </a:p>
                  </a:txBody>
                  <a:tcPr marL="121920" marR="121920">
                    <a:solidFill>
                      <a:schemeClr val="accent1"/>
                    </a:solidFill>
                  </a:tcPr>
                </a:tc>
                <a:extLst>
                  <a:ext uri="{0D108BD9-81ED-4DB2-BD59-A6C34878D82A}">
                    <a16:rowId xmlns="" xmlns:a16="http://schemas.microsoft.com/office/drawing/2014/main" val="1433863479"/>
                  </a:ext>
                </a:extLst>
              </a:tr>
              <a:tr h="4721899">
                <a:tc>
                  <a:txBody>
                    <a:bodyPr/>
                    <a:lstStyle/>
                    <a:p>
                      <a:pPr marL="285750" indent="-285750">
                        <a:lnSpc>
                          <a:spcPct val="150000"/>
                        </a:lnSpc>
                        <a:buFontTx/>
                        <a:buChar char="-"/>
                      </a:pPr>
                      <a:r>
                        <a:rPr lang="en-US" sz="2400" dirty="0">
                          <a:latin typeface="Times New Roman" panose="02020603050405020304" pitchFamily="18" charset="0"/>
                          <a:cs typeface="Times New Roman" panose="02020603050405020304" pitchFamily="18" charset="0"/>
                        </a:rPr>
                        <a:t>Tuyệt vời</a:t>
                      </a:r>
                    </a:p>
                    <a:p>
                      <a:pPr marL="285750" indent="-285750">
                        <a:lnSpc>
                          <a:spcPct val="150000"/>
                        </a:lnSpc>
                        <a:buFontTx/>
                        <a:buChar char="-"/>
                      </a:pPr>
                      <a:r>
                        <a:rPr lang="en-US" sz="2400" dirty="0">
                          <a:latin typeface="Times New Roman" panose="02020603050405020304" pitchFamily="18" charset="0"/>
                          <a:cs typeface="Times New Roman" panose="02020603050405020304" pitchFamily="18" charset="0"/>
                        </a:rPr>
                        <a:t>Tuyệt diệu</a:t>
                      </a:r>
                      <a:r>
                        <a:rPr lang="en-US" sz="2400" baseline="0" dirty="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Tuyệt trần</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Tuyệt sắc</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Mê li</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Mê hồn</a:t>
                      </a:r>
                    </a:p>
                    <a:p>
                      <a:pPr marL="285750" indent="-285750">
                        <a:lnSpc>
                          <a:spcPct val="150000"/>
                        </a:lnSpc>
                        <a:buFontTx/>
                        <a:buChar char="-"/>
                      </a:pPr>
                      <a:r>
                        <a:rPr lang="en-US" sz="2400" baseline="0">
                          <a:latin typeface="Times New Roman" panose="02020603050405020304" pitchFamily="18" charset="0"/>
                          <a:cs typeface="Times New Roman" panose="02020603050405020304" pitchFamily="18" charset="0"/>
                        </a:rPr>
                        <a:t>Tuyệt hảo</a:t>
                      </a:r>
                      <a:endParaRPr lang="en-US" sz="2400" baseline="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Khôn tả</a:t>
                      </a:r>
                    </a:p>
                    <a:p>
                      <a:pPr marL="0" indent="0">
                        <a:lnSpc>
                          <a:spcPct val="150000"/>
                        </a:lnSpc>
                        <a:buFontTx/>
                        <a:buNone/>
                      </a:pPr>
                      <a:endParaRPr lang="en-US" dirty="0">
                        <a:latin typeface="Times New Roman" panose="02020603050405020304" pitchFamily="18" charset="0"/>
                        <a:cs typeface="Times New Roman" panose="02020603050405020304" pitchFamily="18" charset="0"/>
                      </a:endParaRPr>
                    </a:p>
                  </a:txBody>
                  <a:tcPr marL="121920" marR="121920">
                    <a:solidFill>
                      <a:schemeClr val="accent2">
                        <a:lumMod val="60000"/>
                        <a:lumOff val="40000"/>
                      </a:schemeClr>
                    </a:solidFill>
                  </a:tcPr>
                </a:tc>
                <a:tc>
                  <a:txBody>
                    <a:bodyPr/>
                    <a:lstStyle/>
                    <a:p>
                      <a:pPr>
                        <a:lnSpc>
                          <a:spcPct val="150000"/>
                        </a:lnSpc>
                      </a:pPr>
                      <a:endParaRPr lang="en-US" dirty="0">
                        <a:solidFill>
                          <a:srgbClr val="FF0000"/>
                        </a:solidFill>
                      </a:endParaRPr>
                    </a:p>
                  </a:txBody>
                  <a:tcPr marL="121920" marR="121920"/>
                </a:tc>
                <a:extLst>
                  <a:ext uri="{0D108BD9-81ED-4DB2-BD59-A6C34878D82A}">
                    <a16:rowId xmlns="" xmlns:a16="http://schemas.microsoft.com/office/drawing/2014/main" val="482443024"/>
                  </a:ext>
                </a:extLst>
              </a:tr>
            </a:tbl>
          </a:graphicData>
        </a:graphic>
      </p:graphicFrame>
      <p:sp>
        <p:nvSpPr>
          <p:cNvPr id="7" name="TextBox 6"/>
          <p:cNvSpPr txBox="1"/>
          <p:nvPr/>
        </p:nvSpPr>
        <p:spPr>
          <a:xfrm>
            <a:off x="2949278" y="1648856"/>
            <a:ext cx="3425155"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Bức tranh đẹp </a:t>
            </a:r>
            <a:r>
              <a:rPr lang="en-US" sz="2400" dirty="0">
                <a:solidFill>
                  <a:srgbClr val="FF0000"/>
                </a:solidFill>
                <a:latin typeface="Times New Roman" panose="02020603050405020304" pitchFamily="18" charset="0"/>
                <a:cs typeface="Times New Roman" panose="02020603050405020304" pitchFamily="18" charset="0"/>
              </a:rPr>
              <a:t>tuyệt vời</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2970663" y="2195704"/>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Cảnh sắc mùa xuân đẹp thật là </a:t>
            </a:r>
            <a:r>
              <a:rPr lang="en-US" sz="2400" dirty="0">
                <a:solidFill>
                  <a:srgbClr val="FF0000"/>
                </a:solidFill>
                <a:latin typeface="Times New Roman" panose="02020603050405020304" pitchFamily="18" charset="0"/>
                <a:cs typeface="Times New Roman" panose="02020603050405020304" pitchFamily="18" charset="0"/>
              </a:rPr>
              <a:t>tuyệt diệu</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2971637" y="2749879"/>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Công chúa có khuôn mặt đẹp </a:t>
            </a:r>
            <a:r>
              <a:rPr lang="en-US" sz="2400" dirty="0">
                <a:solidFill>
                  <a:srgbClr val="FF0000"/>
                </a:solidFill>
                <a:latin typeface="Times New Roman" panose="02020603050405020304" pitchFamily="18" charset="0"/>
                <a:cs typeface="Times New Roman" panose="02020603050405020304" pitchFamily="18" charset="0"/>
              </a:rPr>
              <a:t>tuyệt trần</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2970663" y="3269415"/>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Vẻ đẹp </a:t>
            </a:r>
            <a:r>
              <a:rPr lang="en-US" sz="2400" dirty="0">
                <a:solidFill>
                  <a:srgbClr val="FF0000"/>
                </a:solidFill>
                <a:latin typeface="Times New Roman" panose="02020603050405020304" pitchFamily="18" charset="0"/>
                <a:cs typeface="Times New Roman" panose="02020603050405020304" pitchFamily="18" charset="0"/>
              </a:rPr>
              <a:t>tuyệt sắc </a:t>
            </a:r>
            <a:r>
              <a:rPr lang="en-US" sz="2400" dirty="0">
                <a:solidFill>
                  <a:prstClr val="black"/>
                </a:solidFill>
                <a:latin typeface="Times New Roman" panose="02020603050405020304" pitchFamily="18" charset="0"/>
                <a:cs typeface="Times New Roman" panose="02020603050405020304" pitchFamily="18" charset="0"/>
              </a:rPr>
              <a:t>của cô ấy khiến ai cũng trầm trồ khen ngợi.</a:t>
            </a:r>
          </a:p>
        </p:txBody>
      </p:sp>
      <p:sp>
        <p:nvSpPr>
          <p:cNvPr id="11" name="TextBox 10"/>
          <p:cNvSpPr txBox="1"/>
          <p:nvPr/>
        </p:nvSpPr>
        <p:spPr>
          <a:xfrm>
            <a:off x="2990810" y="3776696"/>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Búp bê đẹp </a:t>
            </a:r>
            <a:r>
              <a:rPr lang="en-US" sz="2400" dirty="0">
                <a:solidFill>
                  <a:srgbClr val="FF0000"/>
                </a:solidFill>
                <a:latin typeface="Times New Roman" panose="02020603050405020304" pitchFamily="18" charset="0"/>
                <a:cs typeface="Times New Roman" panose="02020603050405020304" pitchFamily="18" charset="0"/>
              </a:rPr>
              <a:t>mê li </a:t>
            </a:r>
            <a:r>
              <a:rPr lang="en-US" sz="2400" dirty="0">
                <a:solidFill>
                  <a:prstClr val="black"/>
                </a:solidFill>
                <a:latin typeface="Times New Roman" panose="02020603050405020304" pitchFamily="18" charset="0"/>
                <a:cs typeface="Times New Roman" panose="02020603050405020304" pitchFamily="18" charset="0"/>
              </a:rPr>
              <a:t>làm sao!</a:t>
            </a:r>
          </a:p>
        </p:txBody>
      </p:sp>
      <p:sp>
        <p:nvSpPr>
          <p:cNvPr id="12" name="TextBox 11"/>
          <p:cNvSpPr txBox="1"/>
          <p:nvPr/>
        </p:nvSpPr>
        <p:spPr>
          <a:xfrm>
            <a:off x="2980855" y="4348156"/>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Tòa nhà đẹp </a:t>
            </a:r>
            <a:r>
              <a:rPr lang="en-US" sz="2400" dirty="0">
                <a:solidFill>
                  <a:srgbClr val="FF0000"/>
                </a:solidFill>
                <a:latin typeface="Times New Roman" panose="02020603050405020304" pitchFamily="18" charset="0"/>
                <a:cs typeface="Times New Roman" panose="02020603050405020304" pitchFamily="18" charset="0"/>
              </a:rPr>
              <a:t>mê hồn</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2990810" y="4880356"/>
            <a:ext cx="8577798"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Cây cảnh ông em cắt tỉa thành một tác phẩm nghệ thuật </a:t>
            </a:r>
            <a:r>
              <a:rPr lang="en-US" sz="2400" dirty="0">
                <a:solidFill>
                  <a:srgbClr val="FF0000"/>
                </a:solidFill>
                <a:latin typeface="Times New Roman" panose="02020603050405020304" pitchFamily="18" charset="0"/>
                <a:cs typeface="Times New Roman" panose="02020603050405020304" pitchFamily="18" charset="0"/>
              </a:rPr>
              <a:t>tuyệt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hảo</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2949278" y="5522351"/>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Phong cảnh nơi đây đẹp </a:t>
            </a:r>
            <a:r>
              <a:rPr lang="en-US" sz="2400" dirty="0">
                <a:solidFill>
                  <a:srgbClr val="FF0000"/>
                </a:solidFill>
                <a:latin typeface="Times New Roman" panose="02020603050405020304" pitchFamily="18" charset="0"/>
                <a:cs typeface="Times New Roman" panose="02020603050405020304" pitchFamily="18" charset="0"/>
              </a:rPr>
              <a:t>khôn tả </a:t>
            </a:r>
            <a:r>
              <a:rPr lang="en-US" sz="2400" dirty="0">
                <a:solidFill>
                  <a:prstClr val="black"/>
                </a:solidFill>
                <a:latin typeface="Times New Roman" panose="02020603050405020304" pitchFamily="18" charset="0"/>
                <a:cs typeface="Times New Roman" panose="02020603050405020304" pitchFamily="18" charset="0"/>
              </a:rPr>
              <a:t>xao động lòng người.</a:t>
            </a:r>
          </a:p>
        </p:txBody>
      </p:sp>
    </p:spTree>
    <p:extLst>
      <p:ext uri="{BB962C8B-B14F-4D97-AF65-F5344CB8AC3E}">
        <p14:creationId xmlns:p14="http://schemas.microsoft.com/office/powerpoint/2010/main" val="16265403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hlinkClick r:id="rId2" action="ppaction://hlinksldjump"/>
          </p:cNvPr>
          <p:cNvSpPr/>
          <p:nvPr/>
        </p:nvSpPr>
        <p:spPr>
          <a:xfrm>
            <a:off x="119336" y="401459"/>
            <a:ext cx="4648200" cy="2438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err="1">
                <a:solidFill>
                  <a:srgbClr val="C00000"/>
                </a:solidFill>
                <a:latin typeface="Times New Roman" panose="02020603050405020304" pitchFamily="18" charset="0"/>
                <a:cs typeface="Times New Roman" panose="02020603050405020304" pitchFamily="18" charset="0"/>
              </a:rPr>
              <a:t>Mời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các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bạn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đọc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lại</a:t>
            </a:r>
            <a:r>
              <a:rPr lang="en-US" sz="3600" dirty="0">
                <a:solidFill>
                  <a:srgbClr val="C00000"/>
                </a:solidFill>
                <a:latin typeface="Times New Roman" panose="02020603050405020304" pitchFamily="18" charset="0"/>
                <a:cs typeface="Times New Roman" panose="02020603050405020304" pitchFamily="18" charset="0"/>
              </a:rPr>
              <a:t> 4 </a:t>
            </a:r>
            <a:r>
              <a:rPr lang="en-US" sz="3600" dirty="0" err="1">
                <a:solidFill>
                  <a:srgbClr val="C00000"/>
                </a:solidFill>
                <a:latin typeface="Times New Roman" panose="02020603050405020304" pitchFamily="18" charset="0"/>
                <a:cs typeface="Times New Roman" panose="02020603050405020304" pitchFamily="18" charset="0"/>
              </a:rPr>
              <a:t>câu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tục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ngữ</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vừa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học</a:t>
            </a:r>
            <a:r>
              <a:rPr lang="en-US" sz="3600" dirty="0">
                <a:solidFill>
                  <a:srgbClr val="C00000"/>
                </a:solidFill>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80560"/>
            <a:ext cx="2601773" cy="2377440"/>
          </a:xfrm>
          <a:prstGeom prst="rect">
            <a:avLst/>
          </a:prstGeom>
        </p:spPr>
      </p:pic>
      <p:sp>
        <p:nvSpPr>
          <p:cNvPr id="7" name="Rounded Rectangle 6"/>
          <p:cNvSpPr/>
          <p:nvPr/>
        </p:nvSpPr>
        <p:spPr>
          <a:xfrm>
            <a:off x="3143672" y="2708920"/>
            <a:ext cx="8554313" cy="3886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Tốt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gỗ</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hơn</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tốt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nước</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sơn</a:t>
            </a:r>
            <a:r>
              <a:rPr lang="en-US" sz="3200" dirty="0">
                <a:solidFill>
                  <a:srgbClr val="002060"/>
                </a:solidFill>
                <a:latin typeface="Times New Roman" panose="02020603050405020304" pitchFamily="18" charset="0"/>
                <a:ea typeface="Calibri"/>
                <a:cs typeface="Times New Roman" panose="02020603050405020304" pitchFamily="18" charset="0"/>
              </a:rPr>
              <a:t>.</a:t>
            </a:r>
          </a:p>
          <a:p>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Cái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nết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đánh</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chết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cái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đẹp</a:t>
            </a:r>
            <a:r>
              <a:rPr lang="en-US" sz="3200" dirty="0">
                <a:solidFill>
                  <a:srgbClr val="002060"/>
                </a:solidFill>
                <a:latin typeface="Times New Roman" panose="02020603050405020304" pitchFamily="18" charset="0"/>
                <a:ea typeface="Calibri"/>
                <a:cs typeface="Times New Roman" panose="02020603050405020304" pitchFamily="18" charset="0"/>
              </a:rPr>
              <a:t>.</a:t>
            </a:r>
          </a:p>
          <a:p>
            <a:pPr>
              <a:spcAft>
                <a:spcPts val="1000"/>
              </a:spcAft>
            </a:pP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Người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thanh</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tiếng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nói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cũng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thanh</a:t>
            </a:r>
            <a:endParaRPr lang="en-US" sz="3200" dirty="0">
              <a:solidFill>
                <a:srgbClr val="002060"/>
              </a:solidFill>
              <a:latin typeface="Times New Roman" panose="02020603050405020304" pitchFamily="18" charset="0"/>
              <a:ea typeface="Calibri"/>
              <a:cs typeface="Times New Roman" panose="02020603050405020304" pitchFamily="18" charset="0"/>
            </a:endParaRPr>
          </a:p>
          <a:p>
            <a:pPr>
              <a:spcAft>
                <a:spcPts val="1000"/>
              </a:spcAft>
            </a:pPr>
            <a:r>
              <a:rPr lang="en-US" sz="3200" dirty="0" err="1">
                <a:solidFill>
                  <a:srgbClr val="002060"/>
                </a:solidFill>
                <a:latin typeface="Times New Roman" panose="02020603050405020304" pitchFamily="18" charset="0"/>
                <a:ea typeface="Calibri"/>
                <a:cs typeface="Times New Roman" panose="02020603050405020304" pitchFamily="18" charset="0"/>
              </a:rPr>
              <a:t>Chuông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kêu</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khẽ</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đánh</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bên</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thành</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cũng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kêu</a:t>
            </a:r>
            <a:r>
              <a:rPr lang="en-US" sz="3200" dirty="0">
                <a:solidFill>
                  <a:srgbClr val="002060"/>
                </a:solidFill>
                <a:latin typeface="Times New Roman" panose="02020603050405020304" pitchFamily="18" charset="0"/>
                <a:ea typeface="Calibri"/>
                <a:cs typeface="Times New Roman" panose="02020603050405020304" pitchFamily="18" charset="0"/>
              </a:rPr>
              <a:t>.</a:t>
            </a:r>
          </a:p>
          <a:p>
            <a:pPr>
              <a:spcAft>
                <a:spcPts val="1000"/>
              </a:spcAft>
            </a:pP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Trông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mặt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mà</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bắt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hình</a:t>
            </a:r>
            <a:r>
              <a:rPr lang="en-US" sz="3200" dirty="0">
                <a:solidFill>
                  <a:srgbClr val="002060"/>
                </a:solidFill>
                <a:latin typeface="Times New Roman" panose="02020603050405020304" pitchFamily="18" charset="0"/>
                <a:ea typeface="Calibri"/>
                <a:cs typeface="Times New Roman" panose="02020603050405020304" pitchFamily="18" charset="0"/>
              </a:rPr>
              <a:t> dong</a:t>
            </a:r>
          </a:p>
          <a:p>
            <a:pPr>
              <a:spcAft>
                <a:spcPts val="1000"/>
              </a:spcAft>
            </a:pPr>
            <a:r>
              <a:rPr lang="en-US" sz="3200" dirty="0">
                <a:solidFill>
                  <a:srgbClr val="002060"/>
                </a:solidFill>
                <a:latin typeface="Times New Roman" panose="02020603050405020304" pitchFamily="18" charset="0"/>
                <a:ea typeface="Calibri"/>
                <a:cs typeface="Times New Roman" panose="02020603050405020304" pitchFamily="18" charset="0"/>
              </a:rPr>
              <a:t>Con </a:t>
            </a:r>
            <a:r>
              <a:rPr lang="en-US" sz="3200" dirty="0" err="1">
                <a:solidFill>
                  <a:srgbClr val="002060"/>
                </a:solidFill>
                <a:latin typeface="Times New Roman" panose="02020603050405020304" pitchFamily="18" charset="0"/>
                <a:ea typeface="Calibri"/>
                <a:cs typeface="Times New Roman" panose="02020603050405020304" pitchFamily="18" charset="0"/>
              </a:rPr>
              <a:t>lợn</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có</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béo</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thì</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lòng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mới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ngon</a:t>
            </a:r>
            <a:r>
              <a:rPr lang="en-US" sz="3200" dirty="0">
                <a:solidFill>
                  <a:srgbClr val="002060"/>
                </a:solidFill>
                <a:latin typeface="Times New Roman" panose="02020603050405020304" pitchFamily="18" charset="0"/>
                <a:ea typeface="Calibri"/>
                <a:cs typeface="Times New Roman" panose="02020603050405020304" pitchFamily="18" charset="0"/>
              </a:rPr>
              <a:t>.</a:t>
            </a:r>
            <a:endParaRPr lang="en-US" sz="3200" dirty="0">
              <a:solidFill>
                <a:srgbClr val="002060"/>
              </a:solidFill>
            </a:endParaRPr>
          </a:p>
        </p:txBody>
      </p:sp>
    </p:spTree>
    <p:extLst>
      <p:ext uri="{BB962C8B-B14F-4D97-AF65-F5344CB8AC3E}">
        <p14:creationId xmlns:p14="http://schemas.microsoft.com/office/powerpoint/2010/main" val="6669467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029200"/>
            <a:ext cx="2362198"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007" y="4493341"/>
            <a:ext cx="4151116" cy="2196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Callout 4"/>
          <p:cNvSpPr/>
          <p:nvPr/>
        </p:nvSpPr>
        <p:spPr>
          <a:xfrm>
            <a:off x="1676400" y="1676400"/>
            <a:ext cx="4621207" cy="3581400"/>
          </a:xfrm>
          <a:prstGeom prst="wedgeEllipseCallout">
            <a:avLst>
              <a:gd name="adj1" fmla="val -31440"/>
              <a:gd name="adj2" fmla="val 5539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prstClr val="black"/>
                </a:solidFill>
                <a:latin typeface="Times New Roman" panose="02020603050405020304" pitchFamily="18" charset="0"/>
                <a:cs typeface="Times New Roman" panose="02020603050405020304" pitchFamily="18" charset="0"/>
              </a:rPr>
              <a:t>Theo em cái đẹp được thể hiện qua những gì?</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43859"/>
            <a:ext cx="3651739" cy="1873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2205393"/>
            <a:ext cx="3593123" cy="21996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4209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7648" y="1700808"/>
            <a:ext cx="7006605" cy="635069"/>
          </a:xfrm>
          <a:prstGeom prst="rect">
            <a:avLst/>
          </a:prstGeom>
        </p:spPr>
        <p:txBody>
          <a:bodyPr vert="horz" lIns="91440" tIns="45720" rIns="91440" bIns="45720" numCol="1" rtlCol="0" anchor="ctr">
            <a:prstTxWarp prst="textPlain">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800" b="1">
                <a:ln w="10541" cmpd="sng">
                  <a:solidFill>
                    <a:schemeClr val="accent1">
                      <a:shade val="88000"/>
                      <a:satMod val="110000"/>
                    </a:schemeClr>
                  </a:solidFill>
                  <a:prstDash val="solid"/>
                </a:ln>
                <a:solidFill>
                  <a:srgbClr val="0070C0"/>
                </a:solidFill>
                <a:latin typeface="Times New Roman" pitchFamily="18" charset="0"/>
              </a:rPr>
              <a:t>Luyện từ và câu</a:t>
            </a:r>
            <a:endParaRPr lang="en-US" sz="1800" b="1" dirty="0">
              <a:ln w="10541" cmpd="sng">
                <a:solidFill>
                  <a:schemeClr val="accent1">
                    <a:shade val="88000"/>
                    <a:satMod val="110000"/>
                  </a:schemeClr>
                </a:solidFill>
                <a:prstDash val="solid"/>
              </a:ln>
              <a:solidFill>
                <a:srgbClr val="0070C0"/>
              </a:solidFill>
              <a:latin typeface="Times New Roman" pitchFamily="18" charset="0"/>
            </a:endParaRPr>
          </a:p>
        </p:txBody>
      </p:sp>
      <p:sp>
        <p:nvSpPr>
          <p:cNvPr id="5" name="Subtitle 2"/>
          <p:cNvSpPr txBox="1">
            <a:spLocks/>
          </p:cNvSpPr>
          <p:nvPr/>
        </p:nvSpPr>
        <p:spPr>
          <a:xfrm>
            <a:off x="2207568" y="2636912"/>
            <a:ext cx="8640960" cy="2016224"/>
          </a:xfrm>
          <a:prstGeom prst="rect">
            <a:avLst/>
          </a:prstGeom>
        </p:spPr>
        <p:txBody>
          <a:bodyPr vert="horz" lIns="91440" tIns="45720" rIns="91440" bIns="45720" numCol="1" rtlCol="0">
            <a:prstTxWarp prst="textPlain">
              <a:avLst>
                <a:gd name="adj" fmla="val 50000"/>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vi-VN" sz="1600" b="1" dirty="0">
                <a:ln w="11430"/>
                <a:solidFill>
                  <a:srgbClr val="FF0000"/>
                </a:solidFill>
                <a:effectLst>
                  <a:outerShdw blurRad="50800" dist="39000" dir="5460000" algn="tl">
                    <a:srgbClr val="000000">
                      <a:alpha val="38000"/>
                    </a:srgbClr>
                  </a:outerShdw>
                </a:effectLst>
                <a:latin typeface="Times New Roman" pitchFamily="18" charset="0"/>
              </a:rPr>
              <a:t>Mở rộng vốn từ: Cái đẹp</a:t>
            </a:r>
          </a:p>
        </p:txBody>
      </p:sp>
    </p:spTree>
    <p:extLst>
      <p:ext uri="{BB962C8B-B14F-4D97-AF65-F5344CB8AC3E}">
        <p14:creationId xmlns:p14="http://schemas.microsoft.com/office/powerpoint/2010/main" val="379534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3751" y="1033573"/>
            <a:ext cx="4752528" cy="523220"/>
          </a:xfrm>
          <a:prstGeom prst="rect">
            <a:avLst/>
          </a:prstGeom>
          <a:noFill/>
        </p:spPr>
        <p:txBody>
          <a:bodyPr wrap="square" rtlCol="0">
            <a:spAutoFit/>
          </a:bodyPr>
          <a:lstStyle/>
          <a:p>
            <a:pPr algn="ctr"/>
            <a:r>
              <a:rPr lang="vi-VN" sz="2800" b="1" dirty="0">
                <a:solidFill>
                  <a:srgbClr val="FF0000"/>
                </a:solidFill>
                <a:latin typeface="Times New Roman" pitchFamily="18" charset="0"/>
                <a:cs typeface="Times New Roman" pitchFamily="18" charset="0"/>
              </a:rPr>
              <a:t>Mở rộng vốn từ: Cái đẹp</a:t>
            </a:r>
            <a:endParaRPr lang="en-US" sz="2800" b="1" dirty="0">
              <a:solidFill>
                <a:srgbClr val="FF0000"/>
              </a:solidFill>
              <a:latin typeface="Times New Roman" pitchFamily="18" charset="0"/>
              <a:cs typeface="Times New Roman" pitchFamily="18" charset="0"/>
            </a:endParaRPr>
          </a:p>
        </p:txBody>
      </p:sp>
      <p:sp>
        <p:nvSpPr>
          <p:cNvPr id="6" name="Text Box 8"/>
          <p:cNvSpPr txBox="1">
            <a:spLocks noChangeArrowheads="1"/>
          </p:cNvSpPr>
          <p:nvPr/>
        </p:nvSpPr>
        <p:spPr bwMode="auto">
          <a:xfrm>
            <a:off x="1703512" y="1859000"/>
            <a:ext cx="4248472" cy="523220"/>
          </a:xfrm>
          <a:prstGeom prst="rect">
            <a:avLst/>
          </a:prstGeom>
          <a:solidFill>
            <a:schemeClr val="accent5">
              <a:lumMod val="40000"/>
              <a:lumOff val="60000"/>
            </a:schemeClr>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1</a:t>
            </a:r>
            <a:r>
              <a:rPr lang="vi-VN" sz="2800" b="1" dirty="0"/>
              <a:t>. </a:t>
            </a:r>
            <a:r>
              <a:rPr lang="en-US" sz="2800" b="1" dirty="0" err="1"/>
              <a:t>Tìm</a:t>
            </a:r>
            <a:r>
              <a:rPr lang="en-US" sz="2800" b="1" dirty="0"/>
              <a:t> </a:t>
            </a:r>
            <a:r>
              <a:rPr lang="en-US" sz="2800" b="1" dirty="0" err="1"/>
              <a:t>và</a:t>
            </a:r>
            <a:r>
              <a:rPr lang="en-US" sz="2800" b="1" dirty="0"/>
              <a:t> </a:t>
            </a:r>
            <a:r>
              <a:rPr lang="en-US" sz="2800" b="1" dirty="0" err="1"/>
              <a:t>ghi</a:t>
            </a:r>
            <a:r>
              <a:rPr lang="en-US" sz="2800" b="1" dirty="0"/>
              <a:t> </a:t>
            </a:r>
            <a:r>
              <a:rPr lang="en-US" sz="2800" b="1" dirty="0" err="1"/>
              <a:t>lại</a:t>
            </a:r>
            <a:r>
              <a:rPr lang="en-US" sz="2800" b="1" dirty="0"/>
              <a:t> </a:t>
            </a:r>
            <a:r>
              <a:rPr lang="en-US" sz="2800" b="1" dirty="0" err="1"/>
              <a:t>các</a:t>
            </a:r>
            <a:r>
              <a:rPr lang="en-US" sz="2800" b="1" dirty="0"/>
              <a:t> </a:t>
            </a:r>
            <a:r>
              <a:rPr lang="en-US" sz="2800" b="1" dirty="0" err="1"/>
              <a:t>từ</a:t>
            </a:r>
            <a:r>
              <a:rPr lang="en-US" sz="2800" b="1" dirty="0"/>
              <a:t>:</a:t>
            </a:r>
            <a:endParaRPr lang="en-US" sz="2800" dirty="0"/>
          </a:p>
        </p:txBody>
      </p:sp>
      <p:sp>
        <p:nvSpPr>
          <p:cNvPr id="8" name="Text Box 10"/>
          <p:cNvSpPr txBox="1">
            <a:spLocks noChangeArrowheads="1"/>
          </p:cNvSpPr>
          <p:nvPr/>
        </p:nvSpPr>
        <p:spPr bwMode="auto">
          <a:xfrm>
            <a:off x="1709612" y="2615222"/>
            <a:ext cx="6906667" cy="523220"/>
          </a:xfrm>
          <a:prstGeom prst="rect">
            <a:avLst/>
          </a:prstGeom>
          <a:solidFill>
            <a:schemeClr val="accent6">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 a. </a:t>
            </a:r>
            <a:r>
              <a:rPr lang="en-US" sz="2800" b="1" dirty="0" err="1"/>
              <a:t>Thể</a:t>
            </a:r>
            <a:r>
              <a:rPr lang="en-US" sz="2800" b="1" dirty="0"/>
              <a:t> </a:t>
            </a:r>
            <a:r>
              <a:rPr lang="en-US" sz="2800" b="1" dirty="0" err="1"/>
              <a:t>hiện</a:t>
            </a:r>
            <a:r>
              <a:rPr lang="en-US" sz="2800" b="1" dirty="0"/>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bên</a:t>
            </a:r>
            <a:r>
              <a:rPr lang="en-US" sz="2800" b="1" dirty="0">
                <a:solidFill>
                  <a:srgbClr val="FF0000"/>
                </a:solidFill>
              </a:rPr>
              <a:t> </a:t>
            </a:r>
            <a:r>
              <a:rPr lang="en-US" sz="2800" b="1" dirty="0" err="1">
                <a:solidFill>
                  <a:srgbClr val="FF0000"/>
                </a:solidFill>
              </a:rPr>
              <a:t>ngoài</a:t>
            </a:r>
            <a:r>
              <a:rPr lang="en-US" sz="2800" b="1" dirty="0">
                <a:solidFill>
                  <a:srgbClr val="FF0000"/>
                </a:solidFill>
              </a:rPr>
              <a:t> </a:t>
            </a:r>
            <a:r>
              <a:rPr lang="en-US" sz="2800" b="1" dirty="0" err="1"/>
              <a:t>của</a:t>
            </a:r>
            <a:r>
              <a:rPr lang="en-US" sz="2800" b="1" dirty="0"/>
              <a:t> </a:t>
            </a:r>
            <a:r>
              <a:rPr lang="en-US" sz="2800" b="1"/>
              <a:t>con người.</a:t>
            </a:r>
            <a:endParaRPr lang="en-US" sz="2800" b="1" dirty="0"/>
          </a:p>
        </p:txBody>
      </p:sp>
      <p:sp>
        <p:nvSpPr>
          <p:cNvPr id="9" name="Text Box 10"/>
          <p:cNvSpPr txBox="1">
            <a:spLocks noChangeArrowheads="1"/>
          </p:cNvSpPr>
          <p:nvPr/>
        </p:nvSpPr>
        <p:spPr bwMode="auto">
          <a:xfrm>
            <a:off x="1704414" y="3645024"/>
            <a:ext cx="9504153" cy="523220"/>
          </a:xfrm>
          <a:prstGeom prst="rect">
            <a:avLst/>
          </a:prstGeom>
          <a:solidFill>
            <a:schemeClr val="accent6">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b. </a:t>
            </a:r>
            <a:r>
              <a:rPr lang="en-US" sz="2800" b="1" dirty="0" err="1"/>
              <a:t>Thể</a:t>
            </a:r>
            <a:r>
              <a:rPr lang="en-US" sz="2800" b="1" dirty="0"/>
              <a:t> </a:t>
            </a:r>
            <a:r>
              <a:rPr lang="en-US" sz="2800" b="1" dirty="0" err="1"/>
              <a:t>hiện</a:t>
            </a:r>
            <a:r>
              <a:rPr lang="en-US" sz="2800" b="1" dirty="0"/>
              <a:t> </a:t>
            </a:r>
            <a:r>
              <a:rPr lang="en-US" sz="2800" b="1" dirty="0" err="1">
                <a:solidFill>
                  <a:srgbClr val="FF0000"/>
                </a:solidFill>
              </a:rPr>
              <a:t>nét</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tâm</a:t>
            </a:r>
            <a:r>
              <a:rPr lang="en-US" sz="2800" b="1" dirty="0">
                <a:solidFill>
                  <a:srgbClr val="FF0000"/>
                </a:solidFill>
              </a:rPr>
              <a:t> </a:t>
            </a:r>
            <a:r>
              <a:rPr lang="en-US" sz="2800" b="1" dirty="0" err="1">
                <a:solidFill>
                  <a:srgbClr val="FF0000"/>
                </a:solidFill>
              </a:rPr>
              <a:t>hồn</a:t>
            </a:r>
            <a:r>
              <a:rPr lang="en-US" sz="2800" b="1" dirty="0">
                <a:solidFill>
                  <a:srgbClr val="FF0000"/>
                </a:solidFill>
              </a:rPr>
              <a:t>, </a:t>
            </a:r>
            <a:r>
              <a:rPr lang="en-US" sz="2800" b="1" dirty="0" err="1">
                <a:solidFill>
                  <a:srgbClr val="FF0000"/>
                </a:solidFill>
              </a:rPr>
              <a:t>tính</a:t>
            </a:r>
            <a:r>
              <a:rPr lang="en-US" sz="2800" b="1" dirty="0">
                <a:solidFill>
                  <a:srgbClr val="FF0000"/>
                </a:solidFill>
              </a:rPr>
              <a:t> </a:t>
            </a:r>
            <a:r>
              <a:rPr lang="en-US" sz="2800" b="1" dirty="0" err="1">
                <a:solidFill>
                  <a:srgbClr val="FF0000"/>
                </a:solidFill>
              </a:rPr>
              <a:t>cách</a:t>
            </a:r>
            <a:r>
              <a:rPr lang="en-US" sz="2800" b="1" dirty="0"/>
              <a:t> </a:t>
            </a:r>
            <a:r>
              <a:rPr lang="en-US" sz="2800" b="1" dirty="0" err="1"/>
              <a:t>của</a:t>
            </a:r>
            <a:r>
              <a:rPr lang="en-US" sz="2800" b="1" dirty="0"/>
              <a:t> con </a:t>
            </a:r>
            <a:r>
              <a:rPr lang="en-US" sz="2800" b="1" dirty="0" err="1"/>
              <a:t>người</a:t>
            </a:r>
            <a:r>
              <a:rPr lang="en-US" sz="2800" b="1" dirty="0"/>
              <a:t>.</a:t>
            </a:r>
          </a:p>
        </p:txBody>
      </p:sp>
      <p:cxnSp>
        <p:nvCxnSpPr>
          <p:cNvPr id="3" name="Straight Connector 2"/>
          <p:cNvCxnSpPr/>
          <p:nvPr/>
        </p:nvCxnSpPr>
        <p:spPr>
          <a:xfrm flipH="1">
            <a:off x="3863754" y="764704"/>
            <a:ext cx="7200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63752" y="76470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63753" y="1556792"/>
            <a:ext cx="45669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08168" y="764704"/>
            <a:ext cx="8225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30667" y="76470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35760" y="274638"/>
            <a:ext cx="4230489" cy="1143000"/>
          </a:xfrm>
        </p:spPr>
        <p:txBody>
          <a:bodyPr>
            <a:normAutofit/>
          </a:bodyPr>
          <a:lstStyle/>
          <a:p>
            <a:r>
              <a:rPr lang="en-US" sz="3600" b="1">
                <a:latin typeface="HP001 4 hàng" panose="020B0603050302020204" pitchFamily="34" charset="0"/>
              </a:rPr>
              <a:t>Luyện từ và câu</a:t>
            </a:r>
          </a:p>
        </p:txBody>
      </p:sp>
    </p:spTree>
    <p:extLst>
      <p:ext uri="{BB962C8B-B14F-4D97-AF65-F5344CB8AC3E}">
        <p14:creationId xmlns:p14="http://schemas.microsoft.com/office/powerpoint/2010/main" val="34211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108040" y="1268758"/>
            <a:ext cx="1747600" cy="954107"/>
          </a:xfrm>
          <a:prstGeom prst="rect">
            <a:avLst/>
          </a:prstGeom>
          <a:solidFill>
            <a:schemeClr val="accent6">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en-US" sz="2800" b="1" dirty="0">
                <a:solidFill>
                  <a:srgbClr val="FF0000"/>
                </a:solidFill>
              </a:rPr>
              <a:t>  </a:t>
            </a:r>
            <a:r>
              <a:rPr lang="vi-VN" sz="2800" b="1">
                <a:solidFill>
                  <a:srgbClr val="FF0000"/>
                </a:solidFill>
              </a:rPr>
              <a:t>V</a:t>
            </a:r>
            <a:r>
              <a:rPr lang="en-US" sz="2800" b="1" dirty="0">
                <a:solidFill>
                  <a:srgbClr val="FF0000"/>
                </a:solidFill>
              </a:rPr>
              <a:t>ẻ </a:t>
            </a:r>
            <a:r>
              <a:rPr lang="en-US" sz="2800" b="1" err="1">
                <a:solidFill>
                  <a:srgbClr val="FF0000"/>
                </a:solidFill>
              </a:rPr>
              <a:t>đẹp</a:t>
            </a:r>
            <a:r>
              <a:rPr lang="en-US" sz="2800" b="1">
                <a:solidFill>
                  <a:srgbClr val="FF0000"/>
                </a:solidFill>
              </a:rPr>
              <a:t> </a:t>
            </a:r>
          </a:p>
          <a:p>
            <a:pPr algn="ctr" eaLnBrk="1" hangingPunct="1"/>
            <a:r>
              <a:rPr lang="en-US" sz="2800" b="1">
                <a:solidFill>
                  <a:srgbClr val="FF0000"/>
                </a:solidFill>
              </a:rPr>
              <a:t>bên ngoài</a:t>
            </a:r>
            <a:endParaRPr lang="en-US" sz="2800" b="1" dirty="0">
              <a:solidFill>
                <a:srgbClr val="FF0000"/>
              </a:solidFill>
            </a:endParaRPr>
          </a:p>
        </p:txBody>
      </p:sp>
      <p:cxnSp>
        <p:nvCxnSpPr>
          <p:cNvPr id="15" name="Straight Arrow Connector 14"/>
          <p:cNvCxnSpPr/>
          <p:nvPr/>
        </p:nvCxnSpPr>
        <p:spPr>
          <a:xfrm>
            <a:off x="2855640" y="1772816"/>
            <a:ext cx="8511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8"/>
          <p:cNvSpPr txBox="1">
            <a:spLocks noChangeArrowheads="1"/>
          </p:cNvSpPr>
          <p:nvPr/>
        </p:nvSpPr>
        <p:spPr bwMode="auto">
          <a:xfrm>
            <a:off x="3706772" y="1295762"/>
            <a:ext cx="6660232" cy="954107"/>
          </a:xfrm>
          <a:prstGeom prst="rect">
            <a:avLst/>
          </a:prstGeom>
          <a:solidFill>
            <a:schemeClr val="accent5">
              <a:lumMod val="40000"/>
              <a:lumOff val="60000"/>
            </a:schemeClr>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a:t>  </a:t>
            </a:r>
            <a:r>
              <a:rPr lang="vi-VN" sz="2800"/>
              <a:t>Vẻ đẹp thể hiện qua hình dáng, cử chỉ, nét mặt, ánh mắt, nụ cười hay giọng nói,...</a:t>
            </a:r>
            <a:endParaRPr lang="en-US" sz="2800" dirty="0"/>
          </a:p>
        </p:txBody>
      </p:sp>
      <p:sp>
        <p:nvSpPr>
          <p:cNvPr id="17" name="Text Box 10"/>
          <p:cNvSpPr txBox="1">
            <a:spLocks noChangeArrowheads="1"/>
          </p:cNvSpPr>
          <p:nvPr/>
        </p:nvSpPr>
        <p:spPr bwMode="auto">
          <a:xfrm>
            <a:off x="1108040" y="3429000"/>
            <a:ext cx="2620276" cy="1384995"/>
          </a:xfrm>
          <a:prstGeom prst="rect">
            <a:avLst/>
          </a:prstGeom>
          <a:solidFill>
            <a:schemeClr val="accent6">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indent="0" eaLnBrk="1" hangingPunct="1"/>
            <a:r>
              <a:rPr lang="vi-VN" sz="2800" b="1">
                <a:solidFill>
                  <a:srgbClr val="FF0000"/>
                </a:solidFill>
              </a:rPr>
              <a:t>Nét đẹp bên</a:t>
            </a:r>
            <a:r>
              <a:rPr lang="en-US" sz="2800" b="1">
                <a:solidFill>
                  <a:srgbClr val="FF0000"/>
                </a:solidFill>
              </a:rPr>
              <a:t> </a:t>
            </a:r>
            <a:r>
              <a:rPr lang="vi-VN" sz="2800" b="1">
                <a:solidFill>
                  <a:srgbClr val="FF0000"/>
                </a:solidFill>
              </a:rPr>
              <a:t>trong tâm hồn, tính cách</a:t>
            </a:r>
            <a:endParaRPr lang="en-US" sz="2800" b="1" dirty="0">
              <a:solidFill>
                <a:srgbClr val="FF0000"/>
              </a:solidFill>
            </a:endParaRPr>
          </a:p>
        </p:txBody>
      </p:sp>
      <p:cxnSp>
        <p:nvCxnSpPr>
          <p:cNvPr id="18" name="Straight Arrow Connector 17"/>
          <p:cNvCxnSpPr/>
          <p:nvPr/>
        </p:nvCxnSpPr>
        <p:spPr>
          <a:xfrm>
            <a:off x="3728316" y="4221088"/>
            <a:ext cx="79721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8"/>
          <p:cNvSpPr txBox="1">
            <a:spLocks noChangeArrowheads="1"/>
          </p:cNvSpPr>
          <p:nvPr/>
        </p:nvSpPr>
        <p:spPr bwMode="auto">
          <a:xfrm>
            <a:off x="4525530" y="3528590"/>
            <a:ext cx="7043077" cy="1384995"/>
          </a:xfrm>
          <a:prstGeom prst="rect">
            <a:avLst/>
          </a:prstGeom>
          <a:solidFill>
            <a:schemeClr val="accent5">
              <a:lumMod val="40000"/>
              <a:lumOff val="60000"/>
            </a:schemeClr>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a:t>   </a:t>
            </a:r>
            <a:r>
              <a:rPr lang="vi-VN" sz="2800"/>
              <a:t>Nét đẹp nội tâm được thể hiện qua cách cư xử hay những việc làm tích cực của bản thân tạo nên giá trị tốt đẹp của con người.</a:t>
            </a:r>
            <a:endParaRPr lang="en-US" sz="2800" dirty="0"/>
          </a:p>
        </p:txBody>
      </p:sp>
      <p:sp>
        <p:nvSpPr>
          <p:cNvPr id="34" name="Text Box 6">
            <a:hlinkClick r:id="rId3"/>
          </p:cNvPr>
          <p:cNvSpPr txBox="1">
            <a:spLocks noChangeArrowheads="1"/>
          </p:cNvSpPr>
          <p:nvPr/>
        </p:nvSpPr>
        <p:spPr bwMode="auto">
          <a:xfrm>
            <a:off x="5528791" y="2424226"/>
            <a:ext cx="2170584" cy="5232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xinh</a:t>
            </a:r>
            <a:r>
              <a:rPr lang="en-US" sz="2800" b="1" dirty="0">
                <a:solidFill>
                  <a:srgbClr val="0000FF"/>
                </a:solidFill>
              </a:rPr>
              <a:t> </a:t>
            </a:r>
            <a:r>
              <a:rPr lang="en-US" sz="2800" b="1" dirty="0" err="1">
                <a:solidFill>
                  <a:srgbClr val="0000FF"/>
                </a:solidFill>
              </a:rPr>
              <a:t>đẹp</a:t>
            </a:r>
            <a:endParaRPr lang="en-US" sz="2800" b="1" dirty="0">
              <a:solidFill>
                <a:srgbClr val="0000FF"/>
              </a:solidFill>
            </a:endParaRPr>
          </a:p>
        </p:txBody>
      </p:sp>
      <p:sp>
        <p:nvSpPr>
          <p:cNvPr id="35" name="Text Box 12"/>
          <p:cNvSpPr txBox="1">
            <a:spLocks noChangeArrowheads="1"/>
          </p:cNvSpPr>
          <p:nvPr/>
        </p:nvSpPr>
        <p:spPr bwMode="auto">
          <a:xfrm>
            <a:off x="5531481" y="5157192"/>
            <a:ext cx="2193032" cy="5232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thùy</a:t>
            </a:r>
            <a:r>
              <a:rPr lang="en-US" sz="2800" b="1" dirty="0">
                <a:solidFill>
                  <a:srgbClr val="0000FF"/>
                </a:solidFill>
              </a:rPr>
              <a:t> </a:t>
            </a:r>
            <a:r>
              <a:rPr lang="en-US" sz="2800" b="1" dirty="0" err="1">
                <a:solidFill>
                  <a:srgbClr val="0000FF"/>
                </a:solidFill>
              </a:rPr>
              <a:t>mị</a:t>
            </a:r>
            <a:endParaRPr lang="en-US" sz="2800" dirty="0">
              <a:solidFill>
                <a:srgbClr val="0000FF"/>
              </a:solidFill>
            </a:endParaRPr>
          </a:p>
        </p:txBody>
      </p:sp>
    </p:spTree>
    <p:extLst>
      <p:ext uri="{BB962C8B-B14F-4D97-AF65-F5344CB8AC3E}">
        <p14:creationId xmlns:p14="http://schemas.microsoft.com/office/powerpoint/2010/main" val="5545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20574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endParaRPr lang="en-US" altLang="en-US" sz="2400" b="0">
              <a:latin typeface=".VnTime" pitchFamily="34" charset="0"/>
            </a:endParaRPr>
          </a:p>
        </p:txBody>
      </p:sp>
      <p:sp>
        <p:nvSpPr>
          <p:cNvPr id="8195" name="Rectangle 6"/>
          <p:cNvSpPr>
            <a:spLocks noChangeArrowheads="1"/>
          </p:cNvSpPr>
          <p:nvPr/>
        </p:nvSpPr>
        <p:spPr bwMode="auto">
          <a:xfrm>
            <a:off x="203200" y="2362200"/>
            <a:ext cx="1828800" cy="1219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1" hangingPunct="1"/>
            <a:endParaRPr lang="en-US" altLang="en-US" sz="1800">
              <a:latin typeface="Times New Roman" pitchFamily="18" charset="0"/>
            </a:endParaRPr>
          </a:p>
        </p:txBody>
      </p:sp>
      <p:sp>
        <p:nvSpPr>
          <p:cNvPr id="8196" name="Text Box 7"/>
          <p:cNvSpPr txBox="1">
            <a:spLocks noChangeArrowheads="1"/>
          </p:cNvSpPr>
          <p:nvPr/>
        </p:nvSpPr>
        <p:spPr bwMode="auto">
          <a:xfrm>
            <a:off x="243416" y="2494746"/>
            <a:ext cx="17483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en-US" altLang="en-US" sz="2800" b="1" dirty="0" err="1">
                <a:solidFill>
                  <a:srgbClr val="FF0000"/>
                </a:solidFill>
              </a:rPr>
              <a:t>Vẻ</a:t>
            </a:r>
            <a:r>
              <a:rPr lang="en-US" altLang="en-US" sz="2800" b="1" dirty="0">
                <a:solidFill>
                  <a:srgbClr val="FF0000"/>
                </a:solidFill>
              </a:rPr>
              <a:t> </a:t>
            </a:r>
            <a:r>
              <a:rPr lang="en-US" altLang="en-US" sz="2800" b="1" dirty="0" err="1">
                <a:solidFill>
                  <a:srgbClr val="FF0000"/>
                </a:solidFill>
              </a:rPr>
              <a:t>đẹp</a:t>
            </a:r>
            <a:r>
              <a:rPr lang="en-US" altLang="en-US" sz="2800" b="1" dirty="0">
                <a:solidFill>
                  <a:srgbClr val="FF0000"/>
                </a:solidFill>
              </a:rPr>
              <a:t> </a:t>
            </a:r>
            <a:r>
              <a:rPr lang="en-US" altLang="en-US" sz="2800" b="1" dirty="0" err="1">
                <a:solidFill>
                  <a:srgbClr val="FF0000"/>
                </a:solidFill>
              </a:rPr>
              <a:t>bên</a:t>
            </a:r>
            <a:r>
              <a:rPr lang="en-US" altLang="en-US" sz="2800" b="1" dirty="0">
                <a:solidFill>
                  <a:srgbClr val="FF0000"/>
                </a:solidFill>
              </a:rPr>
              <a:t> </a:t>
            </a:r>
            <a:r>
              <a:rPr lang="en-US" altLang="en-US" sz="2800" b="1" dirty="0" err="1">
                <a:solidFill>
                  <a:srgbClr val="FF0000"/>
                </a:solidFill>
              </a:rPr>
              <a:t>ngoài</a:t>
            </a:r>
            <a:endParaRPr lang="en-US" altLang="en-US" sz="2800" b="1" dirty="0">
              <a:solidFill>
                <a:srgbClr val="FF0000"/>
              </a:solidFill>
            </a:endParaRPr>
          </a:p>
        </p:txBody>
      </p:sp>
      <p:sp>
        <p:nvSpPr>
          <p:cNvPr id="8197" name="Text Box 10"/>
          <p:cNvSpPr txBox="1">
            <a:spLocks noChangeArrowheads="1"/>
          </p:cNvSpPr>
          <p:nvPr/>
        </p:nvSpPr>
        <p:spPr bwMode="auto">
          <a:xfrm>
            <a:off x="3962400" y="27432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endParaRPr lang="en-US" altLang="en-US" sz="2400">
              <a:solidFill>
                <a:srgbClr val="0000FF"/>
              </a:solidFill>
            </a:endParaRPr>
          </a:p>
        </p:txBody>
      </p:sp>
      <p:sp>
        <p:nvSpPr>
          <p:cNvPr id="8198" name="Line 11"/>
          <p:cNvSpPr>
            <a:spLocks noChangeShapeType="1"/>
          </p:cNvSpPr>
          <p:nvPr/>
        </p:nvSpPr>
        <p:spPr bwMode="auto">
          <a:xfrm flipV="1">
            <a:off x="2032000" y="1556792"/>
            <a:ext cx="812800" cy="9578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Line 12"/>
          <p:cNvSpPr>
            <a:spLocks noChangeShapeType="1"/>
          </p:cNvSpPr>
          <p:nvPr/>
        </p:nvSpPr>
        <p:spPr bwMode="auto">
          <a:xfrm flipV="1">
            <a:off x="2072216" y="3004592"/>
            <a:ext cx="1061728" cy="12915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13"/>
          <p:cNvSpPr>
            <a:spLocks noChangeShapeType="1"/>
          </p:cNvSpPr>
          <p:nvPr/>
        </p:nvSpPr>
        <p:spPr bwMode="auto">
          <a:xfrm>
            <a:off x="2032000" y="3581400"/>
            <a:ext cx="914400" cy="9217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1855" name="Text Box 15"/>
          <p:cNvSpPr txBox="1">
            <a:spLocks noChangeArrowheads="1"/>
          </p:cNvSpPr>
          <p:nvPr/>
        </p:nvSpPr>
        <p:spPr bwMode="auto">
          <a:xfrm>
            <a:off x="2844800" y="1066800"/>
            <a:ext cx="9026744" cy="1016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r>
              <a:rPr lang="en-US" altLang="en-US" sz="3000" b="1" dirty="0" err="1">
                <a:solidFill>
                  <a:srgbClr val="FF0000"/>
                </a:solidFill>
              </a:rPr>
              <a:t>Vẻ</a:t>
            </a:r>
            <a:r>
              <a:rPr lang="en-US" altLang="en-US" sz="3000" b="1" dirty="0">
                <a:solidFill>
                  <a:srgbClr val="FF0000"/>
                </a:solidFill>
              </a:rPr>
              <a:t> </a:t>
            </a:r>
            <a:r>
              <a:rPr lang="en-US" altLang="en-US" sz="3000" b="1" dirty="0" err="1">
                <a:solidFill>
                  <a:srgbClr val="FF0000"/>
                </a:solidFill>
              </a:rPr>
              <a:t>đẹp</a:t>
            </a:r>
            <a:r>
              <a:rPr lang="en-US" altLang="en-US" sz="3000" b="1" dirty="0">
                <a:solidFill>
                  <a:srgbClr val="FF0000"/>
                </a:solidFill>
              </a:rPr>
              <a:t> </a:t>
            </a:r>
            <a:r>
              <a:rPr lang="en-US" altLang="en-US" sz="3000" b="1" dirty="0" err="1">
                <a:solidFill>
                  <a:srgbClr val="FF0000"/>
                </a:solidFill>
              </a:rPr>
              <a:t>thể</a:t>
            </a:r>
            <a:r>
              <a:rPr lang="en-US" altLang="en-US" sz="3000" b="1" dirty="0">
                <a:solidFill>
                  <a:srgbClr val="FF0000"/>
                </a:solidFill>
              </a:rPr>
              <a:t> </a:t>
            </a:r>
            <a:r>
              <a:rPr lang="en-US" altLang="en-US" sz="3000" b="1" dirty="0" err="1">
                <a:solidFill>
                  <a:srgbClr val="FF0000"/>
                </a:solidFill>
              </a:rPr>
              <a:t>hiện</a:t>
            </a:r>
            <a:r>
              <a:rPr lang="en-US" altLang="en-US" sz="3000" b="1" dirty="0">
                <a:solidFill>
                  <a:srgbClr val="FF0000"/>
                </a:solidFill>
              </a:rPr>
              <a:t> qua </a:t>
            </a:r>
            <a:r>
              <a:rPr lang="en-US" altLang="en-US" sz="3000" b="1" dirty="0" err="1">
                <a:solidFill>
                  <a:srgbClr val="FF0000"/>
                </a:solidFill>
              </a:rPr>
              <a:t>hình</a:t>
            </a:r>
            <a:r>
              <a:rPr lang="en-US" altLang="en-US" sz="3000" b="1" dirty="0">
                <a:solidFill>
                  <a:srgbClr val="FF0000"/>
                </a:solidFill>
              </a:rPr>
              <a:t> </a:t>
            </a:r>
            <a:r>
              <a:rPr lang="en-US" altLang="en-US" sz="3000" b="1" dirty="0" err="1">
                <a:solidFill>
                  <a:srgbClr val="FF0000"/>
                </a:solidFill>
              </a:rPr>
              <a:t>dáng</a:t>
            </a:r>
            <a:r>
              <a:rPr lang="en-US" altLang="en-US" sz="3000" b="1" dirty="0">
                <a:solidFill>
                  <a:srgbClr val="FF0000"/>
                </a:solidFill>
              </a:rPr>
              <a:t>, </a:t>
            </a:r>
            <a:r>
              <a:rPr lang="en-US" altLang="en-US" sz="3000" b="1" dirty="0" err="1">
                <a:solidFill>
                  <a:srgbClr val="FF0000"/>
                </a:solidFill>
              </a:rPr>
              <a:t>cử</a:t>
            </a:r>
            <a:r>
              <a:rPr lang="en-US" altLang="en-US" sz="3000" b="1" dirty="0">
                <a:solidFill>
                  <a:srgbClr val="FF0000"/>
                </a:solidFill>
              </a:rPr>
              <a:t> </a:t>
            </a:r>
            <a:r>
              <a:rPr lang="en-US" altLang="en-US" sz="3000" b="1" dirty="0" err="1">
                <a:solidFill>
                  <a:srgbClr val="FF0000"/>
                </a:solidFill>
              </a:rPr>
              <a:t>chỉ</a:t>
            </a:r>
            <a:r>
              <a:rPr lang="en-US" altLang="en-US" sz="3000" b="1" dirty="0">
                <a:solidFill>
                  <a:srgbClr val="FF0000"/>
                </a:solidFill>
              </a:rPr>
              <a:t>, </a:t>
            </a:r>
            <a:r>
              <a:rPr lang="en-US" altLang="en-US" sz="3000" b="1" dirty="0" err="1">
                <a:solidFill>
                  <a:srgbClr val="FF0000"/>
                </a:solidFill>
              </a:rPr>
              <a:t>nét</a:t>
            </a:r>
            <a:r>
              <a:rPr lang="en-US" altLang="en-US" sz="3000" b="1" dirty="0">
                <a:solidFill>
                  <a:srgbClr val="FF0000"/>
                </a:solidFill>
              </a:rPr>
              <a:t> </a:t>
            </a:r>
            <a:r>
              <a:rPr lang="en-US" altLang="en-US" sz="3000" b="1" dirty="0" err="1">
                <a:solidFill>
                  <a:srgbClr val="FF0000"/>
                </a:solidFill>
              </a:rPr>
              <a:t>mặt</a:t>
            </a:r>
            <a:r>
              <a:rPr lang="en-US" altLang="en-US" sz="3000" b="1" dirty="0">
                <a:solidFill>
                  <a:srgbClr val="FF0000"/>
                </a:solidFill>
              </a:rPr>
              <a:t>, </a:t>
            </a:r>
            <a:r>
              <a:rPr lang="en-US" altLang="en-US" sz="3000" b="1" dirty="0" err="1">
                <a:solidFill>
                  <a:srgbClr val="FF0000"/>
                </a:solidFill>
              </a:rPr>
              <a:t>ánh</a:t>
            </a:r>
            <a:r>
              <a:rPr lang="en-US" altLang="en-US" sz="3000" b="1" dirty="0">
                <a:solidFill>
                  <a:srgbClr val="FF0000"/>
                </a:solidFill>
              </a:rPr>
              <a:t> </a:t>
            </a:r>
            <a:r>
              <a:rPr lang="en-US" altLang="en-US" sz="3000" b="1" dirty="0" err="1">
                <a:solidFill>
                  <a:srgbClr val="FF0000"/>
                </a:solidFill>
              </a:rPr>
              <a:t>mắt</a:t>
            </a:r>
            <a:r>
              <a:rPr lang="en-US" altLang="en-US" sz="3000" b="1" dirty="0">
                <a:solidFill>
                  <a:srgbClr val="FF0000"/>
                </a:solidFill>
              </a:rPr>
              <a:t>, </a:t>
            </a:r>
            <a:r>
              <a:rPr lang="en-US" altLang="en-US" sz="3000" b="1" dirty="0" err="1">
                <a:solidFill>
                  <a:srgbClr val="FF0000"/>
                </a:solidFill>
              </a:rPr>
              <a:t>nụ</a:t>
            </a:r>
            <a:r>
              <a:rPr lang="en-US" altLang="en-US" sz="3000" b="1" dirty="0">
                <a:solidFill>
                  <a:srgbClr val="FF0000"/>
                </a:solidFill>
              </a:rPr>
              <a:t> </a:t>
            </a:r>
            <a:r>
              <a:rPr lang="en-US" altLang="en-US" sz="3000" b="1" dirty="0" err="1">
                <a:solidFill>
                  <a:srgbClr val="FF0000"/>
                </a:solidFill>
              </a:rPr>
              <a:t>cười</a:t>
            </a:r>
            <a:r>
              <a:rPr lang="en-US" altLang="en-US" sz="3000" b="1" dirty="0">
                <a:solidFill>
                  <a:srgbClr val="FF0000"/>
                </a:solidFill>
              </a:rPr>
              <a:t>, </a:t>
            </a:r>
            <a:r>
              <a:rPr lang="en-US" altLang="en-US" sz="3000" b="1" dirty="0" err="1">
                <a:solidFill>
                  <a:srgbClr val="FF0000"/>
                </a:solidFill>
              </a:rPr>
              <a:t>giọng</a:t>
            </a:r>
            <a:r>
              <a:rPr lang="en-US" altLang="en-US" sz="3000" b="1" dirty="0">
                <a:solidFill>
                  <a:srgbClr val="FF0000"/>
                </a:solidFill>
              </a:rPr>
              <a:t> </a:t>
            </a:r>
            <a:r>
              <a:rPr lang="en-US" altLang="en-US" sz="3000" b="1" dirty="0" err="1">
                <a:solidFill>
                  <a:srgbClr val="FF0000"/>
                </a:solidFill>
              </a:rPr>
              <a:t>nói</a:t>
            </a:r>
            <a:r>
              <a:rPr lang="en-US" altLang="en-US" sz="3000" b="1" dirty="0">
                <a:solidFill>
                  <a:srgbClr val="FF0000"/>
                </a:solidFill>
              </a:rPr>
              <a:t>...</a:t>
            </a:r>
          </a:p>
        </p:txBody>
      </p:sp>
      <p:sp>
        <p:nvSpPr>
          <p:cNvPr id="300051" name="Text Box 19"/>
          <p:cNvSpPr txBox="1">
            <a:spLocks noChangeArrowheads="1"/>
          </p:cNvSpPr>
          <p:nvPr/>
        </p:nvSpPr>
        <p:spPr bwMode="auto">
          <a:xfrm>
            <a:off x="3133944" y="2653725"/>
            <a:ext cx="87376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sz="2400" b="1" dirty="0">
                <a:latin typeface=".VnTime" pitchFamily="34" charset="0"/>
              </a:rPr>
              <a:t>   </a:t>
            </a:r>
            <a:r>
              <a:rPr lang="en-US" altLang="en-US" sz="2800" b="1" dirty="0"/>
              <a:t>- </a:t>
            </a:r>
            <a:r>
              <a:rPr lang="en-US" altLang="en-US" b="1" dirty="0" err="1"/>
              <a:t>Dễ</a:t>
            </a:r>
            <a:r>
              <a:rPr lang="en-US" altLang="en-US" b="1" dirty="0"/>
              <a:t> </a:t>
            </a:r>
            <a:r>
              <a:rPr lang="en-US" altLang="en-US" b="1" dirty="0" err="1"/>
              <a:t>cảm</a:t>
            </a:r>
            <a:r>
              <a:rPr lang="en-US" altLang="en-US" b="1" dirty="0"/>
              <a:t> </a:t>
            </a:r>
            <a:r>
              <a:rPr lang="en-US" altLang="en-US" b="1" dirty="0" err="1"/>
              <a:t>nhận</a:t>
            </a:r>
            <a:r>
              <a:rPr lang="en-US" altLang="en-US" b="1" dirty="0"/>
              <a:t> </a:t>
            </a:r>
            <a:r>
              <a:rPr lang="en-US" altLang="en-US" b="1" dirty="0" err="1"/>
              <a:t>được</a:t>
            </a:r>
            <a:r>
              <a:rPr lang="en-US" altLang="en-US" b="1" dirty="0"/>
              <a:t> </a:t>
            </a:r>
            <a:r>
              <a:rPr lang="en-US" altLang="en-US" b="1" dirty="0" err="1"/>
              <a:t>bằng</a:t>
            </a:r>
            <a:r>
              <a:rPr lang="en-US" altLang="en-US" b="1" dirty="0"/>
              <a:t> </a:t>
            </a:r>
            <a:r>
              <a:rPr lang="en-US" altLang="en-US" b="1" dirty="0" err="1"/>
              <a:t>thị</a:t>
            </a:r>
            <a:r>
              <a:rPr lang="en-US" altLang="en-US" b="1" dirty="0"/>
              <a:t> </a:t>
            </a:r>
            <a:r>
              <a:rPr lang="en-US" altLang="en-US" b="1" dirty="0" err="1"/>
              <a:t>giác</a:t>
            </a:r>
            <a:r>
              <a:rPr lang="en-US" altLang="en-US" b="1" dirty="0"/>
              <a:t>, </a:t>
            </a:r>
            <a:r>
              <a:rPr lang="en-US" altLang="en-US" b="1" dirty="0" err="1"/>
              <a:t>thính</a:t>
            </a:r>
            <a:r>
              <a:rPr lang="en-US" altLang="en-US" b="1" dirty="0"/>
              <a:t> </a:t>
            </a:r>
            <a:r>
              <a:rPr lang="en-US" altLang="en-US" b="1" dirty="0" err="1"/>
              <a:t>giác</a:t>
            </a:r>
            <a:r>
              <a:rPr lang="en-US" altLang="en-US" b="1" dirty="0"/>
              <a:t>...</a:t>
            </a:r>
          </a:p>
        </p:txBody>
      </p:sp>
      <p:sp>
        <p:nvSpPr>
          <p:cNvPr id="2" name="Text Box 19"/>
          <p:cNvSpPr txBox="1">
            <a:spLocks noChangeArrowheads="1"/>
          </p:cNvSpPr>
          <p:nvPr/>
        </p:nvSpPr>
        <p:spPr bwMode="auto">
          <a:xfrm>
            <a:off x="2946400" y="3874517"/>
            <a:ext cx="8925144" cy="10763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sz="2800" b="1" dirty="0"/>
              <a:t>- </a:t>
            </a:r>
            <a:r>
              <a:rPr lang="en-US" altLang="en-US" b="1" dirty="0" err="1"/>
              <a:t>Vẻ</a:t>
            </a:r>
            <a:r>
              <a:rPr lang="en-US" altLang="en-US" b="1" dirty="0"/>
              <a:t> </a:t>
            </a:r>
            <a:r>
              <a:rPr lang="en-US" altLang="en-US" b="1" dirty="0" err="1"/>
              <a:t>đẹp</a:t>
            </a:r>
            <a:r>
              <a:rPr lang="en-US" altLang="en-US" b="1" dirty="0"/>
              <a:t> </a:t>
            </a:r>
            <a:r>
              <a:rPr lang="en-US" altLang="en-US" b="1" dirty="0" err="1"/>
              <a:t>của</a:t>
            </a:r>
            <a:r>
              <a:rPr lang="en-US" altLang="en-US" b="1" dirty="0"/>
              <a:t> </a:t>
            </a:r>
            <a:r>
              <a:rPr lang="en-US" altLang="en-US" b="1" dirty="0" err="1"/>
              <a:t>người</a:t>
            </a:r>
            <a:r>
              <a:rPr lang="en-US" altLang="en-US" b="1" dirty="0"/>
              <a:t> con </a:t>
            </a:r>
            <a:r>
              <a:rPr lang="en-US" altLang="en-US" b="1" dirty="0" err="1"/>
              <a:t>gái</a:t>
            </a:r>
            <a:r>
              <a:rPr lang="en-US" altLang="en-US" b="1" dirty="0"/>
              <a:t>, </a:t>
            </a:r>
            <a:r>
              <a:rPr lang="en-US" altLang="en-US" b="1" dirty="0" err="1"/>
              <a:t>chàng</a:t>
            </a:r>
            <a:r>
              <a:rPr lang="en-US" altLang="en-US" b="1" dirty="0"/>
              <a:t> </a:t>
            </a:r>
            <a:r>
              <a:rPr lang="en-US" altLang="en-US" b="1" dirty="0" err="1"/>
              <a:t>trai</a:t>
            </a:r>
            <a:r>
              <a:rPr lang="en-US" altLang="en-US" b="1" dirty="0"/>
              <a:t>, </a:t>
            </a:r>
            <a:r>
              <a:rPr lang="en-US" altLang="en-US" b="1" dirty="0" err="1"/>
              <a:t>cụ</a:t>
            </a:r>
            <a:r>
              <a:rPr lang="en-US" altLang="en-US" b="1" dirty="0"/>
              <a:t> </a:t>
            </a:r>
            <a:r>
              <a:rPr lang="en-US" altLang="en-US" b="1" dirty="0" err="1"/>
              <a:t>già</a:t>
            </a:r>
            <a:r>
              <a:rPr lang="en-US" altLang="en-US" b="1" dirty="0"/>
              <a:t>, </a:t>
            </a:r>
            <a:r>
              <a:rPr lang="en-US" altLang="en-US" b="1" dirty="0" err="1"/>
              <a:t>em</a:t>
            </a:r>
            <a:r>
              <a:rPr lang="en-US" altLang="en-US" b="1" dirty="0"/>
              <a:t> </a:t>
            </a:r>
            <a:r>
              <a:rPr lang="en-US" altLang="en-US" b="1" dirty="0" err="1"/>
              <a:t>bé</a:t>
            </a:r>
            <a:r>
              <a:rPr lang="en-US" altLang="en-US" b="1" dirty="0"/>
              <a:t>...</a:t>
            </a:r>
            <a:r>
              <a:rPr lang="en-US" altLang="en-US" sz="2800" b="1" dirty="0"/>
              <a:t> </a:t>
            </a:r>
          </a:p>
        </p:txBody>
      </p:sp>
      <p:pic>
        <p:nvPicPr>
          <p:cNvPr id="3" name="Hình ảnh 2" descr="Ảnh có chứa văn bản, mẫu họa&#10;&#10;Mô tả được tạo tự động">
            <a:extLst>
              <a:ext uri="{FF2B5EF4-FFF2-40B4-BE49-F238E27FC236}">
                <a16:creationId xmlns="" xmlns:a16="http://schemas.microsoft.com/office/drawing/2014/main" id="{FA95A4F6-85F8-6BB8-0633-2AD6A81F80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403058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1855"/>
                                        </p:tgtEl>
                                        <p:attrNameLst>
                                          <p:attrName>style.visibility</p:attrName>
                                        </p:attrNameLst>
                                      </p:cBhvr>
                                      <p:to>
                                        <p:strVal val="visible"/>
                                      </p:to>
                                    </p:set>
                                    <p:animEffect transition="in" filter="diamond(in)">
                                      <p:cBhvr>
                                        <p:cTn id="7" dur="1000"/>
                                        <p:tgtEl>
                                          <p:spTgt spid="2918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00051"/>
                                        </p:tgtEl>
                                        <p:attrNameLst>
                                          <p:attrName>style.visibility</p:attrName>
                                        </p:attrNameLst>
                                      </p:cBhvr>
                                      <p:to>
                                        <p:strVal val="visible"/>
                                      </p:to>
                                    </p:set>
                                    <p:anim calcmode="lin" valueType="num">
                                      <p:cBhvr>
                                        <p:cTn id="12" dur="1000" fill="hold"/>
                                        <p:tgtEl>
                                          <p:spTgt spid="300051"/>
                                        </p:tgtEl>
                                        <p:attrNameLst>
                                          <p:attrName>ppt_w</p:attrName>
                                        </p:attrNameLst>
                                      </p:cBhvr>
                                      <p:tavLst>
                                        <p:tav tm="0">
                                          <p:val>
                                            <p:fltVal val="0"/>
                                          </p:val>
                                        </p:tav>
                                        <p:tav tm="100000">
                                          <p:val>
                                            <p:strVal val="#ppt_w"/>
                                          </p:val>
                                        </p:tav>
                                      </p:tavLst>
                                    </p:anim>
                                    <p:anim calcmode="lin" valueType="num">
                                      <p:cBhvr>
                                        <p:cTn id="13" dur="1000" fill="hold"/>
                                        <p:tgtEl>
                                          <p:spTgt spid="300051"/>
                                        </p:tgtEl>
                                        <p:attrNameLst>
                                          <p:attrName>ppt_h</p:attrName>
                                        </p:attrNameLst>
                                      </p:cBhvr>
                                      <p:tavLst>
                                        <p:tav tm="0">
                                          <p:val>
                                            <p:fltVal val="0"/>
                                          </p:val>
                                        </p:tav>
                                        <p:tav tm="100000">
                                          <p:val>
                                            <p:strVal val="#ppt_h"/>
                                          </p:val>
                                        </p:tav>
                                      </p:tavLst>
                                    </p:anim>
                                    <p:animEffect transition="in" filter="fade">
                                      <p:cBhvr>
                                        <p:cTn id="14" dur="1000"/>
                                        <p:tgtEl>
                                          <p:spTgt spid="3000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5" grpId="0" animBg="1"/>
      <p:bldP spid="30005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295800" y="714297"/>
            <a:ext cx="4176464" cy="523220"/>
          </a:xfrm>
          <a:prstGeom prst="rect">
            <a:avLst/>
          </a:prstGeom>
          <a:solidFill>
            <a:schemeClr val="accent5">
              <a:lumMod val="40000"/>
              <a:lumOff val="60000"/>
            </a:schemeClr>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1</a:t>
            </a:r>
            <a:r>
              <a:rPr lang="vi-VN" sz="2800" b="1" dirty="0"/>
              <a:t>. </a:t>
            </a:r>
            <a:r>
              <a:rPr lang="en-US" sz="2800" b="1" dirty="0" err="1"/>
              <a:t>Tìm</a:t>
            </a:r>
            <a:r>
              <a:rPr lang="en-US" sz="2800" b="1" dirty="0"/>
              <a:t> </a:t>
            </a:r>
            <a:r>
              <a:rPr lang="en-US" sz="2800" b="1" dirty="0" err="1"/>
              <a:t>và</a:t>
            </a:r>
            <a:r>
              <a:rPr lang="en-US" sz="2800" b="1" dirty="0"/>
              <a:t> </a:t>
            </a:r>
            <a:r>
              <a:rPr lang="en-US" sz="2800" b="1" dirty="0" err="1"/>
              <a:t>ghi</a:t>
            </a:r>
            <a:r>
              <a:rPr lang="en-US" sz="2800" b="1" dirty="0"/>
              <a:t> </a:t>
            </a:r>
            <a:r>
              <a:rPr lang="en-US" sz="2800" b="1" dirty="0" err="1"/>
              <a:t>lại</a:t>
            </a:r>
            <a:r>
              <a:rPr lang="en-US" sz="2800" b="1" dirty="0"/>
              <a:t> </a:t>
            </a:r>
            <a:r>
              <a:rPr lang="en-US" sz="2800" b="1" dirty="0" err="1"/>
              <a:t>các</a:t>
            </a:r>
            <a:r>
              <a:rPr lang="en-US" sz="2800" b="1" dirty="0"/>
              <a:t> </a:t>
            </a:r>
            <a:r>
              <a:rPr lang="en-US" sz="2800" b="1" dirty="0" err="1"/>
              <a:t>từ</a:t>
            </a:r>
            <a:r>
              <a:rPr lang="en-US" sz="2800" b="1" dirty="0"/>
              <a:t>:</a:t>
            </a:r>
            <a:endParaRPr lang="en-US" sz="2800" dirty="0"/>
          </a:p>
        </p:txBody>
      </p:sp>
      <p:sp>
        <p:nvSpPr>
          <p:cNvPr id="3" name="Rectangle 2"/>
          <p:cNvSpPr/>
          <p:nvPr/>
        </p:nvSpPr>
        <p:spPr>
          <a:xfrm>
            <a:off x="1343472" y="2324368"/>
            <a:ext cx="4623209" cy="26966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43472" y="1444095"/>
            <a:ext cx="4623207"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Times New Roman" pitchFamily="18" charset="0"/>
                <a:cs typeface="Times New Roman" pitchFamily="18" charset="0"/>
              </a:rPr>
              <a:t>Thể hiện </a:t>
            </a:r>
            <a:r>
              <a:rPr lang="vi-VN" sz="2400" b="1" i="1">
                <a:solidFill>
                  <a:schemeClr val="tx1"/>
                </a:solidFill>
                <a:latin typeface="Times New Roman" pitchFamily="18" charset="0"/>
                <a:cs typeface="Times New Roman" pitchFamily="18" charset="0"/>
              </a:rPr>
              <a:t>vẻ đẹp bên ngoài</a:t>
            </a:r>
            <a:r>
              <a:rPr lang="vi-VN" sz="2400" b="1">
                <a:solidFill>
                  <a:schemeClr val="tx1"/>
                </a:solidFill>
                <a:latin typeface="Times New Roman" pitchFamily="18" charset="0"/>
                <a:cs typeface="Times New Roman" pitchFamily="18" charset="0"/>
              </a:rPr>
              <a:t> của con người</a:t>
            </a:r>
            <a:endParaRPr lang="en-US" sz="2400" b="1">
              <a:solidFill>
                <a:schemeClr val="tx1"/>
              </a:solidFill>
              <a:latin typeface="Times New Roman" pitchFamily="18" charset="0"/>
              <a:cs typeface="Times New Roman" pitchFamily="18" charset="0"/>
            </a:endParaRPr>
          </a:p>
        </p:txBody>
      </p:sp>
      <p:sp>
        <p:nvSpPr>
          <p:cNvPr id="22" name="Rectangle 21"/>
          <p:cNvSpPr/>
          <p:nvPr/>
        </p:nvSpPr>
        <p:spPr>
          <a:xfrm>
            <a:off x="6120837" y="2324368"/>
            <a:ext cx="4769932" cy="26966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243411" y="1403652"/>
            <a:ext cx="4520791" cy="834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b="1">
                <a:solidFill>
                  <a:schemeClr val="tx1"/>
                </a:solidFill>
                <a:latin typeface="Times New Roman" pitchFamily="18" charset="0"/>
                <a:cs typeface="Times New Roman" pitchFamily="18" charset="0"/>
              </a:rPr>
              <a:t>Thể hiện </a:t>
            </a:r>
            <a:r>
              <a:rPr lang="en-US" sz="2400" b="1" i="1">
                <a:solidFill>
                  <a:schemeClr val="tx1"/>
                </a:solidFill>
                <a:latin typeface="Times New Roman" pitchFamily="18" charset="0"/>
                <a:cs typeface="Times New Roman" pitchFamily="18" charset="0"/>
              </a:rPr>
              <a:t>nét đẹp trong tâm hồn, tính cách </a:t>
            </a:r>
            <a:r>
              <a:rPr lang="en-US" sz="2400" b="1">
                <a:solidFill>
                  <a:schemeClr val="tx1"/>
                </a:solidFill>
                <a:latin typeface="Times New Roman" pitchFamily="18" charset="0"/>
                <a:cs typeface="Times New Roman" pitchFamily="18" charset="0"/>
              </a:rPr>
              <a:t>của con người</a:t>
            </a:r>
            <a:r>
              <a:rPr lang="en-US" b="1">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sp>
        <p:nvSpPr>
          <p:cNvPr id="24" name="Rectangle 23"/>
          <p:cNvSpPr/>
          <p:nvPr/>
        </p:nvSpPr>
        <p:spPr>
          <a:xfrm>
            <a:off x="1671411" y="2708920"/>
            <a:ext cx="4572000" cy="1815882"/>
          </a:xfrm>
          <a:prstGeom prst="rect">
            <a:avLst/>
          </a:prstGeom>
        </p:spPr>
        <p:txBody>
          <a:bodyPr>
            <a:spAutoFit/>
          </a:bodyPr>
          <a:lstStyle/>
          <a:p>
            <a:r>
              <a:rPr lang="vi-VN" sz="2800" b="1">
                <a:solidFill>
                  <a:srgbClr val="FF0000"/>
                </a:solidFill>
                <a:latin typeface="Times New Roman" pitchFamily="18" charset="0"/>
                <a:cs typeface="Times New Roman" pitchFamily="18" charset="0"/>
              </a:rPr>
              <a:t>Xinh đẹp</a:t>
            </a:r>
            <a:r>
              <a:rPr lang="vi-VN" sz="2800" b="1">
                <a:latin typeface="Times New Roman" pitchFamily="18" charset="0"/>
                <a:cs typeface="Times New Roman" pitchFamily="18" charset="0"/>
              </a:rPr>
              <a:t>, đẹp, xinh, xinh tươi, xinh xắn, xinh xinh, tươi tắn, rực rỡ, lộng lẫy, thướt tha, yểu điệu...</a:t>
            </a:r>
            <a:endParaRPr lang="en-US" sz="2800" b="1" dirty="0">
              <a:latin typeface="Times New Roman" pitchFamily="18" charset="0"/>
              <a:cs typeface="Times New Roman" pitchFamily="18" charset="0"/>
            </a:endParaRPr>
          </a:p>
        </p:txBody>
      </p:sp>
      <p:sp>
        <p:nvSpPr>
          <p:cNvPr id="25" name="Rectangle 24"/>
          <p:cNvSpPr/>
          <p:nvPr/>
        </p:nvSpPr>
        <p:spPr>
          <a:xfrm>
            <a:off x="6093535" y="2308191"/>
            <a:ext cx="4824536" cy="2677656"/>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Thùy mị</a:t>
            </a:r>
            <a:r>
              <a:rPr lang="vi-VN" sz="2800" b="1" dirty="0">
                <a:latin typeface="Times New Roman" pitchFamily="18" charset="0"/>
                <a:cs typeface="Times New Roman" pitchFamily="18" charset="0"/>
              </a:rPr>
              <a:t>, dịu dàng, hiền dịu, đôn hậu, đằm thắm, lịch sự, tế nhị, nết na, chân thành, chân tình, chân thật, ngay thẳng, </a:t>
            </a:r>
            <a:r>
              <a:rPr lang="vi-VN" sz="2800" b="1">
                <a:latin typeface="Times New Roman" pitchFamily="18" charset="0"/>
                <a:cs typeface="Times New Roman" pitchFamily="18" charset="0"/>
              </a:rPr>
              <a:t>cương trực, </a:t>
            </a:r>
            <a:r>
              <a:rPr lang="vi-VN" sz="2800" b="1" dirty="0">
                <a:latin typeface="Times New Roman" pitchFamily="18" charset="0"/>
                <a:cs typeface="Times New Roman" pitchFamily="18" charset="0"/>
              </a:rPr>
              <a:t>dũng cảm</a:t>
            </a:r>
            <a:r>
              <a:rPr lang="vi-VN" sz="2800" b="1">
                <a:latin typeface="Times New Roman" pitchFamily="18" charset="0"/>
                <a:cs typeface="Times New Roman" pitchFamily="18" charset="0"/>
              </a:rPr>
              <a:t>, quả </a:t>
            </a:r>
            <a:r>
              <a:rPr lang="vi-VN" sz="2800" b="1" dirty="0">
                <a:latin typeface="Times New Roman" pitchFamily="18" charset="0"/>
                <a:cs typeface="Times New Roman" pitchFamily="18" charset="0"/>
              </a:rPr>
              <a:t>cảm...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774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1529</Words>
  <Application>Microsoft Office PowerPoint</Application>
  <PresentationFormat>Custom</PresentationFormat>
  <Paragraphs>167</Paragraphs>
  <Slides>32</Slides>
  <Notes>2</Notes>
  <HiddenSlides>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Office Theme</vt:lpstr>
      <vt:lpstr>1_Office Theme</vt:lpstr>
      <vt:lpstr>2_Office Theme</vt:lpstr>
      <vt:lpstr>3_Office Theme</vt:lpstr>
      <vt:lpstr>5_Office Theme</vt:lpstr>
      <vt:lpstr>4_Office Theme</vt:lpstr>
      <vt:lpstr>Luyện từ và câu Mở rộng vốn từ : Cái đẹp</vt:lpstr>
      <vt:lpstr>Ai nhanh ai đúng</vt:lpstr>
      <vt:lpstr>PowerPoint Presentation</vt:lpstr>
      <vt:lpstr>PowerPoint Presentation</vt:lpstr>
      <vt:lpstr>PowerPoint Presentation</vt:lpstr>
      <vt:lpstr>Luyện từ và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cô và các em đến với tiết học</dc:title>
  <dc:creator>ismail - [2010]</dc:creator>
  <cp:lastModifiedBy>THANH HUONG</cp:lastModifiedBy>
  <cp:revision>137</cp:revision>
  <dcterms:created xsi:type="dcterms:W3CDTF">2021-02-22T02:51:38Z</dcterms:created>
  <dcterms:modified xsi:type="dcterms:W3CDTF">2023-02-15T04:40:54Z</dcterms:modified>
</cp:coreProperties>
</file>