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2"/>
  </p:notesMasterIdLst>
  <p:sldIdLst>
    <p:sldId id="291" r:id="rId2"/>
    <p:sldId id="292" r:id="rId3"/>
    <p:sldId id="260" r:id="rId4"/>
    <p:sldId id="261" r:id="rId5"/>
    <p:sldId id="293" r:id="rId6"/>
    <p:sldId id="262" r:id="rId7"/>
    <p:sldId id="263" r:id="rId8"/>
    <p:sldId id="264" r:id="rId9"/>
    <p:sldId id="266" r:id="rId10"/>
    <p:sldId id="270" r:id="rId11"/>
    <p:sldId id="271" r:id="rId12"/>
    <p:sldId id="272" r:id="rId13"/>
    <p:sldId id="265" r:id="rId14"/>
    <p:sldId id="273" r:id="rId15"/>
    <p:sldId id="274" r:id="rId16"/>
    <p:sldId id="267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5" r:id="rId25"/>
    <p:sldId id="294" r:id="rId26"/>
    <p:sldId id="295" r:id="rId27"/>
    <p:sldId id="296" r:id="rId28"/>
    <p:sldId id="288" r:id="rId29"/>
    <p:sldId id="289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47"/>
    <a:srgbClr val="F7A27E"/>
    <a:srgbClr val="7C3275"/>
    <a:srgbClr val="A2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E30B7-9F2C-4FBA-BBAF-61242A7AD2A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B303A-2491-42E8-92ED-D6A130C6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83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9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03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59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6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7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83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47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1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464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331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74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976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48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252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89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032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3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8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7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41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13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7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55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1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404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8F650139-17D3-4759-B49D-D067620CD6F9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6D5A3-8025-42F5-968F-87F1C8B6C718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ECF4C-B37A-4489-9290-03415A4A5A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19DED-B489-42D0-9218-97EBD68928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8828" y="-979607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98" r:id="rId5"/>
    <p:sldLayoutId id="2147483699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Relationship Id="rId1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7.png"/><Relationship Id="rId1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16105" y="2655608"/>
            <a:ext cx="9905038" cy="1593352"/>
            <a:chOff x="2172281" y="2478256"/>
            <a:chExt cx="9200014" cy="1593352"/>
          </a:xfrm>
        </p:grpSpPr>
        <p:sp>
          <p:nvSpPr>
            <p:cNvPr id="15" name="文本框 3"/>
            <p:cNvSpPr txBox="1"/>
            <p:nvPr/>
          </p:nvSpPr>
          <p:spPr>
            <a:xfrm>
              <a:off x="2172281" y="2478256"/>
              <a:ext cx="9119805" cy="15696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9600" b="1" dirty="0">
                  <a:latin typeface="UTM Flamenco" panose="02040603050506020204" pitchFamily="18" charset="0"/>
                  <a:ea typeface="方正字迹-邢体草书繁体" panose="03000502000000000000" charset="-122"/>
                </a:rPr>
                <a:t>CÁC NGUỒN NHIỆT</a:t>
              </a:r>
              <a:endParaRPr lang="zh-CN" altLang="en-US" sz="9600" b="1" dirty="0"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2252490" y="2501948"/>
              <a:ext cx="9119805" cy="156966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tx1"/>
              </a:solidFill>
              <a:prstDash val="lgDash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96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TM Flamenco" panose="02040603050506020204" pitchFamily="18" charset="0"/>
                  <a:ea typeface="方正字迹-邢体草书繁体" panose="03000502000000000000" charset="-122"/>
                </a:rPr>
                <a:t>CÁC NGUỒN NHIỆT</a:t>
              </a:r>
              <a:endParaRPr lang="zh-CN" altLang="en-US" sz="9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1136" y="1582585"/>
            <a:ext cx="399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UTM Cookies" panose="02040603050506020204" pitchFamily="18" charset="0"/>
              </a:rPr>
              <a:t>Khoa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2">
                    <a:lumMod val="25000"/>
                  </a:schemeClr>
                </a:solidFill>
                <a:latin typeface="UTM Cookies" panose="02040603050506020204" pitchFamily="18" charset="0"/>
              </a:rPr>
              <a:t>học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6867">
            <a:off x="4607191" y="1054844"/>
            <a:ext cx="1255461" cy="134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ề làm muối ở Ninh Thuận | Đặc sản địa phương | Báo ảnh Dân tộc và Miền 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5" y="1236641"/>
            <a:ext cx="5610450" cy="4207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66"/>
          <p:cNvSpPr txBox="1"/>
          <p:nvPr/>
        </p:nvSpPr>
        <p:spPr>
          <a:xfrm>
            <a:off x="228598" y="2186026"/>
            <a:ext cx="5788479" cy="8512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nhiệt: Mặt trời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8FD293-553E-40A3-8C9C-6AB23066E8E4}"/>
              </a:ext>
            </a:extLst>
          </p:cNvPr>
          <p:cNvSpPr/>
          <p:nvPr/>
        </p:nvSpPr>
        <p:spPr>
          <a:xfrm>
            <a:off x="1097170" y="3253609"/>
            <a:ext cx="3796185" cy="26312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87D0B-599A-49C5-8208-18254E3BAF69}"/>
              </a:ext>
            </a:extLst>
          </p:cNvPr>
          <p:cNvSpPr txBox="1"/>
          <p:nvPr/>
        </p:nvSpPr>
        <p:spPr>
          <a:xfrm>
            <a:off x="1097170" y="3690154"/>
            <a:ext cx="3796185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 cho nước biển bốc hơi tạo thành muối.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5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/>
          <p:nvPr/>
        </p:nvSpPr>
        <p:spPr>
          <a:xfrm>
            <a:off x="293913" y="1304283"/>
            <a:ext cx="5788479" cy="16004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nhiệt: ngọn lửa của bếp ga, bếp củi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8FD293-553E-40A3-8C9C-6AB23066E8E4}"/>
              </a:ext>
            </a:extLst>
          </p:cNvPr>
          <p:cNvSpPr/>
          <p:nvPr/>
        </p:nvSpPr>
        <p:spPr>
          <a:xfrm>
            <a:off x="1097170" y="3253609"/>
            <a:ext cx="3796185" cy="2631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87D0B-599A-49C5-8208-18254E3BAF69}"/>
              </a:ext>
            </a:extLst>
          </p:cNvPr>
          <p:cNvSpPr txBox="1"/>
          <p:nvPr/>
        </p:nvSpPr>
        <p:spPr>
          <a:xfrm>
            <a:off x="1097170" y="3690154"/>
            <a:ext cx="3796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 đun nấu thức ăn, nước uống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 descr="Bếp gas Sunhouse SHB3336HA dương kính cao cấ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50" y="176385"/>
            <a:ext cx="4571546" cy="323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ẻ Đẹp Bắc Ninh - Bạn đã từng nấu cơm ntn &amp;amp;amp; cay xè mắt ^^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968" y="3113063"/>
            <a:ext cx="4455660" cy="3337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0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6"/>
          <p:cNvSpPr txBox="1"/>
          <p:nvPr/>
        </p:nvSpPr>
        <p:spPr>
          <a:xfrm>
            <a:off x="323096" y="326435"/>
            <a:ext cx="5788479" cy="160043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 nhiệt: bàn là đang cắm điện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8FD293-553E-40A3-8C9C-6AB23066E8E4}"/>
              </a:ext>
            </a:extLst>
          </p:cNvPr>
          <p:cNvSpPr/>
          <p:nvPr/>
        </p:nvSpPr>
        <p:spPr>
          <a:xfrm>
            <a:off x="1097170" y="2211548"/>
            <a:ext cx="3796185" cy="1478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87D0B-599A-49C5-8208-18254E3BAF69}"/>
              </a:ext>
            </a:extLst>
          </p:cNvPr>
          <p:cNvSpPr txBox="1"/>
          <p:nvPr/>
        </p:nvSpPr>
        <p:spPr>
          <a:xfrm>
            <a:off x="1097170" y="2483468"/>
            <a:ext cx="3796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 là khô, phẳng quần áo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7" descr="IMG_2044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87" y="2104502"/>
            <a:ext cx="6287254" cy="3681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3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/>
        </p:nvSpPr>
        <p:spPr>
          <a:xfrm>
            <a:off x="2710796" y="157306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F7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8" name="Graphic 152">
            <a:extLst>
              <a:ext uri="{FF2B5EF4-FFF2-40B4-BE49-F238E27FC236}">
                <a16:creationId xmlns:a16="http://schemas.microsoft.com/office/drawing/2014/main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116377">
            <a:off x="8785490" y="3466456"/>
            <a:ext cx="1376593" cy="2413507"/>
          </a:xfrm>
          <a:prstGeom prst="rect">
            <a:avLst/>
          </a:prstGeom>
        </p:spPr>
      </p:pic>
      <p:pic>
        <p:nvPicPr>
          <p:cNvPr id="19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8325346" flipH="1">
            <a:off x="8690530" y="4643993"/>
            <a:ext cx="838729" cy="1698258"/>
          </a:xfrm>
          <a:prstGeom prst="rect">
            <a:avLst/>
          </a:prstGeom>
        </p:spPr>
      </p:pic>
      <p:pic>
        <p:nvPicPr>
          <p:cNvPr id="20" name="Graphic 169">
            <a:extLst>
              <a:ext uri="{FF2B5EF4-FFF2-40B4-BE49-F238E27FC236}">
                <a16:creationId xmlns:a16="http://schemas.microsoft.com/office/drawing/2014/main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99209" y="3264171"/>
            <a:ext cx="1712149" cy="80219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B984D-3559-4ED5-8A57-A6CBA72C048E}"/>
              </a:ext>
            </a:extLst>
          </p:cNvPr>
          <p:cNvGrpSpPr/>
          <p:nvPr/>
        </p:nvGrpSpPr>
        <p:grpSpPr>
          <a:xfrm>
            <a:off x="-508139" y="2634817"/>
            <a:ext cx="5024721" cy="4347630"/>
            <a:chOff x="163680" y="2817206"/>
            <a:chExt cx="5024721" cy="43476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1C33EC-6C53-4DFC-9930-00978B8F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09FD09A1-2CE0-476E-8F3B-9F88629C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1DF63BBE-F905-458B-BC5B-B37B6D47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B8DCE00-D850-476D-90B8-693EDFB07632}"/>
              </a:ext>
            </a:extLst>
          </p:cNvPr>
          <p:cNvSpPr/>
          <p:nvPr/>
        </p:nvSpPr>
        <p:spPr>
          <a:xfrm>
            <a:off x="2782262" y="1547728"/>
            <a:ext cx="6627474" cy="3210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>
                    <a:lumMod val="75000"/>
                  </a:schemeClr>
                </a:solidFill>
                <a:latin typeface="#9Slide03 AmpleSoft Bold" panose="02000000000000000000" pitchFamily="2" charset="0"/>
              </a:rPr>
              <a:t>Khi ga, củi cháy hết hoặc khi ta tắt bếp đi thì còn nguồn nhiệt không?</a:t>
            </a:r>
            <a:endParaRPr lang="en-US" sz="6000" b="1" dirty="0">
              <a:solidFill>
                <a:schemeClr val="tx1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1950268" y="1598702"/>
            <a:ext cx="7510018" cy="2985714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just"/>
            <a:r>
              <a:rPr lang="vi-VN" sz="3200" dirty="0">
                <a:latin typeface="#9Slide03 AmpleSoft Bold" panose="02000000000000000000" pitchFamily="2" charset="0"/>
              </a:rPr>
              <a:t>Có 3 loại nguồn nhiệt:</a:t>
            </a:r>
          </a:p>
          <a:p>
            <a:pPr marL="1657350" lvl="3" indent="-285750" algn="just">
              <a:buFontTx/>
              <a:buChar char="-"/>
            </a:pPr>
            <a:r>
              <a:rPr lang="vi-VN" sz="3200" dirty="0">
                <a:latin typeface="#9Slide03 AmpleSoft Bold" panose="02000000000000000000" pitchFamily="2" charset="0"/>
              </a:rPr>
              <a:t>Mặt trời</a:t>
            </a:r>
          </a:p>
          <a:p>
            <a:pPr marL="1657350" lvl="3" indent="-285750" algn="just">
              <a:buFontTx/>
              <a:buChar char="-"/>
            </a:pPr>
            <a:r>
              <a:rPr lang="vi-VN" sz="3200" dirty="0">
                <a:latin typeface="#9Slide03 AmpleSoft Bold" panose="02000000000000000000" pitchFamily="2" charset="0"/>
              </a:rPr>
              <a:t>Ngọn lửa của các vật bị cháy</a:t>
            </a:r>
          </a:p>
          <a:p>
            <a:pPr marL="1657350" lvl="3" indent="-285750" algn="just">
              <a:buFontTx/>
              <a:buChar char="-"/>
            </a:pPr>
            <a:r>
              <a:rPr lang="vi-VN" sz="3200" dirty="0">
                <a:latin typeface="#9Slide03 AmpleSoft Bold" panose="02000000000000000000" pitchFamily="2" charset="0"/>
              </a:rPr>
              <a:t>Các vật sử dụng điện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2370131" y="279400"/>
            <a:ext cx="6557283" cy="1682969"/>
            <a:chOff x="3781153" y="3185945"/>
            <a:chExt cx="6557283" cy="1682969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781153" y="3249589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7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95" y="337770"/>
            <a:ext cx="2486652" cy="2232696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47852" y="2907023"/>
            <a:ext cx="10927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54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CÁCH PHÒNG TRÁNH NHỮNG RỦI RO, NGUY HIỂM KHI SỬ DỤNG NGUỒN NHIỆT.</a:t>
            </a:r>
            <a:endParaRPr lang="en-US" sz="5400" b="1" kern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8" name="图片占位符 8">
            <a:extLst>
              <a:ext uri="{FF2B5EF4-FFF2-40B4-BE49-F238E27FC236}">
                <a16:creationId xmlns:a16="http://schemas.microsoft.com/office/drawing/2014/main" id="{7025B3B1-E4BE-47EE-A5CA-134FC410B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3502"/>
          <a:stretch/>
        </p:blipFill>
        <p:spPr>
          <a:xfrm>
            <a:off x="6726183" y="950998"/>
            <a:ext cx="5278038" cy="57546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AF636F-D6F7-4360-BA9C-F48CBCB1AB1E}"/>
              </a:ext>
            </a:extLst>
          </p:cNvPr>
          <p:cNvGrpSpPr/>
          <p:nvPr/>
        </p:nvGrpSpPr>
        <p:grpSpPr>
          <a:xfrm>
            <a:off x="223260" y="964661"/>
            <a:ext cx="7694585" cy="2668446"/>
            <a:chOff x="4578474" y="3423388"/>
            <a:chExt cx="7694585" cy="3895860"/>
          </a:xfrm>
        </p:grpSpPr>
        <p:pic>
          <p:nvPicPr>
            <p:cNvPr id="10" name="Picture 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3F9B7A-F65A-43C2-BBD6-7BA4F71E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4578474" y="3423388"/>
              <a:ext cx="7694585" cy="38958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19974D-A3D5-444F-AA43-5195C1DE3C86}"/>
                </a:ext>
              </a:extLst>
            </p:cNvPr>
            <p:cNvSpPr txBox="1"/>
            <p:nvPr/>
          </p:nvSpPr>
          <p:spPr>
            <a:xfrm>
              <a:off x="5815336" y="4304330"/>
              <a:ext cx="5220860" cy="193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121212"/>
                  </a:solidFill>
                  <a:latin typeface="#9Slide03 AmpleSoft Bold" panose="02000000000000000000" pitchFamily="2" charset="0"/>
                </a:rPr>
                <a:t>Bạn còn biết nguồn nhiệt nào khác?</a:t>
              </a:r>
              <a:endParaRPr lang="en-US" sz="4000" b="1" dirty="0">
                <a:solidFill>
                  <a:srgbClr val="121212"/>
                </a:solidFill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AF636F-D6F7-4360-BA9C-F48CBCB1AB1E}"/>
              </a:ext>
            </a:extLst>
          </p:cNvPr>
          <p:cNvGrpSpPr/>
          <p:nvPr/>
        </p:nvGrpSpPr>
        <p:grpSpPr>
          <a:xfrm>
            <a:off x="98074" y="3263545"/>
            <a:ext cx="7694585" cy="2668446"/>
            <a:chOff x="4578474" y="3423388"/>
            <a:chExt cx="7694585" cy="3895860"/>
          </a:xfrm>
        </p:grpSpPr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3F9B7A-F65A-43C2-BBD6-7BA4F71E0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4578474" y="3423388"/>
              <a:ext cx="7694585" cy="38958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19974D-A3D5-444F-AA43-5195C1DE3C86}"/>
                </a:ext>
              </a:extLst>
            </p:cNvPr>
            <p:cNvSpPr txBox="1"/>
            <p:nvPr/>
          </p:nvSpPr>
          <p:spPr>
            <a:xfrm>
              <a:off x="5815336" y="4304330"/>
              <a:ext cx="5220860" cy="193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121212"/>
                  </a:solidFill>
                  <a:latin typeface="#9Slide03 AmpleSoft Bold" panose="02000000000000000000" pitchFamily="2" charset="0"/>
                </a:rPr>
                <a:t>Nhà bạn sử dụng nguồn nhiệt nào?</a:t>
              </a:r>
              <a:endParaRPr lang="en-US" sz="4000" b="1" dirty="0">
                <a:solidFill>
                  <a:srgbClr val="121212"/>
                </a:solidFill>
                <a:latin typeface="#9Slide03 AmpleSoft Bol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7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pic>
        <p:nvPicPr>
          <p:cNvPr id="15" name="Picture 9" descr="IMG_20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03" y="2214469"/>
            <a:ext cx="4259283" cy="2790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IMG_20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87" y="2214470"/>
            <a:ext cx="4191000" cy="2790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9">
            <a:extLst>
              <a:ext uri="{FF2B5EF4-FFF2-40B4-BE49-F238E27FC236}">
                <a16:creationId xmlns:a16="http://schemas.microsoft.com/office/drawing/2014/main" id="{D069813F-20BE-43D8-8B20-09A263CD9E45}"/>
              </a:ext>
            </a:extLst>
          </p:cNvPr>
          <p:cNvSpPr/>
          <p:nvPr/>
        </p:nvSpPr>
        <p:spPr>
          <a:xfrm>
            <a:off x="1871385" y="884525"/>
            <a:ext cx="8786104" cy="1049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vi-VN" altLang="zh-CN" sz="4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微软雅黑" panose="020B0503020204020204" pitchFamily="34" charset="-122"/>
              </a:rPr>
              <a:t>ĐIỀU GÌ SẼ XẢY RA?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96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grpSp>
        <p:nvGrpSpPr>
          <p:cNvPr id="8" name="Google Shape;4516;p67"/>
          <p:cNvGrpSpPr/>
          <p:nvPr/>
        </p:nvGrpSpPr>
        <p:grpSpPr>
          <a:xfrm rot="-611625">
            <a:off x="1449002" y="2242306"/>
            <a:ext cx="2845049" cy="3629196"/>
            <a:chOff x="5111475" y="3562250"/>
            <a:chExt cx="901700" cy="1150225"/>
          </a:xfrm>
        </p:grpSpPr>
        <p:sp>
          <p:nvSpPr>
            <p:cNvPr id="9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2201;p34"/>
          <p:cNvGrpSpPr/>
          <p:nvPr/>
        </p:nvGrpSpPr>
        <p:grpSpPr>
          <a:xfrm rot="10800000">
            <a:off x="3972474" y="218877"/>
            <a:ext cx="6638942" cy="4662302"/>
            <a:chOff x="6012925" y="2964625"/>
            <a:chExt cx="1368950" cy="1009975"/>
          </a:xfrm>
        </p:grpSpPr>
        <p:sp>
          <p:nvSpPr>
            <p:cNvPr id="141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4395;p66">
            <a:extLst>
              <a:ext uri="{FF2B5EF4-FFF2-40B4-BE49-F238E27FC236}">
                <a16:creationId xmlns:a16="http://schemas.microsoft.com/office/drawing/2014/main" id="{A154191E-968B-421D-A2C6-8F70267641C0}"/>
              </a:ext>
            </a:extLst>
          </p:cNvPr>
          <p:cNvSpPr txBox="1">
            <a:spLocks/>
          </p:cNvSpPr>
          <p:nvPr/>
        </p:nvSpPr>
        <p:spPr>
          <a:xfrm>
            <a:off x="4186982" y="1215922"/>
            <a:ext cx="5994843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VẬY CÓ NHỮNG CÁCH NÀO PHÒNG TRÁNH NHỮNG RỦI RO, NGUY HIỂM KHI SỬ DỤNG NGUỒN NHIỆT?</a:t>
            </a:r>
            <a:endParaRPr lang="en-US" sz="3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graphicFrame>
        <p:nvGraphicFramePr>
          <p:cNvPr id="147" name="Table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242527"/>
              </p:ext>
            </p:extLst>
          </p:nvPr>
        </p:nvGraphicFramePr>
        <p:xfrm>
          <a:off x="751113" y="767443"/>
          <a:ext cx="9144000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32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</a:t>
                      </a:r>
                      <a:r>
                        <a:rPr lang="en-US" sz="2800" baseline="0"/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Cách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phòng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tránh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053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8" name="Text Box 25"/>
          <p:cNvSpPr txBox="1">
            <a:spLocks noChangeArrowheads="1"/>
          </p:cNvSpPr>
          <p:nvPr/>
        </p:nvSpPr>
        <p:spPr bwMode="auto">
          <a:xfrm>
            <a:off x="827313" y="15103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cảm nắng do đi làm việc hoặc chơi dưới nắng to.</a:t>
            </a:r>
          </a:p>
        </p:txBody>
      </p:sp>
      <p:sp>
        <p:nvSpPr>
          <p:cNvPr id="149" name="Text Box 26"/>
          <p:cNvSpPr txBox="1">
            <a:spLocks noChangeArrowheads="1"/>
          </p:cNvSpPr>
          <p:nvPr/>
        </p:nvSpPr>
        <p:spPr bwMode="auto">
          <a:xfrm>
            <a:off x="5323113" y="1509967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Đội mũ, đeo kính khi ra đường. Không nên chơi ở chỗ quá nắng.</a:t>
            </a:r>
          </a:p>
        </p:txBody>
      </p:sp>
      <p:cxnSp>
        <p:nvCxnSpPr>
          <p:cNvPr id="150" name="Straight Connector 149"/>
          <p:cNvCxnSpPr/>
          <p:nvPr/>
        </p:nvCxnSpPr>
        <p:spPr>
          <a:xfrm flipV="1">
            <a:off x="751113" y="2894962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 Box 30"/>
          <p:cNvSpPr txBox="1">
            <a:spLocks noChangeArrowheads="1"/>
          </p:cNvSpPr>
          <p:nvPr/>
        </p:nvSpPr>
        <p:spPr bwMode="auto">
          <a:xfrm>
            <a:off x="5323113" y="2910568"/>
            <a:ext cx="4419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Không nên chơi đùa gần: bàn là, bếp than, bếp điện, ... đang sử dụng.</a:t>
            </a:r>
          </a:p>
        </p:txBody>
      </p:sp>
      <p:sp>
        <p:nvSpPr>
          <p:cNvPr id="152" name="Text Box 32"/>
          <p:cNvSpPr txBox="1">
            <a:spLocks noChangeArrowheads="1"/>
          </p:cNvSpPr>
          <p:nvPr/>
        </p:nvSpPr>
        <p:spPr bwMode="auto">
          <a:xfrm>
            <a:off x="827313" y="29200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Bị bỏng do chơi đùa gần vật tỏa nhiệt : bàn là, bếp than, bếp củi...</a:t>
            </a:r>
          </a:p>
        </p:txBody>
      </p:sp>
      <p:cxnSp>
        <p:nvCxnSpPr>
          <p:cNvPr id="153" name="Straight Connector 152"/>
          <p:cNvCxnSpPr/>
          <p:nvPr/>
        </p:nvCxnSpPr>
        <p:spPr>
          <a:xfrm flipV="1">
            <a:off x="751113" y="4329367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 Box 40"/>
          <p:cNvSpPr txBox="1">
            <a:spLocks noChangeArrowheads="1"/>
          </p:cNvSpPr>
          <p:nvPr/>
        </p:nvSpPr>
        <p:spPr bwMode="auto">
          <a:xfrm>
            <a:off x="5399313" y="44059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Dùng lót tay khi bê nồi, xoong, ấm ra khỏi nguồn nhiệt.</a:t>
            </a:r>
          </a:p>
        </p:txBody>
      </p:sp>
      <p:sp>
        <p:nvSpPr>
          <p:cNvPr id="155" name="Text Box 41"/>
          <p:cNvSpPr txBox="1">
            <a:spLocks noChangeArrowheads="1"/>
          </p:cNvSpPr>
          <p:nvPr/>
        </p:nvSpPr>
        <p:spPr bwMode="auto">
          <a:xfrm>
            <a:off x="827313" y="4405993"/>
            <a:ext cx="4343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bỏng</a:t>
            </a:r>
            <a:r>
              <a:rPr lang="en-US" sz="2800" dirty="0"/>
              <a:t> do </a:t>
            </a:r>
            <a:r>
              <a:rPr lang="en-US" sz="2800" dirty="0" err="1"/>
              <a:t>bê</a:t>
            </a:r>
            <a:r>
              <a:rPr lang="en-US" sz="2800" dirty="0"/>
              <a:t> </a:t>
            </a:r>
            <a:r>
              <a:rPr lang="en-US" sz="2800" dirty="0" err="1"/>
              <a:t>nồi</a:t>
            </a:r>
            <a:r>
              <a:rPr lang="en-US" sz="2800" dirty="0"/>
              <a:t>, </a:t>
            </a:r>
            <a:r>
              <a:rPr lang="en-US" sz="2800" dirty="0" err="1"/>
              <a:t>xoong</a:t>
            </a:r>
            <a:r>
              <a:rPr lang="en-US" sz="2800" dirty="0"/>
              <a:t>,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khỏi</a:t>
            </a:r>
            <a:r>
              <a:rPr lang="en-US" sz="2800" dirty="0"/>
              <a:t> </a:t>
            </a:r>
            <a:r>
              <a:rPr lang="en-US" sz="2800" dirty="0" err="1"/>
              <a:t>nguồn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endParaRPr lang="en-US" sz="2800" dirty="0"/>
          </a:p>
        </p:txBody>
      </p:sp>
      <p:pic>
        <p:nvPicPr>
          <p:cNvPr id="156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9409326" y="1786877"/>
            <a:ext cx="3304222" cy="67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utoUpdateAnimBg="0"/>
      <p:bldP spid="149" grpId="0" autoUpdateAnimBg="0"/>
      <p:bldP spid="151" grpId="0" autoUpdateAnimBg="0"/>
      <p:bldP spid="152" grpId="0" autoUpdateAnimBg="0"/>
      <p:bldP spid="154" grpId="0" autoUpdateAnimBg="0"/>
      <p:bldP spid="15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43" y="726663"/>
            <a:ext cx="8595314" cy="429765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4544844" y="972801"/>
            <a:ext cx="438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effectLst/>
                <a:uLnTx/>
                <a:uFillTx/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KHỞI</a:t>
            </a:r>
            <a:r>
              <a:rPr kumimoji="0" lang="en-US" altLang="zh-CN" sz="9600" b="1" i="0" u="none" strike="noStrike" kern="1200" cap="none" spc="0" normalizeH="0" noProof="0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effectLst/>
                <a:uLnTx/>
                <a:uFillTx/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 ĐỘNG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75000"/>
                  </a:schemeClr>
                </a:solidFill>
                <a:prstDash val="sysDash"/>
              </a:ln>
              <a:solidFill>
                <a:srgbClr val="F7A27E"/>
              </a:solidFill>
              <a:effectLst/>
              <a:uLnTx/>
              <a:uFillTx/>
              <a:latin typeface="UTM Americana EB" panose="0204060305050602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2517630" y="700501"/>
            <a:ext cx="1891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u="none" strike="noStrike" kern="1200" cap="none" spc="0" normalizeH="0" baseline="0" noProof="0" dirty="0">
                <a:ln>
                  <a:noFill/>
                </a:ln>
                <a:solidFill>
                  <a:srgbClr val="FF7847"/>
                </a:solidFill>
                <a:effectLst/>
                <a:uLnTx/>
                <a:uFillTx/>
                <a:latin typeface="UTM Cookies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9757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620988"/>
              </p:ext>
            </p:extLst>
          </p:nvPr>
        </p:nvGraphicFramePr>
        <p:xfrm>
          <a:off x="726623" y="489859"/>
          <a:ext cx="9144000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97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</a:t>
                      </a:r>
                      <a:r>
                        <a:rPr lang="en-US" sz="2800" baseline="0"/>
                        <a:t> rủi ro, nguy hiểm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Cách</a:t>
                      </a:r>
                      <a:r>
                        <a:rPr lang="en-US" sz="2800" baseline="0"/>
                        <a:t> phòng tránh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053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V="1">
            <a:off x="726623" y="2375809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26623" y="3518383"/>
            <a:ext cx="9144000" cy="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802823" y="1449293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do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 than, </a:t>
            </a:r>
            <a:r>
              <a:rPr lang="en-US" sz="2800" dirty="0" err="1"/>
              <a:t>bếp</a:t>
            </a:r>
            <a:r>
              <a:rPr lang="en-US" sz="2800" dirty="0"/>
              <a:t> </a:t>
            </a:r>
            <a:r>
              <a:rPr lang="en-US" sz="2800" dirty="0" err="1"/>
              <a:t>củi</a:t>
            </a:r>
            <a:r>
              <a:rPr lang="en-US" sz="2800" dirty="0"/>
              <a:t>.</a:t>
            </a: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4993823" y="1407472"/>
            <a:ext cx="480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 than, </a:t>
            </a:r>
            <a:r>
              <a:rPr lang="en-US" sz="2800" dirty="0" err="1"/>
              <a:t>bếp</a:t>
            </a:r>
            <a:r>
              <a:rPr lang="en-US" sz="2800" dirty="0"/>
              <a:t> </a:t>
            </a:r>
            <a:r>
              <a:rPr lang="en-US" sz="2800" dirty="0" err="1"/>
              <a:t>củi</a:t>
            </a:r>
            <a:r>
              <a:rPr lang="en-US" sz="2800" dirty="0"/>
              <a:t>.</a:t>
            </a:r>
          </a:p>
        </p:txBody>
      </p:sp>
      <p:sp>
        <p:nvSpPr>
          <p:cNvPr id="18" name="Text Box 56"/>
          <p:cNvSpPr txBox="1">
            <a:spLocks noChangeArrowheads="1"/>
          </p:cNvSpPr>
          <p:nvPr/>
        </p:nvSpPr>
        <p:spPr bwMode="auto">
          <a:xfrm>
            <a:off x="879023" y="2462075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nồi</a:t>
            </a:r>
            <a:r>
              <a:rPr lang="en-US" sz="2800" dirty="0"/>
              <a:t>, </a:t>
            </a:r>
            <a:r>
              <a:rPr lang="en-US" sz="2800" dirty="0" err="1"/>
              <a:t>xoong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to...</a:t>
            </a:r>
          </a:p>
        </p:txBody>
      </p: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4993823" y="2375809"/>
            <a:ext cx="4724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/>
              <a:t>- Để lửa vừa phải khi đun nấu...</a:t>
            </a:r>
          </a:p>
        </p:txBody>
      </p:sp>
      <p:sp>
        <p:nvSpPr>
          <p:cNvPr id="20" name="Text Box 56"/>
          <p:cNvSpPr txBox="1">
            <a:spLocks noChangeArrowheads="1"/>
          </p:cNvSpPr>
          <p:nvPr/>
        </p:nvSpPr>
        <p:spPr bwMode="auto">
          <a:xfrm>
            <a:off x="773253" y="3564685"/>
            <a:ext cx="4343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- Chập điện, bị điện giật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4993823" y="3518809"/>
            <a:ext cx="4800600" cy="1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>
                <a:latin typeface="Arial" pitchFamily="34" charset="0"/>
                <a:cs typeface="Arial" pitchFamily="34" charset="0"/>
              </a:rPr>
              <a:t>- Dùng các thiết bị điện xong phải rút phích cắm hoặc tắt công tắc, đường dây và các ổ cắm phải an toàn.</a:t>
            </a:r>
          </a:p>
        </p:txBody>
      </p:sp>
      <p:pic>
        <p:nvPicPr>
          <p:cNvPr id="23" name="图片占位符 8">
            <a:extLst>
              <a:ext uri="{FF2B5EF4-FFF2-40B4-BE49-F238E27FC236}">
                <a16:creationId xmlns:a16="http://schemas.microsoft.com/office/drawing/2014/main" id="{867331B9-77C9-4F72-9979-8F52A06759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9" r="5123"/>
          <a:stretch/>
        </p:blipFill>
        <p:spPr>
          <a:xfrm>
            <a:off x="9499133" y="1664412"/>
            <a:ext cx="3304222" cy="67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1796620" y="1236327"/>
            <a:ext cx="7860305" cy="2985714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2370131" y="279400"/>
            <a:ext cx="6557283" cy="1682969"/>
            <a:chOff x="3781153" y="3185945"/>
            <a:chExt cx="6557283" cy="1682969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781153" y="3249589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KẾT LUẬN</a:t>
              </a:r>
              <a:endParaRPr lang="th-TH" sz="115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99689" y="1678458"/>
            <a:ext cx="746068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"/>
            <a:r>
              <a:rPr lang="vi-VN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Khi sử dụng nguồn nhiệt cần chú ý tránh những rủi ro, nguy hiểm cho bản thân và những người xung quanh.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63" y="960310"/>
            <a:ext cx="2486652" cy="2232696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43571" y="2926479"/>
            <a:ext cx="1092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54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TIẾT KIỆM KHI SỬ DỤNG NGUỒN NHIỆT</a:t>
            </a:r>
            <a:endParaRPr lang="en-US" sz="5400" b="1" kern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F7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pic>
        <p:nvPicPr>
          <p:cNvPr id="18" name="Graphic 152">
            <a:extLst>
              <a:ext uri="{FF2B5EF4-FFF2-40B4-BE49-F238E27FC236}">
                <a16:creationId xmlns:a16="http://schemas.microsoft.com/office/drawing/2014/main" id="{4AF5A031-1965-4B48-BD38-513C56804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116377">
            <a:off x="8785490" y="3466456"/>
            <a:ext cx="1376593" cy="2413507"/>
          </a:xfrm>
          <a:prstGeom prst="rect">
            <a:avLst/>
          </a:prstGeom>
        </p:spPr>
      </p:pic>
      <p:pic>
        <p:nvPicPr>
          <p:cNvPr id="19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8325346" flipH="1">
            <a:off x="8690530" y="4643993"/>
            <a:ext cx="838729" cy="1698258"/>
          </a:xfrm>
          <a:prstGeom prst="rect">
            <a:avLst/>
          </a:prstGeom>
        </p:spPr>
      </p:pic>
      <p:pic>
        <p:nvPicPr>
          <p:cNvPr id="20" name="Graphic 169">
            <a:extLst>
              <a:ext uri="{FF2B5EF4-FFF2-40B4-BE49-F238E27FC236}">
                <a16:creationId xmlns:a16="http://schemas.microsoft.com/office/drawing/2014/main" id="{92140B7C-EAB5-4331-A517-56301AC21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99209" y="3264171"/>
            <a:ext cx="1712149" cy="80219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DB984D-3559-4ED5-8A57-A6CBA72C048E}"/>
              </a:ext>
            </a:extLst>
          </p:cNvPr>
          <p:cNvGrpSpPr/>
          <p:nvPr/>
        </p:nvGrpSpPr>
        <p:grpSpPr>
          <a:xfrm>
            <a:off x="-576232" y="3043590"/>
            <a:ext cx="5024721" cy="4347630"/>
            <a:chOff x="163680" y="2817206"/>
            <a:chExt cx="5024721" cy="43476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51C33EC-6C53-4DFC-9930-00978B8FD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09FD09A1-2CE0-476E-8F3B-9F88629C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1DF63BBE-F905-458B-BC5B-B37B6D47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B8DCE00-D850-476D-90B8-693EDFB07632}"/>
              </a:ext>
            </a:extLst>
          </p:cNvPr>
          <p:cNvSpPr/>
          <p:nvPr/>
        </p:nvSpPr>
        <p:spPr>
          <a:xfrm>
            <a:off x="2656400" y="1879086"/>
            <a:ext cx="6627474" cy="3210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>
                    <a:lumMod val="75000"/>
                  </a:schemeClr>
                </a:solidFill>
                <a:latin typeface="#9Slide03 AmpleSoft Bold" panose="02000000000000000000" pitchFamily="2" charset="0"/>
              </a:rPr>
              <a:t>Em và gia đình làm gì để tiết kiệm nguồn nhiệt?</a:t>
            </a:r>
            <a:endParaRPr lang="en-US" sz="6000" b="1" dirty="0">
              <a:solidFill>
                <a:schemeClr val="tx1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chọn hướng đặt bàn học tốt nhất cho con - ĐÈN LED NHẬT BẢN CHÍNH HÃ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42" y="304388"/>
            <a:ext cx="7814553" cy="6276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-86059" y="2385096"/>
            <a:ext cx="40743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5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 BÀN HỌC GẦN CỬA SỔ</a:t>
            </a:r>
            <a:endParaRPr lang="en-US" altLang="en-US" sz="5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16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ại sao nên hạn chế phơi quần áo qua đêm? Mẹo phơi đồ đúng c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66" y="385796"/>
            <a:ext cx="8399165" cy="6313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353190" y="1933339"/>
            <a:ext cx="28763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PHƠI QUẦN ÁO DƯỚI ÁNH NẮNG MẶT TRỜI</a:t>
            </a:r>
            <a:endParaRPr lang="en-US" alt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19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402772" y="1536174"/>
            <a:ext cx="26452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TỦ LẠNH RỘNG VÀ LÂU</a:t>
            </a:r>
            <a:endParaRPr lang="en-US" alt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10601" r="20130" b="24392"/>
          <a:stretch/>
        </p:blipFill>
        <p:spPr>
          <a:xfrm>
            <a:off x="3200400" y="181177"/>
            <a:ext cx="8660860" cy="6495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82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6E7A29-8391-42DB-8740-C74D6F353DE9}"/>
              </a:ext>
            </a:extLst>
          </p:cNvPr>
          <p:cNvSpPr txBox="1"/>
          <p:nvPr/>
        </p:nvSpPr>
        <p:spPr>
          <a:xfrm>
            <a:off x="288472" y="1699460"/>
            <a:ext cx="292825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</a:pPr>
            <a:r>
              <a:rPr lang="vi-VN" altLang="en-US" sz="4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 THIẾT BỊ ĐIỆN KHI KHÔNG SỬ DỤNG</a:t>
            </a:r>
            <a:endParaRPr lang="en-US" altLang="en-US" sz="4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22 CÁCH TIẾT KIỆM ĐIỆN MANG LẠI HIỆU QUẢ TỐI ƯU | KINGS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39" y="442004"/>
            <a:ext cx="7308715" cy="5992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5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1229203" y="329418"/>
            <a:ext cx="9912694" cy="1665385"/>
            <a:chOff x="3789317" y="3185945"/>
            <a:chExt cx="6565093" cy="1665385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CÁCH TIẾT KIỆM</a:t>
              </a:r>
              <a:endParaRPr lang="th-TH" sz="115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805291" y="323200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115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CÁCH TIẾT KIỆM</a:t>
              </a:r>
              <a:endParaRPr lang="th-TH" sz="115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110" name="Rectangles 77828">
            <a:extLst>
              <a:ext uri="{FF2B5EF4-FFF2-40B4-BE49-F238E27FC236}">
                <a16:creationId xmlns:a16="http://schemas.microsoft.com/office/drawing/2014/main" id="{3D737733-7F78-45C6-9A09-9CE878241082}"/>
              </a:ext>
            </a:extLst>
          </p:cNvPr>
          <p:cNvSpPr/>
          <p:nvPr/>
        </p:nvSpPr>
        <p:spPr>
          <a:xfrm>
            <a:off x="1963963" y="1885777"/>
            <a:ext cx="8467293" cy="3539430"/>
          </a:xfrm>
          <a:custGeom>
            <a:avLst/>
            <a:gdLst>
              <a:gd name="connsiteX0" fmla="*/ 0 w 8467293"/>
              <a:gd name="connsiteY0" fmla="*/ 0 h 3539430"/>
              <a:gd name="connsiteX1" fmla="*/ 479813 w 8467293"/>
              <a:gd name="connsiteY1" fmla="*/ 0 h 3539430"/>
              <a:gd name="connsiteX2" fmla="*/ 1128972 w 8467293"/>
              <a:gd name="connsiteY2" fmla="*/ 0 h 3539430"/>
              <a:gd name="connsiteX3" fmla="*/ 1439440 w 8467293"/>
              <a:gd name="connsiteY3" fmla="*/ 0 h 3539430"/>
              <a:gd name="connsiteX4" fmla="*/ 1749907 w 8467293"/>
              <a:gd name="connsiteY4" fmla="*/ 0 h 3539430"/>
              <a:gd name="connsiteX5" fmla="*/ 2060375 w 8467293"/>
              <a:gd name="connsiteY5" fmla="*/ 0 h 3539430"/>
              <a:gd name="connsiteX6" fmla="*/ 2540188 w 8467293"/>
              <a:gd name="connsiteY6" fmla="*/ 0 h 3539430"/>
              <a:gd name="connsiteX7" fmla="*/ 3274020 w 8467293"/>
              <a:gd name="connsiteY7" fmla="*/ 0 h 3539430"/>
              <a:gd name="connsiteX8" fmla="*/ 3923179 w 8467293"/>
              <a:gd name="connsiteY8" fmla="*/ 0 h 3539430"/>
              <a:gd name="connsiteX9" fmla="*/ 4233647 w 8467293"/>
              <a:gd name="connsiteY9" fmla="*/ 0 h 3539430"/>
              <a:gd name="connsiteX10" fmla="*/ 4798133 w 8467293"/>
              <a:gd name="connsiteY10" fmla="*/ 0 h 3539430"/>
              <a:gd name="connsiteX11" fmla="*/ 5108600 w 8467293"/>
              <a:gd name="connsiteY11" fmla="*/ 0 h 3539430"/>
              <a:gd name="connsiteX12" fmla="*/ 5757759 w 8467293"/>
              <a:gd name="connsiteY12" fmla="*/ 0 h 3539430"/>
              <a:gd name="connsiteX13" fmla="*/ 6322245 w 8467293"/>
              <a:gd name="connsiteY13" fmla="*/ 0 h 3539430"/>
              <a:gd name="connsiteX14" fmla="*/ 6717386 w 8467293"/>
              <a:gd name="connsiteY14" fmla="*/ 0 h 3539430"/>
              <a:gd name="connsiteX15" fmla="*/ 7197199 w 8467293"/>
              <a:gd name="connsiteY15" fmla="*/ 0 h 3539430"/>
              <a:gd name="connsiteX16" fmla="*/ 7677012 w 8467293"/>
              <a:gd name="connsiteY16" fmla="*/ 0 h 3539430"/>
              <a:gd name="connsiteX17" fmla="*/ 8467293 w 8467293"/>
              <a:gd name="connsiteY17" fmla="*/ 0 h 3539430"/>
              <a:gd name="connsiteX18" fmla="*/ 8467293 w 8467293"/>
              <a:gd name="connsiteY18" fmla="*/ 625299 h 3539430"/>
              <a:gd name="connsiteX19" fmla="*/ 8467293 w 8467293"/>
              <a:gd name="connsiteY19" fmla="*/ 1250599 h 3539430"/>
              <a:gd name="connsiteX20" fmla="*/ 8467293 w 8467293"/>
              <a:gd name="connsiteY20" fmla="*/ 1875898 h 3539430"/>
              <a:gd name="connsiteX21" fmla="*/ 8467293 w 8467293"/>
              <a:gd name="connsiteY21" fmla="*/ 2465803 h 3539430"/>
              <a:gd name="connsiteX22" fmla="*/ 8467293 w 8467293"/>
              <a:gd name="connsiteY22" fmla="*/ 2949525 h 3539430"/>
              <a:gd name="connsiteX23" fmla="*/ 8467293 w 8467293"/>
              <a:gd name="connsiteY23" fmla="*/ 3539430 h 3539430"/>
              <a:gd name="connsiteX24" fmla="*/ 8072153 w 8467293"/>
              <a:gd name="connsiteY24" fmla="*/ 3539430 h 3539430"/>
              <a:gd name="connsiteX25" fmla="*/ 7507666 w 8467293"/>
              <a:gd name="connsiteY25" fmla="*/ 3539430 h 3539430"/>
              <a:gd name="connsiteX26" fmla="*/ 6943180 w 8467293"/>
              <a:gd name="connsiteY26" fmla="*/ 3539430 h 3539430"/>
              <a:gd name="connsiteX27" fmla="*/ 6463367 w 8467293"/>
              <a:gd name="connsiteY27" fmla="*/ 3539430 h 3539430"/>
              <a:gd name="connsiteX28" fmla="*/ 5814208 w 8467293"/>
              <a:gd name="connsiteY28" fmla="*/ 3539430 h 3539430"/>
              <a:gd name="connsiteX29" fmla="*/ 5334395 w 8467293"/>
              <a:gd name="connsiteY29" fmla="*/ 3539430 h 3539430"/>
              <a:gd name="connsiteX30" fmla="*/ 4854581 w 8467293"/>
              <a:gd name="connsiteY30" fmla="*/ 3539430 h 3539430"/>
              <a:gd name="connsiteX31" fmla="*/ 4544114 w 8467293"/>
              <a:gd name="connsiteY31" fmla="*/ 3539430 h 3539430"/>
              <a:gd name="connsiteX32" fmla="*/ 3979628 w 8467293"/>
              <a:gd name="connsiteY32" fmla="*/ 3539430 h 3539430"/>
              <a:gd name="connsiteX33" fmla="*/ 3245796 w 8467293"/>
              <a:gd name="connsiteY33" fmla="*/ 3539430 h 3539430"/>
              <a:gd name="connsiteX34" fmla="*/ 2596637 w 8467293"/>
              <a:gd name="connsiteY34" fmla="*/ 3539430 h 3539430"/>
              <a:gd name="connsiteX35" fmla="*/ 2201496 w 8467293"/>
              <a:gd name="connsiteY35" fmla="*/ 3539430 h 3539430"/>
              <a:gd name="connsiteX36" fmla="*/ 1721683 w 8467293"/>
              <a:gd name="connsiteY36" fmla="*/ 3539430 h 3539430"/>
              <a:gd name="connsiteX37" fmla="*/ 987851 w 8467293"/>
              <a:gd name="connsiteY37" fmla="*/ 3539430 h 3539430"/>
              <a:gd name="connsiteX38" fmla="*/ 0 w 8467293"/>
              <a:gd name="connsiteY38" fmla="*/ 3539430 h 3539430"/>
              <a:gd name="connsiteX39" fmla="*/ 0 w 8467293"/>
              <a:gd name="connsiteY39" fmla="*/ 2949525 h 3539430"/>
              <a:gd name="connsiteX40" fmla="*/ 0 w 8467293"/>
              <a:gd name="connsiteY40" fmla="*/ 2324226 h 3539430"/>
              <a:gd name="connsiteX41" fmla="*/ 0 w 8467293"/>
              <a:gd name="connsiteY41" fmla="*/ 1840504 h 3539430"/>
              <a:gd name="connsiteX42" fmla="*/ 0 w 8467293"/>
              <a:gd name="connsiteY42" fmla="*/ 1250599 h 3539430"/>
              <a:gd name="connsiteX43" fmla="*/ 0 w 8467293"/>
              <a:gd name="connsiteY43" fmla="*/ 766877 h 3539430"/>
              <a:gd name="connsiteX44" fmla="*/ 0 w 8467293"/>
              <a:gd name="connsiteY4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467293" h="3539430" fill="none" extrusionOk="0">
                <a:moveTo>
                  <a:pt x="0" y="0"/>
                </a:moveTo>
                <a:cubicBezTo>
                  <a:pt x="211246" y="-33515"/>
                  <a:pt x="323651" y="30799"/>
                  <a:pt x="479813" y="0"/>
                </a:cubicBezTo>
                <a:cubicBezTo>
                  <a:pt x="635975" y="-30799"/>
                  <a:pt x="905260" y="29763"/>
                  <a:pt x="1128972" y="0"/>
                </a:cubicBezTo>
                <a:cubicBezTo>
                  <a:pt x="1352684" y="-29763"/>
                  <a:pt x="1360262" y="16727"/>
                  <a:pt x="1439440" y="0"/>
                </a:cubicBezTo>
                <a:cubicBezTo>
                  <a:pt x="1518618" y="-16727"/>
                  <a:pt x="1686145" y="25470"/>
                  <a:pt x="1749907" y="0"/>
                </a:cubicBezTo>
                <a:cubicBezTo>
                  <a:pt x="1813669" y="-25470"/>
                  <a:pt x="1991777" y="29055"/>
                  <a:pt x="2060375" y="0"/>
                </a:cubicBezTo>
                <a:cubicBezTo>
                  <a:pt x="2128973" y="-29055"/>
                  <a:pt x="2429421" y="44402"/>
                  <a:pt x="2540188" y="0"/>
                </a:cubicBezTo>
                <a:cubicBezTo>
                  <a:pt x="2650955" y="-44402"/>
                  <a:pt x="3056673" y="33436"/>
                  <a:pt x="3274020" y="0"/>
                </a:cubicBezTo>
                <a:cubicBezTo>
                  <a:pt x="3491367" y="-33436"/>
                  <a:pt x="3790272" y="10927"/>
                  <a:pt x="3923179" y="0"/>
                </a:cubicBezTo>
                <a:cubicBezTo>
                  <a:pt x="4056086" y="-10927"/>
                  <a:pt x="4084384" y="24046"/>
                  <a:pt x="4233647" y="0"/>
                </a:cubicBezTo>
                <a:cubicBezTo>
                  <a:pt x="4382910" y="-24046"/>
                  <a:pt x="4626286" y="46834"/>
                  <a:pt x="4798133" y="0"/>
                </a:cubicBezTo>
                <a:cubicBezTo>
                  <a:pt x="4969980" y="-46834"/>
                  <a:pt x="4993318" y="8900"/>
                  <a:pt x="5108600" y="0"/>
                </a:cubicBezTo>
                <a:cubicBezTo>
                  <a:pt x="5223882" y="-8900"/>
                  <a:pt x="5521193" y="73258"/>
                  <a:pt x="5757759" y="0"/>
                </a:cubicBezTo>
                <a:cubicBezTo>
                  <a:pt x="5994325" y="-73258"/>
                  <a:pt x="6140426" y="61198"/>
                  <a:pt x="6322245" y="0"/>
                </a:cubicBezTo>
                <a:cubicBezTo>
                  <a:pt x="6504064" y="-61198"/>
                  <a:pt x="6623162" y="19669"/>
                  <a:pt x="6717386" y="0"/>
                </a:cubicBezTo>
                <a:cubicBezTo>
                  <a:pt x="6811610" y="-19669"/>
                  <a:pt x="7041026" y="48376"/>
                  <a:pt x="7197199" y="0"/>
                </a:cubicBezTo>
                <a:cubicBezTo>
                  <a:pt x="7353372" y="-48376"/>
                  <a:pt x="7507723" y="6195"/>
                  <a:pt x="7677012" y="0"/>
                </a:cubicBezTo>
                <a:cubicBezTo>
                  <a:pt x="7846301" y="-6195"/>
                  <a:pt x="8229609" y="69687"/>
                  <a:pt x="8467293" y="0"/>
                </a:cubicBezTo>
                <a:cubicBezTo>
                  <a:pt x="8483882" y="165375"/>
                  <a:pt x="8425720" y="443397"/>
                  <a:pt x="8467293" y="625299"/>
                </a:cubicBezTo>
                <a:cubicBezTo>
                  <a:pt x="8508866" y="807201"/>
                  <a:pt x="8427971" y="941351"/>
                  <a:pt x="8467293" y="1250599"/>
                </a:cubicBezTo>
                <a:cubicBezTo>
                  <a:pt x="8506615" y="1559847"/>
                  <a:pt x="8440194" y="1694800"/>
                  <a:pt x="8467293" y="1875898"/>
                </a:cubicBezTo>
                <a:cubicBezTo>
                  <a:pt x="8494392" y="2056996"/>
                  <a:pt x="8451519" y="2282871"/>
                  <a:pt x="8467293" y="2465803"/>
                </a:cubicBezTo>
                <a:cubicBezTo>
                  <a:pt x="8483067" y="2648735"/>
                  <a:pt x="8456614" y="2852619"/>
                  <a:pt x="8467293" y="2949525"/>
                </a:cubicBezTo>
                <a:cubicBezTo>
                  <a:pt x="8477972" y="3046431"/>
                  <a:pt x="8445691" y="3245315"/>
                  <a:pt x="8467293" y="3539430"/>
                </a:cubicBezTo>
                <a:cubicBezTo>
                  <a:pt x="8330462" y="3581760"/>
                  <a:pt x="8251065" y="3524064"/>
                  <a:pt x="8072153" y="3539430"/>
                </a:cubicBezTo>
                <a:cubicBezTo>
                  <a:pt x="7893241" y="3554796"/>
                  <a:pt x="7688854" y="3512294"/>
                  <a:pt x="7507666" y="3539430"/>
                </a:cubicBezTo>
                <a:cubicBezTo>
                  <a:pt x="7326478" y="3566566"/>
                  <a:pt x="7070828" y="3528078"/>
                  <a:pt x="6943180" y="3539430"/>
                </a:cubicBezTo>
                <a:cubicBezTo>
                  <a:pt x="6815532" y="3550782"/>
                  <a:pt x="6565228" y="3509884"/>
                  <a:pt x="6463367" y="3539430"/>
                </a:cubicBezTo>
                <a:cubicBezTo>
                  <a:pt x="6361506" y="3568976"/>
                  <a:pt x="6114099" y="3512690"/>
                  <a:pt x="5814208" y="3539430"/>
                </a:cubicBezTo>
                <a:cubicBezTo>
                  <a:pt x="5514317" y="3566170"/>
                  <a:pt x="5444152" y="3495485"/>
                  <a:pt x="5334395" y="3539430"/>
                </a:cubicBezTo>
                <a:cubicBezTo>
                  <a:pt x="5224638" y="3583375"/>
                  <a:pt x="5009435" y="3505515"/>
                  <a:pt x="4854581" y="3539430"/>
                </a:cubicBezTo>
                <a:cubicBezTo>
                  <a:pt x="4699727" y="3573345"/>
                  <a:pt x="4677795" y="3535440"/>
                  <a:pt x="4544114" y="3539430"/>
                </a:cubicBezTo>
                <a:cubicBezTo>
                  <a:pt x="4410433" y="3543420"/>
                  <a:pt x="4139493" y="3508074"/>
                  <a:pt x="3979628" y="3539430"/>
                </a:cubicBezTo>
                <a:cubicBezTo>
                  <a:pt x="3819763" y="3570786"/>
                  <a:pt x="3598429" y="3535930"/>
                  <a:pt x="3245796" y="3539430"/>
                </a:cubicBezTo>
                <a:cubicBezTo>
                  <a:pt x="2893163" y="3542930"/>
                  <a:pt x="2880168" y="3507462"/>
                  <a:pt x="2596637" y="3539430"/>
                </a:cubicBezTo>
                <a:cubicBezTo>
                  <a:pt x="2313106" y="3571398"/>
                  <a:pt x="2294809" y="3504872"/>
                  <a:pt x="2201496" y="3539430"/>
                </a:cubicBezTo>
                <a:cubicBezTo>
                  <a:pt x="2108183" y="3573988"/>
                  <a:pt x="1929935" y="3499572"/>
                  <a:pt x="1721683" y="3539430"/>
                </a:cubicBezTo>
                <a:cubicBezTo>
                  <a:pt x="1513431" y="3579288"/>
                  <a:pt x="1237199" y="3507384"/>
                  <a:pt x="987851" y="3539430"/>
                </a:cubicBezTo>
                <a:cubicBezTo>
                  <a:pt x="738503" y="3571476"/>
                  <a:pt x="447673" y="3423785"/>
                  <a:pt x="0" y="3539430"/>
                </a:cubicBezTo>
                <a:cubicBezTo>
                  <a:pt x="-6462" y="3265863"/>
                  <a:pt x="69978" y="3241132"/>
                  <a:pt x="0" y="2949525"/>
                </a:cubicBezTo>
                <a:cubicBezTo>
                  <a:pt x="-69978" y="2657919"/>
                  <a:pt x="33234" y="2454532"/>
                  <a:pt x="0" y="2324226"/>
                </a:cubicBezTo>
                <a:cubicBezTo>
                  <a:pt x="-33234" y="2193920"/>
                  <a:pt x="53611" y="2027367"/>
                  <a:pt x="0" y="1840504"/>
                </a:cubicBezTo>
                <a:cubicBezTo>
                  <a:pt x="-53611" y="1653641"/>
                  <a:pt x="39775" y="1460658"/>
                  <a:pt x="0" y="1250599"/>
                </a:cubicBezTo>
                <a:cubicBezTo>
                  <a:pt x="-39775" y="1040540"/>
                  <a:pt x="37564" y="915839"/>
                  <a:pt x="0" y="766877"/>
                </a:cubicBezTo>
                <a:cubicBezTo>
                  <a:pt x="-37564" y="617915"/>
                  <a:pt x="83321" y="361465"/>
                  <a:pt x="0" y="0"/>
                </a:cubicBezTo>
                <a:close/>
              </a:path>
              <a:path w="8467293" h="3539430" stroke="0" extrusionOk="0">
                <a:moveTo>
                  <a:pt x="0" y="0"/>
                </a:moveTo>
                <a:cubicBezTo>
                  <a:pt x="232976" y="-1604"/>
                  <a:pt x="332059" y="7650"/>
                  <a:pt x="479813" y="0"/>
                </a:cubicBezTo>
                <a:cubicBezTo>
                  <a:pt x="627567" y="-7650"/>
                  <a:pt x="779953" y="44205"/>
                  <a:pt x="874954" y="0"/>
                </a:cubicBezTo>
                <a:cubicBezTo>
                  <a:pt x="969955" y="-44205"/>
                  <a:pt x="1174988" y="13021"/>
                  <a:pt x="1270094" y="0"/>
                </a:cubicBezTo>
                <a:cubicBezTo>
                  <a:pt x="1365200" y="-13021"/>
                  <a:pt x="1562521" y="31716"/>
                  <a:pt x="1665234" y="0"/>
                </a:cubicBezTo>
                <a:cubicBezTo>
                  <a:pt x="1767947" y="-31716"/>
                  <a:pt x="1863450" y="26"/>
                  <a:pt x="1975702" y="0"/>
                </a:cubicBezTo>
                <a:cubicBezTo>
                  <a:pt x="2087954" y="-26"/>
                  <a:pt x="2369789" y="24525"/>
                  <a:pt x="2540188" y="0"/>
                </a:cubicBezTo>
                <a:cubicBezTo>
                  <a:pt x="2710587" y="-24525"/>
                  <a:pt x="3006135" y="24340"/>
                  <a:pt x="3189347" y="0"/>
                </a:cubicBezTo>
                <a:cubicBezTo>
                  <a:pt x="3372559" y="-24340"/>
                  <a:pt x="3474782" y="23644"/>
                  <a:pt x="3753833" y="0"/>
                </a:cubicBezTo>
                <a:cubicBezTo>
                  <a:pt x="4032884" y="-23644"/>
                  <a:pt x="4219376" y="63199"/>
                  <a:pt x="4402992" y="0"/>
                </a:cubicBezTo>
                <a:cubicBezTo>
                  <a:pt x="4586608" y="-63199"/>
                  <a:pt x="4811532" y="26390"/>
                  <a:pt x="4967479" y="0"/>
                </a:cubicBezTo>
                <a:cubicBezTo>
                  <a:pt x="5123426" y="-26390"/>
                  <a:pt x="5476983" y="36027"/>
                  <a:pt x="5701311" y="0"/>
                </a:cubicBezTo>
                <a:cubicBezTo>
                  <a:pt x="5925639" y="-36027"/>
                  <a:pt x="6279816" y="35256"/>
                  <a:pt x="6435143" y="0"/>
                </a:cubicBezTo>
                <a:cubicBezTo>
                  <a:pt x="6590470" y="-35256"/>
                  <a:pt x="6925212" y="4626"/>
                  <a:pt x="7168975" y="0"/>
                </a:cubicBezTo>
                <a:cubicBezTo>
                  <a:pt x="7412738" y="-4626"/>
                  <a:pt x="7580064" y="44125"/>
                  <a:pt x="7818134" y="0"/>
                </a:cubicBezTo>
                <a:cubicBezTo>
                  <a:pt x="8056204" y="-44125"/>
                  <a:pt x="8219557" y="46379"/>
                  <a:pt x="8467293" y="0"/>
                </a:cubicBezTo>
                <a:cubicBezTo>
                  <a:pt x="8532275" y="158935"/>
                  <a:pt x="8446303" y="435872"/>
                  <a:pt x="8467293" y="554511"/>
                </a:cubicBezTo>
                <a:cubicBezTo>
                  <a:pt x="8488283" y="673150"/>
                  <a:pt x="8438922" y="849042"/>
                  <a:pt x="8467293" y="1073627"/>
                </a:cubicBezTo>
                <a:cubicBezTo>
                  <a:pt x="8495664" y="1298212"/>
                  <a:pt x="8447287" y="1421032"/>
                  <a:pt x="8467293" y="1557349"/>
                </a:cubicBezTo>
                <a:cubicBezTo>
                  <a:pt x="8487299" y="1693666"/>
                  <a:pt x="8451443" y="1813934"/>
                  <a:pt x="8467293" y="2041071"/>
                </a:cubicBezTo>
                <a:cubicBezTo>
                  <a:pt x="8483143" y="2268208"/>
                  <a:pt x="8420570" y="2475685"/>
                  <a:pt x="8467293" y="2630976"/>
                </a:cubicBezTo>
                <a:cubicBezTo>
                  <a:pt x="8514016" y="2786268"/>
                  <a:pt x="8416550" y="3277442"/>
                  <a:pt x="8467293" y="3539430"/>
                </a:cubicBezTo>
                <a:cubicBezTo>
                  <a:pt x="8314270" y="3598473"/>
                  <a:pt x="8046863" y="3505732"/>
                  <a:pt x="7902807" y="3539430"/>
                </a:cubicBezTo>
                <a:cubicBezTo>
                  <a:pt x="7758751" y="3573128"/>
                  <a:pt x="7427147" y="3465604"/>
                  <a:pt x="7168975" y="3539430"/>
                </a:cubicBezTo>
                <a:cubicBezTo>
                  <a:pt x="6910803" y="3613256"/>
                  <a:pt x="6796754" y="3537359"/>
                  <a:pt x="6689161" y="3539430"/>
                </a:cubicBezTo>
                <a:cubicBezTo>
                  <a:pt x="6581568" y="3541501"/>
                  <a:pt x="6427166" y="3507619"/>
                  <a:pt x="6209348" y="3539430"/>
                </a:cubicBezTo>
                <a:cubicBezTo>
                  <a:pt x="5991530" y="3571241"/>
                  <a:pt x="5787257" y="3490668"/>
                  <a:pt x="5560189" y="3539430"/>
                </a:cubicBezTo>
                <a:cubicBezTo>
                  <a:pt x="5333121" y="3588192"/>
                  <a:pt x="5131039" y="3517993"/>
                  <a:pt x="4826357" y="3539430"/>
                </a:cubicBezTo>
                <a:cubicBezTo>
                  <a:pt x="4521675" y="3560867"/>
                  <a:pt x="4342251" y="3538982"/>
                  <a:pt x="4092525" y="3539430"/>
                </a:cubicBezTo>
                <a:cubicBezTo>
                  <a:pt x="3842799" y="3539878"/>
                  <a:pt x="3745275" y="3498821"/>
                  <a:pt x="3612712" y="3539430"/>
                </a:cubicBezTo>
                <a:cubicBezTo>
                  <a:pt x="3480149" y="3580039"/>
                  <a:pt x="3308944" y="3499998"/>
                  <a:pt x="3048225" y="3539430"/>
                </a:cubicBezTo>
                <a:cubicBezTo>
                  <a:pt x="2787506" y="3578862"/>
                  <a:pt x="2815959" y="3537898"/>
                  <a:pt x="2737758" y="3539430"/>
                </a:cubicBezTo>
                <a:cubicBezTo>
                  <a:pt x="2659557" y="3540962"/>
                  <a:pt x="2425460" y="3508432"/>
                  <a:pt x="2342618" y="3539430"/>
                </a:cubicBezTo>
                <a:cubicBezTo>
                  <a:pt x="2259776" y="3570428"/>
                  <a:pt x="1988901" y="3528567"/>
                  <a:pt x="1693459" y="3539430"/>
                </a:cubicBezTo>
                <a:cubicBezTo>
                  <a:pt x="1398017" y="3550293"/>
                  <a:pt x="1365276" y="3517833"/>
                  <a:pt x="1213645" y="3539430"/>
                </a:cubicBezTo>
                <a:cubicBezTo>
                  <a:pt x="1062014" y="3561027"/>
                  <a:pt x="926861" y="3495281"/>
                  <a:pt x="818505" y="3539430"/>
                </a:cubicBezTo>
                <a:cubicBezTo>
                  <a:pt x="710149" y="3583579"/>
                  <a:pt x="268799" y="3482427"/>
                  <a:pt x="0" y="3539430"/>
                </a:cubicBezTo>
                <a:cubicBezTo>
                  <a:pt x="-21475" y="3380248"/>
                  <a:pt x="48023" y="3297268"/>
                  <a:pt x="0" y="3055708"/>
                </a:cubicBezTo>
                <a:cubicBezTo>
                  <a:pt x="-48023" y="2814148"/>
                  <a:pt x="29844" y="2572632"/>
                  <a:pt x="0" y="2395014"/>
                </a:cubicBezTo>
                <a:cubicBezTo>
                  <a:pt x="-29844" y="2217396"/>
                  <a:pt x="1076" y="1924427"/>
                  <a:pt x="0" y="1734321"/>
                </a:cubicBezTo>
                <a:cubicBezTo>
                  <a:pt x="-1076" y="1544215"/>
                  <a:pt x="19564" y="1365561"/>
                  <a:pt x="0" y="1073627"/>
                </a:cubicBezTo>
                <a:cubicBezTo>
                  <a:pt x="-19564" y="781693"/>
                  <a:pt x="5836" y="645255"/>
                  <a:pt x="0" y="519116"/>
                </a:cubicBezTo>
                <a:cubicBezTo>
                  <a:pt x="-5836" y="392977"/>
                  <a:pt x="37080" y="193412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00302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Tắt bếp, tắt điện khi không dùng nữa.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Không để lửa quá to khi đun bếp.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Đậy kín phích nước để giữ cho nước nóng lâu hơn.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Sử dụng năng lượng mặt trời thay cho nguồn nhiệt khác.</a:t>
            </a:r>
          </a:p>
          <a:p>
            <a:pPr indent="511175" algn="just">
              <a:buFont typeface="Wingdings" panose="05000000000000000000" pitchFamily="2" charset="2"/>
              <a:buChar char="ü"/>
            </a:pPr>
            <a:r>
              <a:rPr lang="vi-VN" sz="2800" b="1" dirty="0">
                <a:solidFill>
                  <a:srgbClr val="121212"/>
                </a:solidFill>
              </a:rPr>
              <a:t>Tuyên truyền tiết kiệm khi sử dụng các nguồn nhiệt.</a:t>
            </a:r>
            <a:endParaRPr sz="2800" b="1" dirty="0">
              <a:solidFill>
                <a:srgbClr val="1212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E3B1D656-794A-418D-9755-22B621483E6F}"/>
              </a:ext>
            </a:extLst>
          </p:cNvPr>
          <p:cNvSpPr/>
          <p:nvPr/>
        </p:nvSpPr>
        <p:spPr>
          <a:xfrm>
            <a:off x="1796620" y="1236327"/>
            <a:ext cx="7860305" cy="2985714"/>
          </a:xfrm>
          <a:prstGeom prst="round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endParaRPr lang="en-US" sz="3200" dirty="0">
              <a:latin typeface="#9Slide03 AmpleSoft Bold" panose="02000000000000000000" pitchFamily="2" charset="0"/>
            </a:endParaRPr>
          </a:p>
        </p:txBody>
      </p:sp>
      <p:pic>
        <p:nvPicPr>
          <p:cNvPr id="13" name="Graphic 2">
            <a:extLst>
              <a:ext uri="{FF2B5EF4-FFF2-40B4-BE49-F238E27FC236}">
                <a16:creationId xmlns:a16="http://schemas.microsoft.com/office/drawing/2014/main" id="{3DF382EE-DDF3-4149-96FC-31D9481F3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7687" y="2778241"/>
            <a:ext cx="12191781" cy="4230688"/>
          </a:xfrm>
          <a:prstGeom prst="rect">
            <a:avLst/>
          </a:prstGeom>
        </p:spPr>
      </p:pic>
      <p:grpSp>
        <p:nvGrpSpPr>
          <p:cNvPr id="41" name="Graphic 154">
            <a:extLst>
              <a:ext uri="{FF2B5EF4-FFF2-40B4-BE49-F238E27FC236}">
                <a16:creationId xmlns:a16="http://schemas.microsoft.com/office/drawing/2014/main" id="{B31CE3C3-DB7A-4E06-9AA2-EEAA04A23463}"/>
              </a:ext>
            </a:extLst>
          </p:cNvPr>
          <p:cNvGrpSpPr/>
          <p:nvPr/>
        </p:nvGrpSpPr>
        <p:grpSpPr>
          <a:xfrm>
            <a:off x="9887102" y="4984376"/>
            <a:ext cx="1734184" cy="1380521"/>
            <a:chOff x="9167261" y="3475651"/>
            <a:chExt cx="1734184" cy="1380521"/>
          </a:xfrm>
        </p:grpSpPr>
        <p:sp>
          <p:nvSpPr>
            <p:cNvPr id="42" name="Freeform: Shape 25">
              <a:extLst>
                <a:ext uri="{FF2B5EF4-FFF2-40B4-BE49-F238E27FC236}">
                  <a16:creationId xmlns:a16="http://schemas.microsoft.com/office/drawing/2014/main" id="{D114148C-A5A8-4F19-B1BF-84CAB99B8F32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3BB5F1D1-BA24-4966-B717-00F7B8CC12AA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5DD92B20-8CF7-46A2-8123-D8F7C497E83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2D7D26D-28C3-4420-897F-5E2B52E2A04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B79C4CC5-857F-4A62-A271-DA00E21D8B6A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30">
              <a:extLst>
                <a:ext uri="{FF2B5EF4-FFF2-40B4-BE49-F238E27FC236}">
                  <a16:creationId xmlns:a16="http://schemas.microsoft.com/office/drawing/2014/main" id="{7763604D-D438-4F22-A870-60F25A3EB41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31">
              <a:extLst>
                <a:ext uri="{FF2B5EF4-FFF2-40B4-BE49-F238E27FC236}">
                  <a16:creationId xmlns:a16="http://schemas.microsoft.com/office/drawing/2014/main" id="{BE5ACC8D-6C3D-43C5-AC79-12763472D0A6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32">
              <a:extLst>
                <a:ext uri="{FF2B5EF4-FFF2-40B4-BE49-F238E27FC236}">
                  <a16:creationId xmlns:a16="http://schemas.microsoft.com/office/drawing/2014/main" id="{05140C40-D8B2-46BA-A7E1-1A4E69276E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33">
              <a:extLst>
                <a:ext uri="{FF2B5EF4-FFF2-40B4-BE49-F238E27FC236}">
                  <a16:creationId xmlns:a16="http://schemas.microsoft.com/office/drawing/2014/main" id="{93535D8B-26B9-4458-A6DF-65D0A24BADC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34">
              <a:extLst>
                <a:ext uri="{FF2B5EF4-FFF2-40B4-BE49-F238E27FC236}">
                  <a16:creationId xmlns:a16="http://schemas.microsoft.com/office/drawing/2014/main" id="{92AC001D-A9D4-4D05-A53A-35B8E00BB9B8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35">
              <a:extLst>
                <a:ext uri="{FF2B5EF4-FFF2-40B4-BE49-F238E27FC236}">
                  <a16:creationId xmlns:a16="http://schemas.microsoft.com/office/drawing/2014/main" id="{A58BBFED-785C-4EBE-8103-FEB169827FDB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36">
              <a:extLst>
                <a:ext uri="{FF2B5EF4-FFF2-40B4-BE49-F238E27FC236}">
                  <a16:creationId xmlns:a16="http://schemas.microsoft.com/office/drawing/2014/main" id="{91ACA511-DB4C-4713-8033-A333D30E9BE1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37">
              <a:extLst>
                <a:ext uri="{FF2B5EF4-FFF2-40B4-BE49-F238E27FC236}">
                  <a16:creationId xmlns:a16="http://schemas.microsoft.com/office/drawing/2014/main" id="{B0C8227A-E47C-46ED-8471-CE0F10A2059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38">
              <a:extLst>
                <a:ext uri="{FF2B5EF4-FFF2-40B4-BE49-F238E27FC236}">
                  <a16:creationId xmlns:a16="http://schemas.microsoft.com/office/drawing/2014/main" id="{6F75D72A-33D7-4871-A4E2-407D1AC40573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39">
              <a:extLst>
                <a:ext uri="{FF2B5EF4-FFF2-40B4-BE49-F238E27FC236}">
                  <a16:creationId xmlns:a16="http://schemas.microsoft.com/office/drawing/2014/main" id="{6F2E9B10-B592-412F-A2FA-DB088DDF1FC0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40">
              <a:extLst>
                <a:ext uri="{FF2B5EF4-FFF2-40B4-BE49-F238E27FC236}">
                  <a16:creationId xmlns:a16="http://schemas.microsoft.com/office/drawing/2014/main" id="{D237A3CB-E172-4D05-A50B-BBD285B7DCF9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41">
              <a:extLst>
                <a:ext uri="{FF2B5EF4-FFF2-40B4-BE49-F238E27FC236}">
                  <a16:creationId xmlns:a16="http://schemas.microsoft.com/office/drawing/2014/main" id="{A86D0CF4-AF4B-41B0-9992-1B90AA7AD166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42">
              <a:extLst>
                <a:ext uri="{FF2B5EF4-FFF2-40B4-BE49-F238E27FC236}">
                  <a16:creationId xmlns:a16="http://schemas.microsoft.com/office/drawing/2014/main" id="{FF58084F-00A9-44A7-9890-06229A2AFF9A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43">
              <a:extLst>
                <a:ext uri="{FF2B5EF4-FFF2-40B4-BE49-F238E27FC236}">
                  <a16:creationId xmlns:a16="http://schemas.microsoft.com/office/drawing/2014/main" id="{5CEE918C-B7C5-42A4-96D7-A62E12F025A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2" name="Graphic 243">
            <a:extLst>
              <a:ext uri="{FF2B5EF4-FFF2-40B4-BE49-F238E27FC236}">
                <a16:creationId xmlns:a16="http://schemas.microsoft.com/office/drawing/2014/main" id="{712B6FDC-51F0-4948-A2D5-2A4A6500FB1B}"/>
              </a:ext>
            </a:extLst>
          </p:cNvPr>
          <p:cNvGrpSpPr/>
          <p:nvPr/>
        </p:nvGrpSpPr>
        <p:grpSpPr>
          <a:xfrm>
            <a:off x="10022800" y="5553654"/>
            <a:ext cx="1630724" cy="1255170"/>
            <a:chOff x="7982733" y="5589867"/>
            <a:chExt cx="1630724" cy="1255170"/>
          </a:xfrm>
        </p:grpSpPr>
        <p:sp>
          <p:nvSpPr>
            <p:cNvPr id="63" name="Freeform: Shape 72">
              <a:extLst>
                <a:ext uri="{FF2B5EF4-FFF2-40B4-BE49-F238E27FC236}">
                  <a16:creationId xmlns:a16="http://schemas.microsoft.com/office/drawing/2014/main" id="{8853DEAE-92C0-48B2-B2E8-06F271769B70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73">
              <a:extLst>
                <a:ext uri="{FF2B5EF4-FFF2-40B4-BE49-F238E27FC236}">
                  <a16:creationId xmlns:a16="http://schemas.microsoft.com/office/drawing/2014/main" id="{CFDE5B4E-289A-468C-BCA5-3F4AF664EC5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74">
              <a:extLst>
                <a:ext uri="{FF2B5EF4-FFF2-40B4-BE49-F238E27FC236}">
                  <a16:creationId xmlns:a16="http://schemas.microsoft.com/office/drawing/2014/main" id="{40E2C9AC-4292-4374-9548-5C30600071D5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75">
              <a:extLst>
                <a:ext uri="{FF2B5EF4-FFF2-40B4-BE49-F238E27FC236}">
                  <a16:creationId xmlns:a16="http://schemas.microsoft.com/office/drawing/2014/main" id="{648EA499-0577-43DE-8CAC-5E8939B47749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76">
              <a:extLst>
                <a:ext uri="{FF2B5EF4-FFF2-40B4-BE49-F238E27FC236}">
                  <a16:creationId xmlns:a16="http://schemas.microsoft.com/office/drawing/2014/main" id="{883D7761-F95E-4171-B931-9777D7CDA1D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8" name="Graphic 143">
            <a:extLst>
              <a:ext uri="{FF2B5EF4-FFF2-40B4-BE49-F238E27FC236}">
                <a16:creationId xmlns:a16="http://schemas.microsoft.com/office/drawing/2014/main" id="{8B97A4C2-3300-4A68-B6A1-27730643047E}"/>
              </a:ext>
            </a:extLst>
          </p:cNvPr>
          <p:cNvGrpSpPr/>
          <p:nvPr/>
        </p:nvGrpSpPr>
        <p:grpSpPr>
          <a:xfrm flipH="1">
            <a:off x="-614447" y="3386307"/>
            <a:ext cx="1876002" cy="3664187"/>
            <a:chOff x="10445531" y="3270549"/>
            <a:chExt cx="1876002" cy="3664187"/>
          </a:xfrm>
        </p:grpSpPr>
        <p:sp>
          <p:nvSpPr>
            <p:cNvPr id="69" name="Freeform: Shape 78">
              <a:extLst>
                <a:ext uri="{FF2B5EF4-FFF2-40B4-BE49-F238E27FC236}">
                  <a16:creationId xmlns:a16="http://schemas.microsoft.com/office/drawing/2014/main" id="{EA1968D9-6616-4DDD-99D7-AF9045A5B776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0" name="Freeform: Shape 79">
              <a:extLst>
                <a:ext uri="{FF2B5EF4-FFF2-40B4-BE49-F238E27FC236}">
                  <a16:creationId xmlns:a16="http://schemas.microsoft.com/office/drawing/2014/main" id="{9FEEFF98-DE6B-42BA-A6F6-4F95BCE8806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1" name="Freeform: Shape 80">
              <a:extLst>
                <a:ext uri="{FF2B5EF4-FFF2-40B4-BE49-F238E27FC236}">
                  <a16:creationId xmlns:a16="http://schemas.microsoft.com/office/drawing/2014/main" id="{B195D8F4-7CAF-4241-978B-C7D5B91CFDE8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2" name="Freeform: Shape 81">
              <a:extLst>
                <a:ext uri="{FF2B5EF4-FFF2-40B4-BE49-F238E27FC236}">
                  <a16:creationId xmlns:a16="http://schemas.microsoft.com/office/drawing/2014/main" id="{82C07D56-0FED-499C-B5C6-A5F5ED65B5D8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3" name="Freeform: Shape 82">
              <a:extLst>
                <a:ext uri="{FF2B5EF4-FFF2-40B4-BE49-F238E27FC236}">
                  <a16:creationId xmlns:a16="http://schemas.microsoft.com/office/drawing/2014/main" id="{20B87E71-58DD-4C8B-BD06-45BF40D8744F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4" name="Freeform: Shape 83">
              <a:extLst>
                <a:ext uri="{FF2B5EF4-FFF2-40B4-BE49-F238E27FC236}">
                  <a16:creationId xmlns:a16="http://schemas.microsoft.com/office/drawing/2014/main" id="{8663C600-602A-4576-8CEA-0CDD0D763A1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5" name="Freeform: Shape 84">
              <a:extLst>
                <a:ext uri="{FF2B5EF4-FFF2-40B4-BE49-F238E27FC236}">
                  <a16:creationId xmlns:a16="http://schemas.microsoft.com/office/drawing/2014/main" id="{43BC640B-F686-4A2F-8662-1FBD082228F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85">
              <a:extLst>
                <a:ext uri="{FF2B5EF4-FFF2-40B4-BE49-F238E27FC236}">
                  <a16:creationId xmlns:a16="http://schemas.microsoft.com/office/drawing/2014/main" id="{EDE7EB07-A54A-4EF2-B6EF-67A6B0A83F9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5F17B979-F944-4C43-B265-915CA6ABACC9}"/>
              </a:ext>
            </a:extLst>
          </p:cNvPr>
          <p:cNvGrpSpPr/>
          <p:nvPr/>
        </p:nvGrpSpPr>
        <p:grpSpPr>
          <a:xfrm flipH="1">
            <a:off x="-75591" y="3124096"/>
            <a:ext cx="1068908" cy="1281260"/>
            <a:chOff x="11161825" y="3187825"/>
            <a:chExt cx="1068908" cy="1281260"/>
          </a:xfrm>
        </p:grpSpPr>
        <p:sp>
          <p:nvSpPr>
            <p:cNvPr id="78" name="Freeform: Shape 87">
              <a:extLst>
                <a:ext uri="{FF2B5EF4-FFF2-40B4-BE49-F238E27FC236}">
                  <a16:creationId xmlns:a16="http://schemas.microsoft.com/office/drawing/2014/main" id="{36E7316A-8A89-4CE8-B339-665DA0B64835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9" name="Freeform: Shape 88">
              <a:extLst>
                <a:ext uri="{FF2B5EF4-FFF2-40B4-BE49-F238E27FC236}">
                  <a16:creationId xmlns:a16="http://schemas.microsoft.com/office/drawing/2014/main" id="{6D3C2E5A-6747-4A4B-B46B-0C5F0488471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0" name="Freeform: Shape 89">
              <a:extLst>
                <a:ext uri="{FF2B5EF4-FFF2-40B4-BE49-F238E27FC236}">
                  <a16:creationId xmlns:a16="http://schemas.microsoft.com/office/drawing/2014/main" id="{72CD143B-EC84-4B79-9FE6-4113761BE56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1" name="Freeform: Shape 90">
              <a:extLst>
                <a:ext uri="{FF2B5EF4-FFF2-40B4-BE49-F238E27FC236}">
                  <a16:creationId xmlns:a16="http://schemas.microsoft.com/office/drawing/2014/main" id="{40ACB969-9B37-4021-9A02-6231D650FCF1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" name="Freeform: Shape 91">
              <a:extLst>
                <a:ext uri="{FF2B5EF4-FFF2-40B4-BE49-F238E27FC236}">
                  <a16:creationId xmlns:a16="http://schemas.microsoft.com/office/drawing/2014/main" id="{0A37A2C6-40A3-47AA-A027-C5D2B5F0AD2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3" name="Graphic 154">
            <a:extLst>
              <a:ext uri="{FF2B5EF4-FFF2-40B4-BE49-F238E27FC236}">
                <a16:creationId xmlns:a16="http://schemas.microsoft.com/office/drawing/2014/main" id="{0EB511D1-DA50-49F6-91B9-35F9726D9131}"/>
              </a:ext>
            </a:extLst>
          </p:cNvPr>
          <p:cNvGrpSpPr/>
          <p:nvPr/>
        </p:nvGrpSpPr>
        <p:grpSpPr>
          <a:xfrm flipH="1">
            <a:off x="267398" y="4109338"/>
            <a:ext cx="1734183" cy="1380521"/>
            <a:chOff x="9167261" y="3475651"/>
            <a:chExt cx="1734183" cy="1380521"/>
          </a:xfrm>
        </p:grpSpPr>
        <p:sp>
          <p:nvSpPr>
            <p:cNvPr id="84" name="Freeform: Shape 93">
              <a:extLst>
                <a:ext uri="{FF2B5EF4-FFF2-40B4-BE49-F238E27FC236}">
                  <a16:creationId xmlns:a16="http://schemas.microsoft.com/office/drawing/2014/main" id="{D7150E9D-DF79-45CE-A609-BD5CE035BB3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" name="Freeform: Shape 94">
              <a:extLst>
                <a:ext uri="{FF2B5EF4-FFF2-40B4-BE49-F238E27FC236}">
                  <a16:creationId xmlns:a16="http://schemas.microsoft.com/office/drawing/2014/main" id="{44AD6995-D7E9-41A0-AC92-F88E29A4D19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6" name="Freeform: Shape 95">
              <a:extLst>
                <a:ext uri="{FF2B5EF4-FFF2-40B4-BE49-F238E27FC236}">
                  <a16:creationId xmlns:a16="http://schemas.microsoft.com/office/drawing/2014/main" id="{6E941C6F-5643-4BC8-9B9E-6B51EE7FA64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7" name="Freeform: Shape 96">
              <a:extLst>
                <a:ext uri="{FF2B5EF4-FFF2-40B4-BE49-F238E27FC236}">
                  <a16:creationId xmlns:a16="http://schemas.microsoft.com/office/drawing/2014/main" id="{568BFA23-4DB3-45CF-A730-A0F91DE4902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8" name="Freeform: Shape 97">
              <a:extLst>
                <a:ext uri="{FF2B5EF4-FFF2-40B4-BE49-F238E27FC236}">
                  <a16:creationId xmlns:a16="http://schemas.microsoft.com/office/drawing/2014/main" id="{2CFF75EE-30F1-4BA2-A495-2FF639EAA5E1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9" name="Freeform: Shape 98">
              <a:extLst>
                <a:ext uri="{FF2B5EF4-FFF2-40B4-BE49-F238E27FC236}">
                  <a16:creationId xmlns:a16="http://schemas.microsoft.com/office/drawing/2014/main" id="{85C4F285-99B6-4544-917E-382A558B3FA8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0" name="Freeform: Shape 99">
              <a:extLst>
                <a:ext uri="{FF2B5EF4-FFF2-40B4-BE49-F238E27FC236}">
                  <a16:creationId xmlns:a16="http://schemas.microsoft.com/office/drawing/2014/main" id="{59EA8A71-921E-4592-ACF4-75E72E1FF52E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1" name="Freeform: Shape 100">
              <a:extLst>
                <a:ext uri="{FF2B5EF4-FFF2-40B4-BE49-F238E27FC236}">
                  <a16:creationId xmlns:a16="http://schemas.microsoft.com/office/drawing/2014/main" id="{EF5E80ED-BB26-417B-9774-D119A0D8D0B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2" name="Freeform: Shape 101">
              <a:extLst>
                <a:ext uri="{FF2B5EF4-FFF2-40B4-BE49-F238E27FC236}">
                  <a16:creationId xmlns:a16="http://schemas.microsoft.com/office/drawing/2014/main" id="{7F1D21ED-6E95-4570-944F-8EABF74BEEE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3" name="Freeform: Shape 102">
              <a:extLst>
                <a:ext uri="{FF2B5EF4-FFF2-40B4-BE49-F238E27FC236}">
                  <a16:creationId xmlns:a16="http://schemas.microsoft.com/office/drawing/2014/main" id="{982BD992-15BF-4B90-9F6A-FBBDD4266D32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4" name="Freeform: Shape 103">
              <a:extLst>
                <a:ext uri="{FF2B5EF4-FFF2-40B4-BE49-F238E27FC236}">
                  <a16:creationId xmlns:a16="http://schemas.microsoft.com/office/drawing/2014/main" id="{9FD3495E-061D-48D7-A8ED-B0B3E0C90DAA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5" name="Freeform: Shape 104">
              <a:extLst>
                <a:ext uri="{FF2B5EF4-FFF2-40B4-BE49-F238E27FC236}">
                  <a16:creationId xmlns:a16="http://schemas.microsoft.com/office/drawing/2014/main" id="{6756C804-AA5A-4E99-B89B-A4E06B22D3D9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6" name="Freeform: Shape 105">
              <a:extLst>
                <a:ext uri="{FF2B5EF4-FFF2-40B4-BE49-F238E27FC236}">
                  <a16:creationId xmlns:a16="http://schemas.microsoft.com/office/drawing/2014/main" id="{9EB7525D-81F0-4A62-9220-9EE91CE546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7" name="Freeform: Shape 106">
              <a:extLst>
                <a:ext uri="{FF2B5EF4-FFF2-40B4-BE49-F238E27FC236}">
                  <a16:creationId xmlns:a16="http://schemas.microsoft.com/office/drawing/2014/main" id="{AA1E8B70-F6CE-4CA6-896B-18C217FE17E8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8" name="Freeform: Shape 107">
              <a:extLst>
                <a:ext uri="{FF2B5EF4-FFF2-40B4-BE49-F238E27FC236}">
                  <a16:creationId xmlns:a16="http://schemas.microsoft.com/office/drawing/2014/main" id="{14BA0F80-914D-4DA6-A244-D0F9DD4BCB1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9" name="Freeform: Shape 108">
              <a:extLst>
                <a:ext uri="{FF2B5EF4-FFF2-40B4-BE49-F238E27FC236}">
                  <a16:creationId xmlns:a16="http://schemas.microsoft.com/office/drawing/2014/main" id="{745C77CA-D2DB-49D9-86E1-95B0B5BAF4E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0" name="Freeform: Shape 109">
              <a:extLst>
                <a:ext uri="{FF2B5EF4-FFF2-40B4-BE49-F238E27FC236}">
                  <a16:creationId xmlns:a16="http://schemas.microsoft.com/office/drawing/2014/main" id="{81B74302-069F-438B-A4B6-183980C549A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1" name="Freeform: Shape 110">
              <a:extLst>
                <a:ext uri="{FF2B5EF4-FFF2-40B4-BE49-F238E27FC236}">
                  <a16:creationId xmlns:a16="http://schemas.microsoft.com/office/drawing/2014/main" id="{CEF07532-9B69-4F63-B2F1-DD623EE2271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2" name="Freeform: Shape 111">
              <a:extLst>
                <a:ext uri="{FF2B5EF4-FFF2-40B4-BE49-F238E27FC236}">
                  <a16:creationId xmlns:a16="http://schemas.microsoft.com/office/drawing/2014/main" id="{1A19C230-E8F0-41DD-A58D-40DE6094D70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3" name="Graphic 138">
            <a:extLst>
              <a:ext uri="{FF2B5EF4-FFF2-40B4-BE49-F238E27FC236}">
                <a16:creationId xmlns:a16="http://schemas.microsoft.com/office/drawing/2014/main" id="{D9426C2D-08C4-461C-B4CE-A005BBCBE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-24287" y="2542099"/>
            <a:ext cx="1433328" cy="961600"/>
          </a:xfrm>
          <a:prstGeom prst="rect">
            <a:avLst/>
          </a:prstGeom>
        </p:spPr>
      </p:pic>
      <p:grpSp>
        <p:nvGrpSpPr>
          <p:cNvPr id="104" name="Graphic 243">
            <a:extLst>
              <a:ext uri="{FF2B5EF4-FFF2-40B4-BE49-F238E27FC236}">
                <a16:creationId xmlns:a16="http://schemas.microsoft.com/office/drawing/2014/main" id="{7BDF3D80-AC3E-4B02-9E67-E51808F94685}"/>
              </a:ext>
            </a:extLst>
          </p:cNvPr>
          <p:cNvGrpSpPr/>
          <p:nvPr/>
        </p:nvGrpSpPr>
        <p:grpSpPr>
          <a:xfrm flipH="1">
            <a:off x="355560" y="5449273"/>
            <a:ext cx="1630724" cy="1255169"/>
            <a:chOff x="7982733" y="5589867"/>
            <a:chExt cx="1630724" cy="1255169"/>
          </a:xfrm>
        </p:grpSpPr>
        <p:sp>
          <p:nvSpPr>
            <p:cNvPr id="105" name="Freeform: Shape 140">
              <a:extLst>
                <a:ext uri="{FF2B5EF4-FFF2-40B4-BE49-F238E27FC236}">
                  <a16:creationId xmlns:a16="http://schemas.microsoft.com/office/drawing/2014/main" id="{6028789C-DC36-492C-8451-03C0E1275DC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41">
              <a:extLst>
                <a:ext uri="{FF2B5EF4-FFF2-40B4-BE49-F238E27FC236}">
                  <a16:creationId xmlns:a16="http://schemas.microsoft.com/office/drawing/2014/main" id="{B7E6FEF5-651A-49FF-8CC2-FFC8A6C0B3D2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7" name="Freeform: Shape 142">
              <a:extLst>
                <a:ext uri="{FF2B5EF4-FFF2-40B4-BE49-F238E27FC236}">
                  <a16:creationId xmlns:a16="http://schemas.microsoft.com/office/drawing/2014/main" id="{4320D53C-566D-47CE-AFC2-948D58E91E9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8" name="Freeform: Shape 143">
              <a:extLst>
                <a:ext uri="{FF2B5EF4-FFF2-40B4-BE49-F238E27FC236}">
                  <a16:creationId xmlns:a16="http://schemas.microsoft.com/office/drawing/2014/main" id="{581D1EC4-8332-43D4-8FA9-FED0B8130EA4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9" name="Freeform: Shape 144">
              <a:extLst>
                <a:ext uri="{FF2B5EF4-FFF2-40B4-BE49-F238E27FC236}">
                  <a16:creationId xmlns:a16="http://schemas.microsoft.com/office/drawing/2014/main" id="{7F7A3021-AC94-4378-9EF3-F7F7652BCC55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11" name="Graphic 149">
            <a:extLst>
              <a:ext uri="{FF2B5EF4-FFF2-40B4-BE49-F238E27FC236}">
                <a16:creationId xmlns:a16="http://schemas.microsoft.com/office/drawing/2014/main" id="{C8FEB1EA-94CD-44BB-9380-9A56DEFD2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57413" y="5463713"/>
            <a:ext cx="2444487" cy="1145318"/>
          </a:xfrm>
          <a:prstGeom prst="rect">
            <a:avLst/>
          </a:prstGeom>
        </p:spPr>
      </p:pic>
      <p:pic>
        <p:nvPicPr>
          <p:cNvPr id="115" name="Graphic 157">
            <a:extLst>
              <a:ext uri="{FF2B5EF4-FFF2-40B4-BE49-F238E27FC236}">
                <a16:creationId xmlns:a16="http://schemas.microsoft.com/office/drawing/2014/main" id="{91C03452-DE87-41E8-8D3C-117CDB3F39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935202" y="4449321"/>
            <a:ext cx="1090936" cy="511137"/>
          </a:xfrm>
          <a:prstGeom prst="rect">
            <a:avLst/>
          </a:prstGeom>
        </p:spPr>
      </p:pic>
      <p:pic>
        <p:nvPicPr>
          <p:cNvPr id="117" name="Graphic 114">
            <a:extLst>
              <a:ext uri="{FF2B5EF4-FFF2-40B4-BE49-F238E27FC236}">
                <a16:creationId xmlns:a16="http://schemas.microsoft.com/office/drawing/2014/main" id="{FA0A2C88-3828-4FE0-8CDF-2A4922A5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469069" y="-59990"/>
            <a:ext cx="1646425" cy="1407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9689" y="1678458"/>
            <a:ext cx="7460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just"/>
            <a:r>
              <a:rPr lang="vi-VN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Các nguồn nhiệt không phải vô tận. Do vậy, khi sử dụng, chúng ta cần phải tiết kiệm, tránh lãng phí.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92C764-FC8D-4D93-9B5E-50FFDFE422CA}"/>
              </a:ext>
            </a:extLst>
          </p:cNvPr>
          <p:cNvGrpSpPr/>
          <p:nvPr/>
        </p:nvGrpSpPr>
        <p:grpSpPr>
          <a:xfrm>
            <a:off x="2378295" y="279400"/>
            <a:ext cx="6644865" cy="1636061"/>
            <a:chOff x="3789317" y="3185945"/>
            <a:chExt cx="6644865" cy="1636061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9F3E686-2596-462A-A1A5-EAA5BFE22AC7}"/>
                </a:ext>
              </a:extLst>
            </p:cNvPr>
            <p:cNvSpPr/>
            <p:nvPr/>
          </p:nvSpPr>
          <p:spPr>
            <a:xfrm>
              <a:off x="3789317" y="3185945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Ghi nhớ</a:t>
              </a:r>
              <a:endParaRPr lang="th-TH" sz="13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UTM Duepuntozero" panose="02040603050506020204" pitchFamily="18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60E9AE5-B9F2-4B88-B54E-6D287E98BB13}"/>
                </a:ext>
              </a:extLst>
            </p:cNvPr>
            <p:cNvSpPr/>
            <p:nvPr/>
          </p:nvSpPr>
          <p:spPr>
            <a:xfrm>
              <a:off x="3885063" y="3202681"/>
              <a:ext cx="6549119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Ghi</a:t>
              </a:r>
              <a:r>
                <a:rPr lang="en-US" sz="13800" b="1" dirty="0">
                  <a:solidFill>
                    <a:schemeClr val="tx1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13800" b="1" dirty="0" err="1">
                  <a:solidFill>
                    <a:schemeClr val="tx1"/>
                  </a:solidFill>
                  <a:latin typeface="UTM Duepuntozero" panose="02040603050506020204" pitchFamily="18" charset="0"/>
                </a:rPr>
                <a:t>nhớ</a:t>
              </a:r>
              <a:endParaRPr lang="th-TH" sz="13800" b="1" dirty="0">
                <a:solidFill>
                  <a:schemeClr val="tx1"/>
                </a:solidFill>
                <a:latin typeface="UTM Duepuntozer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77556E-17 L -0.39193 0.086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标注 19"/>
          <p:cNvSpPr/>
          <p:nvPr/>
        </p:nvSpPr>
        <p:spPr>
          <a:xfrm flipH="1">
            <a:off x="3653292" y="209580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1 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252902" y="293333"/>
            <a:ext cx="5836595" cy="1438632"/>
          </a:xfrm>
          <a:prstGeom prst="snip1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000" b="1" dirty="0">
                <a:solidFill>
                  <a:srgbClr val="C00000"/>
                </a:solidFill>
              </a:rPr>
              <a:t>Em hãy nêu ví dụ về vật dẫn nhiệt.</a:t>
            </a:r>
            <a:endParaRPr lang="en-US" altLang="en-US" sz="4000" b="1" dirty="0">
              <a:solidFill>
                <a:srgbClr val="C00000"/>
              </a:solidFill>
            </a:endParaRP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5780258" y="5682366"/>
            <a:ext cx="1785633" cy="697885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3200" dirty="0">
                <a:solidFill>
                  <a:srgbClr val="FFFF00"/>
                </a:solidFill>
              </a:rPr>
              <a:t>Thìa sắt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Thìa sắt pha chế 26cmmm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27" y="1951378"/>
            <a:ext cx="3591832" cy="3591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công dụng hữu ích của dây cáp nhôm vặn xoắ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92" y="2283481"/>
            <a:ext cx="3934340" cy="25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9309370" y="5388521"/>
            <a:ext cx="2400648" cy="1285577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3200" dirty="0">
                <a:solidFill>
                  <a:srgbClr val="FFFF00"/>
                </a:solidFill>
              </a:rPr>
              <a:t>Dây điện bằng nhôm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5261" y="5285529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870" y="2277719"/>
            <a:ext cx="4817271" cy="47220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A8F65D-9E45-418B-855F-A6062E6886B4}"/>
              </a:ext>
            </a:extLst>
          </p:cNvPr>
          <p:cNvGrpSpPr/>
          <p:nvPr/>
        </p:nvGrpSpPr>
        <p:grpSpPr>
          <a:xfrm>
            <a:off x="4131454" y="1316164"/>
            <a:ext cx="7344558" cy="3702150"/>
            <a:chOff x="2449611" y="1569257"/>
            <a:chExt cx="7344558" cy="37021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4A2219-830A-4F4D-A0EC-62DAAD49CB9F}"/>
                </a:ext>
              </a:extLst>
            </p:cNvPr>
            <p:cNvSpPr/>
            <p:nvPr/>
          </p:nvSpPr>
          <p:spPr>
            <a:xfrm>
              <a:off x="2449611" y="2592362"/>
              <a:ext cx="7235446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Chúc em</a:t>
              </a:r>
            </a:p>
            <a:p>
              <a:pPr algn="ctr"/>
              <a:r>
                <a:rPr lang="en-US" sz="1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học tốt</a:t>
              </a:r>
              <a:endParaRPr lang="th-TH" sz="11500" dirty="0">
                <a:solidFill>
                  <a:schemeClr val="tx1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  <a:ea typeface="Adobe Gothic Std B" panose="020B0800000000000000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77772F-52ED-4F39-9C36-32234CA0FF43}"/>
                </a:ext>
              </a:extLst>
            </p:cNvPr>
            <p:cNvSpPr/>
            <p:nvPr/>
          </p:nvSpPr>
          <p:spPr>
            <a:xfrm>
              <a:off x="2558723" y="1569257"/>
              <a:ext cx="7235446" cy="3702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Chúc</a:t>
              </a:r>
              <a:r>
                <a:rPr lang="en-US" sz="11500" dirty="0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 </a:t>
              </a:r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em</a:t>
              </a:r>
              <a:endParaRPr lang="en-US" sz="11500" dirty="0">
                <a:solidFill>
                  <a:schemeClr val="tx1"/>
                </a:solidFill>
                <a:latin typeface="UVN Bai Sau Nang" panose="04030905020802020C03" pitchFamily="82" charset="0"/>
                <a:ea typeface="Adobe Gothic Std B" panose="020B0800000000000000" pitchFamily="34" charset="-128"/>
              </a:endParaRPr>
            </a:p>
            <a:p>
              <a:pPr algn="ctr"/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học</a:t>
              </a:r>
              <a:r>
                <a:rPr lang="en-US" sz="11500" dirty="0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 </a:t>
              </a:r>
              <a:r>
                <a:rPr lang="en-US" sz="11500" dirty="0" err="1">
                  <a:solidFill>
                    <a:schemeClr val="tx1"/>
                  </a:solidFill>
                  <a:latin typeface="UVN Bai Sau Nang" panose="04030905020802020C03" pitchFamily="82" charset="0"/>
                  <a:ea typeface="Adobe Gothic Std B" panose="020B0800000000000000" pitchFamily="34" charset="-128"/>
                </a:rPr>
                <a:t>tốt</a:t>
              </a:r>
              <a:endParaRPr lang="th-TH" sz="11500" dirty="0">
                <a:solidFill>
                  <a:schemeClr val="tx1"/>
                </a:solidFill>
                <a:latin typeface="UVN Bai Sau Nang" panose="04030905020802020C03" pitchFamily="82" charset="0"/>
                <a:ea typeface="Adobe Gothic Std B" panose="020B08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14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6074922" y="4499612"/>
            <a:ext cx="5270827" cy="1600438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400" b="1" dirty="0"/>
              <a:t>Không khí là vật cách nhiệt.</a:t>
            </a:r>
            <a:endParaRPr lang="en-US" altLang="en-US" sz="4800" b="1" dirty="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25310" y="1352376"/>
            <a:ext cx="6370053" cy="2553891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800" b="1" dirty="0">
                <a:solidFill>
                  <a:srgbClr val="FF7847"/>
                </a:solidFill>
              </a:rPr>
              <a:t>Không khí là vật cách nhiệt hay vật dẫn nhiệt?</a:t>
            </a:r>
            <a:endParaRPr lang="en-US" altLang="en-US" sz="4800" b="1" dirty="0">
              <a:solidFill>
                <a:srgbClr val="FF7847"/>
              </a:solidFill>
            </a:endParaRPr>
          </a:p>
        </p:txBody>
      </p:sp>
      <p:sp>
        <p:nvSpPr>
          <p:cNvPr id="8" name="圆角矩形标注 19"/>
          <p:cNvSpPr/>
          <p:nvPr/>
        </p:nvSpPr>
        <p:spPr>
          <a:xfrm flipH="1">
            <a:off x="4812097" y="17861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41073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43" y="726663"/>
            <a:ext cx="8595314" cy="429765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4544844" y="972801"/>
            <a:ext cx="4381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KHÁM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  <a:solidFill>
                  <a:srgbClr val="F7A27E"/>
                </a:solidFill>
                <a:effectLst/>
                <a:uLnTx/>
                <a:uFillTx/>
                <a:latin typeface="UTM Americana EB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chemeClr val="accent2">
                    <a:lumMod val="75000"/>
                  </a:schemeClr>
                </a:solidFill>
                <a:prstDash val="sysDash"/>
              </a:ln>
              <a:solidFill>
                <a:srgbClr val="F7A27E"/>
              </a:solidFill>
              <a:effectLst/>
              <a:uLnTx/>
              <a:uFillTx/>
              <a:latin typeface="UTM Americana EB" panose="0204060305050602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D8BEF24-97BD-40CA-A7B2-9B690AA709F4}"/>
              </a:ext>
            </a:extLst>
          </p:cNvPr>
          <p:cNvSpPr txBox="1"/>
          <p:nvPr/>
        </p:nvSpPr>
        <p:spPr>
          <a:xfrm>
            <a:off x="2517630" y="700501"/>
            <a:ext cx="1891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u="none" strike="noStrike" kern="1200" cap="none" spc="0" normalizeH="0" baseline="0" noProof="0" dirty="0">
                <a:ln>
                  <a:noFill/>
                </a:ln>
                <a:solidFill>
                  <a:srgbClr val="FF7847"/>
                </a:solidFill>
                <a:effectLst/>
                <a:uLnTx/>
                <a:uFillTx/>
                <a:latin typeface="UTM Cookies" panose="0204060305050602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786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413" y="3482502"/>
            <a:ext cx="2494389" cy="330232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5399788" y="375812"/>
            <a:ext cx="1515661" cy="1277457"/>
            <a:chOff x="1770392" y="2794610"/>
            <a:chExt cx="1072181" cy="998471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6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7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01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8" name="组合 24">
            <a:extLst>
              <a:ext uri="{FF2B5EF4-FFF2-40B4-BE49-F238E27FC236}">
                <a16:creationId xmlns:a16="http://schemas.microsoft.com/office/drawing/2014/main" id="{464D5891-AC6B-4EAB-9F4A-B6445C84CB92}"/>
              </a:ext>
            </a:extLst>
          </p:cNvPr>
          <p:cNvGrpSpPr/>
          <p:nvPr/>
        </p:nvGrpSpPr>
        <p:grpSpPr>
          <a:xfrm>
            <a:off x="7149748" y="1863166"/>
            <a:ext cx="1515661" cy="1277457"/>
            <a:chOff x="1770392" y="2794610"/>
            <a:chExt cx="1072181" cy="998471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994D6CC4-59AD-4A9C-A6CB-F3E20C5DB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0" name="椭圆 26">
              <a:extLst>
                <a:ext uri="{FF2B5EF4-FFF2-40B4-BE49-F238E27FC236}">
                  <a16:creationId xmlns:a16="http://schemas.microsoft.com/office/drawing/2014/main" id="{F146E275-B918-4113-A36B-6F46862D3FB1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1" name="文本框 27">
              <a:extLst>
                <a:ext uri="{FF2B5EF4-FFF2-40B4-BE49-F238E27FC236}">
                  <a16:creationId xmlns:a16="http://schemas.microsoft.com/office/drawing/2014/main" id="{6D3C1257-0610-499A-8712-3D195AB5DD27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02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32" name="组合 28">
            <a:extLst>
              <a:ext uri="{FF2B5EF4-FFF2-40B4-BE49-F238E27FC236}">
                <a16:creationId xmlns:a16="http://schemas.microsoft.com/office/drawing/2014/main" id="{2D585980-234F-4B49-A19B-7A53F6168439}"/>
              </a:ext>
            </a:extLst>
          </p:cNvPr>
          <p:cNvGrpSpPr/>
          <p:nvPr/>
        </p:nvGrpSpPr>
        <p:grpSpPr>
          <a:xfrm>
            <a:off x="5257975" y="3318744"/>
            <a:ext cx="1515661" cy="1277457"/>
            <a:chOff x="1770392" y="2794610"/>
            <a:chExt cx="1072181" cy="998471"/>
          </a:xfrm>
        </p:grpSpPr>
        <p:pic>
          <p:nvPicPr>
            <p:cNvPr id="33" name="图片 29">
              <a:extLst>
                <a:ext uri="{FF2B5EF4-FFF2-40B4-BE49-F238E27FC236}">
                  <a16:creationId xmlns:a16="http://schemas.microsoft.com/office/drawing/2014/main" id="{E1FA5940-D540-4919-811B-65156752B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4" name="椭圆 30">
              <a:extLst>
                <a:ext uri="{FF2B5EF4-FFF2-40B4-BE49-F238E27FC236}">
                  <a16:creationId xmlns:a16="http://schemas.microsoft.com/office/drawing/2014/main" id="{5D6AD967-EF2B-4139-BF20-67A77E120823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5" name="文本框 31">
              <a:extLst>
                <a:ext uri="{FF2B5EF4-FFF2-40B4-BE49-F238E27FC236}">
                  <a16:creationId xmlns:a16="http://schemas.microsoft.com/office/drawing/2014/main" id="{7C76914C-090B-4082-8530-37624AAC2EBC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03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sp>
        <p:nvSpPr>
          <p:cNvPr id="36" name="TextBox 18">
            <a:extLst>
              <a:ext uri="{FF2B5EF4-FFF2-40B4-BE49-F238E27FC236}">
                <a16:creationId xmlns:a16="http://schemas.microsoft.com/office/drawing/2014/main" id="{850D28AF-E180-443B-9BAC-EBFF88BF6AB5}"/>
              </a:ext>
            </a:extLst>
          </p:cNvPr>
          <p:cNvSpPr txBox="1"/>
          <p:nvPr/>
        </p:nvSpPr>
        <p:spPr>
          <a:xfrm>
            <a:off x="6792402" y="192102"/>
            <a:ext cx="5364049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vi-VN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Các nguồn nhiệt và vai trò của chúng.</a:t>
            </a:r>
            <a:endParaRPr lang="en-US" altLang="zh-CN" sz="4800" b="1" dirty="0">
              <a:solidFill>
                <a:srgbClr val="FF0000"/>
              </a:solidFill>
              <a:latin typeface="UTM Cookies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C49B5844-3531-4F32-88BB-C64FB325BC7E}"/>
              </a:ext>
            </a:extLst>
          </p:cNvPr>
          <p:cNvSpPr txBox="1"/>
          <p:nvPr/>
        </p:nvSpPr>
        <p:spPr>
          <a:xfrm>
            <a:off x="0" y="1470694"/>
            <a:ext cx="7586455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vi-VN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Cách phòng tránh những rủi ro, nguy hiểm khi sử dụng nguồn nhiệt.</a:t>
            </a:r>
            <a:endParaRPr lang="vi-VN" alt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9BDB9941-96D5-431B-A4A6-E37DD36A8A43}"/>
              </a:ext>
            </a:extLst>
          </p:cNvPr>
          <p:cNvSpPr txBox="1"/>
          <p:nvPr/>
        </p:nvSpPr>
        <p:spPr>
          <a:xfrm>
            <a:off x="6818628" y="3185954"/>
            <a:ext cx="5484469" cy="1600325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>
              <a:tabLst>
                <a:tab pos="5567363" algn="l"/>
              </a:tabLst>
            </a:pPr>
            <a:r>
              <a:rPr lang="vi-VN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Tiết kiệm khi sử dụng nguồn nhiệt.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4587" y="122180"/>
            <a:ext cx="19607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UTM Cancel" panose="02040603050506020204" pitchFamily="18" charset="0"/>
                <a:ea typeface="方正卡通简体" panose="03000509000000000000" pitchFamily="65" charset="-122"/>
              </a:rPr>
              <a:t>Bài</a:t>
            </a:r>
            <a:r>
              <a:rPr lang="en-US" altLang="zh-CN" sz="4400" b="1" dirty="0">
                <a:solidFill>
                  <a:srgbClr val="C00000"/>
                </a:solidFill>
                <a:latin typeface="UTM Cancel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Cancel" panose="02040603050506020204" pitchFamily="18" charset="0"/>
                <a:ea typeface="方正卡通简体" panose="03000509000000000000" pitchFamily="65" charset="-122"/>
              </a:rPr>
              <a:t>mới</a:t>
            </a:r>
            <a:endParaRPr lang="zh-CN" altLang="en-US" sz="2400" b="1" dirty="0">
              <a:solidFill>
                <a:srgbClr val="C00000"/>
              </a:solidFill>
              <a:latin typeface="UTM Cancel" panose="0204060305050602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72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vortex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05" y="953311"/>
            <a:ext cx="2197604" cy="1973168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134273" y="2915205"/>
            <a:ext cx="9853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5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NGUỒN NHIỆT VÀ VAI TRÒ CỦA CHÚNG.</a:t>
            </a:r>
            <a:endParaRPr lang="en-US" sz="54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44859B0-7C89-48C8-977B-2B884AFA18B9}"/>
              </a:ext>
            </a:extLst>
          </p:cNvPr>
          <p:cNvSpPr/>
          <p:nvPr/>
        </p:nvSpPr>
        <p:spPr>
          <a:xfrm>
            <a:off x="1178731" y="708987"/>
            <a:ext cx="9784341" cy="2123658"/>
          </a:xfrm>
          <a:prstGeom prst="rect">
            <a:avLst/>
          </a:prstGeom>
          <a:solidFill>
            <a:schemeClr val="accent4">
              <a:lumMod val="60000"/>
              <a:lumOff val="40000"/>
              <a:alpha val="76000"/>
            </a:schemeClr>
          </a:solidFill>
          <a:ln w="47625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fontAlgn="base"/>
            <a:r>
              <a:rPr lang="vi-V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Quan sát tranh SGK/106, hãy dự đoán:</a:t>
            </a:r>
          </a:p>
          <a:p>
            <a:pPr marL="571500" indent="-571500" algn="just" fontAlgn="base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+mj-lt"/>
              </a:rPr>
              <a:t>Vật nào nguồn tỏa nhiệt? </a:t>
            </a:r>
          </a:p>
          <a:p>
            <a:pPr marL="571500" indent="-571500" algn="just" fontAlgn="base">
              <a:buFontTx/>
              <a:buChar char="-"/>
            </a:pPr>
            <a:r>
              <a:rPr lang="vi-VN" sz="4400" b="1" dirty="0">
                <a:solidFill>
                  <a:srgbClr val="C00000"/>
                </a:solidFill>
                <a:latin typeface="+mj-lt"/>
              </a:rPr>
              <a:t>Vai trò của nguồn tỏa nhiệt đó?</a:t>
            </a:r>
          </a:p>
        </p:txBody>
      </p:sp>
    </p:spTree>
    <p:extLst>
      <p:ext uri="{BB962C8B-B14F-4D97-AF65-F5344CB8AC3E}">
        <p14:creationId xmlns:p14="http://schemas.microsoft.com/office/powerpoint/2010/main" val="12307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ề làm muối ở Ninh Thuận | Đặc sản địa phương | Báo ảnh Dân tộc và Miền  nú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370">
            <a:off x="1481264" y="213141"/>
            <a:ext cx="4571546" cy="3428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ếp gas Sunhouse SHB3336HA dương kính cao cấ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370">
            <a:off x="1550931" y="3515402"/>
            <a:ext cx="4571546" cy="323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ẻ Đẹp Bắc Ninh - Bạn đã từng nấu cơm ntn &amp;amp;amp; cay xè mắt ^^ |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62">
            <a:off x="6676953" y="261072"/>
            <a:ext cx="4455660" cy="3337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IMG_2044"/>
          <p:cNvPicPr>
            <a:picLocks noChangeAspect="1" noChangeArrowheads="1"/>
          </p:cNvPicPr>
          <p:nvPr/>
        </p:nvPicPr>
        <p:blipFill>
          <a:blip r:embed="rId7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62">
            <a:off x="6668788" y="3515402"/>
            <a:ext cx="4463825" cy="3085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6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683</Words>
  <Application>Microsoft Office PowerPoint</Application>
  <PresentationFormat>Widescreen</PresentationFormat>
  <Paragraphs>111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 Light</vt:lpstr>
      <vt:lpstr>Arial Black</vt:lpstr>
      <vt:lpstr>宋体</vt:lpstr>
      <vt:lpstr>Tahoma</vt:lpstr>
      <vt:lpstr>#9Slide03 AmpleSoft Bold</vt:lpstr>
      <vt:lpstr>Cordia New</vt:lpstr>
      <vt:lpstr>微软雅黑</vt:lpstr>
      <vt:lpstr>Calibri</vt:lpstr>
      <vt:lpstr>#9Slide07 HoneyCream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Mangnon</dc:creator>
  <cp:keywords>MANG NON</cp:keywords>
  <cp:lastModifiedBy>LE THI THU GIANG</cp:lastModifiedBy>
  <cp:revision>28</cp:revision>
  <dcterms:created xsi:type="dcterms:W3CDTF">2022-03-01T12:26:32Z</dcterms:created>
  <dcterms:modified xsi:type="dcterms:W3CDTF">2023-03-29T00:39:47Z</dcterms:modified>
</cp:coreProperties>
</file>