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65" r:id="rId3"/>
  </p:sldMasterIdLst>
  <p:notesMasterIdLst>
    <p:notesMasterId r:id="rId24"/>
  </p:notesMasterIdLst>
  <p:sldIdLst>
    <p:sldId id="257" r:id="rId4"/>
    <p:sldId id="266" r:id="rId5"/>
    <p:sldId id="273" r:id="rId6"/>
    <p:sldId id="286" r:id="rId7"/>
    <p:sldId id="287" r:id="rId8"/>
    <p:sldId id="288" r:id="rId9"/>
    <p:sldId id="276" r:id="rId10"/>
    <p:sldId id="278" r:id="rId11"/>
    <p:sldId id="279" r:id="rId12"/>
    <p:sldId id="256" r:id="rId13"/>
    <p:sldId id="277" r:id="rId14"/>
    <p:sldId id="280" r:id="rId15"/>
    <p:sldId id="281" r:id="rId16"/>
    <p:sldId id="267" r:id="rId17"/>
    <p:sldId id="268" r:id="rId18"/>
    <p:sldId id="269" r:id="rId19"/>
    <p:sldId id="270" r:id="rId20"/>
    <p:sldId id="283" r:id="rId21"/>
    <p:sldId id="285" r:id="rId22"/>
    <p:sldId id="289" r:id="rId23"/>
  </p:sldIdLst>
  <p:sldSz cx="12192000" cy="6858000"/>
  <p:notesSz cx="6858000" cy="9144000"/>
  <p:embeddedFontLst>
    <p:embeddedFont>
      <p:font typeface="UTM Loko" panose="02040603050506020204" pitchFamily="18" charset="0"/>
      <p:regular r:id="rId25"/>
    </p:embeddedFont>
    <p:embeddedFont>
      <p:font typeface="SVN-The Voice" panose="02040603050506020204" pitchFamily="18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UVN But Long 2" panose="00000400000000000000" pitchFamily="2" charset="0"/>
      <p:regular r:id="rId29"/>
    </p:embeddedFont>
    <p:embeddedFont>
      <p:font typeface="UTM Showcard" panose="02040603050506020204" pitchFamily="18" charset="0"/>
      <p:regular r:id="rId30"/>
    </p:embeddedFont>
    <p:embeddedFont>
      <p:font typeface="宋体" panose="02010600030101010101" pitchFamily="2" charset="-122"/>
      <p:regular r:id="rId31"/>
    </p:embeddedFont>
    <p:embeddedFont>
      <p:font typeface="UTM ThuPhap Thien An" panose="02040603050506020204" pitchFamily="18" charset="0"/>
      <p:regular r:id="rId32"/>
    </p:embeddedFont>
    <p:embeddedFont>
      <p:font typeface="UVN Ly Do" panose="03020702040505070503" pitchFamily="66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UTM Aptima" panose="02040603050506020204" pitchFamily="18" charset="0"/>
      <p:regular r:id="rId36"/>
      <p:bold r:id="rId37"/>
      <p:italic r:id="rId38"/>
      <p:boldItalic r:id="rId39"/>
    </p:embeddedFont>
    <p:embeddedFont>
      <p:font typeface="UTM Avenida" panose="02040603050506020204" pitchFamily="18" charset="0"/>
      <p:regular r:id="rId40"/>
    </p:embeddedFont>
    <p:embeddedFont>
      <p:font typeface="UTM French Vanilla" panose="02040603050506020204" pitchFamily="18" charset="0"/>
      <p:regular r:id="rId41"/>
    </p:embeddedFont>
    <p:embeddedFont>
      <p:font typeface="UTM Wedding K&amp;T" panose="02040603050506020204" pitchFamily="18" charset="0"/>
      <p:regular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DD7"/>
    <a:srgbClr val="DBEAF1"/>
    <a:srgbClr val="2B6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 autoAdjust="0"/>
    <p:restoredTop sz="96314" autoAdjust="0"/>
  </p:normalViewPr>
  <p:slideViewPr>
    <p:cSldViewPr snapToGrid="0" showGuides="1">
      <p:cViewPr>
        <p:scale>
          <a:sx n="66" d="100"/>
          <a:sy n="66" d="100"/>
        </p:scale>
        <p:origin x="1998" y="13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DE309-DBD1-4541-8059-1123FCB8576C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4E552-3E61-4C5A-8FA7-C8D72AA0F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42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688573-3CA4-41C0-A02E-40C87A304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AFAF7E3-A6B1-47E9-859A-CEDE7E9E7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7A0E39-E6FB-445F-93C5-19792A8C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FDD1-9E5C-4A5F-BAE1-EF468C49AAE1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713253-C71F-4ABD-A367-6E69916B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A16497-1BDD-43AF-9C50-EB88A75C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CD39-0EBE-4B50-90CD-AC5A3565A1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18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632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920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657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251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10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680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589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572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456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746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2636B-C6EB-4DD2-B23B-A3130A3FF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8224B5-9D27-427D-BC3C-7DE32796D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BE7C29-943A-425A-B54E-B821D49E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FDD1-9E5C-4A5F-BAE1-EF468C49AAE1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368165-2F76-4064-A20B-37AC92697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B5FA4E-8AC6-4379-9824-13608E87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CD39-0EBE-4B50-90CD-AC5A3565A1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83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5DE579C-99E5-4942-A519-CBD5A3042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FDD1-9E5C-4A5F-BAE1-EF468C49AAE1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76496B-36D2-4272-9485-A46B294F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DA0C44-E092-42B9-ACDA-1C0A8F29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CD39-0EBE-4B50-90CD-AC5A3565A1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43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6525FEE-5823-4CB9-9CC2-A1BAF58E7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9A5BBAC-F678-44FF-AF47-F2B62B030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60EAE8-4CF2-4F21-A015-BB06C669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FDD1-9E5C-4A5F-BAE1-EF468C49AAE1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15707F-B37D-499E-A019-AD469594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D64D-93B3-4FA7-9230-F7E4C7AEB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CD39-0EBE-4B50-90CD-AC5A3565A1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23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7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5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72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05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48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A29589-C77A-4A20-B0B0-792E8B0A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B2F0FF-7E9B-476F-AD02-CA239690E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F1FA5-A4C2-46B6-8DF1-23CCFA89A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0FDD1-9E5C-4A5F-BAE1-EF468C49AAE1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2DBA3C-5EA7-4319-B244-9CF0BF2AA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69FF15-A3AF-43F6-BF1F-861345BA1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3CD39-0EBE-4B50-90CD-AC5A3565A1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04193" y="-153020"/>
            <a:ext cx="12949026" cy="7157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456" y="-752319"/>
            <a:ext cx="1739230" cy="2577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226" y="-261066"/>
            <a:ext cx="1739230" cy="25779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191691" y="676541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318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9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456" y="-752319"/>
            <a:ext cx="1739230" cy="2577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226" y="-261066"/>
            <a:ext cx="1739230" cy="257794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583578" y="674698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533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5663" y="-6229531"/>
            <a:ext cx="8142300" cy="1385792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0339" y="6488668"/>
            <a:ext cx="132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UTM Avenida" panose="02040603050506020204" pitchFamily="18" charset="0"/>
                <a:ea typeface="+mn-ea"/>
                <a:cs typeface="Arial"/>
                <a:sym typeface="Arial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UTM Avenida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709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1ppt.com/jieri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1ppt.com/jieri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55AAC19-7589-4905-BB79-F7B826F2EA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5C5309-D3B0-44D3-8FF8-0A32B33F58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340" y="779522"/>
            <a:ext cx="3248167" cy="32564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8BD14D-EDB1-412C-82AF-8E72DAC3E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35271"/>
            <a:ext cx="2153857" cy="2722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E70254-8B2B-47D1-AAC8-2007213D89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214" y="3084393"/>
            <a:ext cx="2285785" cy="3773606"/>
          </a:xfrm>
          <a:prstGeom prst="rect">
            <a:avLst/>
          </a:prstGeom>
        </p:spPr>
      </p:pic>
      <p:pic>
        <p:nvPicPr>
          <p:cNvPr id="13" name="图片 12" descr="图片包含 鲜花, 植物&#10;&#10;自动生成的说明">
            <a:extLst>
              <a:ext uri="{FF2B5EF4-FFF2-40B4-BE49-F238E27FC236}">
                <a16:creationId xmlns:a16="http://schemas.microsoft.com/office/drawing/2014/main" id="{5BAE8FE2-54B6-403F-9920-05317A874E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6966" y="0"/>
            <a:ext cx="4355034" cy="54045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12442" y="923208"/>
            <a:ext cx="3588937" cy="1033181"/>
            <a:chOff x="1286189" y="673239"/>
            <a:chExt cx="3337728" cy="946220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1490506" y="815591"/>
              <a:ext cx="3084844" cy="803868"/>
            </a:xfrm>
            <a:prstGeom prst="round2DiagRect">
              <a:avLst/>
            </a:prstGeom>
            <a:solidFill>
              <a:srgbClr val="A6DFBC"/>
            </a:solidFill>
            <a:ln w="57150">
              <a:solidFill>
                <a:srgbClr val="A6DFB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1286189" y="673239"/>
              <a:ext cx="3084844" cy="803868"/>
            </a:xfrm>
            <a:prstGeom prst="round2DiagRect">
              <a:avLst/>
            </a:prstGeom>
            <a:noFill/>
            <a:ln w="57150">
              <a:solidFill>
                <a:srgbClr val="71B28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28541" y="673239"/>
              <a:ext cx="31953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Tập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làm</a:t>
              </a:r>
              <a:r>
                <a:rPr 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văn</a:t>
              </a:r>
              <a:endPara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49723" y="3181331"/>
            <a:ext cx="9876016" cy="27699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LUYỆN TẬP XÂY DỰNG MỞ BÀI </a:t>
            </a:r>
          </a:p>
          <a:p>
            <a:pPr algn="ctr"/>
            <a:r>
              <a:rPr lang="en-US" sz="6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TRONG BÀI VĂN MIÊU TẢ CÂY CỐI</a:t>
            </a:r>
            <a:endParaRPr lang="en-US" sz="6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DE8C91BC-4506-4CD8-AEFB-90E3468EAA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46881" y="-210727"/>
            <a:ext cx="3700653" cy="3700653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DE8C91BC-4506-4CD8-AEFB-90E3468EAA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676742" y="-177853"/>
            <a:ext cx="3700653" cy="37006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61" y="4164971"/>
            <a:ext cx="1739230" cy="25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0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7383F14-C9EC-4343-9CBD-2136593FE9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D52C51-C117-4CE3-A674-FFB99382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211" b="94737" l="9599" r="100000">
                        <a14:foregroundMark x1="61175" y1="22406" x2="77650" y2="21203"/>
                        <a14:foregroundMark x1="27077" y1="84962" x2="29656" y2="85714"/>
                        <a14:foregroundMark x1="34670" y1="87068" x2="37249" y2="89774"/>
                        <a14:foregroundMark x1="42264" y1="86466" x2="46132" y2="87519"/>
                        <a14:foregroundMark x1="53438" y1="89624" x2="58023" y2="90075"/>
                        <a14:foregroundMark x1="61175" y1="83609" x2="66189" y2="85564"/>
                        <a14:foregroundMark x1="63897" y1="80451" x2="70630" y2="82857"/>
                        <a14:foregroundMark x1="55158" y1="82556" x2="66905" y2="82556"/>
                        <a14:foregroundMark x1="75215" y1="86466" x2="81375" y2="86015"/>
                        <a14:foregroundMark x1="77794" y1="90526" x2="98138" y2="87519"/>
                        <a14:foregroundMark x1="87822" y1="78045" x2="96848" y2="88271"/>
                        <a14:foregroundMark x1="73496" y1="92331" x2="89255" y2="89323"/>
                        <a14:foregroundMark x1="76934" y1="93383" x2="88968" y2="92030"/>
                        <a14:foregroundMark x1="66905" y1="90226" x2="72350" y2="90226"/>
                        <a14:foregroundMark x1="48281" y1="90526" x2="61891" y2="90526"/>
                        <a14:foregroundMark x1="49427" y1="88872" x2="63181" y2="88872"/>
                        <a14:foregroundMark x1="43983" y1="66316" x2="47278" y2="66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291" y="3522343"/>
            <a:ext cx="2899469" cy="276381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8C91BC-4506-4CD8-AEFB-90E3468EA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735" y="-128240"/>
            <a:ext cx="3700653" cy="3700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B17231-DEA7-4806-A392-B10180594E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135213" y="4897974"/>
            <a:ext cx="8058742" cy="19600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524CBAE-57F2-441D-921E-2871F9C5AB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06" y="562893"/>
            <a:ext cx="3248167" cy="32564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1617" y="207818"/>
            <a:ext cx="11774127" cy="644236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94509" y="551337"/>
            <a:ext cx="1056508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96875" indent="-396875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 smtClean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gián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phượng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dừa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6490854" y="1711036"/>
            <a:ext cx="3383280" cy="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20306" y="2513481"/>
            <a:ext cx="883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20306" y="3274691"/>
            <a:ext cx="11123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20306" y="4070486"/>
            <a:ext cx="838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896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ây phượng – Cây cảnh Cần Thơ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887" y="1712976"/>
            <a:ext cx="5438113" cy="4959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 Diagonal Corner Rectangle 2"/>
          <p:cNvSpPr/>
          <p:nvPr/>
        </p:nvSpPr>
        <p:spPr>
          <a:xfrm>
            <a:off x="152642" y="249383"/>
            <a:ext cx="6722593" cy="6423520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6473" y="609603"/>
            <a:ext cx="57634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UTM Aptima" panose="02040603050506020204" pitchFamily="18" charset="0"/>
              </a:rPr>
              <a:t>a) </a:t>
            </a:r>
            <a:r>
              <a:rPr lang="en-US" sz="3600" b="1" dirty="0" err="1" smtClean="0">
                <a:latin typeface="UTM Aptima" panose="02040603050506020204" pitchFamily="18" charset="0"/>
              </a:rPr>
              <a:t>Từ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xa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nhìn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lại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trường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em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như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một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khu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vườn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cổ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tích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với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rất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nhiều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cây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bóng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mát</a:t>
            </a:r>
            <a:r>
              <a:rPr lang="en-US" sz="3600" b="1" dirty="0" smtClean="0">
                <a:latin typeface="UTM Aptima" panose="02040603050506020204" pitchFamily="18" charset="0"/>
              </a:rPr>
              <a:t>. </a:t>
            </a:r>
            <a:r>
              <a:rPr lang="en-US" sz="3600" b="1" dirty="0" err="1" smtClean="0">
                <a:latin typeface="UTM Aptima" panose="02040603050506020204" pitchFamily="18" charset="0"/>
              </a:rPr>
              <a:t>Đó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là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những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món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quà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mà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các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anh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chị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đi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trước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trồng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tặng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trường</a:t>
            </a:r>
            <a:r>
              <a:rPr lang="en-US" sz="3600" b="1" dirty="0" smtClean="0">
                <a:latin typeface="UTM Aptima" panose="02040603050506020204" pitchFamily="18" charset="0"/>
              </a:rPr>
              <a:t>. </a:t>
            </a:r>
            <a:r>
              <a:rPr lang="en-US" sz="3600" b="1" dirty="0" err="1" smtClean="0">
                <a:latin typeface="UTM Aptima" panose="02040603050506020204" pitchFamily="18" charset="0"/>
              </a:rPr>
              <a:t>Mỗi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cây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đều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có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một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kỉ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niệm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riêng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với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từng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lớp</a:t>
            </a:r>
            <a:r>
              <a:rPr lang="en-US" sz="3600" b="1" dirty="0" smtClean="0">
                <a:latin typeface="UTM Aptima" panose="02040603050506020204" pitchFamily="18" charset="0"/>
              </a:rPr>
              <a:t>. </a:t>
            </a:r>
            <a:r>
              <a:rPr lang="en-US" sz="3600" b="1" dirty="0" err="1" smtClean="0">
                <a:latin typeface="UTM Aptima" panose="02040603050506020204" pitchFamily="18" charset="0"/>
              </a:rPr>
              <a:t>Nhưng</a:t>
            </a:r>
            <a:r>
              <a:rPr lang="en-US" sz="3600" b="1" dirty="0" smtClean="0">
                <a:latin typeface="UTM Aptima" panose="02040603050506020204" pitchFamily="18" charset="0"/>
              </a:rPr>
              <a:t> to </a:t>
            </a:r>
            <a:r>
              <a:rPr lang="en-US" sz="3600" b="1" dirty="0" err="1" smtClean="0">
                <a:latin typeface="UTM Aptima" panose="02040603050506020204" pitchFamily="18" charset="0"/>
              </a:rPr>
              <a:t>nhất</a:t>
            </a:r>
            <a:r>
              <a:rPr lang="en-US" sz="3600" b="1" dirty="0" smtClean="0">
                <a:latin typeface="UTM Aptima" panose="02040603050506020204" pitchFamily="18" charset="0"/>
              </a:rPr>
              <a:t>, </a:t>
            </a:r>
            <a:r>
              <a:rPr lang="en-US" sz="3600" b="1" dirty="0" err="1" smtClean="0">
                <a:latin typeface="UTM Aptima" panose="02040603050506020204" pitchFamily="18" charset="0"/>
              </a:rPr>
              <a:t>đẹp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nhất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là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cây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phượng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vĩ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trồng</a:t>
            </a:r>
            <a:r>
              <a:rPr lang="en-US" sz="3600" b="1" dirty="0" smtClean="0">
                <a:latin typeface="UTM Aptima" panose="02040603050506020204" pitchFamily="18" charset="0"/>
              </a:rPr>
              <a:t> ở </a:t>
            </a:r>
            <a:r>
              <a:rPr lang="en-US" sz="3600" b="1" dirty="0" err="1" smtClean="0">
                <a:latin typeface="UTM Aptima" panose="02040603050506020204" pitchFamily="18" charset="0"/>
              </a:rPr>
              <a:t>giữa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sân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trường</a:t>
            </a:r>
            <a:r>
              <a:rPr lang="en-US" sz="3600" b="1" dirty="0" smtClean="0">
                <a:latin typeface="UTM Aptima" panose="02040603050506020204" pitchFamily="18" charset="0"/>
              </a:rPr>
              <a:t>.</a:t>
            </a:r>
            <a:endParaRPr lang="en-US" sz="3600" b="1" dirty="0"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8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oáng với cây mai bung nở &amp;quot;rực rỡ&amp;quot;, nhuộm vàng một góc trời trong dịp Tết  khiến nhiều người trầm tr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64" y="422571"/>
            <a:ext cx="5444836" cy="6435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24571" y="422571"/>
            <a:ext cx="6722593" cy="6423520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6473" y="900553"/>
            <a:ext cx="57634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UTM Aptima" panose="02040603050506020204" pitchFamily="18" charset="0"/>
              </a:rPr>
              <a:t>b) </a:t>
            </a:r>
            <a:r>
              <a:rPr lang="en-US" sz="3600" b="1" dirty="0" err="1" smtClean="0">
                <a:latin typeface="UTM Aptima" panose="02040603050506020204" pitchFamily="18" charset="0"/>
              </a:rPr>
              <a:t>Trước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cửa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nhà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em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có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một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khoảng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sân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nhỏ</a:t>
            </a:r>
            <a:r>
              <a:rPr lang="en-US" sz="3600" b="1" dirty="0" smtClean="0">
                <a:latin typeface="UTM Aptima" panose="02040603050506020204" pitchFamily="18" charset="0"/>
              </a:rPr>
              <a:t>. </a:t>
            </a:r>
            <a:r>
              <a:rPr lang="en-US" sz="3600" b="1" dirty="0" err="1" smtClean="0">
                <a:latin typeface="UTM Aptima" panose="02040603050506020204" pitchFamily="18" charset="0"/>
              </a:rPr>
              <a:t>Mỗi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lần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ba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em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đi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công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tác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đều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mang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một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cây</a:t>
            </a:r>
            <a:r>
              <a:rPr lang="en-US" sz="3600" b="1" dirty="0" smtClean="0">
                <a:latin typeface="UTM Aptima" panose="02040603050506020204" pitchFamily="18" charset="0"/>
              </a:rPr>
              <a:t> ở </a:t>
            </a:r>
            <a:r>
              <a:rPr lang="en-US" sz="3600" b="1" dirty="0" err="1" smtClean="0">
                <a:latin typeface="UTM Aptima" panose="02040603050506020204" pitchFamily="18" charset="0"/>
              </a:rPr>
              <a:t>nơi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đó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về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trồng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làm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kỉ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niệm</a:t>
            </a:r>
            <a:r>
              <a:rPr lang="en-US" sz="3600" b="1" dirty="0" smtClean="0">
                <a:latin typeface="UTM Aptima" panose="02040603050506020204" pitchFamily="18" charset="0"/>
              </a:rPr>
              <a:t>. </a:t>
            </a:r>
            <a:r>
              <a:rPr lang="en-US" sz="3600" b="1" dirty="0" err="1" smtClean="0">
                <a:latin typeface="UTM Aptima" panose="02040603050506020204" pitchFamily="18" charset="0"/>
              </a:rPr>
              <a:t>Đẹp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nhất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là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cây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hoa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mai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được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ba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mang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về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từ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thành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phố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Hồ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Chí</a:t>
            </a:r>
            <a:r>
              <a:rPr lang="en-US" sz="3600" b="1" dirty="0" smtClean="0">
                <a:latin typeface="UTM Aptima" panose="02040603050506020204" pitchFamily="18" charset="0"/>
              </a:rPr>
              <a:t> Minh </a:t>
            </a:r>
            <a:r>
              <a:rPr lang="en-US" sz="3600" b="1" dirty="0" err="1" smtClean="0">
                <a:latin typeface="UTM Aptima" panose="02040603050506020204" pitchFamily="18" charset="0"/>
              </a:rPr>
              <a:t>vào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dịp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Tết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năm</a:t>
            </a:r>
            <a:r>
              <a:rPr lang="en-US" sz="3600" b="1" dirty="0" smtClean="0">
                <a:latin typeface="UTM Aptima" panose="02040603050506020204" pitchFamily="18" charset="0"/>
              </a:rPr>
              <a:t> </a:t>
            </a:r>
            <a:r>
              <a:rPr lang="en-US" sz="3600" b="1" dirty="0" err="1" smtClean="0">
                <a:latin typeface="UTM Aptima" panose="02040603050506020204" pitchFamily="18" charset="0"/>
              </a:rPr>
              <a:t>ngoái</a:t>
            </a:r>
            <a:r>
              <a:rPr lang="en-US" sz="3600" b="1" dirty="0" smtClean="0">
                <a:latin typeface="UTM Aptima" panose="02040603050506020204" pitchFamily="18" charset="0"/>
              </a:rPr>
              <a:t>.</a:t>
            </a:r>
            <a:endParaRPr lang="en-US" sz="3600" b="1" dirty="0"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22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Bài 3: Đọc Cây dừa Tiếng Việt 2 tập 2 Chân trời sáng tạo | Tiếng Việt  2 -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941" y="166255"/>
            <a:ext cx="8134459" cy="66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24571" y="422571"/>
            <a:ext cx="6722593" cy="6423520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6473" y="637308"/>
            <a:ext cx="576349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UTM Aptima" panose="02040603050506020204" pitchFamily="18" charset="0"/>
              </a:rPr>
              <a:t>c)</a:t>
            </a:r>
            <a:r>
              <a:rPr lang="en-US" sz="3200" b="1" dirty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Hè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năm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ngoái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em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được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bố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mẹ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cho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về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quê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ngoại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nghỉ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hè</a:t>
            </a:r>
            <a:r>
              <a:rPr lang="en-US" sz="3200" b="1" dirty="0" smtClean="0">
                <a:latin typeface="UTM Aptima" panose="02040603050506020204" pitchFamily="18" charset="0"/>
              </a:rPr>
              <a:t>. </a:t>
            </a:r>
            <a:r>
              <a:rPr lang="en-US" sz="3200" b="1" dirty="0" err="1" smtClean="0">
                <a:latin typeface="UTM Aptima" panose="02040603050506020204" pitchFamily="18" charset="0"/>
              </a:rPr>
              <a:t>Làng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quê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em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thật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thanh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bình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và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yên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tĩnh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với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cánh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đồng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lúa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rộng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mênh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mông</a:t>
            </a:r>
            <a:r>
              <a:rPr lang="en-US" sz="3200" b="1" dirty="0" smtClean="0">
                <a:latin typeface="UTM Aptima" panose="02040603050506020204" pitchFamily="18" charset="0"/>
              </a:rPr>
              <a:t>, hang phi </a:t>
            </a:r>
            <a:r>
              <a:rPr lang="en-US" sz="3200" b="1" dirty="0" err="1" smtClean="0">
                <a:latin typeface="UTM Aptima" panose="02040603050506020204" pitchFamily="18" charset="0"/>
              </a:rPr>
              <a:t>lao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rì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rào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trong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gió</a:t>
            </a:r>
            <a:r>
              <a:rPr lang="en-US" sz="3200" b="1" dirty="0" smtClean="0">
                <a:latin typeface="UTM Aptima" panose="02040603050506020204" pitchFamily="18" charset="0"/>
              </a:rPr>
              <a:t>. </a:t>
            </a:r>
            <a:r>
              <a:rPr lang="en-US" sz="3200" b="1" dirty="0" err="1" smtClean="0">
                <a:latin typeface="UTM Aptima" panose="02040603050506020204" pitchFamily="18" charset="0"/>
              </a:rPr>
              <a:t>Hàng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ngày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lũ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trẻ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chúng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em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thường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hẹn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nhau</a:t>
            </a:r>
            <a:r>
              <a:rPr lang="en-US" sz="3200" b="1" dirty="0" smtClean="0">
                <a:latin typeface="UTM Aptima" panose="02040603050506020204" pitchFamily="18" charset="0"/>
              </a:rPr>
              <a:t> ở </a:t>
            </a:r>
            <a:r>
              <a:rPr lang="en-US" sz="3200" b="1" dirty="0" err="1" smtClean="0">
                <a:latin typeface="UTM Aptima" panose="02040603050506020204" pitchFamily="18" charset="0"/>
              </a:rPr>
              <a:t>gốc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cây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dừa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đầu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xóm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để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cùng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nhau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chơi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đùa</a:t>
            </a:r>
            <a:r>
              <a:rPr lang="en-US" sz="3200" b="1" dirty="0" smtClean="0">
                <a:latin typeface="UTM Aptima" panose="02040603050506020204" pitchFamily="18" charset="0"/>
              </a:rPr>
              <a:t>. </a:t>
            </a:r>
            <a:r>
              <a:rPr lang="en-US" sz="3200" b="1" dirty="0" err="1" smtClean="0">
                <a:latin typeface="UTM Aptima" panose="02040603050506020204" pitchFamily="18" charset="0"/>
              </a:rPr>
              <a:t>Chẳng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biết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ai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đã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trồng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cây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này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từ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bao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giờ</a:t>
            </a:r>
            <a:r>
              <a:rPr lang="en-US" sz="3200" b="1" dirty="0" smtClean="0">
                <a:latin typeface="UTM Aptima" panose="02040603050506020204" pitchFamily="18" charset="0"/>
              </a:rPr>
              <a:t> , </a:t>
            </a:r>
            <a:r>
              <a:rPr lang="en-US" sz="3200" b="1" dirty="0" err="1" smtClean="0">
                <a:latin typeface="UTM Aptima" panose="02040603050506020204" pitchFamily="18" charset="0"/>
              </a:rPr>
              <a:t>chỉ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biết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rằng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nó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rất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thân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thuộc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với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người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dân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nơi</a:t>
            </a:r>
            <a:r>
              <a:rPr lang="en-US" sz="3200" b="1" dirty="0" smtClean="0"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latin typeface="UTM Aptima" panose="02040603050506020204" pitchFamily="18" charset="0"/>
              </a:rPr>
              <a:t>đây</a:t>
            </a:r>
            <a:r>
              <a:rPr lang="en-US" sz="3200" b="1" dirty="0" smtClean="0">
                <a:latin typeface="UTM Aptima" panose="02040603050506020204" pitchFamily="18" charset="0"/>
              </a:rPr>
              <a:t>.</a:t>
            </a:r>
            <a:endParaRPr lang="en-US" sz="3200" b="1" dirty="0"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5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7927" y="1"/>
            <a:ext cx="11526981" cy="1925782"/>
          </a:xfrm>
          <a:prstGeom prst="roundRect">
            <a:avLst/>
          </a:prstGeom>
          <a:solidFill>
            <a:srgbClr val="A6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F0BCBCD-FA68-4B9E-A908-9A57466A7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1786" y="152665"/>
            <a:ext cx="3248167" cy="3256453"/>
          </a:xfrm>
          <a:prstGeom prst="rect">
            <a:avLst/>
          </a:prstGeom>
        </p:spPr>
      </p:pic>
      <p:pic>
        <p:nvPicPr>
          <p:cNvPr id="13" name="图片 12" descr="图片包含 植物&#10;&#10;自动生成的说明">
            <a:extLst>
              <a:ext uri="{FF2B5EF4-FFF2-40B4-BE49-F238E27FC236}">
                <a16:creationId xmlns:a16="http://schemas.microsoft.com/office/drawing/2014/main" id="{67A690EF-562B-4646-9317-29836B7C30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649302" y="3409118"/>
            <a:ext cx="3496114" cy="34488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02C0CC8-8FCE-4AA7-ABB8-CA135AE007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35271"/>
            <a:ext cx="2661313" cy="2722728"/>
          </a:xfrm>
          <a:prstGeom prst="rect">
            <a:avLst/>
          </a:prstGeom>
        </p:spPr>
      </p:pic>
      <p:sp>
        <p:nvSpPr>
          <p:cNvPr id="6" name="Google Shape;117;p2"/>
          <p:cNvSpPr/>
          <p:nvPr/>
        </p:nvSpPr>
        <p:spPr>
          <a:xfrm>
            <a:off x="500201" y="152666"/>
            <a:ext cx="11248453" cy="155144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42110" y="333376"/>
            <a:ext cx="105848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Snip Same Side Corner Rectangle 2"/>
          <p:cNvSpPr/>
          <p:nvPr/>
        </p:nvSpPr>
        <p:spPr>
          <a:xfrm>
            <a:off x="387927" y="2106493"/>
            <a:ext cx="11526981" cy="4751507"/>
          </a:xfrm>
          <a:prstGeom prst="snip2Same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62545" y="2182679"/>
            <a:ext cx="838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86345" y="3020879"/>
            <a:ext cx="838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b) Cây đó được trồng ở đâu?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586345" y="3859079"/>
            <a:ext cx="891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0838" indent="-350838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c) Cây đó do ai trồng? Trồng vào dịp nào? (hoặc: do ai mua? mua vào dịp nào?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586345" y="5306879"/>
            <a:ext cx="838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d) Ấn tượng chung của em khi nhìn cây đó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69805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7383F14-C9EC-4343-9CBD-2136593FE9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3C495FF-CD43-435F-BDE1-F14AD72A2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5802" y="3601549"/>
            <a:ext cx="3526971" cy="33721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33AF05-0C5E-4891-AA74-B5B131EF32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20667" y="0"/>
            <a:ext cx="3466530" cy="32564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3EFFAFA-FFF1-48D7-8462-8727CD9DD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1645"/>
            <a:ext cx="4067200" cy="4244035"/>
          </a:xfrm>
          <a:prstGeom prst="rect">
            <a:avLst/>
          </a:prstGeom>
        </p:spPr>
      </p:pic>
      <p:pic>
        <p:nvPicPr>
          <p:cNvPr id="10" name="图片 9" descr="图片包含 鲜花, 植物&#10;&#10;自动生成的说明">
            <a:extLst>
              <a:ext uri="{FF2B5EF4-FFF2-40B4-BE49-F238E27FC236}">
                <a16:creationId xmlns:a16="http://schemas.microsoft.com/office/drawing/2014/main" id="{A8BEDD5C-0AD2-4F07-AB03-615DEA582A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7585"/>
            <a:ext cx="4326340" cy="540451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0945" y="190106"/>
            <a:ext cx="11596252" cy="641851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384461" y="1386198"/>
            <a:ext cx="427772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84461" y="2224398"/>
            <a:ext cx="417739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384461" y="3291198"/>
            <a:ext cx="57916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0838" indent="-350838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453731" y="5119998"/>
            <a:ext cx="411629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837979" y="1343912"/>
            <a:ext cx="492341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61780" y="2105912"/>
            <a:ext cx="5004126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09379" y="3248912"/>
            <a:ext cx="532697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0838" indent="-350838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c) Cây đó do ai trồng, trồng vào dịp nào? ( hoặc do ai mua? Mua vào dịp nào?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61780" y="5001512"/>
            <a:ext cx="50848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d) Ấn tượng chung của em khi nhìn cây đó như thế nào?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87927" y="1"/>
            <a:ext cx="11526981" cy="1330637"/>
          </a:xfrm>
          <a:prstGeom prst="roundRect">
            <a:avLst/>
          </a:prstGeom>
          <a:solidFill>
            <a:srgbClr val="A6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117;p2"/>
          <p:cNvSpPr/>
          <p:nvPr/>
        </p:nvSpPr>
        <p:spPr>
          <a:xfrm>
            <a:off x="500201" y="152666"/>
            <a:ext cx="11248453" cy="107198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99428" y="333376"/>
            <a:ext cx="110275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6123709" y="1343912"/>
            <a:ext cx="0" cy="533400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2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50653" y="672914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节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日</a:t>
            </a:r>
            <a:r>
              <a:rPr lang="en-US" altLang="zh-CN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http://www.1ppt.com/jieri/</a:t>
            </a:r>
            <a:endParaRPr lang="en-US" altLang="zh-CN" sz="1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EFE99B3-A249-48AB-B824-A57C78129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06297" cy="36439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E74AFC-7521-4AC3-97E0-E1E2515154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47963" y="0"/>
            <a:ext cx="3744035" cy="3517141"/>
          </a:xfrm>
          <a:prstGeom prst="rect">
            <a:avLst/>
          </a:prstGeom>
        </p:spPr>
      </p:pic>
      <p:pic>
        <p:nvPicPr>
          <p:cNvPr id="4100" name="Picture 4" descr="Sầu đông thương nhớ…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64" y="1967346"/>
            <a:ext cx="5361149" cy="3574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9" name="Round Diagonal Corner Rectangle 8"/>
          <p:cNvSpPr/>
          <p:nvPr/>
        </p:nvSpPr>
        <p:spPr>
          <a:xfrm>
            <a:off x="24571" y="422571"/>
            <a:ext cx="6722593" cy="6423520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6278496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625475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150000"/>
              </a:spcBef>
              <a:spcAft>
                <a:spcPct val="100000"/>
              </a:spcAft>
            </a:pP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xoan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xoan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khoe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chùm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921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7383F14-C9EC-4343-9CBD-2136593FE9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ABAF7-9634-494D-8698-F61C98AC82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776" y="0"/>
            <a:ext cx="4865642" cy="38925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69FADB0-9C28-4F3E-A121-FD906C1FD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06410">
            <a:off x="6516548" y="840850"/>
            <a:ext cx="829438" cy="8186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6AF86C9-1E37-44C1-A846-11E130A75F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06410">
            <a:off x="8651732" y="1197708"/>
            <a:ext cx="617265" cy="4412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A6834A-697F-4427-99EB-B6EA9B2137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4640"/>
            <a:ext cx="3248167" cy="325645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97C2D0-A3A6-4B38-81AD-688C9120BE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62" y="3468108"/>
            <a:ext cx="3920316" cy="34302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87927" y="1"/>
            <a:ext cx="11526981" cy="1988089"/>
          </a:xfrm>
          <a:prstGeom prst="roundRect">
            <a:avLst/>
          </a:prstGeom>
          <a:solidFill>
            <a:srgbClr val="A6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17;p2"/>
          <p:cNvSpPr/>
          <p:nvPr/>
        </p:nvSpPr>
        <p:spPr>
          <a:xfrm>
            <a:off x="500201" y="152666"/>
            <a:ext cx="11248453" cy="160164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42364" y="186826"/>
            <a:ext cx="1152005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0838" indent="-350838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40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tả</a:t>
            </a:r>
            <a:endParaRPr lang="en-US" altLang="en-US" sz="4000" b="1" dirty="0">
              <a:solidFill>
                <a:srgbClr val="0000CC"/>
              </a:solidFill>
              <a:latin typeface="UTM Aptim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D338ED-40AD-4146-81CD-6FBECB608A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66" y="1906971"/>
            <a:ext cx="5576265" cy="28578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5300" y="2585621"/>
            <a:ext cx="47382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UTM Aptima" panose="02040603050506020204" pitchFamily="18" charset="0"/>
              </a:rPr>
              <a:t>Viết</a:t>
            </a:r>
            <a:r>
              <a:rPr lang="en-US" sz="4400" b="1" dirty="0" smtClean="0">
                <a:solidFill>
                  <a:srgbClr val="C00000"/>
                </a:solidFill>
                <a:latin typeface="UTM Aptima" panose="02040603050506020204" pitchFamily="18" charset="0"/>
              </a:rPr>
              <a:t> 2 </a:t>
            </a:r>
            <a:r>
              <a:rPr lang="en-US" sz="4400" b="1" dirty="0" err="1" smtClean="0">
                <a:solidFill>
                  <a:srgbClr val="C00000"/>
                </a:solidFill>
                <a:latin typeface="UTM Aptima" panose="02040603050506020204" pitchFamily="18" charset="0"/>
              </a:rPr>
              <a:t>mở</a:t>
            </a:r>
            <a:r>
              <a:rPr lang="en-US" sz="4400" b="1" dirty="0" smtClean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UTM Aptima" panose="02040603050506020204" pitchFamily="18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UTM Aptima" panose="02040603050506020204" pitchFamily="18" charset="0"/>
              </a:rPr>
              <a:t>khác</a:t>
            </a:r>
            <a:r>
              <a:rPr lang="en-US" sz="4400" b="1" dirty="0" smtClean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UTM Aptima" panose="02040603050506020204" pitchFamily="18" charset="0"/>
              </a:rPr>
              <a:t>nhau</a:t>
            </a:r>
            <a:endParaRPr lang="en-US" sz="44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985164" y="4688406"/>
            <a:ext cx="482138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36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36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tiếp</a:t>
            </a:r>
            <a:endParaRPr lang="en-US" altLang="en-US" sz="3600" b="1" dirty="0">
              <a:latin typeface="UTM Aptim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985164" y="5602806"/>
            <a:ext cx="453043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b)  </a:t>
            </a:r>
            <a:r>
              <a:rPr lang="en-US" altLang="en-US" sz="36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36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tiếp</a:t>
            </a:r>
            <a:endParaRPr lang="en-US" altLang="en-US" sz="3600" b="1" dirty="0">
              <a:latin typeface="UTM Aptim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8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50653" y="672914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节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日</a:t>
            </a:r>
            <a:r>
              <a:rPr lang="en-US" altLang="zh-CN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http://www.1ppt.com/jieri/</a:t>
            </a:r>
            <a:endParaRPr lang="en-US" altLang="zh-CN" sz="1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EFE99B3-A249-48AB-B824-A57C78129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06297" cy="36439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E74AFC-7521-4AC3-97E0-E1E2515154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47963" y="0"/>
            <a:ext cx="3744035" cy="3517141"/>
          </a:xfrm>
          <a:prstGeom prst="rect">
            <a:avLst/>
          </a:prstGeom>
        </p:spPr>
      </p:pic>
      <p:pic>
        <p:nvPicPr>
          <p:cNvPr id="4100" name="Picture 4" descr="Sầu đông thương nhớ…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412" y="1000517"/>
            <a:ext cx="6081586" cy="56576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 Diagonal Corner Rectangle 8"/>
          <p:cNvSpPr/>
          <p:nvPr/>
        </p:nvSpPr>
        <p:spPr>
          <a:xfrm>
            <a:off x="24571" y="422571"/>
            <a:ext cx="6722593" cy="6423520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280564" y="63504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00CC"/>
                </a:solidFill>
                <a:latin typeface="SVN-The Voice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i="1" dirty="0">
                <a:solidFill>
                  <a:srgbClr val="0000CC"/>
                </a:solidFill>
                <a:latin typeface="SVN-The Voic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SVN-The Voice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i="1" dirty="0">
                <a:solidFill>
                  <a:srgbClr val="0000CC"/>
                </a:solidFill>
                <a:latin typeface="SVN-The Voice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0000CC"/>
              </a:solidFill>
              <a:latin typeface="SVN-The Voic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09375" y="415742"/>
            <a:ext cx="411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0838" indent="-350838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a)</a:t>
            </a:r>
            <a:r>
              <a:rPr lang="en-US" altLang="en-US" sz="3200" b="1" i="1" dirty="0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b="1" i="1" dirty="0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3200" b="1" i="1" dirty="0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tiếp</a:t>
            </a:r>
            <a:endParaRPr lang="en-US" altLang="en-US" sz="3200" b="1" i="1" dirty="0">
              <a:solidFill>
                <a:srgbClr val="FF0000"/>
              </a:solidFill>
              <a:latin typeface="UTM Aptim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65578" y="2433068"/>
            <a:ext cx="441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96875" indent="-396875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b="1" i="1" dirty="0" err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b="1" i="1" dirty="0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gián</a:t>
            </a:r>
            <a:r>
              <a:rPr lang="en-US" altLang="en-US" sz="3200" b="1" i="1" dirty="0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tiếp</a:t>
            </a:r>
            <a:endParaRPr lang="en-US" altLang="en-US" sz="3200" b="1" i="1" dirty="0">
              <a:solidFill>
                <a:srgbClr val="FF0000"/>
              </a:solidFill>
              <a:latin typeface="UTM Aptim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80108" y="990600"/>
            <a:ext cx="645621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UTM Aptima" panose="020406030505060202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 smtClean="0">
                <a:latin typeface="UTM Aptima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 smtClean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xoan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soi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80108" y="3124200"/>
            <a:ext cx="6326987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UTM Aptima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latin typeface="UTM Aptima" panose="0204060305050602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ở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chóc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cối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đâm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chồi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vải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sặc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sỡ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,...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chùm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xoan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b="1" dirty="0">
              <a:latin typeface="UTM Aptim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56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1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7383F14-C9EC-4343-9CBD-2136593FE9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3C495FF-CD43-435F-BDE1-F14AD72A2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5802" y="3601549"/>
            <a:ext cx="3526971" cy="33721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3EFFAFA-FFF1-48D7-8462-8727CD9DD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1645"/>
            <a:ext cx="4067200" cy="4244035"/>
          </a:xfrm>
          <a:prstGeom prst="rect">
            <a:avLst/>
          </a:prstGeom>
        </p:spPr>
      </p:pic>
      <p:pic>
        <p:nvPicPr>
          <p:cNvPr id="10" name="图片 9" descr="图片包含 鲜花, 植物&#10;&#10;自动生成的说明">
            <a:extLst>
              <a:ext uri="{FF2B5EF4-FFF2-40B4-BE49-F238E27FC236}">
                <a16:creationId xmlns:a16="http://schemas.microsoft.com/office/drawing/2014/main" id="{A8BEDD5C-0AD2-4F07-AB03-615DEA582A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7585"/>
            <a:ext cx="4326340" cy="5404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2005" y="2915419"/>
            <a:ext cx="6868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UTM ThuPhap Thien An" panose="02040603050506020204" pitchFamily="18" charset="0"/>
              </a:rPr>
              <a:t>TẠM BIỆT </a:t>
            </a:r>
            <a:endParaRPr lang="en-US" sz="9600" dirty="0">
              <a:latin typeface="UTM ThuPhap Thien 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7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4D19A6E-56C5-4A83-BA58-B0D3B0A857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4640"/>
            <a:ext cx="3248167" cy="32564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5FDF67E-56C1-443F-8DF1-1DA8A423A1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673" y="0"/>
            <a:ext cx="2920621" cy="29206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90AC565-021E-4194-BDCD-5818996B2A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529" y="4205978"/>
            <a:ext cx="2883364" cy="2652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1B052A-8451-4EEC-8B6B-D58456E1B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5" b="91627" l="3171" r="98415">
                        <a14:foregroundMark x1="21707" y1="57895" x2="21707" y2="57895"/>
                        <a14:foregroundMark x1="45854" y1="63876" x2="45854" y2="63876"/>
                        <a14:foregroundMark x1="55732" y1="50478" x2="55732" y2="50478"/>
                        <a14:foregroundMark x1="90244" y1="71770" x2="90244" y2="71770"/>
                        <a14:foregroundMark x1="89268" y1="84450" x2="89268" y2="84450"/>
                        <a14:foregroundMark x1="80244" y1="88038" x2="80244" y2="88038"/>
                        <a14:foregroundMark x1="68293" y1="89952" x2="68293" y2="89952"/>
                        <a14:foregroundMark x1="50732" y1="89713" x2="50732" y2="89713"/>
                        <a14:foregroundMark x1="44634" y1="89474" x2="44634" y2="89474"/>
                        <a14:foregroundMark x1="40976" y1="87560" x2="40976" y2="87560"/>
                        <a14:foregroundMark x1="33171" y1="83493" x2="33171" y2="83493"/>
                        <a14:foregroundMark x1="20610" y1="87081" x2="20610" y2="87081"/>
                        <a14:foregroundMark x1="17073" y1="88756" x2="15488" y2="87560"/>
                        <a14:foregroundMark x1="10488" y1="77990" x2="9878" y2="77512"/>
                        <a14:foregroundMark x1="4878" y1="75837" x2="4878" y2="75837"/>
                        <a14:foregroundMark x1="7927" y1="59569" x2="7927" y2="59569"/>
                        <a14:foregroundMark x1="9268" y1="48804" x2="9268" y2="48804"/>
                        <a14:foregroundMark x1="16098" y1="51675" x2="16341" y2="52632"/>
                        <a14:foregroundMark x1="23537" y1="57177" x2="23537" y2="57177"/>
                        <a14:foregroundMark x1="29878" y1="54545" x2="37683" y2="51914"/>
                        <a14:foregroundMark x1="55244" y1="43541" x2="58780" y2="42584"/>
                        <a14:foregroundMark x1="58659" y1="51914" x2="56341" y2="59091"/>
                        <a14:foregroundMark x1="57683" y1="60048" x2="64634" y2="58134"/>
                        <a14:foregroundMark x1="73537" y1="52871" x2="74878" y2="51675"/>
                        <a14:foregroundMark x1="77073" y1="49043" x2="83537" y2="48804"/>
                        <a14:foregroundMark x1="85000" y1="48804" x2="85610" y2="48804"/>
                        <a14:foregroundMark x1="86220" y1="51196" x2="88293" y2="55981"/>
                        <a14:foregroundMark x1="88902" y1="56459" x2="90122" y2="59091"/>
                        <a14:foregroundMark x1="91951" y1="63158" x2="91951" y2="63158"/>
                        <a14:foregroundMark x1="94878" y1="70096" x2="94878" y2="70096"/>
                        <a14:foregroundMark x1="95000" y1="70096" x2="95000" y2="70096"/>
                        <a14:foregroundMark x1="95366" y1="70096" x2="95488" y2="71053"/>
                        <a14:foregroundMark x1="94390" y1="78469" x2="93171" y2="78947"/>
                        <a14:foregroundMark x1="88415" y1="79426" x2="85244" y2="79426"/>
                        <a14:foregroundMark x1="75122" y1="75598" x2="72439" y2="75598"/>
                        <a14:foregroundMark x1="64268" y1="72488" x2="32927" y2="81818"/>
                        <a14:foregroundMark x1="32927" y1="81818" x2="13049" y2="70096"/>
                        <a14:foregroundMark x1="13049" y1="70096" x2="35976" y2="66746"/>
                        <a14:foregroundMark x1="35976" y1="66746" x2="44878" y2="69139"/>
                        <a14:foregroundMark x1="75122" y1="55981" x2="80366" y2="72727"/>
                        <a14:foregroundMark x1="80366" y1="72727" x2="78780" y2="58852"/>
                        <a14:foregroundMark x1="93914" y1="80727" x2="95000" y2="82297"/>
                        <a14:foregroundMark x1="78780" y1="58852" x2="93755" y2="80497"/>
                        <a14:foregroundMark x1="95000" y1="82297" x2="89878" y2="57177"/>
                        <a14:foregroundMark x1="89878" y1="57177" x2="87073" y2="59569"/>
                        <a14:foregroundMark x1="78537" y1="74880" x2="79268" y2="78947"/>
                        <a14:foregroundMark x1="78415" y1="87560" x2="78415" y2="87560"/>
                        <a14:foregroundMark x1="70488" y1="85646" x2="70488" y2="85646"/>
                        <a14:foregroundMark x1="85244" y1="92105" x2="85244" y2="92105"/>
                        <a14:foregroundMark x1="94756" y1="80861" x2="94756" y2="80861"/>
                        <a14:foregroundMark x1="96829" y1="71053" x2="96829" y2="71053"/>
                        <a14:foregroundMark x1="98415" y1="71053" x2="98415" y2="71053"/>
                        <a14:foregroundMark x1="19146" y1="70574" x2="19146" y2="70574"/>
                        <a14:foregroundMark x1="12805" y1="59091" x2="12805" y2="59091"/>
                        <a14:foregroundMark x1="10976" y1="52871" x2="10976" y2="52871"/>
                        <a14:foregroundMark x1="9268" y1="46890" x2="9268" y2="46890"/>
                        <a14:foregroundMark x1="6220" y1="67943" x2="6220" y2="67943"/>
                        <a14:foregroundMark x1="3659" y1="69139" x2="3659" y2="69139"/>
                        <a14:foregroundMark x1="5366" y1="75120" x2="5244" y2="73684"/>
                        <a14:foregroundMark x1="4390" y1="77751" x2="4390" y2="77751"/>
                        <a14:foregroundMark x1="3780" y1="80622" x2="3780" y2="80622"/>
                        <a14:foregroundMark x1="3293" y1="85885" x2="3293" y2="85885"/>
                        <a14:foregroundMark x1="6829" y1="85167" x2="6829" y2="85167"/>
                        <a14:foregroundMark x1="10244" y1="83732" x2="10854" y2="83732"/>
                        <a14:foregroundMark x1="10244" y1="83732" x2="10244" y2="83732"/>
                        <a14:foregroundMark x1="4390" y1="55024" x2="4390" y2="55024"/>
                        <a14:foregroundMark x1="3171" y1="61722" x2="3171" y2="61722"/>
                        <a14:foregroundMark x1="35976" y1="11244" x2="35976" y2="11244"/>
                        <a14:foregroundMark x1="43415" y1="8134" x2="43415" y2="8134"/>
                        <a14:foregroundMark x1="57683" y1="10526" x2="57683" y2="10526"/>
                        <a14:foregroundMark x1="57683" y1="7895" x2="57683" y2="7895"/>
                        <a14:backgroundMark x1="4268" y1="82057" x2="4268" y2="82057"/>
                        <a14:backgroundMark x1="1829" y1="55024" x2="1829" y2="55024"/>
                        <a14:backgroundMark x1="610" y1="61483" x2="610" y2="61483"/>
                        <a14:backgroundMark x1="3171" y1="61483" x2="3171" y2="61483"/>
                        <a14:backgroundMark x1="854" y1="79426" x2="854" y2="79426"/>
                        <a14:backgroundMark x1="3902" y1="85885" x2="3902" y2="85885"/>
                        <a14:backgroundMark x1="5732" y1="86603" x2="5732" y2="86603"/>
                        <a14:backgroundMark x1="854" y1="67943" x2="854" y2="67943"/>
                        <a14:backgroundMark x1="97317" y1="53110" x2="97317" y2="53110"/>
                        <a14:backgroundMark x1="99268" y1="60526" x2="99268" y2="60526"/>
                        <a14:backgroundMark x1="98293" y1="83732" x2="98293" y2="83732"/>
                        <a14:backgroundMark x1="90854" y1="85646" x2="92317" y2="85646"/>
                        <a14:backgroundMark x1="98415" y1="79665" x2="98415" y2="79665"/>
                        <a14:backgroundMark x1="99756" y1="66029" x2="99756" y2="66029"/>
                        <a14:backgroundMark x1="98780" y1="72010" x2="98780" y2="72010"/>
                        <a14:backgroundMark x1="732" y1="71770" x2="732" y2="74163"/>
                        <a14:backgroundMark x1="4146" y1="87560" x2="4146" y2="87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256" flipV="1">
            <a:off x="-326740" y="-1929408"/>
            <a:ext cx="8235499" cy="4207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B052A-8451-4EEC-8B6B-D58456E1B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5" b="91627" l="3171" r="98415">
                        <a14:foregroundMark x1="21707" y1="57895" x2="21707" y2="57895"/>
                        <a14:foregroundMark x1="45854" y1="63876" x2="45854" y2="63876"/>
                        <a14:foregroundMark x1="55732" y1="50478" x2="55732" y2="50478"/>
                        <a14:foregroundMark x1="90244" y1="71770" x2="90244" y2="71770"/>
                        <a14:foregroundMark x1="89268" y1="84450" x2="89268" y2="84450"/>
                        <a14:foregroundMark x1="80244" y1="88038" x2="80244" y2="88038"/>
                        <a14:foregroundMark x1="68293" y1="89952" x2="68293" y2="89952"/>
                        <a14:foregroundMark x1="50732" y1="89713" x2="50732" y2="89713"/>
                        <a14:foregroundMark x1="44634" y1="89474" x2="44634" y2="89474"/>
                        <a14:foregroundMark x1="40976" y1="87560" x2="40976" y2="87560"/>
                        <a14:foregroundMark x1="33171" y1="83493" x2="33171" y2="83493"/>
                        <a14:foregroundMark x1="20610" y1="87081" x2="20610" y2="87081"/>
                        <a14:foregroundMark x1="17073" y1="88756" x2="15488" y2="87560"/>
                        <a14:foregroundMark x1="10488" y1="77990" x2="9878" y2="77512"/>
                        <a14:foregroundMark x1="4878" y1="75837" x2="4878" y2="75837"/>
                        <a14:foregroundMark x1="7927" y1="59569" x2="7927" y2="59569"/>
                        <a14:foregroundMark x1="9268" y1="48804" x2="9268" y2="48804"/>
                        <a14:foregroundMark x1="16098" y1="51675" x2="16341" y2="52632"/>
                        <a14:foregroundMark x1="23537" y1="57177" x2="23537" y2="57177"/>
                        <a14:foregroundMark x1="29878" y1="54545" x2="37683" y2="51914"/>
                        <a14:foregroundMark x1="55244" y1="43541" x2="58780" y2="42584"/>
                        <a14:foregroundMark x1="58659" y1="51914" x2="56341" y2="59091"/>
                        <a14:foregroundMark x1="57683" y1="60048" x2="64634" y2="58134"/>
                        <a14:foregroundMark x1="73537" y1="52871" x2="74878" y2="51675"/>
                        <a14:foregroundMark x1="77073" y1="49043" x2="83537" y2="48804"/>
                        <a14:foregroundMark x1="85000" y1="48804" x2="85610" y2="48804"/>
                        <a14:foregroundMark x1="86220" y1="51196" x2="88293" y2="55981"/>
                        <a14:foregroundMark x1="88902" y1="56459" x2="90122" y2="59091"/>
                        <a14:foregroundMark x1="91951" y1="63158" x2="91951" y2="63158"/>
                        <a14:foregroundMark x1="94878" y1="70096" x2="94878" y2="70096"/>
                        <a14:foregroundMark x1="95000" y1="70096" x2="95000" y2="70096"/>
                        <a14:foregroundMark x1="95366" y1="70096" x2="95488" y2="71053"/>
                        <a14:foregroundMark x1="94390" y1="78469" x2="93171" y2="78947"/>
                        <a14:foregroundMark x1="88415" y1="79426" x2="85244" y2="79426"/>
                        <a14:foregroundMark x1="75122" y1="75598" x2="72439" y2="75598"/>
                        <a14:foregroundMark x1="64268" y1="72488" x2="32927" y2="81818"/>
                        <a14:foregroundMark x1="32927" y1="81818" x2="13049" y2="70096"/>
                        <a14:foregroundMark x1="13049" y1="70096" x2="35976" y2="66746"/>
                        <a14:foregroundMark x1="35976" y1="66746" x2="44878" y2="69139"/>
                        <a14:foregroundMark x1="75122" y1="55981" x2="80366" y2="72727"/>
                        <a14:foregroundMark x1="80366" y1="72727" x2="78780" y2="58852"/>
                        <a14:foregroundMark x1="93914" y1="80727" x2="95000" y2="82297"/>
                        <a14:foregroundMark x1="78780" y1="58852" x2="93755" y2="80497"/>
                        <a14:foregroundMark x1="95000" y1="82297" x2="89878" y2="57177"/>
                        <a14:foregroundMark x1="89878" y1="57177" x2="87073" y2="59569"/>
                        <a14:foregroundMark x1="78537" y1="74880" x2="79268" y2="78947"/>
                        <a14:foregroundMark x1="78415" y1="87560" x2="78415" y2="87560"/>
                        <a14:foregroundMark x1="70488" y1="85646" x2="70488" y2="85646"/>
                        <a14:foregroundMark x1="85244" y1="92105" x2="85244" y2="92105"/>
                        <a14:foregroundMark x1="94756" y1="80861" x2="94756" y2="80861"/>
                        <a14:foregroundMark x1="96829" y1="71053" x2="96829" y2="71053"/>
                        <a14:foregroundMark x1="98415" y1="71053" x2="98415" y2="71053"/>
                        <a14:foregroundMark x1="19146" y1="70574" x2="19146" y2="70574"/>
                        <a14:foregroundMark x1="12805" y1="59091" x2="12805" y2="59091"/>
                        <a14:foregroundMark x1="10976" y1="52871" x2="10976" y2="52871"/>
                        <a14:foregroundMark x1="9268" y1="46890" x2="9268" y2="46890"/>
                        <a14:foregroundMark x1="6220" y1="67943" x2="6220" y2="67943"/>
                        <a14:foregroundMark x1="3659" y1="69139" x2="3659" y2="69139"/>
                        <a14:foregroundMark x1="5366" y1="75120" x2="5244" y2="73684"/>
                        <a14:foregroundMark x1="4390" y1="77751" x2="4390" y2="77751"/>
                        <a14:foregroundMark x1="3780" y1="80622" x2="3780" y2="80622"/>
                        <a14:foregroundMark x1="3293" y1="85885" x2="3293" y2="85885"/>
                        <a14:foregroundMark x1="6829" y1="85167" x2="6829" y2="85167"/>
                        <a14:foregroundMark x1="10244" y1="83732" x2="10854" y2="83732"/>
                        <a14:foregroundMark x1="10244" y1="83732" x2="10244" y2="83732"/>
                        <a14:foregroundMark x1="4390" y1="55024" x2="4390" y2="55024"/>
                        <a14:foregroundMark x1="3171" y1="61722" x2="3171" y2="61722"/>
                        <a14:foregroundMark x1="35976" y1="11244" x2="35976" y2="11244"/>
                        <a14:foregroundMark x1="43415" y1="8134" x2="43415" y2="8134"/>
                        <a14:foregroundMark x1="57683" y1="10526" x2="57683" y2="10526"/>
                        <a14:foregroundMark x1="57683" y1="7895" x2="57683" y2="7895"/>
                        <a14:backgroundMark x1="4268" y1="82057" x2="4268" y2="82057"/>
                        <a14:backgroundMark x1="1829" y1="55024" x2="1829" y2="55024"/>
                        <a14:backgroundMark x1="610" y1="61483" x2="610" y2="61483"/>
                        <a14:backgroundMark x1="3171" y1="61483" x2="3171" y2="61483"/>
                        <a14:backgroundMark x1="854" y1="79426" x2="854" y2="79426"/>
                        <a14:backgroundMark x1="3902" y1="85885" x2="3902" y2="85885"/>
                        <a14:backgroundMark x1="5732" y1="86603" x2="5732" y2="86603"/>
                        <a14:backgroundMark x1="854" y1="67943" x2="854" y2="67943"/>
                        <a14:backgroundMark x1="97317" y1="53110" x2="97317" y2="53110"/>
                        <a14:backgroundMark x1="99268" y1="60526" x2="99268" y2="60526"/>
                        <a14:backgroundMark x1="98293" y1="83732" x2="98293" y2="83732"/>
                        <a14:backgroundMark x1="90854" y1="85646" x2="92317" y2="85646"/>
                        <a14:backgroundMark x1="98415" y1="79665" x2="98415" y2="79665"/>
                        <a14:backgroundMark x1="99756" y1="66029" x2="99756" y2="66029"/>
                        <a14:backgroundMark x1="98780" y1="72010" x2="98780" y2="72010"/>
                        <a14:backgroundMark x1="732" y1="71770" x2="732" y2="74163"/>
                        <a14:backgroundMark x1="4146" y1="87560" x2="4146" y2="87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256" flipV="1">
            <a:off x="4883749" y="-2465506"/>
            <a:ext cx="8235499" cy="420732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48306" y="1610816"/>
            <a:ext cx="10850229" cy="5001640"/>
          </a:xfrm>
          <a:prstGeom prst="roundRect">
            <a:avLst/>
          </a:prstGeom>
          <a:solidFill>
            <a:srgbClr val="DBEAF1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16182" y="1933914"/>
            <a:ext cx="1015538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1">
                    <a:lumMod val="75000"/>
                  </a:schemeClr>
                </a:solidFill>
                <a:latin typeface="UVN But Long 2" panose="00000400000000000000" pitchFamily="2" charset="0"/>
              </a:rPr>
              <a:t>1. Kiến thức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VN But Long 2" panose="00000400000000000000" pitchFamily="2" charset="0"/>
            </a:endParaRPr>
          </a:p>
          <a:p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- Nắm được 2 cách mở bài (trực tiếp, gián tiếp) trong bài văn miêu tả cây cối.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TM Aptima" panose="02040603050506020204" pitchFamily="18" charset="0"/>
            </a:endParaRPr>
          </a:p>
          <a:p>
            <a:r>
              <a:rPr lang="nl-NL" sz="2400" b="1" dirty="0">
                <a:solidFill>
                  <a:schemeClr val="accent1">
                    <a:lumMod val="75000"/>
                  </a:schemeClr>
                </a:solidFill>
                <a:latin typeface="UVN But Long 2" panose="00000400000000000000" pitchFamily="2" charset="0"/>
              </a:rPr>
              <a:t>2. Kĩ năng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VN But Long 2" panose="00000400000000000000" pitchFamily="2" charset="0"/>
            </a:endParaRPr>
          </a:p>
          <a:p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- Vận dụng kiến thức đã biết để viết được đoạn mở bài cho bài văn tả một cây mà em thích.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TM Aptima" panose="02040603050506020204" pitchFamily="18" charset="0"/>
            </a:endParaRPr>
          </a:p>
          <a:p>
            <a:r>
              <a:rPr lang="nl-NL" sz="2400" b="1" dirty="0">
                <a:solidFill>
                  <a:schemeClr val="accent1">
                    <a:lumMod val="75000"/>
                  </a:schemeClr>
                </a:solidFill>
                <a:latin typeface="UVN But Long 2" panose="00000400000000000000" pitchFamily="2" charset="0"/>
              </a:rPr>
              <a:t>3. Phẩm chất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VN But Long 2" panose="00000400000000000000" pitchFamily="2" charset="0"/>
            </a:endParaRPr>
          </a:p>
          <a:p>
            <a:r>
              <a:rPr lang="nb-NO" sz="2400" dirty="0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- 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Tích cực, tự giác làm bài.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TM Aptima" panose="02040603050506020204" pitchFamily="18" charset="0"/>
            </a:endParaRPr>
          </a:p>
          <a:p>
            <a:r>
              <a:rPr lang="nl-NL" sz="2400" b="1" dirty="0">
                <a:solidFill>
                  <a:schemeClr val="accent1">
                    <a:lumMod val="75000"/>
                  </a:schemeClr>
                </a:solidFill>
                <a:latin typeface="UVN But Long 2" panose="00000400000000000000" pitchFamily="2" charset="0"/>
              </a:rPr>
              <a:t>4. Góp phần phát triển các năng lực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VN But Long 2" panose="00000400000000000000" pitchFamily="2" charset="0"/>
            </a:endParaRPr>
          </a:p>
          <a:p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- NL tự học, Sử dụng ngôn ngữ, NL sáng tạo, NL hợp tác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TM Aptima" panose="02040603050506020204" pitchFamily="18" charset="0"/>
            </a:endParaRPr>
          </a:p>
          <a:p>
            <a:r>
              <a:rPr lang="nl-NL" sz="2400" b="1" i="1" u="sng" dirty="0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*GD BVMT:</a:t>
            </a:r>
            <a:r>
              <a:rPr lang="nl-NL" sz="2400" b="1" i="1" dirty="0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 </a:t>
            </a:r>
            <a:r>
              <a:rPr lang="nl-NL" sz="2400" i="1" dirty="0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HS quan sát, tập viết mở bài để giới thiệu  về cây sẽ tả, có phẩm chất gần gũi, yêu quý các loài cây trong môi trường thiên nhiên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TM Aptima" panose="02040603050506020204" pitchFamily="18" charset="0"/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UTM Aptima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28571" y="1604802"/>
            <a:ext cx="301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rPr>
              <a:t>Yêu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rPr>
              <a:t>cầu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rPr>
              <a:t>cần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rPr>
              <a:t>đạt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TM Lok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45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39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55AAC19-7589-4905-BB79-F7B826F2EA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5C5309-D3B0-44D3-8FF8-0A32B33F58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5" y="619510"/>
            <a:ext cx="3248167" cy="3256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1B052A-8451-4EEC-8B6B-D58456E1B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95" b="91627" l="3171" r="98415">
                        <a14:foregroundMark x1="21707" y1="57895" x2="21707" y2="57895"/>
                        <a14:foregroundMark x1="45854" y1="63876" x2="45854" y2="63876"/>
                        <a14:foregroundMark x1="55732" y1="50478" x2="55732" y2="50478"/>
                        <a14:foregroundMark x1="90244" y1="71770" x2="90244" y2="71770"/>
                        <a14:foregroundMark x1="89268" y1="84450" x2="89268" y2="84450"/>
                        <a14:foregroundMark x1="80244" y1="88038" x2="80244" y2="88038"/>
                        <a14:foregroundMark x1="68293" y1="89952" x2="68293" y2="89952"/>
                        <a14:foregroundMark x1="50732" y1="89713" x2="50732" y2="89713"/>
                        <a14:foregroundMark x1="44634" y1="89474" x2="44634" y2="89474"/>
                        <a14:foregroundMark x1="40976" y1="87560" x2="40976" y2="87560"/>
                        <a14:foregroundMark x1="33171" y1="83493" x2="33171" y2="83493"/>
                        <a14:foregroundMark x1="20610" y1="87081" x2="20610" y2="87081"/>
                        <a14:foregroundMark x1="17073" y1="88756" x2="15488" y2="87560"/>
                        <a14:foregroundMark x1="10488" y1="77990" x2="9878" y2="77512"/>
                        <a14:foregroundMark x1="4878" y1="75837" x2="4878" y2="75837"/>
                        <a14:foregroundMark x1="7927" y1="59569" x2="7927" y2="59569"/>
                        <a14:foregroundMark x1="9268" y1="48804" x2="9268" y2="48804"/>
                        <a14:foregroundMark x1="16098" y1="51675" x2="16341" y2="52632"/>
                        <a14:foregroundMark x1="23537" y1="57177" x2="23537" y2="57177"/>
                        <a14:foregroundMark x1="29878" y1="54545" x2="37683" y2="51914"/>
                        <a14:foregroundMark x1="55244" y1="43541" x2="58780" y2="42584"/>
                        <a14:foregroundMark x1="58659" y1="51914" x2="56341" y2="59091"/>
                        <a14:foregroundMark x1="57683" y1="60048" x2="64634" y2="58134"/>
                        <a14:foregroundMark x1="73537" y1="52871" x2="74878" y2="51675"/>
                        <a14:foregroundMark x1="77073" y1="49043" x2="83537" y2="48804"/>
                        <a14:foregroundMark x1="85000" y1="48804" x2="85610" y2="48804"/>
                        <a14:foregroundMark x1="86220" y1="51196" x2="88293" y2="55981"/>
                        <a14:foregroundMark x1="88902" y1="56459" x2="90122" y2="59091"/>
                        <a14:foregroundMark x1="91951" y1="63158" x2="91951" y2="63158"/>
                        <a14:foregroundMark x1="94878" y1="70096" x2="94878" y2="70096"/>
                        <a14:foregroundMark x1="95000" y1="70096" x2="95000" y2="70096"/>
                        <a14:foregroundMark x1="95366" y1="70096" x2="95488" y2="71053"/>
                        <a14:foregroundMark x1="94390" y1="78469" x2="93171" y2="78947"/>
                        <a14:foregroundMark x1="88415" y1="79426" x2="85244" y2="79426"/>
                        <a14:foregroundMark x1="75122" y1="75598" x2="72439" y2="75598"/>
                        <a14:foregroundMark x1="64268" y1="72488" x2="32927" y2="81818"/>
                        <a14:foregroundMark x1="32927" y1="81818" x2="13049" y2="70096"/>
                        <a14:foregroundMark x1="13049" y1="70096" x2="35976" y2="66746"/>
                        <a14:foregroundMark x1="35976" y1="66746" x2="44878" y2="69139"/>
                        <a14:foregroundMark x1="75122" y1="55981" x2="80366" y2="72727"/>
                        <a14:foregroundMark x1="80366" y1="72727" x2="78780" y2="58852"/>
                        <a14:foregroundMark x1="93914" y1="80727" x2="95000" y2="82297"/>
                        <a14:foregroundMark x1="78780" y1="58852" x2="93755" y2="80497"/>
                        <a14:foregroundMark x1="95000" y1="82297" x2="89878" y2="57177"/>
                        <a14:foregroundMark x1="89878" y1="57177" x2="87073" y2="59569"/>
                        <a14:foregroundMark x1="78537" y1="74880" x2="79268" y2="78947"/>
                        <a14:foregroundMark x1="78415" y1="87560" x2="78415" y2="87560"/>
                        <a14:foregroundMark x1="70488" y1="85646" x2="70488" y2="85646"/>
                        <a14:foregroundMark x1="85244" y1="92105" x2="85244" y2="92105"/>
                        <a14:foregroundMark x1="94756" y1="80861" x2="94756" y2="80861"/>
                        <a14:foregroundMark x1="96829" y1="71053" x2="96829" y2="71053"/>
                        <a14:foregroundMark x1="98415" y1="71053" x2="98415" y2="71053"/>
                        <a14:foregroundMark x1="19146" y1="70574" x2="19146" y2="70574"/>
                        <a14:foregroundMark x1="12805" y1="59091" x2="12805" y2="59091"/>
                        <a14:foregroundMark x1="10976" y1="52871" x2="10976" y2="52871"/>
                        <a14:foregroundMark x1="9268" y1="46890" x2="9268" y2="46890"/>
                        <a14:foregroundMark x1="6220" y1="67943" x2="6220" y2="67943"/>
                        <a14:foregroundMark x1="3659" y1="69139" x2="3659" y2="69139"/>
                        <a14:foregroundMark x1="5366" y1="75120" x2="5244" y2="73684"/>
                        <a14:foregroundMark x1="4390" y1="77751" x2="4390" y2="77751"/>
                        <a14:foregroundMark x1="3780" y1="80622" x2="3780" y2="80622"/>
                        <a14:foregroundMark x1="3293" y1="85885" x2="3293" y2="85885"/>
                        <a14:foregroundMark x1="6829" y1="85167" x2="6829" y2="85167"/>
                        <a14:foregroundMark x1="10244" y1="83732" x2="10854" y2="83732"/>
                        <a14:foregroundMark x1="10244" y1="83732" x2="10244" y2="83732"/>
                        <a14:foregroundMark x1="4390" y1="55024" x2="4390" y2="55024"/>
                        <a14:foregroundMark x1="3171" y1="61722" x2="3171" y2="61722"/>
                        <a14:foregroundMark x1="35976" y1="11244" x2="35976" y2="11244"/>
                        <a14:foregroundMark x1="43415" y1="8134" x2="43415" y2="8134"/>
                        <a14:foregroundMark x1="57683" y1="10526" x2="57683" y2="10526"/>
                        <a14:foregroundMark x1="57683" y1="7895" x2="57683" y2="7895"/>
                        <a14:backgroundMark x1="4268" y1="82057" x2="4268" y2="82057"/>
                        <a14:backgroundMark x1="1829" y1="55024" x2="1829" y2="55024"/>
                        <a14:backgroundMark x1="610" y1="61483" x2="610" y2="61483"/>
                        <a14:backgroundMark x1="3171" y1="61483" x2="3171" y2="61483"/>
                        <a14:backgroundMark x1="854" y1="79426" x2="854" y2="79426"/>
                        <a14:backgroundMark x1="3902" y1="85885" x2="3902" y2="85885"/>
                        <a14:backgroundMark x1="5732" y1="86603" x2="5732" y2="86603"/>
                        <a14:backgroundMark x1="854" y1="67943" x2="854" y2="67943"/>
                        <a14:backgroundMark x1="97317" y1="53110" x2="97317" y2="53110"/>
                        <a14:backgroundMark x1="99268" y1="60526" x2="99268" y2="60526"/>
                        <a14:backgroundMark x1="98293" y1="83732" x2="98293" y2="83732"/>
                        <a14:backgroundMark x1="90854" y1="85646" x2="92317" y2="85646"/>
                        <a14:backgroundMark x1="98415" y1="79665" x2="98415" y2="79665"/>
                        <a14:backgroundMark x1="99756" y1="66029" x2="99756" y2="66029"/>
                        <a14:backgroundMark x1="98780" y1="72010" x2="98780" y2="72010"/>
                        <a14:backgroundMark x1="732" y1="71770" x2="732" y2="74163"/>
                        <a14:backgroundMark x1="4146" y1="87560" x2="4146" y2="87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256" flipV="1">
            <a:off x="4202121" y="-1484155"/>
            <a:ext cx="8235499" cy="420732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3C495FF-CD43-435F-BDE1-F14AD72A25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5802" y="3601549"/>
            <a:ext cx="3526971" cy="3372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2823" y="3091133"/>
            <a:ext cx="894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UVN Ly Do" panose="03020702040505070503" pitchFamily="66" charset="0"/>
              </a:rPr>
              <a:t>KHỞI ĐỘNG</a:t>
            </a:r>
            <a:endParaRPr lang="en-US" sz="9600" dirty="0">
              <a:latin typeface="UVN Ly Do" panose="030207020405050705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1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42738" y="2610683"/>
            <a:ext cx="11849262" cy="4389700"/>
          </a:xfrm>
          <a:prstGeom prst="roundRect">
            <a:avLst/>
          </a:prstGeom>
          <a:solidFill>
            <a:srgbClr val="DBEAF1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D338ED-40AD-4146-81CD-6FBECB608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33" y="-583023"/>
            <a:ext cx="9634040" cy="3658732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133600" y="184514"/>
            <a:ext cx="706581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17525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09600" y="2610683"/>
            <a:ext cx="11693236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821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DD0408-CB6D-4B43-A5A2-AF6553C73760}"/>
              </a:ext>
            </a:extLst>
          </p:cNvPr>
          <p:cNvGrpSpPr/>
          <p:nvPr/>
        </p:nvGrpSpPr>
        <p:grpSpPr>
          <a:xfrm>
            <a:off x="658565" y="0"/>
            <a:ext cx="11284053" cy="2992582"/>
            <a:chOff x="2677480" y="252064"/>
            <a:chExt cx="6575934" cy="4824537"/>
          </a:xfrm>
        </p:grpSpPr>
        <p:sp>
          <p:nvSpPr>
            <p:cNvPr id="3" name="Freeform: Shape 4">
              <a:extLst>
                <a:ext uri="{FF2B5EF4-FFF2-40B4-BE49-F238E27FC236}">
                  <a16:creationId xmlns:a16="http://schemas.microsoft.com/office/drawing/2014/main" id="{A7A1B5D2-C1C7-489B-B598-2305BC62AB8D}"/>
                </a:ext>
              </a:extLst>
            </p:cNvPr>
            <p:cNvSpPr/>
            <p:nvPr/>
          </p:nvSpPr>
          <p:spPr>
            <a:xfrm>
              <a:off x="2833475" y="596656"/>
              <a:ext cx="6174137" cy="3691646"/>
            </a:xfrm>
            <a:custGeom>
              <a:avLst/>
              <a:gdLst>
                <a:gd name="connsiteX0" fmla="*/ 913025 w 6174137"/>
                <a:gd name="connsiteY0" fmla="*/ 165344 h 3691646"/>
                <a:gd name="connsiteX1" fmla="*/ 201825 w 6174137"/>
                <a:gd name="connsiteY1" fmla="*/ 292344 h 3691646"/>
                <a:gd name="connsiteX2" fmla="*/ 11325 w 6174137"/>
                <a:gd name="connsiteY2" fmla="*/ 965444 h 3691646"/>
                <a:gd name="connsiteX3" fmla="*/ 62125 w 6174137"/>
                <a:gd name="connsiteY3" fmla="*/ 2959344 h 3691646"/>
                <a:gd name="connsiteX4" fmla="*/ 392325 w 6174137"/>
                <a:gd name="connsiteY4" fmla="*/ 3594344 h 3691646"/>
                <a:gd name="connsiteX5" fmla="*/ 2170325 w 6174137"/>
                <a:gd name="connsiteY5" fmla="*/ 3670544 h 3691646"/>
                <a:gd name="connsiteX6" fmla="*/ 5408825 w 6174137"/>
                <a:gd name="connsiteY6" fmla="*/ 3403844 h 3691646"/>
                <a:gd name="connsiteX7" fmla="*/ 6043825 w 6174137"/>
                <a:gd name="connsiteY7" fmla="*/ 3251444 h 3691646"/>
                <a:gd name="connsiteX8" fmla="*/ 6170825 w 6174137"/>
                <a:gd name="connsiteY8" fmla="*/ 1790944 h 3691646"/>
                <a:gd name="connsiteX9" fmla="*/ 6094625 w 6174137"/>
                <a:gd name="connsiteY9" fmla="*/ 279644 h 3691646"/>
                <a:gd name="connsiteX10" fmla="*/ 5675525 w 6174137"/>
                <a:gd name="connsiteY10" fmla="*/ 244 h 3691646"/>
                <a:gd name="connsiteX11" fmla="*/ 913025 w 6174137"/>
                <a:gd name="connsiteY11" fmla="*/ 165344 h 36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4137" h="3691646">
                  <a:moveTo>
                    <a:pt x="913025" y="165344"/>
                  </a:moveTo>
                  <a:cubicBezTo>
                    <a:pt x="632566" y="162169"/>
                    <a:pt x="352108" y="158994"/>
                    <a:pt x="201825" y="292344"/>
                  </a:cubicBezTo>
                  <a:cubicBezTo>
                    <a:pt x="51542" y="425694"/>
                    <a:pt x="34608" y="520944"/>
                    <a:pt x="11325" y="965444"/>
                  </a:cubicBezTo>
                  <a:cubicBezTo>
                    <a:pt x="-11958" y="1409944"/>
                    <a:pt x="-1375" y="2521194"/>
                    <a:pt x="62125" y="2959344"/>
                  </a:cubicBezTo>
                  <a:cubicBezTo>
                    <a:pt x="125625" y="3397494"/>
                    <a:pt x="40958" y="3475811"/>
                    <a:pt x="392325" y="3594344"/>
                  </a:cubicBezTo>
                  <a:cubicBezTo>
                    <a:pt x="743692" y="3712877"/>
                    <a:pt x="1334242" y="3702294"/>
                    <a:pt x="2170325" y="3670544"/>
                  </a:cubicBezTo>
                  <a:cubicBezTo>
                    <a:pt x="3006408" y="3638794"/>
                    <a:pt x="4763242" y="3473694"/>
                    <a:pt x="5408825" y="3403844"/>
                  </a:cubicBezTo>
                  <a:cubicBezTo>
                    <a:pt x="6054408" y="3333994"/>
                    <a:pt x="5916825" y="3520261"/>
                    <a:pt x="6043825" y="3251444"/>
                  </a:cubicBezTo>
                  <a:cubicBezTo>
                    <a:pt x="6170825" y="2982627"/>
                    <a:pt x="6162358" y="2286244"/>
                    <a:pt x="6170825" y="1790944"/>
                  </a:cubicBezTo>
                  <a:cubicBezTo>
                    <a:pt x="6179292" y="1295644"/>
                    <a:pt x="6177175" y="578094"/>
                    <a:pt x="6094625" y="279644"/>
                  </a:cubicBezTo>
                  <a:cubicBezTo>
                    <a:pt x="6012075" y="-18806"/>
                    <a:pt x="5675525" y="244"/>
                    <a:pt x="5675525" y="244"/>
                  </a:cubicBezTo>
                  <a:lnTo>
                    <a:pt x="913025" y="165344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A43F43-001B-41A4-8223-AB796B920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4" t="21613" r="9831" b="22448"/>
            <a:stretch/>
          </p:blipFill>
          <p:spPr>
            <a:xfrm>
              <a:off x="2677480" y="252064"/>
              <a:ext cx="6575934" cy="4824537"/>
            </a:xfrm>
            <a:prstGeom prst="rect">
              <a:avLst/>
            </a:prstGeom>
          </p:spPr>
        </p:pic>
      </p:grp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101437" y="712348"/>
            <a:ext cx="963583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 err="1" smtClean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 smtClean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44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4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4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44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4400" b="1" dirty="0">
                <a:solidFill>
                  <a:srgbClr val="0000CC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2738" y="2840181"/>
            <a:ext cx="11849262" cy="4160201"/>
          </a:xfrm>
          <a:prstGeom prst="roundRect">
            <a:avLst/>
          </a:prstGeom>
          <a:solidFill>
            <a:srgbClr val="DBEAF1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26246" y="3329150"/>
            <a:ext cx="1075313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85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55AAC19-7589-4905-BB79-F7B826F2EA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5C5309-D3B0-44D3-8FF8-0A32B33F58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340" y="779522"/>
            <a:ext cx="3248167" cy="32564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8BD14D-EDB1-412C-82AF-8E72DAC3E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35271"/>
            <a:ext cx="2153857" cy="2722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E70254-8B2B-47D1-AAC8-2007213D89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214" y="3084393"/>
            <a:ext cx="2285785" cy="3773606"/>
          </a:xfrm>
          <a:prstGeom prst="rect">
            <a:avLst/>
          </a:prstGeom>
        </p:spPr>
      </p:pic>
      <p:pic>
        <p:nvPicPr>
          <p:cNvPr id="13" name="图片 12" descr="图片包含 鲜花, 植物&#10;&#10;自动生成的说明">
            <a:extLst>
              <a:ext uri="{FF2B5EF4-FFF2-40B4-BE49-F238E27FC236}">
                <a16:creationId xmlns:a16="http://schemas.microsoft.com/office/drawing/2014/main" id="{5BAE8FE2-54B6-403F-9920-05317A874E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6966" y="0"/>
            <a:ext cx="4355034" cy="54045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12442" y="923208"/>
            <a:ext cx="3588937" cy="1033181"/>
            <a:chOff x="1286189" y="673239"/>
            <a:chExt cx="3337728" cy="946220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1490506" y="815591"/>
              <a:ext cx="3084844" cy="803868"/>
            </a:xfrm>
            <a:prstGeom prst="round2DiagRect">
              <a:avLst/>
            </a:prstGeom>
            <a:solidFill>
              <a:srgbClr val="A6DFBC"/>
            </a:solidFill>
            <a:ln w="57150">
              <a:solidFill>
                <a:srgbClr val="A6DFB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1286189" y="673239"/>
              <a:ext cx="3084844" cy="803868"/>
            </a:xfrm>
            <a:prstGeom prst="round2DiagRect">
              <a:avLst/>
            </a:prstGeom>
            <a:noFill/>
            <a:ln w="57150">
              <a:solidFill>
                <a:srgbClr val="71B28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28541" y="673239"/>
              <a:ext cx="31953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rench Vanilla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rench Vanil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rench Vanilla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rench Vanil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rench Vanilla" panose="02040603050506020204" pitchFamily="18" charset="0"/>
                  <a:ea typeface="+mn-ea"/>
                  <a:cs typeface="+mn-cs"/>
                </a:rPr>
                <a:t>văn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rench Vanilla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49723" y="3181331"/>
            <a:ext cx="9876016" cy="27699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 TẬP XÂY DỰNG MỞ BÀI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TRONG BÀI VĂN MIÊU TẢ CÂY CỐI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srgbClr val="4472C4">
                    <a:lumMod val="75000"/>
                  </a:srgbClr>
                </a:solidFill>
              </a:ln>
              <a:solidFill>
                <a:srgbClr val="4472C4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DE8C91BC-4506-4CD8-AEFB-90E3468EAA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46881" y="-210727"/>
            <a:ext cx="3700653" cy="3700653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DE8C91BC-4506-4CD8-AEFB-90E3468EAA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107635" y="-127157"/>
            <a:ext cx="3700653" cy="370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3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415878" y="661182"/>
            <a:ext cx="6722593" cy="5928593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41ABAF7-9634-494D-8698-F61C98AC82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616" y="0"/>
            <a:ext cx="4865642" cy="38925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69FADB0-9C28-4F3E-A121-FD906C1FD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06410">
            <a:off x="4816545" y="1068225"/>
            <a:ext cx="829438" cy="8186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6AF86C9-1E37-44C1-A846-11E130A75F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06410">
            <a:off x="8651732" y="1197708"/>
            <a:ext cx="617265" cy="441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97370" y="6334780"/>
            <a:ext cx="153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UTM Wedding K&amp;T" panose="02040603050506020204" pitchFamily="18" charset="0"/>
              </a:rPr>
              <a:t>Bích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UTM Wedding K&amp;T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34780"/>
            <a:ext cx="1471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UTM Wedding K&amp;T" panose="02040603050506020204" pitchFamily="18" charset="0"/>
              </a:rPr>
              <a:t>Măng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UTM Wedding K&amp;T" panose="02040603050506020204" pitchFamily="18" charset="0"/>
              </a:rPr>
              <a:t> non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UTM Wedding K&amp;T" panose="02040603050506020204" pitchFamily="18" charset="0"/>
            </a:endParaRPr>
          </a:p>
        </p:txBody>
      </p:sp>
      <p:pic>
        <p:nvPicPr>
          <p:cNvPr id="16" name="Picture 2" descr="Sâu đục thân gây hại trên cây hoa hồng | AGRIOLY Vietna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5" y="1685408"/>
            <a:ext cx="6037243" cy="46493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94441" y="1294228"/>
            <a:ext cx="597364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u="sng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u="sng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b="1" dirty="0" smtClean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b="1" dirty="0" smtClean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nhung</a:t>
            </a:r>
            <a:r>
              <a:rPr lang="en-US" altLang="en-US" sz="4400" b="1" dirty="0" smtClean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(SGK/</a:t>
            </a:r>
            <a:r>
              <a:rPr lang="en-US" alt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4400" b="1" dirty="0" smtClean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75). Hai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500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âu đục thân gây hại trên cây hoa hồng | AGRIOLY Vietn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70" y="1329481"/>
            <a:ext cx="6037243" cy="46493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5420" y="618978"/>
            <a:ext cx="9596725" cy="6056142"/>
          </a:xfrm>
          <a:prstGeom prst="roundRect">
            <a:avLst/>
          </a:prstGeom>
          <a:solidFill>
            <a:srgbClr val="DBEAF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7578" y="1005775"/>
            <a:ext cx="8686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nhung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71378" y="2369905"/>
            <a:ext cx="8763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96875" indent="-396875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khoe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nhung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组合 10"/>
          <p:cNvGrpSpPr/>
          <p:nvPr/>
        </p:nvGrpSpPr>
        <p:grpSpPr>
          <a:xfrm>
            <a:off x="632627" y="5124313"/>
            <a:ext cx="9040501" cy="1457175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9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70382" y="5463150"/>
            <a:ext cx="8549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b="1" dirty="0" smtClean="0">
                <a:solidFill>
                  <a:schemeClr val="accent5">
                    <a:lumMod val="50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chemeClr val="accent5">
                  <a:lumMod val="50000"/>
                </a:schemeClr>
              </a:solidFill>
              <a:latin typeface="UTM Aptim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03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âu đục thân gây hại trên cây hoa hồng | AGRIOLY Vietn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733" y="1544732"/>
            <a:ext cx="6037243" cy="46493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5420" y="618978"/>
            <a:ext cx="11688762" cy="6056142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>
            <a:fillRect/>
          </a:stretch>
        </p:blipFill>
        <p:spPr bwMode="auto">
          <a:xfrm>
            <a:off x="295420" y="2625409"/>
            <a:ext cx="6424035" cy="425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>
            <a:fillRect/>
          </a:stretch>
        </p:blipFill>
        <p:spPr bwMode="auto">
          <a:xfrm>
            <a:off x="420414" y="477002"/>
            <a:ext cx="5785323" cy="214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9759" y="826249"/>
            <a:ext cx="474965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nhung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95420" y="2603180"/>
            <a:ext cx="6035313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96875" indent="-396875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khoe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nhung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304917" y="1005901"/>
            <a:ext cx="790503" cy="4987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46232" y="826249"/>
            <a:ext cx="4613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Mở</a:t>
            </a:r>
            <a:r>
              <a:rPr lang="en-US" sz="32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trực</a:t>
            </a:r>
            <a:r>
              <a:rPr lang="en-US" sz="32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tiếp</a:t>
            </a:r>
            <a:endParaRPr lang="en-US" sz="3200" b="1" dirty="0" smtClean="0">
              <a:solidFill>
                <a:srgbClr val="FF0000"/>
              </a:solidFill>
              <a:latin typeface="UTM Aptima" panose="02040603050506020204" pitchFamily="18" charset="0"/>
            </a:endParaRPr>
          </a:p>
          <a:p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nhung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B050"/>
              </a:solidFill>
              <a:latin typeface="UTM Aptima" panose="02040603050506020204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700168" y="3148285"/>
            <a:ext cx="654120" cy="4987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430945" y="3049456"/>
            <a:ext cx="46132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Mở</a:t>
            </a:r>
            <a:r>
              <a:rPr lang="en-US" sz="32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gián</a:t>
            </a:r>
            <a:r>
              <a:rPr lang="en-US" sz="3200" b="1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ptima" panose="02040603050506020204" pitchFamily="18" charset="0"/>
              </a:rPr>
              <a:t>tiếp</a:t>
            </a:r>
            <a:endParaRPr lang="en-US" sz="3200" b="1" dirty="0" smtClean="0">
              <a:solidFill>
                <a:srgbClr val="FF0000"/>
              </a:solidFill>
              <a:latin typeface="UTM Aptima" panose="0204060305050602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00B05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43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  <p:bldP spid="3" grpId="0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1243</Words>
  <Application>Microsoft Office PowerPoint</Application>
  <PresentationFormat>Widescreen</PresentationFormat>
  <Paragraphs>80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UTM Loko</vt:lpstr>
      <vt:lpstr>SVN-The Voice</vt:lpstr>
      <vt:lpstr>Arial-Rounded</vt:lpstr>
      <vt:lpstr>Times New Roman</vt:lpstr>
      <vt:lpstr>Calibri Light</vt:lpstr>
      <vt:lpstr>UVN But Long 2</vt:lpstr>
      <vt:lpstr>UTM Showcard</vt:lpstr>
      <vt:lpstr>Arial</vt:lpstr>
      <vt:lpstr>宋体</vt:lpstr>
      <vt:lpstr>UTM ThuPhap Thien An</vt:lpstr>
      <vt:lpstr>等线</vt:lpstr>
      <vt:lpstr>UVN Ly Do</vt:lpstr>
      <vt:lpstr>Tahoma</vt:lpstr>
      <vt:lpstr>UTM Aptima</vt:lpstr>
      <vt:lpstr>UTM Avenida</vt:lpstr>
      <vt:lpstr>等线 Light</vt:lpstr>
      <vt:lpstr>UTM French Vanilla</vt:lpstr>
      <vt:lpstr>Arabia</vt:lpstr>
      <vt:lpstr>UTM Wedding K&amp;T</vt:lpstr>
      <vt:lpstr>微软雅黑</vt:lpstr>
      <vt:lpstr>Calibri</vt:lpstr>
      <vt:lpstr>第一PPT，www.1ppt.com</vt:lpstr>
      <vt:lpstr>自定义设计方案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 XD đoạn mở bài trong BV MTCC</dc:title>
  <dc:subject>Tập làm van</dc:subject>
  <dc:creator>BICHTRAN</dc:creator>
  <cp:keywords>MĂNGNON</cp:keywords>
  <dc:description/>
  <cp:lastModifiedBy>Nguyễn Thị Hồng Linh</cp:lastModifiedBy>
  <cp:revision>62</cp:revision>
  <dcterms:created xsi:type="dcterms:W3CDTF">2020-03-16T03:04:06Z</dcterms:created>
  <dcterms:modified xsi:type="dcterms:W3CDTF">2022-02-20T07:36:00Z</dcterms:modified>
</cp:coreProperties>
</file>