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1"/>
  </p:notesMasterIdLst>
  <p:sldIdLst>
    <p:sldId id="322" r:id="rId4"/>
    <p:sldId id="324" r:id="rId5"/>
    <p:sldId id="284" r:id="rId6"/>
    <p:sldId id="299" r:id="rId7"/>
    <p:sldId id="285" r:id="rId8"/>
    <p:sldId id="325" r:id="rId9"/>
    <p:sldId id="291" r:id="rId10"/>
    <p:sldId id="286" r:id="rId11"/>
    <p:sldId id="304" r:id="rId12"/>
    <p:sldId id="258" r:id="rId13"/>
    <p:sldId id="287" r:id="rId14"/>
    <p:sldId id="260" r:id="rId15"/>
    <p:sldId id="290" r:id="rId16"/>
    <p:sldId id="262" r:id="rId17"/>
    <p:sldId id="263" r:id="rId18"/>
    <p:sldId id="295" r:id="rId19"/>
    <p:sldId id="292" r:id="rId20"/>
    <p:sldId id="296" r:id="rId22"/>
    <p:sldId id="298" r:id="rId23"/>
    <p:sldId id="266" r:id="rId24"/>
    <p:sldId id="267" r:id="rId25"/>
    <p:sldId id="300" r:id="rId26"/>
    <p:sldId id="269" r:id="rId27"/>
    <p:sldId id="301" r:id="rId28"/>
    <p:sldId id="306" r:id="rId29"/>
    <p:sldId id="302" r:id="rId30"/>
    <p:sldId id="32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5" autoAdjust="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F93A211-754F-44BA-AF58-FA2D25B13B43}" type="slidenum">
              <a:rPr lang="en-US"/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8046BD-F53D-4C53-9B1C-15A3791E2019}" type="slidenum">
              <a:rPr lang="en-US"/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E4F90F6-0BC8-4778-9E21-2B6751B929AB}" type="slidenum">
              <a:rPr lang="en-US"/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wheel spokes="4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heel spokes="4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heel spokes="4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4" Type="http://schemas.microsoft.com/office/2007/relationships/media" Target="../media/media1.mp3"/><Relationship Id="rId13" Type="http://schemas.openxmlformats.org/officeDocument/2006/relationships/audio" Target="../media/media1.mp3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1.GIF"/><Relationship Id="rId1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4" Type="http://schemas.microsoft.com/office/2007/relationships/media" Target="../media/media1.mp3"/><Relationship Id="rId13" Type="http://schemas.openxmlformats.org/officeDocument/2006/relationships/video" Target="../media/media1.mp3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GI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emf"/><Relationship Id="rId1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4" Type="http://schemas.microsoft.com/office/2007/relationships/media" Target="../media/media1.mp3"/><Relationship Id="rId13" Type="http://schemas.openxmlformats.org/officeDocument/2006/relationships/video" Target="../media/media1.mp3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GI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slide Äáº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5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73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507" y="1507332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046265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65" y="3170767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648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227" y="9715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47434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6573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716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290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7147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4349" y="1029893"/>
            <a:ext cx="6858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11" y="17145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11" y="53721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29100"/>
            <a:ext cx="1885950" cy="18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2058" y="4858817"/>
            <a:ext cx="2103742" cy="11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2" y="3886200"/>
            <a:ext cx="1776397" cy="20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ros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4110" y="3257555"/>
            <a:ext cx="1419225" cy="27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men-pflanzen1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3422935" y="3886202"/>
            <a:ext cx="2714625" cy="2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867427"/>
            <a:ext cx="1829666" cy="11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610440"/>
            <a:ext cx="202276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23" y="852059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872842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2" name="Picture 11" descr="WhitecornerFlowe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7" y="3886206"/>
            <a:ext cx="1524000" cy="21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pan-Man-s-March-Various-Artists (1).mp3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8118" y="5522119"/>
            <a:ext cx="406400" cy="365760"/>
          </a:xfrm>
          <a:prstGeom prst="rect">
            <a:avLst/>
          </a:prstGeom>
        </p:spPr>
      </p:pic>
      <p:sp>
        <p:nvSpPr>
          <p:cNvPr id="19460" name="WordArt 64"/>
          <p:cNvSpPr>
            <a:spLocks noTextEdit="1"/>
          </p:cNvSpPr>
          <p:nvPr/>
        </p:nvSpPr>
        <p:spPr>
          <a:xfrm>
            <a:off x="1541145" y="1811655"/>
            <a:ext cx="6788150" cy="193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 kern="1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Thứ sáu ngày 1</a:t>
            </a:r>
            <a:r>
              <a:rPr lang="vi-VN" altLang="en-US" sz="3600" b="1" kern="1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4 tháng 4 năm 2023</a:t>
            </a:r>
            <a:endParaRPr lang="vi-VN" altLang="en-US" sz="3600" b="1" kern="10" noProof="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60: Nhu cầu không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khí của thực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1430043" y="20521"/>
            <a:ext cx="2806994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4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5" y="1284579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392227" y="406901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/>
          <p:nvPr/>
        </p:nvGrpSpPr>
        <p:grpSpPr bwMode="auto">
          <a:xfrm>
            <a:off x="6954838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/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/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/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/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/>
          <p:nvPr/>
        </p:nvGrpSpPr>
        <p:grpSpPr bwMode="auto">
          <a:xfrm rot="1355059">
            <a:off x="6230393" y="-8617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/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/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/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/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/>
          <p:nvPr/>
        </p:nvSpPr>
        <p:spPr bwMode="auto">
          <a:xfrm rot="2960661" flipH="1">
            <a:off x="1712008" y="2838742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/>
          <p:nvPr/>
        </p:nvSpPr>
        <p:spPr bwMode="auto">
          <a:xfrm rot="13982437" flipV="1">
            <a:off x="1537382" y="2530767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357870" y="2665704"/>
            <a:ext cx="1266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ô-xi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76200" y="3971925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Các-bô-níc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74" name="Arc 42"/>
          <p:cNvSpPr/>
          <p:nvPr/>
        </p:nvSpPr>
        <p:spPr bwMode="auto">
          <a:xfrm rot="13046667" flipV="1">
            <a:off x="6339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/>
          <p:nvPr/>
        </p:nvSpPr>
        <p:spPr bwMode="auto">
          <a:xfrm rot="11881152" flipV="1">
            <a:off x="6251073" y="2726343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7400674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Khí ô-xi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6705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Các-bô-nic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129720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585664" y="3831862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37195" y="5288340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quá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hấp</a:t>
            </a:r>
            <a:r>
              <a:rPr lang="en-US" sz="4800" dirty="0" smtClean="0">
                <a:latin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4617587" y="32907"/>
            <a:ext cx="3564895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7218700" y="597263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8 0.44699 L 0.00833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157" grpId="0" animBg="1"/>
      <p:bldP spid="2" grpId="0" animBg="1"/>
      <p:bldP spid="696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97309" y="2743200"/>
            <a:ext cx="8254181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So </a:t>
            </a:r>
            <a:r>
              <a:rPr lang="en-US" dirty="0" err="1" smtClean="0">
                <a:latin typeface="Times New Roman" panose="02020603050405020304" pitchFamily="18" charset="0"/>
              </a:rPr>
              <a:t>sánh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quang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27039" y="19050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Hoạt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78" y="3886200"/>
            <a:ext cx="425122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648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733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200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8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7772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15000"/>
            <a:ext cx="480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H.1: Sơ đồ sự trao đổi khí trong quang hợp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5719134"/>
            <a:ext cx="449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>
                <a:solidFill>
                  <a:schemeClr val="bg1"/>
                </a:solidFill>
                <a:latin typeface="+mj-lt"/>
              </a:rPr>
              <a:t>H.2 Sơ đồ sự trao đổi khí trong hô hấp của thực </a:t>
            </a:r>
            <a:r>
              <a:rPr lang="vi-VN" sz="2800" b="1" smtClean="0">
                <a:solidFill>
                  <a:schemeClr val="bg1"/>
                </a:solidFill>
                <a:latin typeface="+mj-lt"/>
              </a:rPr>
              <a:t>vật</a:t>
            </a:r>
            <a:endParaRPr lang="vi-VN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-2458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  <a:endParaRPr lang="en-US" sz="28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27039" y="1600200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Họt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Vai trò của không khí đối với thực vật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2290672"/>
            <a:ext cx="8001000" cy="909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dirty="0" smtClean="0">
                <a:latin typeface="Times New Roman" panose="02020603050405020304" pitchFamily="18" charset="0"/>
              </a:rPr>
              <a:t>So </a:t>
            </a:r>
            <a:r>
              <a:rPr lang="en-US" sz="3000" dirty="0" err="1" smtClean="0">
                <a:latin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khác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quang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000" b="1" i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3000" dirty="0" err="1" smtClean="0">
                <a:latin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hô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hấp</a:t>
            </a:r>
            <a:r>
              <a:rPr lang="en-US" sz="3000" dirty="0" smtClean="0">
                <a:latin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609600" y="3465512"/>
          <a:ext cx="8001000" cy="274633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quang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hô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dirty="0" smtClean="0">
                        <a:solidFill>
                          <a:srgbClr val="00006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4343400"/>
            <a:ext cx="381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ban </a:t>
            </a:r>
            <a:r>
              <a:rPr lang="en-US" sz="30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9261" y="4143345"/>
            <a:ext cx="369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220563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các-bô-níc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ô-xi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261" y="5220563"/>
            <a:ext cx="395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Hít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ô-xi,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các-bô-níc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28600" y="2933700"/>
            <a:ext cx="8756855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900">
                <a:solidFill>
                  <a:schemeClr val="tx2"/>
                </a:solidFill>
                <a:latin typeface="Times New Roman" panose="02020603050405020304" pitchFamily="18" charset="0"/>
              </a:rPr>
              <a:t>Điều gì xảy ra nếu một trong </a:t>
            </a:r>
            <a:r>
              <a:rPr lang="en-US" sz="2900" smtClean="0">
                <a:solidFill>
                  <a:schemeClr val="tx2"/>
                </a:solidFill>
                <a:latin typeface="Times New Roman" panose="02020603050405020304" pitchFamily="18" charset="0"/>
              </a:rPr>
              <a:t>hai quá </a:t>
            </a:r>
            <a:r>
              <a:rPr lang="en-US" sz="2900">
                <a:solidFill>
                  <a:schemeClr val="tx2"/>
                </a:solidFill>
                <a:latin typeface="Times New Roman" panose="02020603050405020304" pitchFamily="18" charset="0"/>
              </a:rPr>
              <a:t>trình trên bị ngừng?</a:t>
            </a:r>
            <a:endParaRPr lang="en-US" sz="29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838267" y="38100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667000" y="5397500"/>
            <a:ext cx="3943350" cy="584775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sẽ chết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0110" y="3352800"/>
            <a:ext cx="89916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705715" y="1951703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Kết luận</a:t>
            </a:r>
            <a:endParaRPr lang="en-US" sz="3600" b="1" kern="10" cap="all"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5455"/>
            <a:ext cx="1981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380999" y="685800"/>
            <a:ext cx="59086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8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Đồng hành cùng nhà nông</a:t>
            </a:r>
            <a:endParaRPr lang="en-US" sz="3600" b="1" kern="10">
              <a:ln w="9525">
                <a:solidFill>
                  <a:srgbClr val="00008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7413" name="Group 12"/>
          <p:cNvGrpSpPr/>
          <p:nvPr/>
        </p:nvGrpSpPr>
        <p:grpSpPr bwMode="auto">
          <a:xfrm>
            <a:off x="228600" y="3773400"/>
            <a:ext cx="2590800" cy="2457450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726902" y="297180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7415" name="Group 13"/>
          <p:cNvGrpSpPr/>
          <p:nvPr/>
        </p:nvGrpSpPr>
        <p:grpSpPr bwMode="auto">
          <a:xfrm>
            <a:off x="3048000" y="3773400"/>
            <a:ext cx="2819400" cy="2438400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74301" y="28956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Tư</a:t>
            </a:r>
            <a:endParaRPr lang="en-US" sz="2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7417" name="Group 14"/>
          <p:cNvGrpSpPr/>
          <p:nvPr/>
        </p:nvGrpSpPr>
        <p:grpSpPr bwMode="auto">
          <a:xfrm>
            <a:off x="6134100" y="3817502"/>
            <a:ext cx="2743200" cy="2438400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6935179" y="3011661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Sáu</a:t>
            </a:r>
            <a:endParaRPr lang="en-US" sz="2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3953011" y="1939335"/>
            <a:ext cx="1615573" cy="3245769"/>
          </a:xfrm>
          <a:prstGeom prst="cloudCallout">
            <a:avLst>
              <a:gd name="adj1" fmla="val -93624"/>
              <a:gd name="adj2" fmla="val 176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 smtClean="0">
              <a:solidFill>
                <a:srgbClr val="0000CC"/>
              </a:solidFill>
            </a:endParaRPr>
          </a:p>
          <a:p>
            <a:pPr eaLnBrk="0" hangingPunct="0"/>
            <a:endParaRPr lang="en-US" sz="20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/>
          <p:nvPr/>
        </p:nvGrpSpPr>
        <p:grpSpPr bwMode="auto">
          <a:xfrm>
            <a:off x="67131" y="5105400"/>
            <a:ext cx="2735335" cy="17526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1763" y="0"/>
            <a:ext cx="218150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6826412" y="2020996"/>
            <a:ext cx="1573443" cy="3174336"/>
          </a:xfrm>
          <a:prstGeom prst="cloudCallout">
            <a:avLst>
              <a:gd name="adj1" fmla="val -93518"/>
              <a:gd name="adj2" fmla="val 125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/>
          <p:nvPr/>
        </p:nvGrpSpPr>
        <p:grpSpPr bwMode="auto">
          <a:xfrm>
            <a:off x="6435713" y="5079999"/>
            <a:ext cx="2694931" cy="17526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" y="2760"/>
              <a:ext cx="120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/>
          <p:nvPr/>
        </p:nvGrpSpPr>
        <p:grpSpPr bwMode="auto">
          <a:xfrm>
            <a:off x="3276600" y="5105400"/>
            <a:ext cx="2736682" cy="17526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-131763" y="2529904"/>
            <a:ext cx="3315617" cy="1727325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7126" y="2717554"/>
            <a:ext cx="3257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0424" y="2898338"/>
            <a:ext cx="32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vi-VN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các-bô-nic</a:t>
            </a:r>
            <a:r>
              <a:rPr lang="en-US" sz="2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257171" y="3197680"/>
            <a:ext cx="2955558" cy="8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FF0000"/>
                </a:solidFill>
              </a:rPr>
              <a:t>Ta </a:t>
            </a:r>
            <a:r>
              <a:rPr lang="en-US" sz="2600" b="1" dirty="0" err="1">
                <a:solidFill>
                  <a:srgbClr val="FF0000"/>
                </a:solidFill>
              </a:rPr>
              <a:t>sẽ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gấp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endParaRPr lang="en-US" sz="26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600" b="1" dirty="0" err="1">
                <a:solidFill>
                  <a:srgbClr val="FF0000"/>
                </a:solidFill>
              </a:rPr>
              <a:t>lần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khí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các-bô-níc</a:t>
            </a:r>
            <a:r>
              <a:rPr lang="en-US" sz="2600" b="1" dirty="0">
                <a:solidFill>
                  <a:srgbClr val="FF0000"/>
                </a:solidFill>
              </a:rPr>
              <a:t>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96969" y="4597971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Hai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035071" y="4597107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Tư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904099" y="4571343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Sáu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23" name="Picture 3" descr="Photo0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736682" cy="264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3" y="0"/>
            <a:ext cx="2848597" cy="26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Untit%286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0" y="13478"/>
            <a:ext cx="2771639" cy="26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34966 0.61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33021 0.6192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9844 0.61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3" grpId="0" animBg="1"/>
      <p:bldP spid="6" grpId="0" animBg="1"/>
      <p:bldP spid="7" grpId="0"/>
      <p:bldP spid="8" grpId="0"/>
      <p:bldP spid="33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382000" cy="107791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 .</a:t>
            </a:r>
            <a:r>
              <a:rPr lang="en-US" sz="3200" b="1" dirty="0">
                <a:solidFill>
                  <a:srgbClr val="FFFF00"/>
                </a:solidFill>
              </a:rPr>
              <a:t> 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70137" y="220980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cs typeface="Times New Roman" panose="02020603050405020304" pitchFamily="18" charset="0"/>
              </a:rPr>
              <a:t>A</a:t>
            </a:r>
            <a:endParaRPr lang="en-US" sz="32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43700" y="22097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6600"/>
                </a:solidFill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4077" y="27432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/>
              <a:t>1.  Lượng khí các-bô-níc có sẵn trong không </a:t>
            </a:r>
            <a:r>
              <a:rPr lang="vi-VN" sz="2800" b="1" smtClean="0"/>
              <a:t>khí</a:t>
            </a:r>
            <a:endParaRPr lang="vi-VN" sz="2800" b="1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077" y="4246562"/>
            <a:ext cx="4495800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2. Lượng khí các-bô-níc tăng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076" y="5562600"/>
            <a:ext cx="4441723" cy="954107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3. Lượng khí các-bô-níc tăng cao hơn gấp </a:t>
            </a:r>
            <a:r>
              <a:rPr lang="vi-VN" sz="2800" b="1" smtClean="0"/>
              <a:t>đôi</a:t>
            </a:r>
            <a:endParaRPr lang="vi-VN" sz="2800" b="1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257800" y="4267200"/>
            <a:ext cx="35814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sz="2800" b="1"/>
              <a:t>b. Cây phát triển </a:t>
            </a:r>
            <a:endParaRPr lang="en-US" sz="2800" b="1" smtClean="0"/>
          </a:p>
          <a:p>
            <a:pPr algn="ctr" eaLnBrk="1" hangingPunct="1"/>
            <a:r>
              <a:rPr lang="vi-VN" sz="2800" b="1" smtClean="0"/>
              <a:t>bình thường</a:t>
            </a:r>
            <a:endParaRPr lang="vi-VN" sz="2800" b="1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181600" y="2743200"/>
            <a:ext cx="3733800" cy="954107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b="1"/>
              <a:t>a . Cây phát triển năng suất </a:t>
            </a:r>
            <a:r>
              <a:rPr lang="vi-VN" sz="2800" b="1" smtClean="0"/>
              <a:t>cao</a:t>
            </a:r>
            <a:endParaRPr lang="vi-VN" sz="2800" b="1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57800" y="5791200"/>
            <a:ext cx="3657600" cy="523220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anose="02020603050405020304" pitchFamily="18" charset="0"/>
              </a:rPr>
              <a:t>    </a:t>
            </a:r>
            <a:r>
              <a:rPr lang="en-US" sz="2800" b="1"/>
              <a:t>c. Cây sẽ </a:t>
            </a:r>
            <a:r>
              <a:rPr lang="en-US" sz="2800" b="1" smtClean="0"/>
              <a:t>chết</a:t>
            </a:r>
            <a:endParaRPr lang="en-US" sz="2800" b="1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95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4549876" y="3428999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495800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524000"/>
            <a:ext cx="82296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</a:rPr>
              <a:t>Nối các ý ở cột A với các ý ở cột B sao cho thích hợp</a:t>
            </a:r>
            <a:endParaRPr lang="en-US" sz="28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slide Äáº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5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73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507" y="1507332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046265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65" y="3170767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648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227" y="9715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47434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6573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716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290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7147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4349" y="1029893"/>
            <a:ext cx="6858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11" y="17145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11" y="53721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29100"/>
            <a:ext cx="1885950" cy="18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2058" y="4858817"/>
            <a:ext cx="2103742" cy="11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2" y="3886200"/>
            <a:ext cx="1776397" cy="20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ros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4110" y="3257555"/>
            <a:ext cx="1419225" cy="27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men-pflanzen1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3422935" y="3886202"/>
            <a:ext cx="2714625" cy="2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867427"/>
            <a:ext cx="1829666" cy="11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610440"/>
            <a:ext cx="202276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23" y="852059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872842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2" name="Picture 11" descr="WhitecornerFlowe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7" y="3886206"/>
            <a:ext cx="1524000" cy="21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pan-Man-s-March-Various-Artists (1).mp3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8118" y="5522119"/>
            <a:ext cx="406400" cy="365760"/>
          </a:xfrm>
          <a:prstGeom prst="rect">
            <a:avLst/>
          </a:prstGeom>
        </p:spPr>
      </p:pic>
      <p:sp>
        <p:nvSpPr>
          <p:cNvPr id="19460" name="WordArt 64"/>
          <p:cNvSpPr>
            <a:spLocks noTextEdit="1"/>
          </p:cNvSpPr>
          <p:nvPr/>
        </p:nvSpPr>
        <p:spPr>
          <a:xfrm>
            <a:off x="1541145" y="1811655"/>
            <a:ext cx="6788150" cy="193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 kern="10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Khởi động</a:t>
            </a:r>
            <a:endParaRPr lang="vi-VN" altLang="en-US" sz="3600" b="1" kern="10" noProof="0" dirty="0" err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28600" y="2428568"/>
            <a:ext cx="8534400" cy="255454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 có trong không khí chỉ đủ cho cây phát triển bình thường. Nếu tăng lượng khí các-bô-níc lên gấp đôi thì cây trồng sẽ cho năng suất cao hơn. Nhưng nếu lượng khí các-bô-nic cao hơn nữa, cây trồng sẽ chết.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838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làm gì để giúp cây trồng </a:t>
            </a:r>
            <a:endParaRPr lang="en-US" sz="32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thu tốt không khí?</a:t>
            </a:r>
            <a:endParaRPr lang="en-US" sz="32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1676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52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nơi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thoáng mát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477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Bón phân xanh,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phân chuồng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4526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3276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935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đất tơi xốp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4876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Tăng lượng khí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các-bô-nic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541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/>
          <p:nvPr/>
        </p:nvGrpSpPr>
        <p:grpSpPr bwMode="auto">
          <a:xfrm>
            <a:off x="-3048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 cây nơi thoáng mát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886" name="Group 14"/>
          <p:cNvGrpSpPr/>
          <p:nvPr/>
        </p:nvGrpSpPr>
        <p:grpSpPr bwMode="auto">
          <a:xfrm>
            <a:off x="-30480" y="0"/>
            <a:ext cx="9144000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đất tơi xốp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889" name="Group 17"/>
          <p:cNvGrpSpPr/>
          <p:nvPr/>
        </p:nvGrpSpPr>
        <p:grpSpPr bwMode="auto">
          <a:xfrm>
            <a:off x="-60642" y="7620"/>
            <a:ext cx="9144000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 phân chuồng, phân xanh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19200" y="231058"/>
            <a:ext cx="72390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lượng khí các-bô-níc ở những nơi này không tăng cao?</a:t>
            </a:r>
            <a:endParaRPr 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228600"/>
            <a:ext cx="65532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khí các-bô-níc những nơi này như thế  nào?</a:t>
            </a:r>
            <a:endParaRPr 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Trả lời nhanh các câu hỏi sau:</a:t>
            </a:r>
            <a:endParaRPr lang="en-US" sz="3200" smtClean="0">
              <a:latin typeface="Times New Roman" panose="0202060305040502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1143000"/>
          </a:xfrm>
          <a:noFill/>
          <a:ln>
            <a:solidFill>
              <a:srgbClr val="000066"/>
            </a:solidFill>
            <a:miter lim="800000"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990000"/>
                </a:solidFill>
              </a:rPr>
              <a:t>1/</a:t>
            </a:r>
            <a:r>
              <a:rPr lang="en-US" smtClean="0">
                <a:solidFill>
                  <a:srgbClr val="990000"/>
                </a:solidFill>
                <a:latin typeface="Times New Roman" panose="02020603050405020304" pitchFamily="18" charset="0"/>
              </a:rPr>
              <a:t> Tại sao ban ngày khi đứng dưới tán lá của cây chúng ta thấy mát mẻ, dễ chịu?</a:t>
            </a:r>
            <a:r>
              <a:rPr lang="en-US" smtClean="0">
                <a:solidFill>
                  <a:srgbClr val="990000"/>
                </a:solidFill>
              </a:rPr>
              <a:t> </a:t>
            </a:r>
            <a:endParaRPr lang="en-US" smtClean="0">
              <a:solidFill>
                <a:srgbClr val="990000"/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2/Tại sao vào ban đêm ta không nên để nhiều hoa, cây cảnh trong phòng ngủ?</a:t>
            </a:r>
            <a:endParaRPr lang="en-US" sz="32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anose="030F0702030302020204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676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/>
                <a:cs typeface="Times New Roman" panose="02020603050405020304"/>
              </a:rPr>
              <a:t>Ai thông minh?</a:t>
            </a:r>
            <a:endParaRPr lang="en-US" sz="3600" kern="10" spc="-360">
              <a:ln w="12700" cap="rnd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  <a:endParaRPr lang="en-US" sz="2800">
              <a:solidFill>
                <a:srgbClr val="000066"/>
              </a:solidFill>
            </a:endParaRP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  <a:endParaRPr lang="en-US" sz="2800">
              <a:solidFill>
                <a:srgbClr val="000066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09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lúc đó cây đang thực hiện quá trình hô hấp.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sẽ hút hết ô-xi có trong phòng và thải ra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nhiều khí các-bô-nic làm cho chúng ta khó thở.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857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  <a:endParaRPr lang="en-US" sz="360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0"/>
            <a:ext cx="4572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0"/>
            <a:ext cx="40957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048000"/>
            <a:ext cx="41529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animBg="1" build="p"/>
      <p:bldP spid="81924" grpId="0" animBg="1"/>
      <p:bldP spid="81925" grpId="0" animBg="1" build="p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</p:nvPr>
        </p:nvGraphicFramePr>
        <p:xfrm>
          <a:off x="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1" imgW="12359005" imgH="8787130" progId="MSGraph.Chart.8">
                  <p:embed followColorScheme="full"/>
                </p:oleObj>
              </mc:Choice>
              <mc:Fallback>
                <p:oleObj name="Chart" r:id="rId1" imgW="12359005" imgH="8787130" progId="MSGraph.Chart.8">
                  <p:embed followColorScheme="full"/>
                  <p:pic>
                    <p:nvPicPr>
                      <p:cNvPr id="0" name="Picture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6225"/>
                        <a:ext cx="9144000" cy="584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52400" y="1905000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 xi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 xi,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- </a:t>
            </a:r>
            <a:r>
              <a:rPr lang="en-US" sz="2800" b="1" dirty="0" smtClean="0">
                <a:solidFill>
                  <a:srgbClr val="0000CC"/>
                </a:solidFill>
              </a:rPr>
              <a:t>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khí-các-bô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704850" y="838200"/>
            <a:ext cx="1828800" cy="357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Ghi nhớ</a:t>
            </a:r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000099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662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 dirty="0"/>
              <a:t> </a:t>
            </a:r>
            <a:endParaRPr lang="en-US" sz="3200" u="none" dirty="0"/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71750" y="5334366"/>
            <a:ext cx="85725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5832901"/>
            <a:ext cx="868680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oa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4" name="Picture 5" descr="cay loc v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6" name="WordArt 7"/>
          <p:cNvSpPr>
            <a:spLocks noTextEdit="1"/>
          </p:cNvSpPr>
          <p:nvPr/>
        </p:nvSpPr>
        <p:spPr>
          <a:xfrm>
            <a:off x="533400" y="3962400"/>
            <a:ext cx="80010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Chúc các em </a:t>
            </a:r>
            <a:r>
              <a:rPr lang="vi-V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học </a:t>
            </a:r>
            <a:r>
              <a:rPr lang="vi-VN" alt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tốt</a:t>
            </a:r>
            <a:endParaRPr lang="vi-VN" alt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955" y="437535"/>
            <a:ext cx="52258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Cùng một cây, ở những giai đoạn phát triển khác nhau, nhu cầu về chất khoáng như thế nào?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04800" y="2220629"/>
            <a:ext cx="381000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04800" y="2819400"/>
            <a:ext cx="381000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04800" y="3505200"/>
            <a:ext cx="3810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022555" y="2148562"/>
            <a:ext cx="3581400" cy="518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Đều như nhau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022555" y="2819400"/>
            <a:ext cx="3581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Cũng khác nhau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2555" y="3429000"/>
            <a:ext cx="3581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chất khoáng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2971800"/>
            <a:ext cx="6629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  <a:endParaRPr lang="en-US" sz="3200" u="none"/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651"/>
            <a:ext cx="487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71750" y="5334366"/>
            <a:ext cx="85725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" y="5832901"/>
            <a:ext cx="8686800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u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32331" y="1392704"/>
            <a:ext cx="443674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altLang="en-US" sz="60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vi-VN" altLang="en-US" sz="60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en-US" sz="6000" b="1" cap="all" spc="0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slide Äáº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5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573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507" y="1507332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046265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021422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65" y="3170767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648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5227" y="9715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0292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1625896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47434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6573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4716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290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1STAR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7147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4349" y="1029893"/>
            <a:ext cx="6858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11" y="17145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th_b9hs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11" y="53721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29100"/>
            <a:ext cx="1885950" cy="18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2058" y="4858817"/>
            <a:ext cx="2103742" cy="11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2" y="3886200"/>
            <a:ext cx="1776397" cy="20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ros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4110" y="3257555"/>
            <a:ext cx="1419225" cy="27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men-pflanzen1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3422935" y="3886202"/>
            <a:ext cx="2714625" cy="2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867427"/>
            <a:ext cx="1829666" cy="11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men-pflanzen04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610440"/>
            <a:ext cx="202276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23" y="852059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872842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2" name="Picture 11" descr="WhitecornerFlower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7" y="3886206"/>
            <a:ext cx="1524000" cy="21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pan-Man-s-March-Various-Artists (1).mp3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8118" y="5522119"/>
            <a:ext cx="406400" cy="365760"/>
          </a:xfrm>
          <a:prstGeom prst="rect">
            <a:avLst/>
          </a:prstGeom>
        </p:spPr>
      </p:pic>
      <p:sp>
        <p:nvSpPr>
          <p:cNvPr id="19460" name="WordArt 64"/>
          <p:cNvSpPr>
            <a:spLocks noTextEdit="1"/>
          </p:cNvSpPr>
          <p:nvPr/>
        </p:nvSpPr>
        <p:spPr>
          <a:xfrm>
            <a:off x="1541145" y="1811655"/>
            <a:ext cx="6788150" cy="193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 kern="1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Thứ sáu ngày 1</a:t>
            </a:r>
            <a:r>
              <a:rPr lang="vi-VN" altLang="en-US" sz="3600" b="1" kern="1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4 tháng 4 năm 2023</a:t>
            </a:r>
            <a:endParaRPr lang="vi-VN" altLang="en-US" sz="3600" b="1" kern="10" noProof="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60: Nhu cầu không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khí của thực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914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381000" y="24574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anose="02020603050405020304" pitchFamily="18" charset="0"/>
              </a:rPr>
              <a:t>* Không khí gồm những thành phần nào ?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762000" y="314325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Ô-xi                   Ni-tơ              Các-bô-nic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Bụi                    Vi khuẩn       Hơi nước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381000" y="4210050"/>
            <a:ext cx="746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Times New Roman" panose="02020603050405020304" pitchFamily="18" charset="0"/>
              </a:rPr>
              <a:t>* Những khí nào quan trọng đối với thực vật?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762000" y="3143250"/>
            <a:ext cx="1314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Ô-xi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4895850" y="313055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Các-bô-níc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27039" y="1698278"/>
            <a:ext cx="937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0000FF"/>
                </a:solidFill>
                <a:latin typeface="+mj-lt"/>
              </a:rPr>
              <a:t>Hoạt động 1: Vai trò của không khí đối với thực vật</a:t>
            </a:r>
            <a:r>
              <a:rPr lang="vi-VN" sz="32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3200" b="1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780" ptsTypes="FffFF">
                                      <p:cBhvr>
                                        <p:cTn id="35" dur="1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0" ptsTypes="FffFF">
                                      <p:cBhvr>
                                        <p:cTn id="37" dur="1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94025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/>
          <p:nvPr/>
        </p:nvGrpSpPr>
        <p:grpSpPr bwMode="auto">
          <a:xfrm>
            <a:off x="406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/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08" name="Group 12"/>
            <p:cNvGrpSpPr/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09" name="Group 15"/>
            <p:cNvGrpSpPr/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310" name="Group 18"/>
            <p:cNvGrpSpPr/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629" name="Group 21"/>
          <p:cNvGrpSpPr/>
          <p:nvPr/>
        </p:nvGrpSpPr>
        <p:grpSpPr bwMode="auto">
          <a:xfrm rot="1355059">
            <a:off x="-381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/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/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/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/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/>
          <p:nvPr/>
        </p:nvSpPr>
        <p:spPr bwMode="auto">
          <a:xfrm rot="2960661" flipH="1">
            <a:off x="2594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3" name="Arc 35"/>
          <p:cNvSpPr/>
          <p:nvPr/>
        </p:nvSpPr>
        <p:spPr bwMode="auto">
          <a:xfrm rot="13982437" flipV="1">
            <a:off x="2743744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685800" y="5257800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ô-xi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0" y="41148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6" name="Arc 38"/>
          <p:cNvSpPr/>
          <p:nvPr/>
        </p:nvSpPr>
        <p:spPr bwMode="auto">
          <a:xfrm rot="13046667" flipV="1">
            <a:off x="5175186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7" name="Arc 39"/>
          <p:cNvSpPr/>
          <p:nvPr/>
        </p:nvSpPr>
        <p:spPr bwMode="auto">
          <a:xfrm rot="11881152" flipV="1">
            <a:off x="5028210" y="2961149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248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6019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ô-xi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sự trao đổi khí trong quang hợp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0" y="914400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3561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quang hợp thực vật hít vào khí gì? 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 khí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3657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quang hợp chỉ xảy ra khi nào?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6172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ban ngày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6249994" y="2988495"/>
            <a:ext cx="2514600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5827325" y="4723673"/>
            <a:ext cx="1746622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3775184" y="582263"/>
            <a:ext cx="5486400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của cây chủ yếu thực hiện quá trình quang hợp</a:t>
            </a:r>
            <a:endParaRPr lang="en-US" sz="32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5105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Lá cây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681038" y="1543050"/>
            <a:ext cx="8763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5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95" y="1284579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-9048425">
            <a:off x="1167495" y="370179"/>
            <a:ext cx="609600" cy="11430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rc 38"/>
          <p:cNvSpPr/>
          <p:nvPr/>
        </p:nvSpPr>
        <p:spPr bwMode="auto">
          <a:xfrm rot="2960661" flipV="1">
            <a:off x="3695744" y="1997705"/>
            <a:ext cx="2194378" cy="2555198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" name="Arc 39"/>
          <p:cNvSpPr/>
          <p:nvPr/>
        </p:nvSpPr>
        <p:spPr bwMode="auto">
          <a:xfrm rot="13982437" flipV="1">
            <a:off x="1537382" y="2530767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357870" y="2665704"/>
            <a:ext cx="1633861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ô-xi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2462895" y="446379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</a:rPr>
              <a:t>Quan sát</a:t>
            </a:r>
            <a:endParaRPr lang="en-US" sz="36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457200" y="4055066"/>
            <a:ext cx="8820150" cy="2898184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err="1" smtClean="0">
                <a:latin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hít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4593233" y="1032302"/>
            <a:ext cx="421449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(2 </a:t>
            </a:r>
            <a:r>
              <a:rPr lang="en-US" sz="36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38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5248274" y="2588773"/>
            <a:ext cx="3286125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0" grpId="0" animBg="1"/>
      <p:bldP spid="10" grpId="1" animBg="1"/>
      <p:bldP spid="11" grpId="0" animBg="1"/>
      <p:bldP spid="11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4167</Words>
  <Application>WPS Presentation</Application>
  <PresentationFormat>On-screen Show (4:3)</PresentationFormat>
  <Paragraphs>253</Paragraphs>
  <Slides>27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Times New Roman</vt:lpstr>
      <vt:lpstr>VNI-Times</vt:lpstr>
      <vt:lpstr>Segoe Print</vt:lpstr>
      <vt:lpstr>Comic Sans MS</vt:lpstr>
      <vt:lpstr>Office Theme</vt:lpstr>
      <vt:lpstr>1_Office Theme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Trả lời nhanh các câu hỏi sau: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FPT</cp:lastModifiedBy>
  <cp:revision>46</cp:revision>
  <dcterms:created xsi:type="dcterms:W3CDTF">2015-04-01T08:07:00Z</dcterms:created>
  <dcterms:modified xsi:type="dcterms:W3CDTF">2023-04-04T05:44:55Z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02C8C32F770A4F1E86141226FC8B01D3</vt:lpwstr>
  </property>
  <property fmtid="{D5CDD505-2E9C-101B-9397-08002B2CF9AE}" pid="3" name="KSOProductBuildVer">
    <vt:lpwstr>1033-11.2.0.11513</vt:lpwstr>
  </property>
</Properties>
</file>