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58" r:id="rId3"/>
    <p:sldId id="293" r:id="rId4"/>
    <p:sldId id="322" r:id="rId5"/>
    <p:sldId id="286" r:id="rId6"/>
    <p:sldId id="260" r:id="rId7"/>
    <p:sldId id="262" r:id="rId8"/>
    <p:sldId id="323" r:id="rId9"/>
    <p:sldId id="325" r:id="rId10"/>
    <p:sldId id="324" r:id="rId11"/>
    <p:sldId id="265" r:id="rId12"/>
    <p:sldId id="326" r:id="rId13"/>
    <p:sldId id="268" r:id="rId14"/>
    <p:sldId id="327" r:id="rId15"/>
    <p:sldId id="328" r:id="rId16"/>
    <p:sldId id="329" r:id="rId17"/>
    <p:sldId id="330" r:id="rId18"/>
    <p:sldId id="331" r:id="rId19"/>
    <p:sldId id="332" r:id="rId20"/>
    <p:sldId id="288" r:id="rId21"/>
    <p:sldId id="276" r:id="rId22"/>
    <p:sldId id="277" r:id="rId23"/>
    <p:sldId id="278" r:id="rId24"/>
    <p:sldId id="279" r:id="rId25"/>
    <p:sldId id="289" r:id="rId26"/>
    <p:sldId id="291" r:id="rId27"/>
    <p:sldId id="281" r:id="rId28"/>
    <p:sldId id="280" r:id="rId29"/>
    <p:sldId id="282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0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9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  <a:pPr eaLnBrk="1" hangingPunct="1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53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51DB-C19C-4664-B8B8-7C396CDDCA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4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1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 52"/>
          <p:cNvSpPr/>
          <p:nvPr/>
        </p:nvSpPr>
        <p:spPr>
          <a:xfrm>
            <a:off x="0" y="4546271"/>
            <a:ext cx="12191999" cy="2311729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10733" y="4793008"/>
            <a:ext cx="12191999" cy="2311729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9596231" y="22656"/>
            <a:ext cx="2519148" cy="2294792"/>
            <a:chOff x="481327" y="287514"/>
            <a:chExt cx="3073541" cy="3170783"/>
          </a:xfrm>
        </p:grpSpPr>
        <p:pic>
          <p:nvPicPr>
            <p:cNvPr id="68" name="图片 6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69" name="组合 68"/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70" name="任意多边形 69"/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FD582A-7AF5-49B0-A43E-A5B453098017}"/>
              </a:ext>
            </a:extLst>
          </p:cNvPr>
          <p:cNvGrpSpPr/>
          <p:nvPr/>
        </p:nvGrpSpPr>
        <p:grpSpPr>
          <a:xfrm>
            <a:off x="2595051" y="1556672"/>
            <a:ext cx="9152832" cy="4094807"/>
            <a:chOff x="2447728" y="1618352"/>
            <a:chExt cx="9152832" cy="40948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60383E-E4E2-457C-8144-0A04FC96B0F1}"/>
                </a:ext>
              </a:extLst>
            </p:cNvPr>
            <p:cNvGrpSpPr/>
            <p:nvPr/>
          </p:nvGrpSpPr>
          <p:grpSpPr>
            <a:xfrm>
              <a:off x="2447728" y="1618352"/>
              <a:ext cx="9152832" cy="4094807"/>
              <a:chOff x="2286964" y="3052823"/>
              <a:chExt cx="9152832" cy="4094807"/>
            </a:xfrm>
          </p:grpSpPr>
          <p:pic>
            <p:nvPicPr>
              <p:cNvPr id="83" name="图片 7">
                <a:extLst>
                  <a:ext uri="{FF2B5EF4-FFF2-40B4-BE49-F238E27FC236}">
                    <a16:creationId xmlns:a16="http://schemas.microsoft.com/office/drawing/2014/main" id="{77DD03AB-1F25-449E-825A-3754B64BE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964" y="3052823"/>
                <a:ext cx="9152832" cy="409480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6637F7-892C-4F9B-86E6-4F2D7FC8A32F}"/>
                  </a:ext>
                </a:extLst>
              </p:cNvPr>
              <p:cNvSpPr txBox="1"/>
              <p:nvPr/>
            </p:nvSpPr>
            <p:spPr>
              <a:xfrm>
                <a:off x="4214681" y="4326945"/>
                <a:ext cx="618150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8000" b="1" dirty="0">
                    <a:ln w="28575">
                      <a:solidFill>
                        <a:srgbClr val="4976C7"/>
                      </a:solidFill>
                    </a:ln>
                    <a:gradFill flip="none" rotWithShape="1">
                      <a:gsLst>
                        <a:gs pos="20000">
                          <a:srgbClr val="4976C7"/>
                        </a:gs>
                        <a:gs pos="51000">
                          <a:srgbClr val="13D6EB">
                            <a:shade val="67500"/>
                            <a:satMod val="115000"/>
                          </a:srgbClr>
                        </a:gs>
                        <a:gs pos="76000">
                          <a:srgbClr val="8CF3FE"/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2F5597">
                          <a:alpha val="47000"/>
                        </a:srgbClr>
                      </a:outerShdw>
                    </a:effectLst>
                    <a:latin typeface="UTM Showcard" panose="02040603050506020204" pitchFamily="18" charset="0"/>
                  </a:rPr>
                  <a:t>Khoa </a:t>
                </a:r>
                <a:r>
                  <a:rPr lang="en-US" sz="8000" b="1" dirty="0" err="1">
                    <a:ln w="28575">
                      <a:solidFill>
                        <a:srgbClr val="4976C7"/>
                      </a:solidFill>
                    </a:ln>
                    <a:gradFill flip="none" rotWithShape="1">
                      <a:gsLst>
                        <a:gs pos="20000">
                          <a:srgbClr val="4976C7"/>
                        </a:gs>
                        <a:gs pos="51000">
                          <a:srgbClr val="13D6EB">
                            <a:shade val="67500"/>
                            <a:satMod val="115000"/>
                          </a:srgbClr>
                        </a:gs>
                        <a:gs pos="76000">
                          <a:srgbClr val="8CF3FE"/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2F5597">
                          <a:alpha val="47000"/>
                        </a:srgbClr>
                      </a:outerShdw>
                    </a:effectLst>
                    <a:latin typeface="UTM Showcard" panose="02040603050506020204" pitchFamily="18" charset="0"/>
                  </a:rPr>
                  <a:t>học</a:t>
                </a:r>
                <a:r>
                  <a:rPr lang="en-US" sz="8000" b="1" dirty="0">
                    <a:ln w="28575">
                      <a:solidFill>
                        <a:srgbClr val="4976C7"/>
                      </a:solidFill>
                    </a:ln>
                    <a:gradFill flip="none" rotWithShape="1">
                      <a:gsLst>
                        <a:gs pos="20000">
                          <a:srgbClr val="4976C7"/>
                        </a:gs>
                        <a:gs pos="51000">
                          <a:srgbClr val="13D6EB">
                            <a:shade val="67500"/>
                            <a:satMod val="115000"/>
                          </a:srgbClr>
                        </a:gs>
                        <a:gs pos="76000">
                          <a:srgbClr val="8CF3FE"/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2F5597">
                          <a:alpha val="47000"/>
                        </a:srgbClr>
                      </a:outerShdw>
                    </a:effectLst>
                    <a:latin typeface="UTM Showcard" panose="02040603050506020204" pitchFamily="18" charset="0"/>
                  </a:rPr>
                  <a:t> 4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691748">
              <a:off x="7816625" y="4745298"/>
              <a:ext cx="723790" cy="710481"/>
              <a:chOff x="10646778" y="4753862"/>
              <a:chExt cx="751521" cy="737702"/>
            </a:xfrm>
          </p:grpSpPr>
          <p:sp>
            <p:nvSpPr>
              <p:cNvPr id="56" name="五角星 2"/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58" name="五角星 2"/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59" name="五角星 2"/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60" name="五角星 2"/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 rot="1562261">
              <a:off x="8813289" y="1734207"/>
              <a:ext cx="466602" cy="458025"/>
              <a:chOff x="10646777" y="4753862"/>
              <a:chExt cx="751522" cy="737709"/>
            </a:xfrm>
          </p:grpSpPr>
          <p:sp>
            <p:nvSpPr>
              <p:cNvPr id="62" name="五角星 2"/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10646777" y="4762836"/>
                <a:ext cx="749726" cy="728735"/>
                <a:chOff x="11012538" y="4493896"/>
                <a:chExt cx="749726" cy="728735"/>
              </a:xfrm>
            </p:grpSpPr>
            <p:sp>
              <p:nvSpPr>
                <p:cNvPr id="64" name="五角星 2"/>
                <p:cNvSpPr/>
                <p:nvPr/>
              </p:nvSpPr>
              <p:spPr>
                <a:xfrm rot="20227648" flipH="1">
                  <a:off x="11012538" y="4493896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8AFA4C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76CE0C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65" name="五角星 2"/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66" name="五角星 2"/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 rot="920444">
              <a:off x="4146516" y="2061739"/>
              <a:ext cx="577446" cy="566828"/>
              <a:chOff x="10646778" y="4753862"/>
              <a:chExt cx="751521" cy="737702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75" name="五角星 2"/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76" name="五角星 2"/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77" name="五角星 2"/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78" name="组合 77"/>
          <p:cNvGrpSpPr/>
          <p:nvPr/>
        </p:nvGrpSpPr>
        <p:grpSpPr>
          <a:xfrm>
            <a:off x="7366113" y="151851"/>
            <a:ext cx="1655913" cy="1038583"/>
            <a:chOff x="594424" y="1153191"/>
            <a:chExt cx="2605976" cy="1634460"/>
          </a:xfrm>
        </p:grpSpPr>
        <p:sp>
          <p:nvSpPr>
            <p:cNvPr id="79" name="任意多边形 7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84" name="图片 21">
            <a:extLst>
              <a:ext uri="{FF2B5EF4-FFF2-40B4-BE49-F238E27FC236}">
                <a16:creationId xmlns:a16="http://schemas.microsoft.com/office/drawing/2014/main" id="{2797568F-81B7-4A30-87FD-898FB95EC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3" y="-2765624"/>
            <a:ext cx="982408" cy="911911"/>
          </a:xfrm>
          <a:prstGeom prst="rect">
            <a:avLst/>
          </a:prstGeom>
        </p:spPr>
      </p:pic>
      <p:pic>
        <p:nvPicPr>
          <p:cNvPr id="85" name="图片 24">
            <a:extLst>
              <a:ext uri="{FF2B5EF4-FFF2-40B4-BE49-F238E27FC236}">
                <a16:creationId xmlns:a16="http://schemas.microsoft.com/office/drawing/2014/main" id="{ADA205D4-43B6-49BB-8821-141B4A149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00" y="-2787081"/>
            <a:ext cx="1290638" cy="933368"/>
          </a:xfrm>
          <a:prstGeom prst="rect">
            <a:avLst/>
          </a:prstGeom>
        </p:spPr>
      </p:pic>
      <p:pic>
        <p:nvPicPr>
          <p:cNvPr id="86" name="图片 29">
            <a:extLst>
              <a:ext uri="{FF2B5EF4-FFF2-40B4-BE49-F238E27FC236}">
                <a16:creationId xmlns:a16="http://schemas.microsoft.com/office/drawing/2014/main" id="{9947E5EC-CAFC-400B-97CB-E16B78AAE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25" y="174143"/>
            <a:ext cx="1046417" cy="877236"/>
          </a:xfrm>
          <a:prstGeom prst="rect">
            <a:avLst/>
          </a:prstGeom>
        </p:spPr>
      </p:pic>
      <p:pic>
        <p:nvPicPr>
          <p:cNvPr id="97" name="图片 14">
            <a:extLst>
              <a:ext uri="{FF2B5EF4-FFF2-40B4-BE49-F238E27FC236}">
                <a16:creationId xmlns:a16="http://schemas.microsoft.com/office/drawing/2014/main" id="{DFCA1036-845E-4E63-8043-84D225F11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08" y="3858752"/>
            <a:ext cx="2715317" cy="2999248"/>
          </a:xfrm>
          <a:prstGeom prst="rect">
            <a:avLst/>
          </a:prstGeom>
        </p:spPr>
      </p:pic>
      <p:grpSp>
        <p:nvGrpSpPr>
          <p:cNvPr id="98" name="组合 77">
            <a:extLst>
              <a:ext uri="{FF2B5EF4-FFF2-40B4-BE49-F238E27FC236}">
                <a16:creationId xmlns:a16="http://schemas.microsoft.com/office/drawing/2014/main" id="{9C17EC38-84D6-47D6-9BD8-A81A611F6533}"/>
              </a:ext>
            </a:extLst>
          </p:cNvPr>
          <p:cNvGrpSpPr/>
          <p:nvPr/>
        </p:nvGrpSpPr>
        <p:grpSpPr>
          <a:xfrm>
            <a:off x="-41554" y="137882"/>
            <a:ext cx="1655913" cy="1038583"/>
            <a:chOff x="594424" y="1153191"/>
            <a:chExt cx="2605976" cy="1634460"/>
          </a:xfrm>
        </p:grpSpPr>
        <p:sp>
          <p:nvSpPr>
            <p:cNvPr id="99" name="任意多边形 78">
              <a:extLst>
                <a:ext uri="{FF2B5EF4-FFF2-40B4-BE49-F238E27FC236}">
                  <a16:creationId xmlns:a16="http://schemas.microsoft.com/office/drawing/2014/main" id="{CA6A7E39-97B1-4873-BB2E-48E4A6DEAA00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0" name="任意多边形 79">
              <a:extLst>
                <a:ext uri="{FF2B5EF4-FFF2-40B4-BE49-F238E27FC236}">
                  <a16:creationId xmlns:a16="http://schemas.microsoft.com/office/drawing/2014/main" id="{402E3DF2-4DE2-4767-B0F1-53B0E8C2D0D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01" name="图片 29">
            <a:extLst>
              <a:ext uri="{FF2B5EF4-FFF2-40B4-BE49-F238E27FC236}">
                <a16:creationId xmlns:a16="http://schemas.microsoft.com/office/drawing/2014/main" id="{E7B2E363-2EF0-4D3B-B886-D5E96E5E78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3517"/>
            <a:ext cx="1046417" cy="877236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FFA132-FD44-4184-81ED-E62B8C4002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212" y="7927062"/>
            <a:ext cx="1767187" cy="1526654"/>
          </a:xfrm>
          <a:prstGeom prst="rect">
            <a:avLst/>
          </a:prstGeom>
        </p:spPr>
      </p:pic>
      <p:pic>
        <p:nvPicPr>
          <p:cNvPr id="1026" name="Picture 2" descr="Cartoon Tree Clip Art Image - ClipSafari">
            <a:extLst>
              <a:ext uri="{FF2B5EF4-FFF2-40B4-BE49-F238E27FC236}">
                <a16:creationId xmlns:a16="http://schemas.microsoft.com/office/drawing/2014/main" id="{9AF0603F-FA48-4268-AE02-8EBAB0F2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43" y="174143"/>
            <a:ext cx="5261043" cy="68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1066800"/>
            <a:ext cx="11569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2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Sự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trao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đổi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chất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giữa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môi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trường</a:t>
            </a:r>
            <a:endParaRPr lang="en-US" sz="6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E58A5F6-6BDA-4E3E-8045-88BA63DC05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91828" l="9947" r="89876">
                        <a14:foregroundMark x1="49378" y1="9510" x2="49378" y2="9510"/>
                        <a14:foregroundMark x1="49378" y1="9510" x2="49378" y2="951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1581" y1="40713" x2="78508" y2="41010"/>
                        <a14:foregroundMark x1="60746" y1="35810" x2="64476" y2="39079"/>
                        <a14:foregroundMark x1="50622" y1="82764" x2="50622" y2="82764"/>
                        <a14:foregroundMark x1="63766" y1="87964" x2="59147" y2="9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66" y="3215585"/>
            <a:ext cx="3146935" cy="3947208"/>
          </a:xfrm>
          <a:prstGeom prst="rect">
            <a:avLst/>
          </a:prstGeom>
        </p:spPr>
      </p:pic>
      <p:pic>
        <p:nvPicPr>
          <p:cNvPr id="4" name="Picture 2" descr="Cartoon Tree Clip Art Image - ClipSafari">
            <a:extLst>
              <a:ext uri="{FF2B5EF4-FFF2-40B4-BE49-F238E27FC236}">
                <a16:creationId xmlns:a16="http://schemas.microsoft.com/office/drawing/2014/main" id="{7EE0403D-FCA4-49F5-9859-96830C63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" y="3215585"/>
            <a:ext cx="2822643" cy="36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508327"/>
            <a:ext cx="11506200" cy="3749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4688328" y="3005499"/>
            <a:ext cx="2617059" cy="103309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</a:rPr>
              <a:t>THỰC VẬT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8605734" y="1690686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itchFamily="18" charset="0"/>
              </a:rPr>
              <a:t>Thải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1357900" y="1690686"/>
            <a:ext cx="2192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itchFamily="18" charset="0"/>
              </a:rPr>
              <a:t>Hấp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thụ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564536" y="3005498"/>
            <a:ext cx="3061928" cy="1033098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36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8229602" y="3005498"/>
            <a:ext cx="3756791" cy="902269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7391400" y="3511296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1295400" y="5654270"/>
            <a:ext cx="101346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i="1" dirty="0" err="1">
                <a:latin typeface="Times New Roman" pitchFamily="18" charset="0"/>
              </a:rPr>
              <a:t>Sơ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đồ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sự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trao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đổi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khí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hô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hấp</a:t>
            </a:r>
            <a:r>
              <a:rPr lang="en-US" sz="4000" b="1" i="1" dirty="0">
                <a:latin typeface="Times New Roman" pitchFamily="18" charset="0"/>
              </a:rPr>
              <a:t> ở </a:t>
            </a:r>
            <a:r>
              <a:rPr lang="en-US" sz="4000" b="1" i="1" dirty="0" err="1">
                <a:latin typeface="Times New Roman" pitchFamily="18" charset="0"/>
              </a:rPr>
              <a:t>thực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3767668" y="3505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205605" y="144280"/>
            <a:ext cx="11780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diễn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thế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1966560" y="3241707"/>
            <a:ext cx="1316217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8686800" y="48006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9474120" y="3164244"/>
            <a:ext cx="2155180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32114" grpId="0"/>
      <p:bldP spid="132115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32127" grpId="0"/>
      <p:bldP spid="132130" grpId="0" animBg="1"/>
      <p:bldP spid="132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8600" y="152400"/>
            <a:ext cx="11569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2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trao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môi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trường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67ED7-00D0-477F-9678-0091236A39D7}"/>
              </a:ext>
            </a:extLst>
          </p:cNvPr>
          <p:cNvSpPr txBox="1"/>
          <p:nvPr/>
        </p:nvSpPr>
        <p:spPr>
          <a:xfrm>
            <a:off x="311015" y="2438400"/>
            <a:ext cx="115699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*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Cũng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hô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duy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quá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hô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thụ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thải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2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5448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</a:rPr>
              <a:t>VẬT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1621817" y="1032915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u="sng">
                <a:latin typeface="Times New Roman" pitchFamily="18" charset="0"/>
              </a:rPr>
              <a:t>Hấp thụ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9067800" y="1032915"/>
            <a:ext cx="2026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u="sng" dirty="0" err="1">
                <a:latin typeface="Times New Roman" pitchFamily="18" charset="0"/>
              </a:rPr>
              <a:t>Thải</a:t>
            </a:r>
            <a:r>
              <a:rPr lang="en-US" sz="3600" b="1" u="sng" dirty="0">
                <a:latin typeface="Times New Roman" pitchFamily="18" charset="0"/>
              </a:rPr>
              <a:t> ra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4343400" y="2878772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4465320" y="387401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4495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7162800" y="3179974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7231697" y="3848560"/>
            <a:ext cx="1082040" cy="254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7315200" y="4234722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2514600" y="602675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 dirty="0">
                <a:latin typeface="Times New Roman" pitchFamily="18" charset="0"/>
              </a:rPr>
              <a:t>* </a:t>
            </a:r>
            <a:r>
              <a:rPr lang="en-US" sz="3600" b="1" i="1" dirty="0" err="1">
                <a:latin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đồ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sự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trao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thức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ăn</a:t>
            </a:r>
            <a:r>
              <a:rPr lang="en-US" sz="3600" b="1" i="1" dirty="0">
                <a:latin typeface="Times New Roman" pitchFamily="18" charset="0"/>
              </a:rPr>
              <a:t> ở </a:t>
            </a:r>
            <a:r>
              <a:rPr lang="en-US" sz="3600" b="1" i="1" dirty="0" err="1">
                <a:latin typeface="Times New Roman" pitchFamily="18" charset="0"/>
              </a:rPr>
              <a:t>thực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vật</a:t>
            </a:r>
            <a:r>
              <a:rPr lang="en-US" sz="36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5352403" y="943034"/>
            <a:ext cx="1807182" cy="1068268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85856" y="2379932"/>
            <a:ext cx="3368084" cy="8784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385856" y="3528220"/>
            <a:ext cx="3368084" cy="956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313737" y="4640365"/>
            <a:ext cx="3440203" cy="12743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68679" y="4640365"/>
            <a:ext cx="3410867" cy="119996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14399" y="3528220"/>
            <a:ext cx="3344863" cy="956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16760" y="2379932"/>
            <a:ext cx="3362785" cy="8784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13337" name="Rectangle 4"/>
          <p:cNvSpPr>
            <a:spLocks noChangeArrowheads="1"/>
          </p:cNvSpPr>
          <p:nvPr/>
        </p:nvSpPr>
        <p:spPr bwMode="auto">
          <a:xfrm>
            <a:off x="533400" y="838200"/>
            <a:ext cx="11353800" cy="5791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B75CB652-943E-480F-B51A-4B480EFF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39" y="134034"/>
            <a:ext cx="11743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trao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đổi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ra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9EDF7321-1B0D-49EB-9EE0-2ECE6CC8FB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0188" y="1917969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DBC16FDE-F609-42A5-BFBB-91C89B6B9D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388" y="1990993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B391328F-CF89-4FED-8A02-118B6560E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4588" y="2098943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310410E5-1893-4F75-AE11-22D94F2FA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5588" y="2130693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8669DEBE-C651-4570-A5D5-BE4750951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188" y="2067193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B9B6C9D1-07DF-44D4-93E7-79136F748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885" y="1981678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CE802-9927-404B-BBA0-A772A313C754}"/>
              </a:ext>
            </a:extLst>
          </p:cNvPr>
          <p:cNvSpPr txBox="1"/>
          <p:nvPr/>
        </p:nvSpPr>
        <p:spPr>
          <a:xfrm>
            <a:off x="1043710" y="2513701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các-bô-nic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123507-848B-4755-8B5B-717F7A5333B0}"/>
              </a:ext>
            </a:extLst>
          </p:cNvPr>
          <p:cNvSpPr txBox="1"/>
          <p:nvPr/>
        </p:nvSpPr>
        <p:spPr>
          <a:xfrm>
            <a:off x="958191" y="3561132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95F91D-51C1-4CD9-8A0C-0181A67517EB}"/>
              </a:ext>
            </a:extLst>
          </p:cNvPr>
          <p:cNvSpPr txBox="1"/>
          <p:nvPr/>
        </p:nvSpPr>
        <p:spPr>
          <a:xfrm>
            <a:off x="821883" y="4877438"/>
            <a:ext cx="352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F33A59-A78D-4882-806B-0EC8D5D4DCF2}"/>
              </a:ext>
            </a:extLst>
          </p:cNvPr>
          <p:cNvSpPr txBox="1"/>
          <p:nvPr/>
        </p:nvSpPr>
        <p:spPr>
          <a:xfrm>
            <a:off x="8426828" y="2548375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E987C5-BD95-4624-9713-57863AA47FCD}"/>
              </a:ext>
            </a:extLst>
          </p:cNvPr>
          <p:cNvSpPr txBox="1"/>
          <p:nvPr/>
        </p:nvSpPr>
        <p:spPr>
          <a:xfrm>
            <a:off x="8403710" y="3622561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87F12A-4A3D-4383-B723-C5821F26B3BE}"/>
              </a:ext>
            </a:extLst>
          </p:cNvPr>
          <p:cNvSpPr txBox="1"/>
          <p:nvPr/>
        </p:nvSpPr>
        <p:spPr>
          <a:xfrm>
            <a:off x="8243828" y="4747273"/>
            <a:ext cx="352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2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8600" y="152400"/>
            <a:ext cx="11569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2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trao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môi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trường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8925F-E4D1-4E3D-A719-9D6F60BFCF1B}"/>
              </a:ext>
            </a:extLst>
          </p:cNvPr>
          <p:cNvSpPr txBox="1"/>
          <p:nvPr/>
        </p:nvSpPr>
        <p:spPr>
          <a:xfrm>
            <a:off x="228600" y="2438400"/>
            <a:ext cx="11831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*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năng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lượng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mặt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hữu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dụ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đường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bột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vô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khoáng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).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hữu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nuôi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3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1306889"/>
            <a:ext cx="11569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3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Vẽ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sơ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trao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đổi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chất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ở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endParaRPr lang="en-US" sz="6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E58A5F6-6BDA-4E3E-8045-88BA63DC05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91828" l="9947" r="89876">
                        <a14:foregroundMark x1="49378" y1="9510" x2="49378" y2="9510"/>
                        <a14:foregroundMark x1="49378" y1="9510" x2="49378" y2="951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1581" y1="40713" x2="78508" y2="41010"/>
                        <a14:foregroundMark x1="60746" y1="35810" x2="64476" y2="39079"/>
                        <a14:foregroundMark x1="50622" y1="82764" x2="50622" y2="82764"/>
                        <a14:foregroundMark x1="63766" y1="87964" x2="59147" y2="9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66" y="3215585"/>
            <a:ext cx="3146935" cy="3947208"/>
          </a:xfrm>
          <a:prstGeom prst="rect">
            <a:avLst/>
          </a:prstGeom>
        </p:spPr>
      </p:pic>
      <p:pic>
        <p:nvPicPr>
          <p:cNvPr id="4" name="Picture 2" descr="Cartoon Tree Clip Art Image - ClipSafari">
            <a:extLst>
              <a:ext uri="{FF2B5EF4-FFF2-40B4-BE49-F238E27FC236}">
                <a16:creationId xmlns:a16="http://schemas.microsoft.com/office/drawing/2014/main" id="{0AC4EBF3-3D82-45A3-979C-D6D7B550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362"/>
            <a:ext cx="2822643" cy="36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5240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3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Vẽ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sơ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trao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đổi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ở      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4ED72-1F3C-4DCF-893F-13E214B5B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71582"/>
            <a:ext cx="9520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hô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hấp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B7F8A-6FDB-4DB6-9740-26D2F35B9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67200"/>
            <a:ext cx="1004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9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508327"/>
            <a:ext cx="11506200" cy="3749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4688328" y="3005499"/>
            <a:ext cx="2617059" cy="103309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</a:rPr>
              <a:t>THỰC VẬT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8605734" y="1690686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itchFamily="18" charset="0"/>
              </a:rPr>
              <a:t>Thải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1357900" y="1690686"/>
            <a:ext cx="2192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itchFamily="18" charset="0"/>
              </a:rPr>
              <a:t>Hấp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thụ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564536" y="3005498"/>
            <a:ext cx="3061928" cy="1033098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36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8229602" y="3005498"/>
            <a:ext cx="3756791" cy="902269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7391400" y="3511296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228600" y="217666"/>
            <a:ext cx="12115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Sơ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hô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hấp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3767668" y="3505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1966560" y="3241707"/>
            <a:ext cx="1316217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8686800" y="48006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9474120" y="3164244"/>
            <a:ext cx="2155180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32114" grpId="0"/>
      <p:bldP spid="132115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32130" grpId="0" animBg="1"/>
      <p:bldP spid="132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5448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</a:rPr>
              <a:t>VẬT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1621817" y="1032915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u="sng">
                <a:latin typeface="Times New Roman" pitchFamily="18" charset="0"/>
              </a:rPr>
              <a:t>Hấp thụ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9067800" y="1032915"/>
            <a:ext cx="2026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u="sng" dirty="0" err="1">
                <a:latin typeface="Times New Roman" pitchFamily="18" charset="0"/>
              </a:rPr>
              <a:t>Thải</a:t>
            </a:r>
            <a:r>
              <a:rPr lang="en-US" sz="3600" b="1" u="sng" dirty="0">
                <a:latin typeface="Times New Roman" pitchFamily="18" charset="0"/>
              </a:rPr>
              <a:t> ra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4343400" y="2878772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4465320" y="387401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4495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7162800" y="3179974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7231697" y="3848560"/>
            <a:ext cx="1082040" cy="254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7315200" y="4234722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766799" y="65426"/>
            <a:ext cx="964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*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Sơ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ăn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5352403" y="943034"/>
            <a:ext cx="1807182" cy="1068268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85856" y="2379932"/>
            <a:ext cx="3368084" cy="8784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385856" y="3528220"/>
            <a:ext cx="3368084" cy="956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313737" y="4640365"/>
            <a:ext cx="3440203" cy="12743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68679" y="4640365"/>
            <a:ext cx="3410867" cy="119996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14399" y="3528220"/>
            <a:ext cx="3344863" cy="956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16760" y="2379932"/>
            <a:ext cx="3362785" cy="8784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13337" name="Rectangle 4"/>
          <p:cNvSpPr>
            <a:spLocks noChangeArrowheads="1"/>
          </p:cNvSpPr>
          <p:nvPr/>
        </p:nvSpPr>
        <p:spPr bwMode="auto">
          <a:xfrm>
            <a:off x="533400" y="838200"/>
            <a:ext cx="11353800" cy="5791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9EDF7321-1B0D-49EB-9EE0-2ECE6CC8FB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0188" y="1917969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DBC16FDE-F609-42A5-BFBB-91C89B6B9D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388" y="1990993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B391328F-CF89-4FED-8A02-118B6560E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4588" y="2098943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310410E5-1893-4F75-AE11-22D94F2FA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5588" y="2130693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8669DEBE-C651-4570-A5D5-BE4750951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188" y="2067193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B9B6C9D1-07DF-44D4-93E7-79136F748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885" y="1981678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CE802-9927-404B-BBA0-A772A313C754}"/>
              </a:ext>
            </a:extLst>
          </p:cNvPr>
          <p:cNvSpPr txBox="1"/>
          <p:nvPr/>
        </p:nvSpPr>
        <p:spPr>
          <a:xfrm>
            <a:off x="1043710" y="2513701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các-bô-nic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123507-848B-4755-8B5B-717F7A5333B0}"/>
              </a:ext>
            </a:extLst>
          </p:cNvPr>
          <p:cNvSpPr txBox="1"/>
          <p:nvPr/>
        </p:nvSpPr>
        <p:spPr>
          <a:xfrm>
            <a:off x="958191" y="3561132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95F91D-51C1-4CD9-8A0C-0181A67517EB}"/>
              </a:ext>
            </a:extLst>
          </p:cNvPr>
          <p:cNvSpPr txBox="1"/>
          <p:nvPr/>
        </p:nvSpPr>
        <p:spPr>
          <a:xfrm>
            <a:off x="821883" y="4877438"/>
            <a:ext cx="352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F33A59-A78D-4882-806B-0EC8D5D4DCF2}"/>
              </a:ext>
            </a:extLst>
          </p:cNvPr>
          <p:cNvSpPr txBox="1"/>
          <p:nvPr/>
        </p:nvSpPr>
        <p:spPr>
          <a:xfrm>
            <a:off x="8426828" y="2548375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E987C5-BD95-4624-9713-57863AA47FCD}"/>
              </a:ext>
            </a:extLst>
          </p:cNvPr>
          <p:cNvSpPr txBox="1"/>
          <p:nvPr/>
        </p:nvSpPr>
        <p:spPr>
          <a:xfrm>
            <a:off x="8403710" y="3622561"/>
            <a:ext cx="31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87F12A-4A3D-4383-B723-C5821F26B3BE}"/>
              </a:ext>
            </a:extLst>
          </p:cNvPr>
          <p:cNvSpPr txBox="1"/>
          <p:nvPr/>
        </p:nvSpPr>
        <p:spPr>
          <a:xfrm>
            <a:off x="8243828" y="4747273"/>
            <a:ext cx="352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2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8600" y="152400"/>
            <a:ext cx="11569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KẾT LUẬN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67ED7-00D0-477F-9678-0091236A39D7}"/>
              </a:ext>
            </a:extLst>
          </p:cNvPr>
          <p:cNvSpPr txBox="1"/>
          <p:nvPr/>
        </p:nvSpPr>
        <p:spPr>
          <a:xfrm>
            <a:off x="152400" y="1143000"/>
            <a:ext cx="115699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*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Cũng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duy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trì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quá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hấp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thụ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thải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12D5E-F707-4AAE-A121-8FF0D47128C1}"/>
              </a:ext>
            </a:extLst>
          </p:cNvPr>
          <p:cNvSpPr txBox="1"/>
          <p:nvPr/>
        </p:nvSpPr>
        <p:spPr>
          <a:xfrm>
            <a:off x="21786" y="3810000"/>
            <a:ext cx="11831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*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hợp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ví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dụ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bột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vô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khoáng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).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hữu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nuôi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6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81000" y="1815207"/>
            <a:ext cx="1173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vai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đối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đời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01320" y="1905000"/>
            <a:ext cx="108671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</a:rPr>
              <a:t> 2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quá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quang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hút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thải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ra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0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3506451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002060"/>
                </a:solidFill>
              </a:rPr>
              <a:t>     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Không khí rất quan trọng đối với đời sống của thực vật, thực vật cần không khí để thực hiện hai quá trình quang hợp và hô hấp.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4114800"/>
            <a:ext cx="9524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xi. </a:t>
            </a:r>
          </a:p>
        </p:txBody>
      </p:sp>
    </p:spTree>
    <p:extLst>
      <p:ext uri="{BB962C8B-B14F-4D97-AF65-F5344CB8AC3E}">
        <p14:creationId xmlns:p14="http://schemas.microsoft.com/office/powerpoint/2010/main" val="2180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7" grpId="1"/>
      <p:bldP spid="128008" grpId="0"/>
      <p:bldP spid="3" grpId="0"/>
      <p:bldP spid="3" grpId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4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6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hao-Saigon0005-1429149746_66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3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REDSVN-WWF-Defores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8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629429" y="2514600"/>
            <a:ext cx="569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5324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38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8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9222714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34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1319372140_C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5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 197"/>
          <p:cNvGrpSpPr/>
          <p:nvPr/>
        </p:nvGrpSpPr>
        <p:grpSpPr>
          <a:xfrm>
            <a:off x="7628709" y="-1"/>
            <a:ext cx="4563291" cy="4389119"/>
            <a:chOff x="7628709" y="-1"/>
            <a:chExt cx="4563291" cy="4389119"/>
          </a:xfrm>
        </p:grpSpPr>
        <p:grpSp>
          <p:nvGrpSpPr>
            <p:cNvPr id="199" name="组合 198"/>
            <p:cNvGrpSpPr/>
            <p:nvPr/>
          </p:nvGrpSpPr>
          <p:grpSpPr>
            <a:xfrm>
              <a:off x="7628709" y="-1"/>
              <a:ext cx="4563291" cy="4389119"/>
              <a:chOff x="7628709" y="-1"/>
              <a:chExt cx="4563291" cy="4389119"/>
            </a:xfrm>
          </p:grpSpPr>
          <p:grpSp>
            <p:nvGrpSpPr>
              <p:cNvPr id="202" name="组合 201"/>
              <p:cNvGrpSpPr/>
              <p:nvPr/>
            </p:nvGrpSpPr>
            <p:grpSpPr>
              <a:xfrm>
                <a:off x="8024948" y="0"/>
                <a:ext cx="4167052" cy="3566160"/>
                <a:chOff x="8024948" y="0"/>
                <a:chExt cx="4167052" cy="3566160"/>
              </a:xfrm>
            </p:grpSpPr>
            <p:sp>
              <p:nvSpPr>
                <p:cNvPr id="204" name="矩形 20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05" name="任意多边形 204"/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06" name="任意多边形 205"/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203" name="任意多边形 20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200" name="图片 19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01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207" name="任意多边形 206"/>
          <p:cNvSpPr/>
          <p:nvPr/>
        </p:nvSpPr>
        <p:spPr>
          <a:xfrm>
            <a:off x="-106321" y="4556088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8" name="任意多边形 207"/>
          <p:cNvSpPr/>
          <p:nvPr/>
        </p:nvSpPr>
        <p:spPr>
          <a:xfrm>
            <a:off x="1" y="5113460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F559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9" name="任意多边形 208"/>
          <p:cNvSpPr/>
          <p:nvPr/>
        </p:nvSpPr>
        <p:spPr>
          <a:xfrm>
            <a:off x="1" y="5458969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F559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0" name="任意多边形 209"/>
          <p:cNvSpPr/>
          <p:nvPr/>
        </p:nvSpPr>
        <p:spPr>
          <a:xfrm>
            <a:off x="0" y="5922949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1022247" y="79114"/>
            <a:ext cx="1284558" cy="1284558"/>
            <a:chOff x="2132930" y="1035327"/>
            <a:chExt cx="1307248" cy="1307248"/>
          </a:xfrm>
        </p:grpSpPr>
        <p:grpSp>
          <p:nvGrpSpPr>
            <p:cNvPr id="212" name="组合 211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15" name="组合 214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5" name="直接连接符 22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组合 216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1" name="直接连接符 22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组合 217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19" name="直接连接符 21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3" name="弧形 21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541277" y="821403"/>
            <a:ext cx="1862063" cy="1142683"/>
            <a:chOff x="8726219" y="-661205"/>
            <a:chExt cx="2154936" cy="1322409"/>
          </a:xfrm>
        </p:grpSpPr>
        <p:sp>
          <p:nvSpPr>
            <p:cNvPr id="228" name="任意多边形 22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9" name="任意多边形 22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2973114" y="2035881"/>
            <a:ext cx="7753621" cy="2910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vật</a:t>
            </a:r>
            <a:endParaRPr lang="en-US" altLang="en-US" sz="6600" b="1" dirty="0">
              <a:ln>
                <a:solidFill>
                  <a:srgbClr val="8CF3FE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chemeClr val="accent5">
                    <a:lumMod val="50000"/>
                    <a:alpha val="33000"/>
                  </a:schemeClr>
                </a:outerShdw>
              </a:effectLst>
              <a:latin typeface="UTM Guan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47E527-CD18-4E70-83BD-CDECCC693203}"/>
              </a:ext>
            </a:extLst>
          </p:cNvPr>
          <p:cNvSpPr txBox="1"/>
          <p:nvPr/>
        </p:nvSpPr>
        <p:spPr>
          <a:xfrm>
            <a:off x="2243948" y="328544"/>
            <a:ext cx="5266993" cy="1069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6000">
                <a:solidFill>
                  <a:srgbClr val="FFC000"/>
                </a:solidFill>
                <a:latin typeface="UTM Ambrose" panose="02040603050506020204" pitchFamily="18" charset="0"/>
                <a:ea typeface="inpin heiti" panose="00000500000000000000" pitchFamily="2" charset="-122"/>
                <a:cs typeface="Segoe UI Semibold" panose="020B0702040204020203" pitchFamily="34" charset="0"/>
                <a:sym typeface="inpin heiti" panose="00000500000000000000" pitchFamily="2" charset="-122"/>
              </a:rPr>
              <a:t>Khoa học</a:t>
            </a:r>
            <a:endParaRPr lang="zh-CN" altLang="en-US" sz="6000" dirty="0">
              <a:solidFill>
                <a:srgbClr val="FFC000"/>
              </a:solidFill>
              <a:latin typeface="UTM Ambrose" panose="02040603050506020204" pitchFamily="18" charset="0"/>
              <a:ea typeface="inpin heiti" panose="00000500000000000000" pitchFamily="2" charset="-122"/>
              <a:cs typeface="Segoe UI Semibold" panose="020B0702040204020203" pitchFamily="34" charset="0"/>
              <a:sym typeface="inpin heiti" panose="00000500000000000000" pitchFamily="2" charset="-122"/>
            </a:endParaRPr>
          </a:p>
        </p:txBody>
      </p:sp>
      <p:sp>
        <p:nvSpPr>
          <p:cNvPr id="57" name="任意多边形 209">
            <a:extLst>
              <a:ext uri="{FF2B5EF4-FFF2-40B4-BE49-F238E27FC236}">
                <a16:creationId xmlns:a16="http://schemas.microsoft.com/office/drawing/2014/main" id="{73F615EA-09AB-45D8-94AF-DC4DC5F9C760}"/>
              </a:ext>
            </a:extLst>
          </p:cNvPr>
          <p:cNvSpPr/>
          <p:nvPr/>
        </p:nvSpPr>
        <p:spPr>
          <a:xfrm>
            <a:off x="-1" y="6180634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8" name="图片 29">
            <a:extLst>
              <a:ext uri="{FF2B5EF4-FFF2-40B4-BE49-F238E27FC236}">
                <a16:creationId xmlns:a16="http://schemas.microsoft.com/office/drawing/2014/main" id="{08CB6F06-A247-478F-AA01-B44BEB109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21" y="453577"/>
            <a:ext cx="1046417" cy="877236"/>
          </a:xfrm>
          <a:prstGeom prst="rect">
            <a:avLst/>
          </a:prstGeom>
        </p:spPr>
      </p:pic>
      <p:pic>
        <p:nvPicPr>
          <p:cNvPr id="59" name="图片 29">
            <a:extLst>
              <a:ext uri="{FF2B5EF4-FFF2-40B4-BE49-F238E27FC236}">
                <a16:creationId xmlns:a16="http://schemas.microsoft.com/office/drawing/2014/main" id="{F3A96A19-AE9D-4725-ACDD-343BE68EB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0" y="4552425"/>
            <a:ext cx="1046417" cy="877236"/>
          </a:xfrm>
          <a:prstGeom prst="rect">
            <a:avLst/>
          </a:prstGeom>
        </p:spPr>
      </p:pic>
      <p:sp>
        <p:nvSpPr>
          <p:cNvPr id="41" name="文本框 3">
            <a:extLst>
              <a:ext uri="{FF2B5EF4-FFF2-40B4-BE49-F238E27FC236}">
                <a16:creationId xmlns:a16="http://schemas.microsoft.com/office/drawing/2014/main" id="{DAC003A2-5C43-4068-8921-5A2B110FD19A}"/>
              </a:ext>
            </a:extLst>
          </p:cNvPr>
          <p:cNvSpPr txBox="1"/>
          <p:nvPr/>
        </p:nvSpPr>
        <p:spPr>
          <a:xfrm>
            <a:off x="3106734" y="2016675"/>
            <a:ext cx="7411717" cy="2910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600" b="1" dirty="0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>
                  <a:solidFill>
                    <a:srgbClr val="8CF3FE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33000"/>
                    </a:schemeClr>
                  </a:outerShdw>
                </a:effectLst>
                <a:latin typeface="UTM Guanine" panose="02040603050506020204" pitchFamily="18" charset="0"/>
                <a:cs typeface="Times New Roman" panose="02020603050405020304" pitchFamily="18" charset="0"/>
              </a:rPr>
              <a:t>vật</a:t>
            </a:r>
            <a:endParaRPr lang="en-US" altLang="en-US" sz="6600" b="1" dirty="0">
              <a:ln>
                <a:solidFill>
                  <a:srgbClr val="8CF3FE"/>
                </a:solidFill>
              </a:ln>
              <a:solidFill>
                <a:srgbClr val="2F5597"/>
              </a:solidFill>
              <a:effectLst>
                <a:outerShdw blurRad="38100" dist="38100" dir="2700000" algn="tl">
                  <a:schemeClr val="accent5">
                    <a:lumMod val="50000"/>
                    <a:alpha val="33000"/>
                  </a:schemeClr>
                </a:outerShdw>
              </a:effectLst>
              <a:latin typeface="UTM Guanin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artoon Tree Clip Art Image - ClipSafari">
            <a:extLst>
              <a:ext uri="{FF2B5EF4-FFF2-40B4-BE49-F238E27FC236}">
                <a16:creationId xmlns:a16="http://schemas.microsoft.com/office/drawing/2014/main" id="{436C565C-2EE3-4484-89A4-CB91C20A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972" y="2471219"/>
            <a:ext cx="3879283" cy="50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2 L 1.66667E-6 -2.59259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4" grpId="0"/>
      <p:bldP spid="5" grpId="0"/>
      <p:bldP spid="57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C2446D75-B936-4097-BA4D-0497E2D0A48D}"/>
              </a:ext>
            </a:extLst>
          </p:cNvPr>
          <p:cNvSpPr/>
          <p:nvPr/>
        </p:nvSpPr>
        <p:spPr>
          <a:xfrm>
            <a:off x="1017513" y="2100929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" name="圆角矩形 48">
            <a:extLst>
              <a:ext uri="{FF2B5EF4-FFF2-40B4-BE49-F238E27FC236}">
                <a16:creationId xmlns:a16="http://schemas.microsoft.com/office/drawing/2014/main" id="{E2C0253F-1706-48E8-BD9D-2FA6D3DFE269}"/>
              </a:ext>
            </a:extLst>
          </p:cNvPr>
          <p:cNvSpPr/>
          <p:nvPr/>
        </p:nvSpPr>
        <p:spPr>
          <a:xfrm>
            <a:off x="4802906" y="2100929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93D7240-01C2-4986-96C6-86FB5DB46CBA}"/>
              </a:ext>
            </a:extLst>
          </p:cNvPr>
          <p:cNvGrpSpPr/>
          <p:nvPr/>
        </p:nvGrpSpPr>
        <p:grpSpPr>
          <a:xfrm>
            <a:off x="141361" y="6034193"/>
            <a:ext cx="844400" cy="539985"/>
            <a:chOff x="1281153" y="5632171"/>
            <a:chExt cx="1466266" cy="937662"/>
          </a:xfrm>
        </p:grpSpPr>
        <p:sp>
          <p:nvSpPr>
            <p:cNvPr id="5" name="云形 19">
              <a:extLst>
                <a:ext uri="{FF2B5EF4-FFF2-40B4-BE49-F238E27FC236}">
                  <a16:creationId xmlns:a16="http://schemas.microsoft.com/office/drawing/2014/main" id="{BF0CF883-B2AA-4A3F-B62C-9DF4D5229DAD}"/>
                </a:ext>
              </a:extLst>
            </p:cNvPr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20">
              <a:extLst>
                <a:ext uri="{FF2B5EF4-FFF2-40B4-BE49-F238E27FC236}">
                  <a16:creationId xmlns:a16="http://schemas.microsoft.com/office/drawing/2014/main" id="{A253A263-5E42-4F29-BC42-D50F3DE1D042}"/>
                </a:ext>
              </a:extLst>
            </p:cNvPr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1">
            <a:extLst>
              <a:ext uri="{FF2B5EF4-FFF2-40B4-BE49-F238E27FC236}">
                <a16:creationId xmlns:a16="http://schemas.microsoft.com/office/drawing/2014/main" id="{3AC209A1-8D21-40E2-84FB-94A1ACBF41D8}"/>
              </a:ext>
            </a:extLst>
          </p:cNvPr>
          <p:cNvSpPr/>
          <p:nvPr/>
        </p:nvSpPr>
        <p:spPr>
          <a:xfrm>
            <a:off x="1233971" y="3993977"/>
            <a:ext cx="27243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latin typeface="Times New R\oman"/>
              </a:rPr>
              <a:t>Học thuộc ghi nhớ.</a:t>
            </a:r>
            <a:endParaRPr lang="zh-CN" altLang="en-US" sz="4400" b="1" dirty="0">
              <a:latin typeface="Times New R\oman"/>
            </a:endParaRPr>
          </a:p>
        </p:txBody>
      </p:sp>
      <p:grpSp>
        <p:nvGrpSpPr>
          <p:cNvPr id="10" name="组合 6">
            <a:extLst>
              <a:ext uri="{FF2B5EF4-FFF2-40B4-BE49-F238E27FC236}">
                <a16:creationId xmlns:a16="http://schemas.microsoft.com/office/drawing/2014/main" id="{6A557D43-8701-4F7C-9416-36B2B05C2A01}"/>
              </a:ext>
            </a:extLst>
          </p:cNvPr>
          <p:cNvGrpSpPr/>
          <p:nvPr/>
        </p:nvGrpSpPr>
        <p:grpSpPr>
          <a:xfrm>
            <a:off x="1233971" y="2260989"/>
            <a:ext cx="2413161" cy="1535679"/>
            <a:chOff x="1443866" y="1189407"/>
            <a:chExt cx="1942151" cy="1281506"/>
          </a:xfrm>
        </p:grpSpPr>
        <p:grpSp>
          <p:nvGrpSpPr>
            <p:cNvPr id="11" name="组合 37">
              <a:extLst>
                <a:ext uri="{FF2B5EF4-FFF2-40B4-BE49-F238E27FC236}">
                  <a16:creationId xmlns:a16="http://schemas.microsoft.com/office/drawing/2014/main" id="{D6119999-85FB-457E-8589-3044D2B1A74E}"/>
                </a:ext>
              </a:extLst>
            </p:cNvPr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13" name="云形 38">
                <a:extLst>
                  <a:ext uri="{FF2B5EF4-FFF2-40B4-BE49-F238E27FC236}">
                    <a16:creationId xmlns:a16="http://schemas.microsoft.com/office/drawing/2014/main" id="{00430B61-3B50-44A4-9E55-527A42FFB170}"/>
                  </a:ext>
                </a:extLst>
              </p:cNvPr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14" name="云形 39">
                <a:extLst>
                  <a:ext uri="{FF2B5EF4-FFF2-40B4-BE49-F238E27FC236}">
                    <a16:creationId xmlns:a16="http://schemas.microsoft.com/office/drawing/2014/main" id="{0DC5CC23-BF4B-445A-8EAD-61308D8F8C38}"/>
                  </a:ext>
                </a:extLst>
              </p:cNvPr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12" name="图片 53">
              <a:extLst>
                <a:ext uri="{FF2B5EF4-FFF2-40B4-BE49-F238E27FC236}">
                  <a16:creationId xmlns:a16="http://schemas.microsoft.com/office/drawing/2014/main" id="{5FAF3E85-6761-4A85-A98C-E21E9796C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sp>
        <p:nvSpPr>
          <p:cNvPr id="15" name="矩形 2">
            <a:extLst>
              <a:ext uri="{FF2B5EF4-FFF2-40B4-BE49-F238E27FC236}">
                <a16:creationId xmlns:a16="http://schemas.microsoft.com/office/drawing/2014/main" id="{682DAF31-3003-4804-AA69-F5ABF6594CD1}"/>
              </a:ext>
            </a:extLst>
          </p:cNvPr>
          <p:cNvSpPr/>
          <p:nvPr/>
        </p:nvSpPr>
        <p:spPr>
          <a:xfrm>
            <a:off x="5188838" y="3988422"/>
            <a:ext cx="243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latin typeface="Times New R\oman"/>
              </a:rPr>
              <a:t>Chuẩn bị bài mới.</a:t>
            </a:r>
            <a:endParaRPr lang="zh-CN" altLang="en-US" sz="4400" b="1" dirty="0">
              <a:latin typeface="Times New R\oman"/>
            </a:endParaRPr>
          </a:p>
        </p:txBody>
      </p:sp>
      <p:grpSp>
        <p:nvGrpSpPr>
          <p:cNvPr id="16" name="组合 7">
            <a:extLst>
              <a:ext uri="{FF2B5EF4-FFF2-40B4-BE49-F238E27FC236}">
                <a16:creationId xmlns:a16="http://schemas.microsoft.com/office/drawing/2014/main" id="{B28201D6-108B-473B-9A8C-E7A825E3A3BF}"/>
              </a:ext>
            </a:extLst>
          </p:cNvPr>
          <p:cNvGrpSpPr/>
          <p:nvPr/>
        </p:nvGrpSpPr>
        <p:grpSpPr>
          <a:xfrm>
            <a:off x="5370458" y="2322442"/>
            <a:ext cx="2209800" cy="1348920"/>
            <a:chOff x="4088596" y="1295597"/>
            <a:chExt cx="1609854" cy="953696"/>
          </a:xfrm>
        </p:grpSpPr>
        <p:grpSp>
          <p:nvGrpSpPr>
            <p:cNvPr id="17" name="组合 40">
              <a:extLst>
                <a:ext uri="{FF2B5EF4-FFF2-40B4-BE49-F238E27FC236}">
                  <a16:creationId xmlns:a16="http://schemas.microsoft.com/office/drawing/2014/main" id="{A6DC23D2-1A56-467D-A6DB-92821A4D8DF4}"/>
                </a:ext>
              </a:extLst>
            </p:cNvPr>
            <p:cNvGrpSpPr/>
            <p:nvPr/>
          </p:nvGrpSpPr>
          <p:grpSpPr>
            <a:xfrm>
              <a:off x="4425393" y="1435186"/>
              <a:ext cx="1273057" cy="814107"/>
              <a:chOff x="2516470" y="548138"/>
              <a:chExt cx="7443321" cy="4759928"/>
            </a:xfrm>
          </p:grpSpPr>
          <p:sp>
            <p:nvSpPr>
              <p:cNvPr id="19" name="云形 41">
                <a:extLst>
                  <a:ext uri="{FF2B5EF4-FFF2-40B4-BE49-F238E27FC236}">
                    <a16:creationId xmlns:a16="http://schemas.microsoft.com/office/drawing/2014/main" id="{F97761C9-08A6-419A-B0F0-375BC8C765AF}"/>
                  </a:ext>
                </a:extLst>
              </p:cNvPr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8203"/>
                    </a:solidFill>
                  </a:rPr>
                  <a:t>  02</a:t>
                </a:r>
                <a:endParaRPr lang="zh-CN" altLang="en-US" sz="2800" b="1" dirty="0">
                  <a:solidFill>
                    <a:srgbClr val="FF8203"/>
                  </a:solidFill>
                </a:endParaRPr>
              </a:p>
            </p:txBody>
          </p:sp>
          <p:sp>
            <p:nvSpPr>
              <p:cNvPr id="20" name="云形 42">
                <a:extLst>
                  <a:ext uri="{FF2B5EF4-FFF2-40B4-BE49-F238E27FC236}">
                    <a16:creationId xmlns:a16="http://schemas.microsoft.com/office/drawing/2014/main" id="{75B8842F-0BDB-4EF9-A994-1723DF701B38}"/>
                  </a:ext>
                </a:extLst>
              </p:cNvPr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FF8203"/>
                  </a:solidFill>
                </a:endParaRPr>
              </a:p>
            </p:txBody>
          </p:sp>
        </p:grpSp>
        <p:pic>
          <p:nvPicPr>
            <p:cNvPr id="18" name="图片 54">
              <a:extLst>
                <a:ext uri="{FF2B5EF4-FFF2-40B4-BE49-F238E27FC236}">
                  <a16:creationId xmlns:a16="http://schemas.microsoft.com/office/drawing/2014/main" id="{9413320D-04B1-4DBF-B16F-61A52112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596" y="1295597"/>
              <a:ext cx="755884" cy="89899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2ABB17-4DA4-4917-BB27-7914A355BA3C}"/>
              </a:ext>
            </a:extLst>
          </p:cNvPr>
          <p:cNvGrpSpPr/>
          <p:nvPr/>
        </p:nvGrpSpPr>
        <p:grpSpPr>
          <a:xfrm>
            <a:off x="4088976" y="315175"/>
            <a:ext cx="3933873" cy="1524373"/>
            <a:chOff x="4074910" y="328078"/>
            <a:chExt cx="4278086" cy="1524373"/>
          </a:xfrm>
        </p:grpSpPr>
        <p:grpSp>
          <p:nvGrpSpPr>
            <p:cNvPr id="21" name="组合 32">
              <a:extLst>
                <a:ext uri="{FF2B5EF4-FFF2-40B4-BE49-F238E27FC236}">
                  <a16:creationId xmlns:a16="http://schemas.microsoft.com/office/drawing/2014/main" id="{4E94059D-546E-4214-B7A7-796302C1F112}"/>
                </a:ext>
              </a:extLst>
            </p:cNvPr>
            <p:cNvGrpSpPr/>
            <p:nvPr/>
          </p:nvGrpSpPr>
          <p:grpSpPr>
            <a:xfrm>
              <a:off x="4074910" y="328078"/>
              <a:ext cx="4160133" cy="1524373"/>
              <a:chOff x="3751558" y="4986445"/>
              <a:chExt cx="2082576" cy="868794"/>
            </a:xfrm>
          </p:grpSpPr>
          <p:sp>
            <p:nvSpPr>
              <p:cNvPr id="22" name="双波形 31">
                <a:extLst>
                  <a:ext uri="{FF2B5EF4-FFF2-40B4-BE49-F238E27FC236}">
                    <a16:creationId xmlns:a16="http://schemas.microsoft.com/office/drawing/2014/main" id="{6CB8BC44-A70D-4583-A769-2FBA4833D9FA}"/>
                  </a:ext>
                </a:extLst>
              </p:cNvPr>
              <p:cNvSpPr/>
              <p:nvPr/>
            </p:nvSpPr>
            <p:spPr>
              <a:xfrm>
                <a:off x="3751558" y="4986445"/>
                <a:ext cx="1908000" cy="828000"/>
              </a:xfrm>
              <a:prstGeom prst="doubleWave">
                <a:avLst/>
              </a:prstGeom>
              <a:solidFill>
                <a:srgbClr val="28B8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双波形 30">
                <a:extLst>
                  <a:ext uri="{FF2B5EF4-FFF2-40B4-BE49-F238E27FC236}">
                    <a16:creationId xmlns:a16="http://schemas.microsoft.com/office/drawing/2014/main" id="{419E14F9-33E7-43B5-AB18-4798C283A25D}"/>
                  </a:ext>
                </a:extLst>
              </p:cNvPr>
              <p:cNvSpPr/>
              <p:nvPr/>
            </p:nvSpPr>
            <p:spPr>
              <a:xfrm>
                <a:off x="3867124" y="5085648"/>
                <a:ext cx="1967010" cy="769591"/>
              </a:xfrm>
              <a:prstGeom prst="doubleWave">
                <a:avLst/>
              </a:prstGeom>
              <a:pattFill prst="pct10">
                <a:fgClr>
                  <a:srgbClr val="28B8D3"/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F1608A-0783-4B79-B104-F83B48E90F38}"/>
                </a:ext>
              </a:extLst>
            </p:cNvPr>
            <p:cNvSpPr txBox="1"/>
            <p:nvPr/>
          </p:nvSpPr>
          <p:spPr>
            <a:xfrm>
              <a:off x="4074910" y="512402"/>
              <a:ext cx="4278086" cy="120032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7200" b="1">
                  <a:ln w="222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\oman"/>
                  <a:ea typeface="华文琥珀" panose="02010800040101010101" pitchFamily="2" charset="-122"/>
                </a:rPr>
                <a:t>Dặn dò</a:t>
              </a:r>
              <a:endParaRPr lang="zh-CN" altLang="en-US" sz="72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\oman"/>
                <a:ea typeface="华文琥珀" panose="02010800040101010101" pitchFamily="2" charset="-122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A3AB0C1-FDD0-4764-B675-4A6360016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15" b="90248" l="9752" r="89894">
                        <a14:foregroundMark x1="43794" y1="28191" x2="47518" y2="27482"/>
                        <a14:foregroundMark x1="56383" y1="27482" x2="58511" y2="23227"/>
                        <a14:foregroundMark x1="51241" y1="9752" x2="51241" y2="9752"/>
                        <a14:foregroundMark x1="69149" y1="7092" x2="69149" y2="7092"/>
                        <a14:foregroundMark x1="62589" y1="90248" x2="62589" y2="9024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54431" y="1524597"/>
            <a:ext cx="5706227" cy="57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1066800"/>
            <a:ext cx="11569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6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1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quá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trình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sống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thải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6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60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E58A5F6-6BDA-4E3E-8045-88BA63DC05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91828" l="9947" r="89876">
                        <a14:foregroundMark x1="49378" y1="9510" x2="49378" y2="9510"/>
                        <a14:foregroundMark x1="49378" y1="9510" x2="49378" y2="951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1581" y1="40713" x2="78508" y2="41010"/>
                        <a14:foregroundMark x1="60746" y1="35810" x2="64476" y2="39079"/>
                        <a14:foregroundMark x1="50622" y1="82764" x2="50622" y2="82764"/>
                        <a14:foregroundMark x1="63766" y1="87964" x2="59147" y2="9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66" y="3215585"/>
            <a:ext cx="3146935" cy="3947208"/>
          </a:xfrm>
          <a:prstGeom prst="rect">
            <a:avLst/>
          </a:prstGeom>
        </p:spPr>
      </p:pic>
      <p:pic>
        <p:nvPicPr>
          <p:cNvPr id="16" name="Picture 2" descr="Cartoon Tree Clip Art Image - ClipSafari">
            <a:extLst>
              <a:ext uri="{FF2B5EF4-FFF2-40B4-BE49-F238E27FC236}">
                <a16:creationId xmlns:a16="http://schemas.microsoft.com/office/drawing/2014/main" id="{D1D59D1A-4A5A-4152-BE27-A338C5CB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199978"/>
            <a:ext cx="2822643" cy="36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-2937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Quan sát bức tranh: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62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9C370-4CE5-4E8C-AC37-37A8A7743844}"/>
              </a:ext>
            </a:extLst>
          </p:cNvPr>
          <p:cNvSpPr txBox="1"/>
          <p:nvPr/>
        </p:nvSpPr>
        <p:spPr>
          <a:xfrm>
            <a:off x="7239000" y="1012954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1.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Kể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tố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đóng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vai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quan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trọng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phát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triển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xanh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3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349786" y="0"/>
            <a:ext cx="6686321" cy="6270314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857500" y="6396335"/>
            <a:ext cx="1364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3333FF"/>
                </a:solidFill>
                <a:latin typeface="UTM Avo" panose="02040603050506020204" pitchFamily="18" charset="0"/>
              </a:rPr>
              <a:t>HÌNH 1: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7010400" y="149812"/>
            <a:ext cx="518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6400800" y="1153095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3429000" y="3601588"/>
            <a:ext cx="3936692" cy="1580011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 flipV="1">
            <a:off x="4876800" y="5562600"/>
            <a:ext cx="2362200" cy="140062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7063189" y="5283562"/>
            <a:ext cx="468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7124471" y="4306249"/>
            <a:ext cx="3543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400799" y="2743200"/>
            <a:ext cx="964893" cy="1666306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78407" y="2252127"/>
            <a:ext cx="457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24471" y="3291749"/>
            <a:ext cx="2380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209800" y="49530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6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1" grpId="0" animBg="1"/>
      <p:bldP spid="189452" grpId="0" animBg="1"/>
      <p:bldP spid="189453" grpId="0"/>
      <p:bldP spid="189454" grpId="0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36478" y="-28039"/>
            <a:ext cx="120999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quá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xanh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phải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lấy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thải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môi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3960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7150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6235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3220936" y="3715787"/>
            <a:ext cx="1689809" cy="702191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7135569" y="2852150"/>
            <a:ext cx="2396875" cy="747216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anose="02020603050405020304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4406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7458268" y="4232946"/>
            <a:ext cx="1513428" cy="583286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ôxi</a:t>
            </a:r>
            <a:endParaRPr lang="en-US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2899615" y="2338922"/>
            <a:ext cx="2322488" cy="848272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96" name="Freeform 24"/>
          <p:cNvSpPr>
            <a:spLocks/>
          </p:cNvSpPr>
          <p:nvPr/>
        </p:nvSpPr>
        <p:spPr bwMode="auto">
          <a:xfrm rot="-572422">
            <a:off x="5453064" y="18684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>
            <a:spLocks/>
          </p:cNvSpPr>
          <p:nvPr/>
        </p:nvSpPr>
        <p:spPr bwMode="auto">
          <a:xfrm rot="-572422">
            <a:off x="6062664" y="17922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>
            <a:spLocks/>
          </p:cNvSpPr>
          <p:nvPr/>
        </p:nvSpPr>
        <p:spPr bwMode="auto">
          <a:xfrm rot="-572422">
            <a:off x="5757864" y="21732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 rot="-572422">
            <a:off x="5072064" y="22494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 rot="-572422">
            <a:off x="5605464" y="20208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 rot="-572422">
            <a:off x="4843464" y="17160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 rot="-572422">
            <a:off x="5224464" y="15636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 rot="-572422">
            <a:off x="6291264" y="1563689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 rot="-572422">
            <a:off x="5757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4178301" y="1752601"/>
            <a:ext cx="162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6311901" y="60150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Chất khoáng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949700" y="5343526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</a:rPr>
              <a:t>Nước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7302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6235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6616700" y="1905001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7073900" y="1981201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7150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7454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7759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311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626100" y="6019801"/>
            <a:ext cx="259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8899" y="1384224"/>
            <a:ext cx="247095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LẤY VÀO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370220" y="1289884"/>
            <a:ext cx="227568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THẢI RA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24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248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6142039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6045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8" grpId="0" animBg="1"/>
      <p:bldP spid="182278" grpId="1" animBg="1"/>
      <p:bldP spid="182278" grpId="2" animBg="1"/>
      <p:bldP spid="182281" grpId="0" animBg="1"/>
      <p:bldP spid="182286" grpId="0" animBg="1"/>
      <p:bldP spid="182291" grpId="0" animBg="1"/>
      <p:bldP spid="18230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7" grpId="1" animBg="1"/>
      <p:bldP spid="44" grpId="0" animBg="1"/>
      <p:bldP spid="44" grpId="1" animBg="1"/>
      <p:bldP spid="46" grpId="0" animBg="1"/>
      <p:bldP spid="46" grpId="1" animBg="1"/>
      <p:bldP spid="46" grpId="2" animBg="1"/>
      <p:bldP spid="49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7345"/>
            <a:ext cx="11569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1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quá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trình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thải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027E8-4A46-4067-85A7-3C0D3023340F}"/>
              </a:ext>
            </a:extLst>
          </p:cNvPr>
          <p:cNvSpPr txBox="1"/>
          <p:nvPr/>
        </p:nvSpPr>
        <p:spPr>
          <a:xfrm>
            <a:off x="240198" y="1490008"/>
            <a:ext cx="11569970" cy="193899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quá trình sống, cây thường xuyên phải lấy từ môi trường: các chất khoáng có trong đất, nước, khí các- bô- níc, khí ô- xi.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50774-8512-4C8C-9FD2-5D6446C77518}"/>
              </a:ext>
            </a:extLst>
          </p:cNvPr>
          <p:cNvSpPr txBox="1"/>
          <p:nvPr/>
        </p:nvSpPr>
        <p:spPr>
          <a:xfrm>
            <a:off x="150564" y="3509307"/>
            <a:ext cx="114624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Trong quá trình hô hấp, cây thải ra môi trường khí các- bô- níc, hơi nước, khí ô- xi và các chất khoáng khác.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7F08E-509D-407F-871C-1785EE18EB39}"/>
              </a:ext>
            </a:extLst>
          </p:cNvPr>
          <p:cNvSpPr txBox="1"/>
          <p:nvPr/>
        </p:nvSpPr>
        <p:spPr>
          <a:xfrm>
            <a:off x="462081" y="5367992"/>
            <a:ext cx="11267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 trình trên được gọi là quá trình trao đổi chất của thực vật.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7345"/>
            <a:ext cx="11569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1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quá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trình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thải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E58A5F6-6BDA-4E3E-8045-88BA63DC0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0" b="91828" l="9947" r="89876">
                        <a14:foregroundMark x1="49378" y1="9510" x2="49378" y2="9510"/>
                        <a14:foregroundMark x1="49378" y1="9510" x2="49378" y2="951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5844" y1="39970" x2="75844" y2="39970"/>
                        <a14:foregroundMark x1="71581" y1="40713" x2="78508" y2="41010"/>
                        <a14:foregroundMark x1="60746" y1="35810" x2="64476" y2="39079"/>
                        <a14:foregroundMark x1="50622" y1="82764" x2="50622" y2="82764"/>
                        <a14:foregroundMark x1="63766" y1="87964" x2="59147" y2="9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39" y="5714999"/>
            <a:ext cx="1154262" cy="1447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027E8-4A46-4067-85A7-3C0D3023340F}"/>
              </a:ext>
            </a:extLst>
          </p:cNvPr>
          <p:cNvSpPr txBox="1"/>
          <p:nvPr/>
        </p:nvSpPr>
        <p:spPr>
          <a:xfrm>
            <a:off x="533400" y="2057400"/>
            <a:ext cx="11188970" cy="415498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Quá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trình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trao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đổi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chất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quá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trình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thường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xuyên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phải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lấy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từ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môi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trường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chất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khoáng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các-bô-níc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ô-xi,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nước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thải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ra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hơi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nước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các-bô-níc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ô-xi,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chất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khoáng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UTM Avo" panose="02040603050506020204" pitchFamily="18" charset="0"/>
              </a:rPr>
              <a:t>khác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9890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870</Words>
  <Application>Microsoft Office PowerPoint</Application>
  <PresentationFormat>Widescreen</PresentationFormat>
  <Paragraphs>112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宋体</vt:lpstr>
      <vt:lpstr>Arial</vt:lpstr>
      <vt:lpstr>Calibri</vt:lpstr>
      <vt:lpstr>inpin heiti</vt:lpstr>
      <vt:lpstr>Segoe UI Semibold</vt:lpstr>
      <vt:lpstr>华文琥珀</vt:lpstr>
      <vt:lpstr>Times New R\oman</vt:lpstr>
      <vt:lpstr>Times New Roman</vt:lpstr>
      <vt:lpstr>UTM Ambrose</vt:lpstr>
      <vt:lpstr>UTM Avo</vt:lpstr>
      <vt:lpstr>UTM Guanine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Quan sát bức tranh: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Admin</cp:lastModifiedBy>
  <cp:revision>58</cp:revision>
  <dcterms:created xsi:type="dcterms:W3CDTF">2019-04-19T16:17:16Z</dcterms:created>
  <dcterms:modified xsi:type="dcterms:W3CDTF">2023-04-14T07:39:37Z</dcterms:modified>
</cp:coreProperties>
</file>