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46"/>
  </p:notesMasterIdLst>
  <p:sldIdLst>
    <p:sldId id="256" r:id="rId2"/>
    <p:sldId id="265" r:id="rId3"/>
    <p:sldId id="260" r:id="rId4"/>
    <p:sldId id="267" r:id="rId5"/>
    <p:sldId id="262" r:id="rId6"/>
    <p:sldId id="279" r:id="rId7"/>
    <p:sldId id="282" r:id="rId8"/>
    <p:sldId id="283" r:id="rId9"/>
    <p:sldId id="284" r:id="rId10"/>
    <p:sldId id="285" r:id="rId11"/>
    <p:sldId id="286" r:id="rId12"/>
    <p:sldId id="287" r:id="rId13"/>
    <p:sldId id="296" r:id="rId14"/>
    <p:sldId id="268" r:id="rId15"/>
    <p:sldId id="289" r:id="rId16"/>
    <p:sldId id="288" r:id="rId17"/>
    <p:sldId id="290" r:id="rId18"/>
    <p:sldId id="281" r:id="rId19"/>
    <p:sldId id="295" r:id="rId20"/>
    <p:sldId id="299" r:id="rId21"/>
    <p:sldId id="300" r:id="rId22"/>
    <p:sldId id="297" r:id="rId23"/>
    <p:sldId id="274" r:id="rId24"/>
    <p:sldId id="301" r:id="rId25"/>
    <p:sldId id="302" r:id="rId26"/>
    <p:sldId id="309" r:id="rId27"/>
    <p:sldId id="310" r:id="rId28"/>
    <p:sldId id="311" r:id="rId29"/>
    <p:sldId id="312" r:id="rId30"/>
    <p:sldId id="313" r:id="rId31"/>
    <p:sldId id="314" r:id="rId32"/>
    <p:sldId id="315" r:id="rId33"/>
    <p:sldId id="316" r:id="rId34"/>
    <p:sldId id="317" r:id="rId35"/>
    <p:sldId id="307" r:id="rId36"/>
    <p:sldId id="298" r:id="rId37"/>
    <p:sldId id="259" r:id="rId38"/>
    <p:sldId id="273" r:id="rId39"/>
    <p:sldId id="269" r:id="rId40"/>
    <p:sldId id="319" r:id="rId41"/>
    <p:sldId id="318" r:id="rId42"/>
    <p:sldId id="275" r:id="rId43"/>
    <p:sldId id="277" r:id="rId44"/>
    <p:sldId id="320" r:id="rId45"/>
  </p:sldIdLst>
  <p:sldSz cx="12192000" cy="6858000"/>
  <p:notesSz cx="6858000" cy="9144000"/>
  <p:embeddedFontLst>
    <p:embeddedFont>
      <p:font typeface="UTM Dai Co Viet" pitchFamily="18" charset="0"/>
      <p:regular r:id="rId47"/>
    </p:embeddedFont>
    <p:embeddedFont>
      <p:font typeface="UTM Netmuc KT" pitchFamily="18" charset="0"/>
      <p:regular r:id="rId48"/>
    </p:embeddedFont>
    <p:embeddedFont>
      <p:font typeface="UTM Gille Classic" pitchFamily="18" charset="0"/>
      <p:regular r:id="rId49"/>
    </p:embeddedFont>
    <p:embeddedFont>
      <p:font typeface="UTM Mother" pitchFamily="18" charset="0"/>
      <p:regular r:id="rId50"/>
    </p:embeddedFont>
    <p:embeddedFont>
      <p:font typeface="Calibri" pitchFamily="34" charset="0"/>
      <p:regular r:id="rId51"/>
      <p:bold r:id="rId52"/>
      <p:italic r:id="rId53"/>
      <p:boldItalic r:id="rId54"/>
    </p:embeddedFont>
    <p:embeddedFont>
      <p:font typeface="UTM Soraya" pitchFamily="18" charset="0"/>
      <p:regular r:id="rId55"/>
    </p:embeddedFont>
    <p:embeddedFont>
      <p:font typeface="等线" charset="-122"/>
      <p:regular r:id="rId56"/>
      <p:bold r:id="rId57"/>
    </p:embeddedFont>
    <p:embeddedFont>
      <p:font typeface="UTM Neo Sans Intel" pitchFamily="18" charset="0"/>
      <p:regular r:id="rId58"/>
      <p:bold r:id="rId59"/>
      <p:italic r:id="rId60"/>
      <p:boldItalic r:id="rId61"/>
    </p:embeddedFont>
    <p:embeddedFont>
      <p:font typeface="UTM A&amp;S Graceland" pitchFamily="18" charset="0"/>
      <p:regular r:id="rId62"/>
    </p:embeddedFont>
    <p:embeddedFont>
      <p:font typeface="UTM Scriptina KT" pitchFamily="2" charset="0"/>
      <p:regular r:id="rId63"/>
    </p:embeddedFont>
    <p:embeddedFont>
      <p:font typeface="UTM Aquarelle" pitchFamily="18" charset="0"/>
      <p:regular r:id="rId64"/>
    </p:embeddedFont>
    <p:embeddedFont>
      <p:font typeface="UTM Arruba KT" pitchFamily="18" charset="0"/>
      <p:regular r:id="rId65"/>
    </p:embeddedFont>
    <p:embeddedFont>
      <p:font typeface="UTM Isadora" pitchFamily="18" charset="0"/>
      <p:regular r:id="rId66"/>
      <p:bold r:id="rId67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FF"/>
    <a:srgbClr val="FFCCCC"/>
    <a:srgbClr val="E34E0B"/>
    <a:srgbClr val="FF3399"/>
    <a:srgbClr val="D137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370" autoAdjust="0"/>
    <p:restoredTop sz="92234" autoAdjust="0"/>
  </p:normalViewPr>
  <p:slideViewPr>
    <p:cSldViewPr snapToGrid="0">
      <p:cViewPr>
        <p:scale>
          <a:sx n="50" d="100"/>
          <a:sy n="50" d="100"/>
        </p:scale>
        <p:origin x="-484" y="-39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font" Target="fonts/font1.fntdata"/><Relationship Id="rId50" Type="http://schemas.openxmlformats.org/officeDocument/2006/relationships/font" Target="fonts/font4.fntdata"/><Relationship Id="rId55" Type="http://schemas.openxmlformats.org/officeDocument/2006/relationships/font" Target="fonts/font9.fntdata"/><Relationship Id="rId63" Type="http://schemas.openxmlformats.org/officeDocument/2006/relationships/font" Target="fonts/font17.fntdata"/><Relationship Id="rId68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7.fntdata"/><Relationship Id="rId58" Type="http://schemas.openxmlformats.org/officeDocument/2006/relationships/font" Target="fonts/font12.fntdata"/><Relationship Id="rId66" Type="http://schemas.openxmlformats.org/officeDocument/2006/relationships/font" Target="fonts/font20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3.fntdata"/><Relationship Id="rId57" Type="http://schemas.openxmlformats.org/officeDocument/2006/relationships/font" Target="fonts/font11.fntdata"/><Relationship Id="rId61" Type="http://schemas.openxmlformats.org/officeDocument/2006/relationships/font" Target="fonts/font1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6.fntdata"/><Relationship Id="rId60" Type="http://schemas.openxmlformats.org/officeDocument/2006/relationships/font" Target="fonts/font14.fntdata"/><Relationship Id="rId65" Type="http://schemas.openxmlformats.org/officeDocument/2006/relationships/font" Target="fonts/font19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2.fntdata"/><Relationship Id="rId56" Type="http://schemas.openxmlformats.org/officeDocument/2006/relationships/font" Target="fonts/font10.fntdata"/><Relationship Id="rId64" Type="http://schemas.openxmlformats.org/officeDocument/2006/relationships/font" Target="fonts/font18.fntdata"/><Relationship Id="rId69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5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notesMaster" Target="notesMasters/notesMaster1.xml"/><Relationship Id="rId59" Type="http://schemas.openxmlformats.org/officeDocument/2006/relationships/font" Target="fonts/font13.fntdata"/><Relationship Id="rId67" Type="http://schemas.openxmlformats.org/officeDocument/2006/relationships/font" Target="fonts/font21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8.fntdata"/><Relationship Id="rId62" Type="http://schemas.openxmlformats.org/officeDocument/2006/relationships/font" Target="fonts/font16.fntdata"/><Relationship Id="rId7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B27D70-EDD7-4A7A-903B-49E2B9EEFCAC}" type="datetimeFigureOut">
              <a:rPr lang="en-US" smtClean="0"/>
              <a:t>10-Dec-21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3525BCE-5FCE-4FDB-90D9-C61256024A4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32713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https://www.youtube.com/watch?v=yF0YMtZn_iQ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25BCE-5FCE-4FDB-90D9-C61256024A4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86742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13 CHỮ</a:t>
            </a:r>
            <a:r>
              <a:rPr lang="en-US" baseline="0" dirty="0" smtClean="0"/>
              <a:t> CÁI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3525BCE-5FCE-4FDB-90D9-C61256024A4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3083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339345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36525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0969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xmlns="" id="{D40067AC-2E5E-4DF9-896A-E0C8D692E86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" y="0"/>
            <a:ext cx="121911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18950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5035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50800" y="593367"/>
            <a:ext cx="10290400" cy="763600"/>
          </a:xfrm>
          <a:prstGeom prst="rect">
            <a:avLst/>
          </a:prstGeom>
        </p:spPr>
        <p:txBody>
          <a:bodyPr lIns="121917" tIns="60958" rIns="121917" bIns="60958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50800" y="1536633"/>
            <a:ext cx="10290400" cy="4555200"/>
          </a:xfrm>
          <a:prstGeom prst="rect">
            <a:avLst/>
          </a:prstGeom>
        </p:spPr>
        <p:txBody>
          <a:bodyPr lIns="121917" tIns="60958" rIns="121917" bIns="60958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1D8BD707-D9CF-40AE-B4C6-C98DA3205C09}" type="datetimeFigureOut">
              <a:rPr lang="en-US" smtClean="0"/>
              <a:pPr/>
              <a:t>10-Dec-21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lIns="121917" tIns="60958" rIns="121917" bIns="60958"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33129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3283" y="-277188"/>
            <a:ext cx="1146048" cy="11460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854573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8.png"/><Relationship Id="rId18" Type="http://schemas.openxmlformats.org/officeDocument/2006/relationships/image" Target="../media/image13.png"/><Relationship Id="rId3" Type="http://schemas.microsoft.com/office/2007/relationships/media" Target="../media/media1.mp3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openxmlformats.org/officeDocument/2006/relationships/tags" Target="../tags/tag2.xml"/><Relationship Id="rId16" Type="http://schemas.openxmlformats.org/officeDocument/2006/relationships/image" Target="../media/image11.png"/><Relationship Id="rId1" Type="http://schemas.openxmlformats.org/officeDocument/2006/relationships/tags" Target="../tags/tag1.xml"/><Relationship Id="rId6" Type="http://schemas.openxmlformats.org/officeDocument/2006/relationships/tags" Target="../tags/tag4.xml"/><Relationship Id="rId11" Type="http://schemas.openxmlformats.org/officeDocument/2006/relationships/image" Target="../media/image6.png"/><Relationship Id="rId5" Type="http://schemas.openxmlformats.org/officeDocument/2006/relationships/tags" Target="../tags/tag3.xml"/><Relationship Id="rId15" Type="http://schemas.openxmlformats.org/officeDocument/2006/relationships/image" Target="../media/image10.png"/><Relationship Id="rId10" Type="http://schemas.openxmlformats.org/officeDocument/2006/relationships/image" Target="../media/image5.png"/><Relationship Id="rId4" Type="http://schemas.openxmlformats.org/officeDocument/2006/relationships/audio" Target="../media/media1.mp3"/><Relationship Id="rId9" Type="http://schemas.openxmlformats.org/officeDocument/2006/relationships/image" Target="../media/image4.png"/><Relationship Id="rId1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3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10" Type="http://schemas.openxmlformats.org/officeDocument/2006/relationships/image" Target="../media/image12.png"/><Relationship Id="rId4" Type="http://schemas.openxmlformats.org/officeDocument/2006/relationships/image" Target="../media/image3.jpg"/><Relationship Id="rId9" Type="http://schemas.microsoft.com/office/2007/relationships/hdphoto" Target="../media/hdphoto4.wdp"/></Relationships>
</file>

<file path=ppt/slides/_rels/slide16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3.jpg"/><Relationship Id="rId7" Type="http://schemas.openxmlformats.org/officeDocument/2006/relationships/image" Target="../media/image44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11" Type="http://schemas.microsoft.com/office/2007/relationships/hdphoto" Target="../media/hdphoto6.wdp"/><Relationship Id="rId5" Type="http://schemas.openxmlformats.org/officeDocument/2006/relationships/image" Target="../media/image5.png"/><Relationship Id="rId10" Type="http://schemas.openxmlformats.org/officeDocument/2006/relationships/image" Target="../media/image46.png"/><Relationship Id="rId4" Type="http://schemas.openxmlformats.org/officeDocument/2006/relationships/image" Target="../media/image12.png"/><Relationship Id="rId9" Type="http://schemas.openxmlformats.org/officeDocument/2006/relationships/image" Target="../media/image4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7" Type="http://schemas.openxmlformats.org/officeDocument/2006/relationships/image" Target="../media/image48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5" Type="http://schemas.openxmlformats.org/officeDocument/2006/relationships/image" Target="../media/image12.png"/><Relationship Id="rId4" Type="http://schemas.openxmlformats.org/officeDocument/2006/relationships/image" Target="../media/image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1.jpeg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3.png"/><Relationship Id="rId5" Type="http://schemas.openxmlformats.org/officeDocument/2006/relationships/image" Target="../media/image72.jpeg"/><Relationship Id="rId4" Type="http://schemas.openxmlformats.org/officeDocument/2006/relationships/image" Target="../media/image71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4" Type="http://schemas.openxmlformats.org/officeDocument/2006/relationships/image" Target="../media/image75.gif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1.png"/><Relationship Id="rId5" Type="http://schemas.openxmlformats.org/officeDocument/2006/relationships/image" Target="../media/image80.jpe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4.png"/><Relationship Id="rId5" Type="http://schemas.openxmlformats.org/officeDocument/2006/relationships/image" Target="../media/image73.png"/><Relationship Id="rId4" Type="http://schemas.openxmlformats.org/officeDocument/2006/relationships/image" Target="../media/image8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8.jpeg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jpeg"/><Relationship Id="rId5" Type="http://schemas.openxmlformats.org/officeDocument/2006/relationships/image" Target="../media/image95.png"/><Relationship Id="rId4" Type="http://schemas.openxmlformats.org/officeDocument/2006/relationships/image" Target="../media/image94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2.png"/><Relationship Id="rId4" Type="http://schemas.openxmlformats.org/officeDocument/2006/relationships/image" Target="../media/image1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2.png"/><Relationship Id="rId4" Type="http://schemas.openxmlformats.org/officeDocument/2006/relationships/image" Target="../media/image10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0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20.png"/><Relationship Id="rId4" Type="http://schemas.openxmlformats.org/officeDocument/2006/relationships/image" Target="../media/image5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2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06.png"/><Relationship Id="rId4" Type="http://schemas.openxmlformats.org/officeDocument/2006/relationships/image" Target="../media/image12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g"/><Relationship Id="rId13" Type="http://schemas.openxmlformats.org/officeDocument/2006/relationships/image" Target="../media/image12.png"/><Relationship Id="rId3" Type="http://schemas.openxmlformats.org/officeDocument/2006/relationships/tags" Target="../tags/tag7.xml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7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image" Target="../media/image6.png"/><Relationship Id="rId5" Type="http://schemas.openxmlformats.org/officeDocument/2006/relationships/tags" Target="../tags/tag9.xml"/><Relationship Id="rId15" Type="http://schemas.openxmlformats.org/officeDocument/2006/relationships/image" Target="../media/image107.png"/><Relationship Id="rId10" Type="http://schemas.openxmlformats.org/officeDocument/2006/relationships/image" Target="../media/image17.png"/><Relationship Id="rId4" Type="http://schemas.openxmlformats.org/officeDocument/2006/relationships/tags" Target="../tags/tag8.xml"/><Relationship Id="rId9" Type="http://schemas.openxmlformats.org/officeDocument/2006/relationships/image" Target="../media/image10.png"/><Relationship Id="rId14" Type="http://schemas.openxmlformats.org/officeDocument/2006/relationships/image" Target="../media/image8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groups/439653980716707" TargetMode="External"/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9.png"/><Relationship Id="rId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2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28.png"/><Relationship Id="rId4" Type="http://schemas.microsoft.com/office/2007/relationships/hdphoto" Target="../media/hdphoto1.wdp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29.png"/><Relationship Id="rId7" Type="http://schemas.microsoft.com/office/2007/relationships/hdphoto" Target="../media/hdphoto2.wdp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Relationship Id="rId9" Type="http://schemas.openxmlformats.org/officeDocument/2006/relationships/image" Target="../media/image3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7.png"/><Relationship Id="rId4" Type="http://schemas.openxmlformats.org/officeDocument/2006/relationships/image" Target="../media/image2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8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747404">
            <a:off x="3820363" y="75785"/>
            <a:ext cx="3955977" cy="412055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1737" y="1460175"/>
            <a:ext cx="10178642" cy="2857372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ABA7C1C-3CE7-4EF8-9BB7-89A60A81CD71}"/>
              </a:ext>
            </a:extLst>
          </p:cNvPr>
          <p:cNvSpPr txBox="1"/>
          <p:nvPr/>
        </p:nvSpPr>
        <p:spPr>
          <a:xfrm>
            <a:off x="2270130" y="1929831"/>
            <a:ext cx="765999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7200" b="1" i="0" dirty="0" smtClean="0">
                <a:solidFill>
                  <a:srgbClr val="E34E0B"/>
                </a:solidFill>
                <a:effectLst>
                  <a:outerShdw dist="76200" dir="9000000" algn="tl" rotWithShape="0">
                    <a:schemeClr val="bg1"/>
                  </a:outerShdw>
                </a:effectLst>
                <a:latin typeface="UTM Arruba KT" pitchFamily="18" charset="0"/>
                <a:ea typeface="思源黑体 CN Bold" panose="020B0800000000000000" pitchFamily="34" charset="-122"/>
              </a:rPr>
              <a:t>TỔNG KẾT VỐN TỪ</a:t>
            </a:r>
            <a:endParaRPr lang="zh-CN" altLang="en-US" sz="7200" b="1" i="0" dirty="0">
              <a:solidFill>
                <a:srgbClr val="E34E0B"/>
              </a:solidFill>
              <a:effectLst>
                <a:outerShdw dist="76200" dir="9000000" algn="tl" rotWithShape="0">
                  <a:schemeClr val="bg1"/>
                </a:outerShdw>
              </a:effectLst>
              <a:latin typeface="UTM Arruba KT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xmlns="" id="{FDC4409D-F504-4B2C-9A13-676E6AB2DB0D}"/>
              </a:ext>
            </a:extLst>
          </p:cNvPr>
          <p:cNvSpPr txBox="1"/>
          <p:nvPr/>
        </p:nvSpPr>
        <p:spPr>
          <a:xfrm>
            <a:off x="2578100" y="3104760"/>
            <a:ext cx="66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i="1" dirty="0" smtClean="0">
                <a:solidFill>
                  <a:srgbClr val="E34E0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(</a:t>
            </a:r>
            <a:r>
              <a:rPr lang="en-US" altLang="zh-CN" sz="2800" i="1" dirty="0" err="1" smtClean="0">
                <a:solidFill>
                  <a:srgbClr val="E34E0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Trang</a:t>
            </a:r>
            <a:r>
              <a:rPr lang="en-US" altLang="zh-CN" sz="2800" i="1" dirty="0" smtClean="0">
                <a:solidFill>
                  <a:srgbClr val="E34E0B"/>
                </a:solidFill>
                <a:latin typeface="思源黑体 CN Bold" panose="020B0800000000000000" pitchFamily="34" charset="-122"/>
                <a:ea typeface="思源黑体 CN Bold" panose="020B0800000000000000" pitchFamily="34" charset="-122"/>
              </a:rPr>
              <a:t> 151)</a:t>
            </a:r>
            <a:endParaRPr lang="zh-CN" altLang="en-US" sz="2800" i="1" dirty="0">
              <a:solidFill>
                <a:srgbClr val="E34E0B"/>
              </a:solidFill>
              <a:effectLst/>
              <a:latin typeface="思源黑体 CN Bold" panose="020B0800000000000000" pitchFamily="34" charset="-122"/>
              <a:ea typeface="思源黑体 CN Bold" panose="020B0800000000000000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DD43907-7C94-456B-9407-546FA5CD8C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9182117" y="3749638"/>
            <a:ext cx="2303757" cy="1847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6CEB946-0D8C-46BE-A681-EC9117B8AB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2871" y="-1201457"/>
            <a:ext cx="1686256" cy="1201457"/>
          </a:xfrm>
          <a:prstGeom prst="rect">
            <a:avLst/>
          </a:prstGeom>
        </p:spPr>
      </p:pic>
      <p:grpSp>
        <p:nvGrpSpPr>
          <p:cNvPr id="5" name="PA-组合 4">
            <a:extLst>
              <a:ext uri="{FF2B5EF4-FFF2-40B4-BE49-F238E27FC236}">
                <a16:creationId xmlns:a16="http://schemas.microsoft.com/office/drawing/2014/main" xmlns="" id="{0E325170-E106-4EA3-9891-E0B38CE2756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1617" y="-2148269"/>
            <a:ext cx="2607997" cy="4066879"/>
            <a:chOff x="182323" y="-1968501"/>
            <a:chExt cx="2607997" cy="4066879"/>
          </a:xfrm>
        </p:grpSpPr>
        <p:sp>
          <p:nvSpPr>
            <p:cNvPr id="2" name="PA-任意多边形 1">
              <a:extLst>
                <a:ext uri="{FF2B5EF4-FFF2-40B4-BE49-F238E27FC236}">
                  <a16:creationId xmlns:a16="http://schemas.microsoft.com/office/drawing/2014/main" xmlns="" id="{55B541A8-D297-4063-BAA4-6E8C81C1175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A-图片 9">
              <a:extLst>
                <a:ext uri="{FF2B5EF4-FFF2-40B4-BE49-F238E27FC236}">
                  <a16:creationId xmlns:a16="http://schemas.microsoft.com/office/drawing/2014/main" xmlns="" id="{D3DF7AD7-E3C7-459D-A9C9-B620B6B8FC9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23" y="0"/>
              <a:ext cx="2506396" cy="2098378"/>
            </a:xfrm>
            <a:prstGeom prst="rect">
              <a:avLst/>
            </a:prstGeom>
          </p:spPr>
        </p:pic>
      </p:grpSp>
      <p:sp>
        <p:nvSpPr>
          <p:cNvPr id="6" name="PA-任意多边形 5">
            <a:extLst>
              <a:ext uri="{FF2B5EF4-FFF2-40B4-BE49-F238E27FC236}">
                <a16:creationId xmlns:a16="http://schemas.microsoft.com/office/drawing/2014/main" xmlns="" id="{4287AE00-7390-4855-B4E8-EE97ADE27C34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-4648849" y="-600729"/>
            <a:ext cx="11661171" cy="7219788"/>
          </a:xfrm>
          <a:custGeom>
            <a:avLst/>
            <a:gdLst/>
            <a:ahLst/>
            <a:cxnLst/>
            <a:rect l="0" t="0" r="0" b="0"/>
            <a:pathLst>
              <a:path w="11661171" h="7219788">
                <a:moveTo>
                  <a:pt x="0" y="0"/>
                </a:moveTo>
                <a:lnTo>
                  <a:pt x="11661170" y="0"/>
                </a:lnTo>
                <a:lnTo>
                  <a:pt x="11661170" y="7219787"/>
                </a:lnTo>
                <a:lnTo>
                  <a:pt x="0" y="7219787"/>
                </a:lnTo>
                <a:close/>
              </a:path>
            </a:pathLst>
          </a:cu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9" name="19795243">
            <a:hlinkClick r:id="" action="ppaction://media"/>
            <a:extLst>
              <a:ext uri="{FF2B5EF4-FFF2-40B4-BE49-F238E27FC236}">
                <a16:creationId xmlns:a16="http://schemas.microsoft.com/office/drawing/2014/main" xmlns="" id="{CE594A99-A0EE-4A50-A066-F7F117CDF86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7982858" y="-1536026"/>
            <a:ext cx="609600" cy="609600"/>
          </a:xfrm>
          <a:prstGeom prst="rect">
            <a:avLst/>
          </a:prstGeom>
        </p:spPr>
      </p:pic>
      <p:sp>
        <p:nvSpPr>
          <p:cNvPr id="16" name="文本框 14">
            <a:extLst>
              <a:ext uri="{FF2B5EF4-FFF2-40B4-BE49-F238E27FC236}">
                <a16:creationId xmlns:a16="http://schemas.microsoft.com/office/drawing/2014/main" xmlns="" id="{FDC4409D-F504-4B2C-9A13-676E6AB2DB0D}"/>
              </a:ext>
            </a:extLst>
          </p:cNvPr>
          <p:cNvSpPr txBox="1"/>
          <p:nvPr/>
        </p:nvSpPr>
        <p:spPr>
          <a:xfrm>
            <a:off x="2578117" y="958125"/>
            <a:ext cx="660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思源黑体 CN Bold" panose="020B0800000000000000" pitchFamily="34" charset="-122"/>
              </a:rPr>
              <a:t>và</a:t>
            </a:r>
            <a:r>
              <a:rPr lang="en-US" altLang="zh-CN" sz="2800" b="1" dirty="0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criptina KT" pitchFamily="2" charset="0"/>
                <a:ea typeface="思源黑体 CN Bold" panose="020B0800000000000000" pitchFamily="34" charset="-122"/>
              </a:rPr>
              <a:t>câu</a:t>
            </a:r>
            <a:endParaRPr lang="zh-CN" altLang="en-US" sz="2800" b="1" dirty="0">
              <a:solidFill>
                <a:schemeClr val="accent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criptina KT" pitchFamily="2" charset="0"/>
              <a:ea typeface="思源黑体 CN Bold" panose="020B0800000000000000" pitchFamily="34" charset="-122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8" y="6118352"/>
            <a:ext cx="12192001" cy="73964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11DCEA3-0ABC-4737-9909-BF4E345919D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32951" y="2136062"/>
            <a:ext cx="2904527" cy="4362969"/>
          </a:xfrm>
          <a:prstGeom prst="rect">
            <a:avLst/>
          </a:prstGeom>
        </p:spPr>
      </p:pic>
      <p:pic>
        <p:nvPicPr>
          <p:cNvPr id="20" name="图片 2">
            <a:extLst>
              <a:ext uri="{FF2B5EF4-FFF2-40B4-BE49-F238E27FC236}">
                <a16:creationId xmlns:a16="http://schemas.microsoft.com/office/drawing/2014/main" xmlns="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068" y="3730149"/>
            <a:ext cx="3599980" cy="3127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44315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82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0" presetClass="path" presetSubtype="0" accel="50000" decel="50000" fill="hold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8.33333E-7 -3.7037E-6 C -0.00482 0.00209 -0.00638 0.00649 -0.01041 0.01111 C -0.01588 0.02547 -0.02721 0.04815 -0.03646 0.05371 C -0.04153 0.06713 -0.05664 0.08102 -0.06458 0.08889 C -0.07005 0.09422 -0.07422 0.10209 -0.08021 0.10556 C -0.08515 0.11852 -0.07851 0.10371 -0.0875 0.11274 C -0.08854 0.11412 -0.08854 0.11713 -0.08958 0.11852 C -0.09166 0.12153 -0.09466 0.12176 -0.09687 0.12408 C -0.10052 0.12801 -0.10364 0.13334 -0.10729 0.13704 C -0.11341 0.14329 -0.1207 0.14792 -0.12708 0.15371 C -0.13242 0.15834 -0.13685 0.16412 -0.14271 0.16667 C -0.15078 0.17616 -0.16015 0.17917 -0.16875 0.18704 C -0.17656 0.19375 -0.1845 0.19954 -0.19271 0.20533 C -0.19453 0.20695 -0.19596 0.20996 -0.19791 0.21111 C -0.2013 0.2132 -0.20482 0.21366 -0.20833 0.21459 C -0.21289 0.21644 -0.21055 0.21713 -0.21562 0.22014 C -0.2237 0.22524 -0.23242 0.22778 -0.24062 0.23149 C -0.24219 0.23195 -0.24336 0.23426 -0.24479 0.23496 C -0.25221 0.24005 -0.26445 0.24329 -0.27291 0.24445 C -0.27982 0.24537 -0.28685 0.24561 -0.29375 0.2463 C -0.3306 0.24445 -0.36888 0.2507 -0.40521 0.23889 C -0.42031 0.23403 -0.43502 0.22616 -0.45 0.22014 C -0.46211 0.21551 -0.47448 0.21436 -0.48646 0.20926 C -0.49596 0.2051 -0.50781 0.19815 -0.51771 0.19815 " pathEditMode="relative" ptsTypes="fffffffffffffffffffffffA">
                                      <p:cBhvr>
                                        <p:cTn id="27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5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50" repeatCount="indefinite" fill="remove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4" grpId="0"/>
      <p:bldP spid="15" grpId="0"/>
      <p:bldP spid="1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0576" y="605117"/>
            <a:ext cx="9372600" cy="5836023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689585" y="666077"/>
            <a:ext cx="844196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chỉ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nghề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nghiệp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khác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nhau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nhân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dân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họa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sĩ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bác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sĩ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kĩ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sư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giáo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viên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thủy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thủ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hải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quân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phi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tiếp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viên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hàng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thợ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dệt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thợ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điện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bộ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đội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an,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dân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quân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tự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vệ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,…</a:t>
            </a:r>
            <a:endParaRPr lang="zh-CN" altLang="en-US" sz="3200" b="1" dirty="0">
              <a:solidFill>
                <a:srgbClr val="FF000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585" y="3220622"/>
            <a:ext cx="8548866" cy="36373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9498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2" descr="Độc đáo bộ emoji về 54 dân tộc anh em của Việt Nam - Urbanist Vietnam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6825" y="1419454"/>
            <a:ext cx="6770594" cy="451373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6" y="322728"/>
            <a:ext cx="4926584" cy="29314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F43BBA9-BD0F-44F9-9BFC-73A360E07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5001" y="2582584"/>
            <a:ext cx="1659413" cy="40746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>
          <a:xfrm>
            <a:off x="0" y="4447517"/>
            <a:ext cx="4962144" cy="24104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754919" y="1505366"/>
            <a:ext cx="375557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Nước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ta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có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dân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tộc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nào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?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08279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5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80068" y="413391"/>
            <a:ext cx="5180932" cy="3930009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26193" y="600125"/>
            <a:ext cx="4504224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chỉ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dân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tộc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trên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đất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nước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ta: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Kinh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Tày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Nùng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Thái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Mường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Dao,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Hmông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Khơ-mú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Giáy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Ba-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na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Ê-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đê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Gia-rai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Xơ-đăng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Tà-ôi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,…</a:t>
            </a:r>
            <a:endParaRPr lang="zh-CN" altLang="en-US" sz="3200" b="1" dirty="0">
              <a:solidFill>
                <a:srgbClr val="FF000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8" name="Group 7"/>
          <p:cNvGrpSpPr/>
          <p:nvPr/>
        </p:nvGrpSpPr>
        <p:grpSpPr>
          <a:xfrm>
            <a:off x="280068" y="5221459"/>
            <a:ext cx="4696392" cy="821017"/>
            <a:chOff x="189872" y="5722670"/>
            <a:chExt cx="4696392" cy="821017"/>
          </a:xfrm>
        </p:grpSpPr>
        <p:sp>
          <p:nvSpPr>
            <p:cNvPr id="7" name="Rounded Rectangle 6"/>
            <p:cNvSpPr/>
            <p:nvPr/>
          </p:nvSpPr>
          <p:spPr>
            <a:xfrm>
              <a:off x="189872" y="5722670"/>
              <a:ext cx="4577200" cy="821017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191293" y="5779355"/>
              <a:ext cx="4694971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Xây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dựng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tình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đoàn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kết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,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yêu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thương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giữa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các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dân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tộc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trên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Tổ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 </a:t>
              </a:r>
              <a:r>
                <a:rPr lang="en-US" b="1" i="1" dirty="0" err="1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quốc</a:t>
              </a:r>
              <a:r>
                <a:rPr lang="en-US" b="1" i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Neo Sans Intel" pitchFamily="18" charset="0"/>
                </a:rPr>
                <a:t>.</a:t>
              </a:r>
              <a:endParaRPr lang="en-US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endParaRPr>
            </a:p>
          </p:txBody>
        </p:sp>
      </p:grpSp>
      <p:pic>
        <p:nvPicPr>
          <p:cNvPr id="9" name="Picture 2" descr="Độc đáo bộ emoji về 54 dân tộc anh em của Việt Nam - Urbanist Vietnam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0104">
            <a:off x="5720619" y="1807027"/>
            <a:ext cx="6075254" cy="405017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02562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936814" y="400135"/>
            <a:ext cx="2630017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5433646" cy="19383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100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100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2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79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5F38D8E0-169C-4BE8-81F5-40C2EC5141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897" y="837297"/>
            <a:ext cx="5193403" cy="435794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880CA7AB-E02F-49F7-8F10-2C164985CD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5481" y="711200"/>
            <a:ext cx="3407360" cy="6146800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BFEA9A50-7E9A-44F1-97E0-19A6844B00A4}"/>
              </a:ext>
            </a:extLst>
          </p:cNvPr>
          <p:cNvSpPr txBox="1"/>
          <p:nvPr/>
        </p:nvSpPr>
        <p:spPr>
          <a:xfrm>
            <a:off x="1511808" y="2278639"/>
            <a:ext cx="4584192" cy="257301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3200" u="sng" dirty="0" err="1" smtClean="0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Trò</a:t>
            </a:r>
            <a:r>
              <a:rPr lang="en-US" altLang="zh-CN" sz="3200" u="sng" dirty="0" smtClean="0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u="sng" dirty="0" err="1" smtClean="0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chơi</a:t>
            </a:r>
            <a:r>
              <a:rPr lang="en-US" altLang="zh-CN" sz="3200" u="sng" dirty="0" smtClean="0">
                <a:solidFill>
                  <a:schemeClr val="accent5">
                    <a:lumMod val="75000"/>
                  </a:schemeClr>
                </a:solidFill>
                <a:latin typeface="UTM Netmuc KT" pitchFamily="18" charset="0"/>
                <a:ea typeface="思源黑体 CN Bold" panose="020B0800000000000000" pitchFamily="34" charset="-122"/>
              </a:rPr>
              <a:t>: </a:t>
            </a:r>
          </a:p>
          <a:p>
            <a:pPr algn="ctr">
              <a:lnSpc>
                <a:spcPct val="130000"/>
              </a:lnSpc>
            </a:pPr>
            <a:r>
              <a:rPr lang="en-US" altLang="zh-CN" sz="4400" dirty="0" err="1" smtClean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Đuổi</a:t>
            </a:r>
            <a:r>
              <a:rPr lang="en-US" altLang="zh-CN" sz="4400" dirty="0" smtClean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 smtClean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4400" dirty="0" smtClean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 smtClean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bắt</a:t>
            </a:r>
            <a:r>
              <a:rPr lang="en-US" altLang="zh-CN" sz="4400" dirty="0" smtClean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4400" dirty="0" err="1" smtClean="0">
                <a:solidFill>
                  <a:srgbClr val="7030A0"/>
                </a:solidFill>
                <a:latin typeface="UTM Gille Classic" pitchFamily="18" charset="0"/>
                <a:ea typeface="思源黑体 CN Bold" panose="020B0800000000000000" pitchFamily="34" charset="-122"/>
              </a:rPr>
              <a:t>chữ</a:t>
            </a:r>
            <a:endParaRPr lang="zh-CN" altLang="en-US" sz="4400" dirty="0">
              <a:solidFill>
                <a:srgbClr val="7030A0"/>
              </a:solidFill>
              <a:latin typeface="UTM Gille Classic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11C8FA62-D98F-4484-9095-1080ABEE978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768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500"/>
                            </p:stCondLst>
                            <p:childTnLst>
                              <p:par>
                                <p:cTn id="10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263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1915" y="4331856"/>
            <a:ext cx="4557731" cy="26411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392331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896387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A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400443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904499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Đ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408555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Ứ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912611" y="517380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154557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R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58613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162669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5666725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70781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X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6674837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Ó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178893" y="5775265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26" b="100000" l="3622" r="100000">
                        <a14:foregroundMark x1="65996" y1="48718" x2="42254" y2="50256"/>
                        <a14:foregroundMark x1="40443" y1="44615" x2="40443" y2="44615"/>
                        <a14:foregroundMark x1="61167" y1="35897" x2="38229" y2="50256"/>
                        <a14:foregroundMark x1="59356" y1="43077" x2="48491" y2="36410"/>
                        <a14:foregroundMark x1="55936" y1="74359" x2="50101" y2="88462"/>
                        <a14:foregroundMark x1="54125" y1="81538" x2="42656" y2="50769"/>
                        <a14:foregroundMark x1="44064" y1="90513" x2="38833" y2="9948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70417" y="0"/>
            <a:ext cx="5573105" cy="4373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Phantom Rectal Pain – Yes! It&amp;#39;s a real thing – Boulder County Ostomy  Support Group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5000" b="98667" l="0" r="98944">
                        <a14:foregroundMark x1="15493" y1="25667" x2="69014" y2="59667"/>
                        <a14:foregroundMark x1="28521" y1="60667" x2="70775" y2="25333"/>
                        <a14:foregroundMark x1="60563" y1="27333" x2="68662" y2="51000"/>
                        <a14:foregroundMark x1="65845" y1="32000" x2="72887" y2="47333"/>
                        <a14:foregroundMark x1="44366" y1="34000" x2="64437" y2="51000"/>
                        <a14:foregroundMark x1="28521" y1="28333" x2="26408" y2="65667"/>
                        <a14:foregroundMark x1="29225" y1="46000" x2="47535" y2="65000"/>
                        <a14:foregroundMark x1="23944" y1="72667" x2="63380" y2="44667"/>
                        <a14:foregroundMark x1="30634" y1="66667" x2="52817" y2="33667"/>
                        <a14:foregroundMark x1="30634" y1="60333" x2="54930" y2="27667"/>
                        <a14:foregroundMark x1="52817" y1="35333" x2="67606" y2="64333"/>
                        <a14:foregroundMark x1="65493" y1="48667" x2="61972" y2="28000"/>
                        <a14:foregroundMark x1="52113" y1="33000" x2="29930" y2="52333"/>
                        <a14:foregroundMark x1="40845" y1="44000" x2="59507" y2="41667"/>
                        <a14:foregroundMark x1="47887" y1="39000" x2="60915" y2="55667"/>
                        <a14:foregroundMark x1="49648" y1="39333" x2="58099" y2="5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5018" y="866686"/>
            <a:ext cx="3374145" cy="3564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loud Callout 10"/>
          <p:cNvSpPr/>
          <p:nvPr/>
        </p:nvSpPr>
        <p:spPr>
          <a:xfrm flipH="1">
            <a:off x="5300165" y="274891"/>
            <a:ext cx="2291245" cy="1911740"/>
          </a:xfrm>
          <a:prstGeom prst="cloudCallout">
            <a:avLst>
              <a:gd name="adj1" fmla="val -78326"/>
              <a:gd name="adj2" fmla="val 19992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 smtClean="0">
                <a:latin typeface="UTM Netmuc KT" pitchFamily="18" charset="0"/>
              </a:rPr>
              <a:t>Xót</a:t>
            </a:r>
            <a:r>
              <a:rPr lang="en-US" sz="2800" dirty="0" smtClean="0">
                <a:latin typeface="UTM Netmuc KT" pitchFamily="18" charset="0"/>
              </a:rPr>
              <a:t> </a:t>
            </a:r>
            <a:r>
              <a:rPr lang="en-US" sz="2800" dirty="0" err="1" smtClean="0">
                <a:latin typeface="UTM Netmuc KT" pitchFamily="18" charset="0"/>
              </a:rPr>
              <a:t>xa</a:t>
            </a:r>
            <a:r>
              <a:rPr lang="en-US" sz="2800" dirty="0" smtClean="0">
                <a:latin typeface="UTM Netmuc KT" pitchFamily="18" charset="0"/>
              </a:rPr>
              <a:t> </a:t>
            </a:r>
            <a:r>
              <a:rPr lang="en-US" sz="2800" dirty="0" err="1" smtClean="0">
                <a:latin typeface="UTM Netmuc KT" pitchFamily="18" charset="0"/>
              </a:rPr>
              <a:t>quá</a:t>
            </a:r>
            <a:r>
              <a:rPr lang="en-US" sz="2800" dirty="0" smtClean="0">
                <a:latin typeface="UTM Netmuc KT" pitchFamily="18" charset="0"/>
              </a:rPr>
              <a:t>!</a:t>
            </a:r>
            <a:endParaRPr lang="en-US" sz="2800" dirty="0">
              <a:latin typeface="UTM Netmuc KT" pitchFamily="18" charset="0"/>
            </a:endParaRPr>
          </a:p>
        </p:txBody>
      </p:sp>
      <p:sp>
        <p:nvSpPr>
          <p:cNvPr id="2" name="Oval 1"/>
          <p:cNvSpPr/>
          <p:nvPr/>
        </p:nvSpPr>
        <p:spPr>
          <a:xfrm>
            <a:off x="4292052" y="2881746"/>
            <a:ext cx="714132" cy="714132"/>
          </a:xfrm>
          <a:prstGeom prst="ellipse">
            <a:avLst/>
          </a:prstGeom>
          <a:noFill/>
          <a:ln w="57150"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81" y="4549773"/>
            <a:ext cx="12192000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260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4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9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8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9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1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4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5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6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8" dur="75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9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750" fill="hold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11" grpId="0" animBg="1"/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" y="4447517"/>
            <a:ext cx="12192000" cy="2410483"/>
          </a:xfrm>
          <a:prstGeom prst="rect">
            <a:avLst/>
          </a:prstGeom>
        </p:spPr>
      </p:pic>
      <p:pic>
        <p:nvPicPr>
          <p:cNvPr id="8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448" y="2072771"/>
            <a:ext cx="8738238" cy="2681051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9205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K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610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Í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00164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4220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8276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1233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1638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Ầ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7820444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790698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Y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294754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Ê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798810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U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302866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806922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Ạ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310978" y="5669740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3169" y="-74713"/>
            <a:ext cx="4900706" cy="3067399"/>
          </a:xfrm>
          <a:prstGeom prst="rect">
            <a:avLst/>
          </a:prstGeom>
        </p:spPr>
      </p:pic>
      <p:pic>
        <p:nvPicPr>
          <p:cNvPr id="6146" name="Picture 2" descr="Thân thiện từ cái cúi đầu chào người lớn - Đặc san Hoa Đàm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9938" b="90994" l="4500" r="91500">
                        <a14:foregroundMark x1="67500" y1="45031" x2="70500" y2="59317"/>
                        <a14:foregroundMark x1="72250" y1="45652" x2="75000" y2="51242"/>
                        <a14:foregroundMark x1="30000" y1="18944" x2="17000" y2="5124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" y="1458986"/>
            <a:ext cx="4242751" cy="34154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3875" y="2069960"/>
            <a:ext cx="2931652" cy="249911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12356" y1="16721" x2="8333" y2="3541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9892" y="1389485"/>
            <a:ext cx="779618" cy="6832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6272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75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1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6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1329" y="4685384"/>
            <a:ext cx="5316711" cy="197200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684" y="4685383"/>
            <a:ext cx="12192000" cy="2410483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429205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79610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Ố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5300164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5804220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B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6308276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I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6812332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Ể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7316388" y="5068277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20079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M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5024135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Ộ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5528191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T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6032247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N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536303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Times New Roman" pitchFamily="18" charset="0"/>
                <a:cs typeface="Times New Roman" pitchFamily="18" charset="0"/>
              </a:rPr>
              <a:t>H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7040359" y="5669741"/>
            <a:ext cx="478605" cy="478605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À</a:t>
            </a:r>
            <a:endParaRPr lang="en-US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62" y="382765"/>
            <a:ext cx="1955659" cy="195565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9652" y="658847"/>
            <a:ext cx="3709697" cy="3359154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8094" y="340232"/>
            <a:ext cx="1955659" cy="195565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8762" y="2434847"/>
            <a:ext cx="1955659" cy="195565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7359" y="2402948"/>
            <a:ext cx="1955659" cy="19556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822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75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75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75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1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75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75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6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75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75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75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75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750" fill="hold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75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1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750" fill="hold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7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750" fill="hold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1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7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750" fill="hold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0" dur="75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1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5" dur="75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6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750" fill="hold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8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75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1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750" fill="hold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3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75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6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750" fill="hold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0576" y="605117"/>
            <a:ext cx="9372600" cy="4723239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382051" y="611052"/>
            <a:ext cx="792506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rồi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nói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mối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quan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hệ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nào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xã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hội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? </a:t>
            </a:r>
            <a:endParaRPr lang="zh-CN" altLang="en-US" sz="28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2E9DE2F8-A259-40AB-A5C7-25F8C345B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089" y="2070421"/>
            <a:ext cx="3499556" cy="4550991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345917"/>
            <a:ext cx="12192000" cy="2410483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587984" y="1941304"/>
            <a:ext cx="6856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rồi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nói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mối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quan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hệ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thầy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trò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bè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bạn</a:t>
            </a:r>
            <a:r>
              <a:rPr lang="en-US" altLang="zh-CN" sz="28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8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7552" y="3203406"/>
            <a:ext cx="6956537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còn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biết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tục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ca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dao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nào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khác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nói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về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quan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hệ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thầy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trò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bè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bạn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không</a:t>
            </a:r>
            <a:r>
              <a:rPr lang="en-US" altLang="zh-CN" sz="28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855488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6" grpId="0"/>
          <p:bldP spid="2" grpId="0"/>
        </p:bld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1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16" presetClass="entr" presetSubtype="21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barn(inVertical)">
                                          <p:cBhvr>
                                            <p:cTn id="23" dur="500"/>
                                            <p:tgtEl>
                                              <p:spTgt spid="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1" grpId="0"/>
          <p:bldP spid="6" grpId="0"/>
          <p:bldP spid="2" grpId="0"/>
        </p:bldLst>
      </p:timing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422901" y="3500315"/>
            <a:ext cx="6560584" cy="3144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84201" y="228600"/>
            <a:ext cx="7531100" cy="3144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5029" y="326327"/>
            <a:ext cx="7291871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  </a:t>
            </a:r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Anh em như thể tay chân</a:t>
            </a: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Rách lành đùm bọc, dở hay đỡ </a:t>
            </a:r>
            <a:r>
              <a:rPr lang="vi-V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đần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pPr marL="457200" indent="-457200">
              <a:buFontTx/>
              <a:buChar char="-"/>
            </a:pP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Công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núi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Thái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Sơn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Nghĩa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như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nước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trong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nguồn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chảy</a:t>
            </a:r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ra.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</a:t>
            </a:r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có cha như nhà có </a:t>
            </a:r>
            <a:r>
              <a:rPr lang="vi-V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nóc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Con hơn cha là nhà có </a:t>
            </a:r>
            <a:r>
              <a:rPr lang="vi-V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phúc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5593314" y="3470281"/>
            <a:ext cx="6390171" cy="304698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ăn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muối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cá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ươn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on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cãi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cha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trăm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đường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hư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Chim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tổ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người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tông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Máu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chảy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ruột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mềm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ngoan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đối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đáp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người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ngoài</a:t>
            </a:r>
            <a:endParaRPr lang="en-US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Gà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cùng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mẹ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chớ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hoài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đá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nhau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25" y="3500315"/>
            <a:ext cx="4971889" cy="3286182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8001000" y="620175"/>
            <a:ext cx="3416300" cy="2880140"/>
            <a:chOff x="8001000" y="620175"/>
            <a:chExt cx="3416300" cy="28801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620175"/>
              <a:ext cx="3416300" cy="28801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03193" y="1126546"/>
              <a:ext cx="1883849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latin typeface="UTM A&amp;S Graceland" pitchFamily="18" charset="0"/>
                </a:rPr>
                <a:t>Quan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  <a:r>
                <a:rPr lang="en-US" sz="4400" dirty="0" err="1" smtClean="0">
                  <a:latin typeface="UTM A&amp;S Graceland" pitchFamily="18" charset="0"/>
                </a:rPr>
                <a:t>hệ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</a:p>
            <a:p>
              <a:r>
                <a:rPr lang="en-US" sz="4400" dirty="0" err="1" smtClean="0">
                  <a:latin typeface="UTM A&amp;S Graceland" pitchFamily="18" charset="0"/>
                </a:rPr>
                <a:t>gia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  <a:r>
                <a:rPr lang="en-US" sz="4400" dirty="0" err="1" smtClean="0">
                  <a:latin typeface="UTM A&amp;S Graceland" pitchFamily="18" charset="0"/>
                </a:rPr>
                <a:t>đình</a:t>
              </a:r>
              <a:endParaRPr lang="en-US" sz="4400" dirty="0">
                <a:latin typeface="UTM A&amp;S Gracela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91233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400"/>
                            </p:stCondLst>
                            <p:childTnLst>
                              <p:par>
                                <p:cTn id="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4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35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7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44A423A-07DC-4E8C-9CCC-AC019AE2F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>
          <a:xfrm>
            <a:off x="2971801" y="215153"/>
            <a:ext cx="8001000" cy="53147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F9B5A96-48D7-474D-B6DA-10BAB96D0495}"/>
              </a:ext>
            </a:extLst>
          </p:cNvPr>
          <p:cNvSpPr txBox="1"/>
          <p:nvPr/>
        </p:nvSpPr>
        <p:spPr>
          <a:xfrm>
            <a:off x="3842783" y="738700"/>
            <a:ext cx="6511451" cy="39026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  <a:spcAft>
                <a:spcPts val="1200"/>
              </a:spcAft>
            </a:pP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MỤC TIÊU BÀI HỌC:</a:t>
            </a:r>
            <a:endParaRPr lang="en-US" altLang="zh-CN" sz="2800" b="1" dirty="0" smtClean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  <a:p>
            <a:pPr algn="just"/>
            <a:r>
              <a:rPr lang="en-US" altLang="zh-CN" sz="2800" dirty="0" smtClean="0">
                <a:latin typeface="UTM Neo Sans Intel" pitchFamily="18" charset="0"/>
                <a:ea typeface="思源黑体 CN Bold" panose="020B0800000000000000" pitchFamily="34" charset="-122"/>
              </a:rPr>
              <a:t>-</a:t>
            </a:r>
            <a:r>
              <a:rPr lang="en-US" altLang="zh-CN" sz="2800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Nêu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một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số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từ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 smtClean="0">
                <a:latin typeface="UTM Neo Sans Intel" pitchFamily="18" charset="0"/>
              </a:rPr>
              <a:t>tục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thành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ca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dao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nói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về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quan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hệ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gia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đình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thầy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trò</a:t>
            </a:r>
            <a:r>
              <a:rPr lang="en-US" sz="2800" dirty="0" smtClean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bè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cầu</a:t>
            </a:r>
            <a:r>
              <a:rPr lang="en-US" sz="2800" dirty="0" smtClean="0">
                <a:latin typeface="UTM Neo Sans Intel" pitchFamily="18" charset="0"/>
              </a:rPr>
              <a:t>.</a:t>
            </a:r>
          </a:p>
          <a:p>
            <a:pPr algn="just"/>
            <a:r>
              <a:rPr lang="en-US" sz="2800" dirty="0" smtClean="0">
                <a:latin typeface="UTM Neo Sans Intel" pitchFamily="18" charset="0"/>
              </a:rPr>
              <a:t>- </a:t>
            </a:r>
            <a:r>
              <a:rPr lang="en-US" sz="2800" dirty="0" err="1" smtClean="0">
                <a:latin typeface="UTM Neo Sans Intel" pitchFamily="18" charset="0"/>
              </a:rPr>
              <a:t>Tìm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một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số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từ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tả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của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người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cầu</a:t>
            </a:r>
            <a:r>
              <a:rPr lang="en-US" sz="2800" dirty="0" smtClean="0">
                <a:latin typeface="UTM Neo Sans Intel" pitchFamily="18" charset="0"/>
              </a:rPr>
              <a:t>.</a:t>
            </a:r>
            <a:endParaRPr lang="en-US" sz="2800" dirty="0">
              <a:latin typeface="UTM Neo Sans Intel" pitchFamily="18" charset="0"/>
            </a:endParaRPr>
          </a:p>
          <a:p>
            <a:pPr algn="just"/>
            <a:r>
              <a:rPr lang="en-US" sz="2800" dirty="0" smtClean="0">
                <a:latin typeface="UTM Neo Sans Intel" pitchFamily="18" charset="0"/>
              </a:rPr>
              <a:t>- </a:t>
            </a:r>
            <a:r>
              <a:rPr lang="en-US" sz="2800" dirty="0" err="1" smtClean="0">
                <a:latin typeface="UTM Neo Sans Intel" pitchFamily="18" charset="0"/>
              </a:rPr>
              <a:t>Viết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đoạn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văn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tả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người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thân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khoảng</a:t>
            </a:r>
            <a:r>
              <a:rPr lang="en-US" sz="2800" dirty="0">
                <a:latin typeface="UTM Neo Sans Intel" pitchFamily="18" charset="0"/>
              </a:rPr>
              <a:t> 5 </a:t>
            </a:r>
            <a:r>
              <a:rPr lang="en-US" sz="2800" dirty="0" err="1">
                <a:latin typeface="UTM Neo Sans Intel" pitchFamily="18" charset="0"/>
              </a:rPr>
              <a:t>câu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cầu</a:t>
            </a:r>
            <a:r>
              <a:rPr lang="en-US" sz="2800" dirty="0" smtClean="0">
                <a:latin typeface="UTM Neo Sans Intel" pitchFamily="18" charset="0"/>
              </a:rPr>
              <a:t>.</a:t>
            </a:r>
            <a:endParaRPr lang="zh-CN" altLang="en-US" sz="2800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xmlns="" id="{F0FD15EB-9000-4B28-A26C-A954C3B3E5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23420" flipH="1">
            <a:off x="3954086" y="5153049"/>
            <a:ext cx="1687083" cy="178522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38214813-C974-4EDC-9E89-F2F374AF6D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645" flipH="1">
            <a:off x="1105693" y="2768215"/>
            <a:ext cx="1988527" cy="392215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0370CDF-3100-4870-8B5D-205BE116B4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3687"/>
            <a:ext cx="12192000" cy="2410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291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58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783473"/>
            <a:ext cx="6095999" cy="4074528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6095999" y="4178300"/>
            <a:ext cx="5359401" cy="246673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84201" y="698500"/>
            <a:ext cx="7073899" cy="26748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039330" y="1015370"/>
            <a:ext cx="707597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 Không thầy đố mày làm </a:t>
            </a:r>
            <a:r>
              <a:rPr lang="vi-V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nên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   Muốn sang thì bắc cầu kiều</a:t>
            </a:r>
          </a:p>
          <a:p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Muốn con hay chữ thì yêu lấy </a:t>
            </a:r>
            <a:r>
              <a:rPr lang="vi-V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thầy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</a:t>
            </a:r>
            <a:endParaRPr lang="vi-VN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620723" y="4820737"/>
            <a:ext cx="4309951" cy="107721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Kính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thầy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yêu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Tôn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sư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trọng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đạo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546535" y="1015370"/>
            <a:ext cx="3606800" cy="3040742"/>
            <a:chOff x="8001000" y="459574"/>
            <a:chExt cx="3606800" cy="3040742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459574"/>
              <a:ext cx="3606800" cy="3040742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728593" y="1015370"/>
              <a:ext cx="1903085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latin typeface="UTM A&amp;S Graceland" pitchFamily="18" charset="0"/>
                </a:rPr>
                <a:t>Quan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  <a:r>
                <a:rPr lang="en-US" sz="4400" dirty="0" err="1" smtClean="0">
                  <a:latin typeface="UTM A&amp;S Graceland" pitchFamily="18" charset="0"/>
                </a:rPr>
                <a:t>hệ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</a:p>
            <a:p>
              <a:r>
                <a:rPr lang="en-US" sz="4400" dirty="0" err="1" smtClean="0">
                  <a:latin typeface="UTM A&amp;S Graceland" pitchFamily="18" charset="0"/>
                </a:rPr>
                <a:t>thầy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  <a:r>
                <a:rPr lang="en-US" sz="4400" dirty="0" err="1" smtClean="0">
                  <a:latin typeface="UTM A&amp;S Graceland" pitchFamily="18" charset="0"/>
                </a:rPr>
                <a:t>trò</a:t>
              </a:r>
              <a:endParaRPr lang="en-US" sz="4400" dirty="0">
                <a:latin typeface="UTM A&amp;S Graceland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5566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5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>
          <a:xfrm>
            <a:off x="5626099" y="3500315"/>
            <a:ext cx="6357385" cy="3144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Rounded Rectangle 3"/>
          <p:cNvSpPr/>
          <p:nvPr/>
        </p:nvSpPr>
        <p:spPr>
          <a:xfrm>
            <a:off x="584201" y="355600"/>
            <a:ext cx="7531100" cy="3017715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2">
                <a:lumMod val="75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93329" y="765110"/>
            <a:ext cx="6352071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-</a:t>
            </a:r>
            <a:r>
              <a:rPr lang="vi-VN" sz="3200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 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thầy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không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tày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học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ngựa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đau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cả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tàu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bỏ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cỏ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pPr marL="457200" indent="-457200">
              <a:buFontTx/>
              <a:buChar char="-"/>
            </a:pP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Một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cây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làm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chẳng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non</a:t>
            </a:r>
            <a:endParaRPr lang="en-US" sz="3200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  <a:p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Ba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cây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chụm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lại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nên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hòn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núi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cao</a:t>
            </a:r>
            <a:r>
              <a:rPr lang="en-US" sz="32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5966929" y="3795399"/>
            <a:ext cx="6390171" cy="25545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Bán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anh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em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xa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mua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láng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giềng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gần</a:t>
            </a:r>
            <a:r>
              <a:rPr lang="en-US" sz="3200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bè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con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chấy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cắn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đôi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nối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khố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</a:p>
          <a:p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-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Buôn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bạn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,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bán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có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 </a:t>
            </a:r>
            <a:r>
              <a:rPr lang="en-US" sz="3200" dirty="0" err="1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phường</a:t>
            </a:r>
            <a:r>
              <a:rPr lang="en-US" sz="3200" dirty="0" smtClean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</a:rPr>
              <a:t>.</a:t>
            </a:r>
            <a:endParaRPr lang="vi-VN" sz="3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8001000" y="620175"/>
            <a:ext cx="3416300" cy="2880140"/>
            <a:chOff x="8001000" y="620175"/>
            <a:chExt cx="3416300" cy="288014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01000" y="620175"/>
              <a:ext cx="3416300" cy="2880140"/>
            </a:xfrm>
            <a:prstGeom prst="rect">
              <a:avLst/>
            </a:prstGeom>
          </p:spPr>
        </p:pic>
        <p:sp>
          <p:nvSpPr>
            <p:cNvPr id="12" name="TextBox 11"/>
            <p:cNvSpPr txBox="1"/>
            <p:nvPr/>
          </p:nvSpPr>
          <p:spPr>
            <a:xfrm>
              <a:off x="8703193" y="1126546"/>
              <a:ext cx="1922321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400" dirty="0" err="1" smtClean="0">
                  <a:latin typeface="UTM A&amp;S Graceland" pitchFamily="18" charset="0"/>
                </a:rPr>
                <a:t>Quan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  <a:r>
                <a:rPr lang="en-US" sz="4400" dirty="0" err="1" smtClean="0">
                  <a:latin typeface="UTM A&amp;S Graceland" pitchFamily="18" charset="0"/>
                </a:rPr>
                <a:t>hệ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</a:p>
            <a:p>
              <a:pPr algn="ctr"/>
              <a:r>
                <a:rPr lang="en-US" sz="4400" dirty="0" err="1" smtClean="0">
                  <a:latin typeface="UTM A&amp;S Graceland" pitchFamily="18" charset="0"/>
                </a:rPr>
                <a:t>bè</a:t>
              </a:r>
              <a:r>
                <a:rPr lang="en-US" sz="4400" dirty="0" smtClean="0">
                  <a:latin typeface="UTM A&amp;S Graceland" pitchFamily="18" charset="0"/>
                </a:rPr>
                <a:t> </a:t>
              </a:r>
              <a:r>
                <a:rPr lang="en-US" sz="4400" dirty="0" err="1" smtClean="0">
                  <a:latin typeface="UTM A&amp;S Graceland" pitchFamily="18" charset="0"/>
                </a:rPr>
                <a:t>bạn</a:t>
              </a:r>
              <a:endParaRPr lang="en-US" sz="4400" dirty="0">
                <a:latin typeface="UTM A&amp;S Graceland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67894" y="3019900"/>
            <a:ext cx="6752381" cy="3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87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4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uiExpand="1" build="p"/>
      <p:bldP spid="5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474" y="400136"/>
            <a:ext cx="4301498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54336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100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100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3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409958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B901305-8237-4432-BE03-6D639383DC6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DC1235E2-8B64-42B0-A205-D5A2130214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815" y="678910"/>
            <a:ext cx="3149600" cy="617908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0518" y="468694"/>
            <a:ext cx="1349881" cy="1364318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DC99F000-E86E-4D2D-B5BF-62A7BF7D388F}"/>
              </a:ext>
            </a:extLst>
          </p:cNvPr>
          <p:cNvSpPr txBox="1"/>
          <p:nvPr/>
        </p:nvSpPr>
        <p:spPr>
          <a:xfrm>
            <a:off x="2580400" y="678910"/>
            <a:ext cx="489990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Mỗi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có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đặc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điểm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riêng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khiến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họ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trở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nên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đặc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biệt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hơn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khác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419" y="2178194"/>
            <a:ext cx="1349881" cy="1364318"/>
          </a:xfrm>
          <a:prstGeom prst="rect">
            <a:avLst/>
          </a:prstGeom>
        </p:spPr>
      </p:pic>
      <p:sp>
        <p:nvSpPr>
          <p:cNvPr id="8" name="文本框 5">
            <a:extLst>
              <a:ext uri="{FF2B5EF4-FFF2-40B4-BE49-F238E27FC236}">
                <a16:creationId xmlns:a16="http://schemas.microsoft.com/office/drawing/2014/main" xmlns="" id="{DC99F000-E86E-4D2D-B5BF-62A7BF7D388F}"/>
              </a:ext>
            </a:extLst>
          </p:cNvPr>
          <p:cNvSpPr txBox="1"/>
          <p:nvPr/>
        </p:nvSpPr>
        <p:spPr>
          <a:xfrm>
            <a:off x="1526300" y="2388410"/>
            <a:ext cx="5230100" cy="15327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Để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được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đặc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điểm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cần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chú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ý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sử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dụng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phù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hợp</a:t>
            </a:r>
            <a:r>
              <a:rPr lang="en-US" altLang="zh-C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4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8699" y="4022737"/>
            <a:ext cx="5450116" cy="2311205"/>
            <a:chOff x="2298699" y="4022737"/>
            <a:chExt cx="5450116" cy="231120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98699" y="4022737"/>
              <a:ext cx="5450116" cy="2311205"/>
            </a:xfrm>
            <a:prstGeom prst="rect">
              <a:avLst/>
            </a:prstGeom>
          </p:spPr>
        </p:pic>
        <p:sp>
          <p:nvSpPr>
            <p:cNvPr id="10" name="文本框 5">
              <a:extLst>
                <a:ext uri="{FF2B5EF4-FFF2-40B4-BE49-F238E27FC236}">
                  <a16:creationId xmlns:a16="http://schemas.microsoft.com/office/drawing/2014/main" xmlns="" id="{DC99F000-E86E-4D2D-B5BF-62A7BF7D388F}"/>
                </a:ext>
              </a:extLst>
            </p:cNvPr>
            <p:cNvSpPr txBox="1"/>
            <p:nvPr/>
          </p:nvSpPr>
          <p:spPr>
            <a:xfrm>
              <a:off x="2859801" y="4285043"/>
              <a:ext cx="4137899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Hãy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tìm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những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từ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ngữ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miêu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tả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hình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dáng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của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 </a:t>
              </a:r>
              <a:r>
                <a:rPr lang="en-US" altLang="zh-CN" sz="3600" b="1" dirty="0" err="1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người</a:t>
              </a:r>
              <a:r>
                <a:rPr lang="en-US" altLang="zh-CN" sz="3600" b="1" dirty="0" smtClean="0">
                  <a:solidFill>
                    <a:srgbClr val="7030A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UTM Isadora" pitchFamily="18" charset="0"/>
                  <a:ea typeface="思源黑体 CN Bold" panose="020B0800000000000000" pitchFamily="34" charset="-122"/>
                </a:rPr>
                <a:t>.</a:t>
              </a:r>
              <a:endParaRPr lang="zh-CN" altLang="en-US" sz="36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097540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 p14:presetBounceEnd="52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2000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2000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500" fill="hold"/>
                                            <p:tgtEl>
                                              <p:spTgt spid="1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3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4" fill="hold">
                          <p:stCondLst>
                            <p:cond delay="indefinite"/>
                          </p:stCondLst>
                          <p:childTnLst>
                            <p:par>
                              <p:cTn id="15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6" presetID="10" presetClass="entr" presetSubtype="0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4762"/>
                                      </p:iterate>
                                      <p:childTnLst>
                                        <p:set>
                                          <p:cBhvr>
                                            <p:cTn id="1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8" dur="500"/>
                                            <p:tgtEl>
                                              <p:spTgt spid="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9" fill="hold">
                          <p:stCondLst>
                            <p:cond delay="indefinite"/>
                          </p:stCondLst>
                          <p:childTnLst>
                            <p:par>
                              <p:cTn id="2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21" presetID="53" presetClass="entr" presetSubtype="16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3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4" dur="500" fill="hold"/>
                                            <p:tgtEl>
                                              <p:spTgt spid="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5" dur="500"/>
                                            <p:tgtEl>
                                              <p:spTgt spid="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6" grpId="0"/>
          <p:bldP spid="8" grpId="0"/>
        </p:bldLst>
      </p:timing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nhánh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mượt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829533" y="4783417"/>
            <a:ext cx="227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ả, </a:t>
            </a:r>
          </a:p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mà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5790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Dày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dặn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354029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Cứng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rễ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tre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7170" name="Picture 2" descr="Cách giúp mái tóc luôn suôn dài mượt mà và đen nhánh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33" r="19041"/>
          <a:stretch/>
        </p:blipFill>
        <p:spPr bwMode="auto">
          <a:xfrm>
            <a:off x="787401" y="2133600"/>
            <a:ext cx="2744088" cy="22691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Tóc đen tự nhiên - Bệnh rụng tóc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9533" y="2133600"/>
            <a:ext cx="2336314" cy="231056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10 cách giúp tóc nhanh dài và dày hiệu quả tại nhà - Cỏ mềm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47" r="14167" b="7966"/>
          <a:stretch/>
        </p:blipFill>
        <p:spPr bwMode="auto">
          <a:xfrm>
            <a:off x="6362701" y="2133600"/>
            <a:ext cx="2679700" cy="231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Không có mô tả ảnh.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72" b="6110"/>
          <a:stretch/>
        </p:blipFill>
        <p:spPr bwMode="auto">
          <a:xfrm>
            <a:off x="9176578" y="2133599"/>
            <a:ext cx="2450264" cy="23105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16217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Muối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tiêu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</a:t>
            </a:r>
          </a:p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hoa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râm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8676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Bạc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phơ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4520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Lơ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thơ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78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Xoăn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tít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9218" name="Picture 2" descr="Tóc bạc sớm ngày càng phổ biến hơn - Thuocbietduoc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78"/>
          <a:stretch/>
        </p:blipFill>
        <p:spPr bwMode="auto">
          <a:xfrm>
            <a:off x="717550" y="2286000"/>
            <a:ext cx="2807183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uộc đời lận đận của ông lão tóc bạc trong phim Việt - Phim truyền hình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43" t="6369" r="11857"/>
          <a:stretch/>
        </p:blipFill>
        <p:spPr bwMode="auto">
          <a:xfrm>
            <a:off x="3705459" y="2286001"/>
            <a:ext cx="243499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Có nên cắt tóc máu cho trẻ? Khi cắt tóc máu cho con mẹ cần chú ý điều  gì?｜Gaobebong | MamiBuy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5" r="17558" b="8643"/>
          <a:stretch/>
        </p:blipFill>
        <p:spPr bwMode="auto">
          <a:xfrm>
            <a:off x="6299200" y="2286000"/>
            <a:ext cx="2628900" cy="23749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Tóc ngắn uốn xù 5 kiểu trẻ trung và &amp;quot;sang chảnh&amp;quot; nhất thời trang tóc ngắn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70" r="14605" b="8781"/>
          <a:stretch/>
        </p:blipFill>
        <p:spPr bwMode="auto">
          <a:xfrm>
            <a:off x="9093200" y="2255837"/>
            <a:ext cx="2554582" cy="240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66762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mí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8295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Hai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mí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579081" y="4783417"/>
            <a:ext cx="227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Bồ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</a:p>
          <a:p>
            <a:pPr algn="ctr"/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to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tròn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long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lanh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354029" y="4783417"/>
            <a:ext cx="227281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láy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láu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lĩnh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lanh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lợi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2292" name="Picture 4" descr="Gong Yoo: Sự nghiệp thăng trầm song hành cùng đời tư bí ẩn - Revelogu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58" r="21125" b="29464"/>
          <a:stretch/>
        </p:blipFill>
        <p:spPr bwMode="auto">
          <a:xfrm>
            <a:off x="923257" y="2133600"/>
            <a:ext cx="2514274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4" name="Picture 6" descr="Mắt 2 mí là gì? Đẹp hay xấu? Cách làm mắt hai mí Vĩnh Viễn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6" b="24000"/>
          <a:stretch/>
        </p:blipFill>
        <p:spPr bwMode="auto">
          <a:xfrm>
            <a:off x="3644320" y="2133599"/>
            <a:ext cx="2521527" cy="2294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6" name="Picture 8" descr="Mắt bồ câu là gì? Ý nghĩa tướng số thế nào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19" t="5151" r="2834" b="5151"/>
          <a:stretch/>
        </p:blipFill>
        <p:spPr bwMode="auto">
          <a:xfrm>
            <a:off x="6305549" y="2133600"/>
            <a:ext cx="2703374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2298" name="Picture 10" descr="Trẻ bị thâm quầng mắt biểu hiện nhiều chứng bệnh nguy hiểm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83" r="7529" b="8104"/>
          <a:stretch/>
        </p:blipFill>
        <p:spPr bwMode="auto">
          <a:xfrm>
            <a:off x="9125418" y="2133598"/>
            <a:ext cx="2501427" cy="22941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285623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2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Gian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xảo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8676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Ti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hí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452081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Lờ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đờ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</a:p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mệt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mỏi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78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Lim dim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1266" name="Picture 2" descr="Mắt lươn là gì? Khám phá mắt lươn là người như thế nào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13" r="9487" b="2907"/>
          <a:stretch/>
        </p:blipFill>
        <p:spPr bwMode="auto">
          <a:xfrm>
            <a:off x="3733799" y="2255837"/>
            <a:ext cx="2394517" cy="240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0" name="Picture 6" descr="8 nét tướng mặt người gian xảo nịnh hót cần tránh xa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673" b="9789"/>
          <a:stretch/>
        </p:blipFill>
        <p:spPr bwMode="auto">
          <a:xfrm>
            <a:off x="819512" y="2255836"/>
            <a:ext cx="2669696" cy="24050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2" name="Picture 8" descr="Hay buồn ngủ biểu hiện điều gì? 5 cách chống buồn ngủ hữu hiệu nhất -  META.v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35" b="9146"/>
          <a:stretch/>
        </p:blipFill>
        <p:spPr bwMode="auto">
          <a:xfrm>
            <a:off x="8883883" y="2255837"/>
            <a:ext cx="2666762" cy="24050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"/>
          <a:stretch/>
        </p:blipFill>
        <p:spPr bwMode="auto">
          <a:xfrm>
            <a:off x="6610589" y="2255837"/>
            <a:ext cx="1955800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123517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1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41" name="Picture 1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88"/>
          <a:stretch/>
        </p:blipFill>
        <p:spPr bwMode="auto">
          <a:xfrm>
            <a:off x="692630" y="2268445"/>
            <a:ext cx="2723670" cy="2379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 descr="Status hay Đàn ông 31 tuổi, họ trầm tư hơn, nói năng và suy nghĩ chín chắn  hơn - STTHAY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1304" y="2268446"/>
            <a:ext cx="2591043" cy="241614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5" name="Picture 5" descr="7 nhóc tỳ sở hữu đôi mắt đẹp tựa thiên thần nổi bật nhất năm 2017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63" r="22437" b="39768"/>
          <a:stretch/>
        </p:blipFill>
        <p:spPr bwMode="auto">
          <a:xfrm>
            <a:off x="6208157" y="2255837"/>
            <a:ext cx="2484992" cy="24141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27" r="11720"/>
          <a:stretch/>
        </p:blipFill>
        <p:spPr bwMode="auto">
          <a:xfrm>
            <a:off x="8804751" y="2255837"/>
            <a:ext cx="2904646" cy="2392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838684" y="4783417"/>
            <a:ext cx="241251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Ánh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hiền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yêu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thương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7787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Trầm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tư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3758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Xanh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lơ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188929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Đỏ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ngầu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giận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dữ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8523878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0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365" name="Picture 5" descr="Mặt trái tim là gì? Có đẹp không? Nên để tóc gì? Đeo kính gì?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8" r="13740" b="9223"/>
          <a:stretch/>
        </p:blipFill>
        <p:spPr bwMode="auto">
          <a:xfrm>
            <a:off x="3756770" y="2133600"/>
            <a:ext cx="2291343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1" name="Picture 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59" b="1672"/>
          <a:stretch/>
        </p:blipFill>
        <p:spPr bwMode="auto">
          <a:xfrm>
            <a:off x="9407762" y="2133600"/>
            <a:ext cx="1987550" cy="22941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khuôn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xoan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8041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tim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579081" y="47834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vuông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chữ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điền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3032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tú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5363" name="Picture 3" descr="Mặt Trái Xoan là gì? Đàn Ông, Phụ Nữ Để Kiểu tóc nào thì hợp?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" t="2655" r="31333" b="27118"/>
          <a:stretch/>
        </p:blipFill>
        <p:spPr bwMode="auto">
          <a:xfrm>
            <a:off x="1098794" y="2133600"/>
            <a:ext cx="2241307" cy="230624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740" y="2133598"/>
            <a:ext cx="2184157" cy="22941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3043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3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3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1606EE1-4FC6-4E46-9079-5321269578C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7050" y="1237121"/>
            <a:ext cx="2681426" cy="5395822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2C07700F-35F5-4F83-9C6C-7EED008D013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7199" y="3632936"/>
            <a:ext cx="2243522" cy="3225064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xmlns="" id="{7F0DC28D-D67A-4F15-9C1D-99F17459429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sp>
        <p:nvSpPr>
          <p:cNvPr id="4" name="对话气泡: 矩形 3">
            <a:extLst>
              <a:ext uri="{FF2B5EF4-FFF2-40B4-BE49-F238E27FC236}">
                <a16:creationId xmlns:a16="http://schemas.microsoft.com/office/drawing/2014/main" xmlns="" id="{C73231F0-6FA8-4702-96E4-B35FDC3B8A3F}"/>
              </a:ext>
            </a:extLst>
          </p:cNvPr>
          <p:cNvSpPr/>
          <p:nvPr/>
        </p:nvSpPr>
        <p:spPr>
          <a:xfrm>
            <a:off x="2283792" y="522386"/>
            <a:ext cx="5334623" cy="1429470"/>
          </a:xfrm>
          <a:prstGeom prst="wedgeRectCallout">
            <a:avLst>
              <a:gd name="adj1" fmla="val 55954"/>
              <a:gd name="adj2" fmla="val 30235"/>
            </a:avLst>
          </a:prstGeom>
          <a:ln w="38100"/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B6B19B41-ADD0-4AF8-8C8A-8F180D5EDF9E}"/>
              </a:ext>
            </a:extLst>
          </p:cNvPr>
          <p:cNvSpPr txBox="1"/>
          <p:nvPr/>
        </p:nvSpPr>
        <p:spPr>
          <a:xfrm>
            <a:off x="2487707" y="484095"/>
            <a:ext cx="4875215" cy="14672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Mỗi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ngày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cuộc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sống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học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sinh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chúng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ta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vẫn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luôn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gắn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bó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với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nhà</a:t>
            </a:r>
            <a:r>
              <a:rPr lang="en-US" altLang="zh-CN" sz="24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trường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xã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hội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4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0" name="对话气泡: 矩形 9">
            <a:extLst>
              <a:ext uri="{FF2B5EF4-FFF2-40B4-BE49-F238E27FC236}">
                <a16:creationId xmlns:a16="http://schemas.microsoft.com/office/drawing/2014/main" xmlns="" id="{5DC5240E-38DF-485B-ABFC-26F989356AD8}"/>
              </a:ext>
            </a:extLst>
          </p:cNvPr>
          <p:cNvSpPr/>
          <p:nvPr/>
        </p:nvSpPr>
        <p:spPr>
          <a:xfrm>
            <a:off x="3711184" y="3935031"/>
            <a:ext cx="3316892" cy="2341859"/>
          </a:xfrm>
          <a:prstGeom prst="wedgeRectCallout">
            <a:avLst>
              <a:gd name="adj1" fmla="val 63661"/>
              <a:gd name="adj2" fmla="val -28014"/>
            </a:avLst>
          </a:prstGeom>
          <a:solidFill>
            <a:schemeClr val="bg1"/>
          </a:solidFill>
          <a:ln>
            <a:solidFill>
              <a:schemeClr val="accent1">
                <a:lumMod val="75000"/>
              </a:schemeClr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xmlns="" id="{33D8A302-2483-4AA0-95B9-C58B80354277}"/>
              </a:ext>
            </a:extLst>
          </p:cNvPr>
          <p:cNvSpPr txBox="1"/>
          <p:nvPr/>
        </p:nvSpPr>
        <p:spPr>
          <a:xfrm>
            <a:off x="3797697" y="3968567"/>
            <a:ext cx="3100643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Chúng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ta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hãy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cùng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tìm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hiểu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số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ca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dao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tục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400" b="1" dirty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liên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quan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đến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nhà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trường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xã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hội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nhé</a:t>
            </a:r>
            <a:r>
              <a:rPr lang="en-US" altLang="zh-CN" sz="24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! </a:t>
            </a:r>
            <a:endParaRPr lang="zh-CN" altLang="en-US" sz="24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3201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8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9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32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326" tmFilter="0, 0; 0.125,0.2665; 0.25,0.4; 0.375,0.465; 0.5,0.5;  0.625,0.535; 0.75,0.6; 0.875,0.7335; 1,1">
                                          <p:stCondLst>
                                            <p:cond delay="326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" tmFilter="0, 0; 0.125,0.2665; 0.25,0.4; 0.375,0.465; 0.5,0.5;  0.625,0.535; 0.75,0.6; 0.875,0.7335; 1,1">
                                          <p:stCondLst>
                                            <p:cond delay="651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" tmFilter="0, 0; 0.125,0.2665; 0.25,0.4; 0.375,0.465; 0.5,0.5;  0.625,0.535; 0.75,0.6; 0.875,0.7335; 1,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">
                                          <p:stCondLst>
                                            <p:cond delay="32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" decel="50000">
                                          <p:stCondLst>
                                            <p:cond delay="332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">
                                          <p:stCondLst>
                                            <p:cond delay="645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" decel="50000">
                                          <p:stCondLst>
                                            <p:cond delay="658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" decel="50000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100"/>
                            </p:stCondLst>
                            <p:childTnLst>
                              <p:par>
                                <p:cTn id="3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/>
      <p:bldP spid="10" grpId="0" animBg="1"/>
      <p:bldP spid="1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341" name="Picture 5" descr="Olivia Wilde Wore This Colorful Smoky Eye During the Daytime. Respect |  Glamour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11" r="10692" b="36614"/>
          <a:stretch/>
        </p:blipFill>
        <p:spPr bwMode="auto">
          <a:xfrm>
            <a:off x="8775698" y="2255837"/>
            <a:ext cx="2825748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4338" name="Picture 2" descr="Cô bé má bánh bao phúng phính, hễ cứ chu môi là đáng yêu hết phần thiên hạ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09" r="17299"/>
          <a:stretch/>
        </p:blipFill>
        <p:spPr bwMode="auto">
          <a:xfrm>
            <a:off x="794648" y="2281831"/>
            <a:ext cx="2697852" cy="233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1273" name="Picture 9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75"/>
          <a:stretch/>
        </p:blipFill>
        <p:spPr bwMode="auto">
          <a:xfrm>
            <a:off x="6610589" y="2255837"/>
            <a:ext cx="1955800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khuôn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067285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Bầu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bĩnh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867633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Phúc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hậu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4520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gò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78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Góc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cạnh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00500" y="2281831"/>
            <a:ext cx="2447053" cy="233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5491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3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3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1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3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410" name="Picture 2" descr="5 bí quyết Tái Tạo Da Mặt được tin dùng hiện nay | Eri International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3" r="32301" b="3177"/>
          <a:stretch/>
        </p:blipFill>
        <p:spPr bwMode="auto">
          <a:xfrm>
            <a:off x="838199" y="2112260"/>
            <a:ext cx="2580013" cy="23154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2" name="Picture 4" descr="Nếu ăn trứng mỗi ngày điều gì sẽ xảy đến với cơ thể?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923"/>
          <a:stretch/>
        </p:blipFill>
        <p:spPr bwMode="auto">
          <a:xfrm>
            <a:off x="3715233" y="2102270"/>
            <a:ext cx="2476016" cy="232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4" name="Picture 6" descr="Sáng mịn da, chống lão hóa hiệu quả cùng Etrogen Beauty+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865" r="12696"/>
          <a:stretch/>
        </p:blipFill>
        <p:spPr bwMode="auto">
          <a:xfrm>
            <a:off x="6450466" y="2102270"/>
            <a:ext cx="2439532" cy="232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7416" name="Picture 8" descr="Makeup xinh đúng điệu cho cô dâu có làn da bánh mật thêm phần “chanh sả”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49" t="2250" r="8277" b="47439"/>
          <a:stretch/>
        </p:blipFill>
        <p:spPr bwMode="auto">
          <a:xfrm>
            <a:off x="9131300" y="2102270"/>
            <a:ext cx="2476714" cy="232545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làn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da: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838200" y="4745317"/>
            <a:ext cx="26797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trẻo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nõn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nà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hồng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664433" y="4783417"/>
            <a:ext cx="252681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trứng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gà</a:t>
            </a:r>
            <a:r>
              <a:rPr lang="en-US" altLang="zh-CN" sz="3200" b="1" dirty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latin typeface="UTM Neo Sans Intel" pitchFamily="18" charset="0"/>
                <a:ea typeface="思源黑体 CN Bold" panose="020B0800000000000000" pitchFamily="34" charset="-122"/>
              </a:rPr>
              <a:t>bóc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528281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Mịn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màng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303229" y="47834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Bánh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mật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793609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386" name="Picture 2" descr="Da ngăm đen nên chọn màu son gì và hãng son nào - Jane Cosmetics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33" r="7273"/>
          <a:stretch/>
        </p:blipFill>
        <p:spPr bwMode="auto">
          <a:xfrm>
            <a:off x="825983" y="2281831"/>
            <a:ext cx="2526817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88" name="Picture 4" descr="Ngư dân kiếm tiền triệu sau vài giờ ra khơi ngày Tết - VnExpress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56" t="9722" r="21667" b="13334"/>
          <a:stretch/>
        </p:blipFill>
        <p:spPr bwMode="auto">
          <a:xfrm>
            <a:off x="3537433" y="2281831"/>
            <a:ext cx="2615163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0" name="Picture 6" descr="Da Mặt Bị Khô Sần Và Ngứa: Biểu Hiện Của 4 Bệnh Da Liễu Phổ Biến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21265"/>
          <a:stretch/>
        </p:blipFill>
        <p:spPr bwMode="auto">
          <a:xfrm>
            <a:off x="6368569" y="2281832"/>
            <a:ext cx="2419828" cy="24050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6392" name="Picture 8" descr="Tại sao da của bạn bị nhăn nheo? | Vinmec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9" r="6841"/>
          <a:stretch/>
        </p:blipFill>
        <p:spPr bwMode="auto">
          <a:xfrm>
            <a:off x="9004297" y="2281832"/>
            <a:ext cx="2667000" cy="2405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làn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da: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40285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Ngăm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đen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740633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Rám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nắng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426681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Thô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ráp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7829" y="49739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Nhăn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nheo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72959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3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6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63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458" name="Picture 2" descr="Bạn gái bỏ rơi, chàng trai &amp;#39;thoát xác&amp;#39; thành người mẫu sau 3 năm khổ luyện  gym | Việt Nam Mới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1775"/>
          <a:stretch/>
        </p:blipFill>
        <p:spPr bwMode="auto">
          <a:xfrm>
            <a:off x="927584" y="2120710"/>
            <a:ext cx="2330691" cy="286044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vóc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838200" y="5342792"/>
            <a:ext cx="26797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Vạm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vỡ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</a:p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lực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lưỡng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664431" y="5368192"/>
            <a:ext cx="252681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Mập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mạp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528278" y="5368192"/>
            <a:ext cx="2361717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mảnh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303227" y="5368192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gò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9462" name="Picture 6" descr="Nữ sinh xứ Thanh đẹp dịu dàng trong tà áo dài trắng | Báo Dân trí | Áo dài,  Phong cách thời trang, Váy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3" r="3091"/>
          <a:stretch/>
        </p:blipFill>
        <p:spPr bwMode="auto">
          <a:xfrm>
            <a:off x="6528278" y="2096571"/>
            <a:ext cx="2030501" cy="2884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8627" y="2096570"/>
            <a:ext cx="1853910" cy="28845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AutoShape 9" descr="Sao nữ hơn 100kg từng đau đớn vì bị nói mập như heo, vẫn hấp dẫn đàn ông gu  lạ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1037" name="Picture 13" descr="Sao nữ hơn 100kg từng đau đớn vì bị nói mập như heo, vẫn hấp dẫn đàn ông gu  lạ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74" b="10382"/>
          <a:stretch/>
        </p:blipFill>
        <p:spPr bwMode="auto">
          <a:xfrm>
            <a:off x="3683476" y="2121971"/>
            <a:ext cx="2387124" cy="282029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36936067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94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4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>
          <a:xfrm>
            <a:off x="571498" y="355600"/>
            <a:ext cx="11188699" cy="6184900"/>
          </a:xfrm>
          <a:prstGeom prst="roundRect">
            <a:avLst/>
          </a:prstGeom>
          <a:solidFill>
            <a:schemeClr val="bg1"/>
          </a:solidFill>
          <a:ln w="57150">
            <a:solidFill>
              <a:schemeClr val="accent6">
                <a:lumMod val="50000"/>
              </a:schemeClr>
            </a:solidFill>
            <a:prstDash val="dash"/>
          </a:ln>
          <a:effectLst/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8434" name="Picture 2" descr="Thấp bé - Đọc báo, tin tức mới nhất 24h qua - Afamily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64"/>
          <a:stretch/>
        </p:blipFill>
        <p:spPr bwMode="auto">
          <a:xfrm>
            <a:off x="673342" y="2052917"/>
            <a:ext cx="2770417" cy="23324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6" name="Picture 4" descr="Cao sang dong dỏng, Nam Em tái xuất ngoạn mục sau khi giảm cân - Báo Gia  Lai điện tử - Tin nhanh - Chính xác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34" b="5315"/>
          <a:stretch/>
        </p:blipFill>
        <p:spPr bwMode="auto">
          <a:xfrm>
            <a:off x="3785822" y="2052917"/>
            <a:ext cx="2131639" cy="2946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38" name="Picture 6" descr="Top 40+ hình ảnh em bé dễ thương nhất thế giới - Trường Quốc Học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5847" y="2052918"/>
            <a:ext cx="2647953" cy="29348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8440" name="Picture 8" descr="Lợi ích của việc chạy bộ thường xuyên vào buổi sáng - hoigidapnay.top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35" t="-401" r="23815" b="401"/>
          <a:stretch/>
        </p:blipFill>
        <p:spPr bwMode="auto">
          <a:xfrm>
            <a:off x="9004298" y="2084668"/>
            <a:ext cx="2584447" cy="28903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283185" y="554317"/>
            <a:ext cx="71369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5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584" y="1265517"/>
            <a:ext cx="448261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e)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vóc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0070C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3200" b="1" dirty="0">
              <a:solidFill>
                <a:srgbClr val="0070C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40285" y="52660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Thấp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bé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7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3740633" y="5266017"/>
            <a:ext cx="227281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Dong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dỏng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cao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6426681" y="52660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Mũm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mĩm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277829" y="5266017"/>
            <a:ext cx="2272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Cân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đối</a:t>
            </a:r>
            <a:endParaRPr lang="zh-CN" altLang="en-US" sz="3200" b="1" dirty="0"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388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8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279400" y="203200"/>
            <a:ext cx="11430000" cy="6418212"/>
          </a:xfrm>
          <a:prstGeom prst="roundRect">
            <a:avLst/>
          </a:prstGeom>
          <a:ln w="762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998806" y="198717"/>
            <a:ext cx="1024069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con </a:t>
            </a:r>
            <a:r>
              <a:rPr lang="en-US" altLang="zh-CN" sz="28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8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:</a:t>
            </a:r>
            <a:endParaRPr lang="zh-CN" altLang="en-US" sz="28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8" name="图片 13">
            <a:extLst>
              <a:ext uri="{FF2B5EF4-FFF2-40B4-BE49-F238E27FC236}">
                <a16:creationId xmlns:a16="http://schemas.microsoft.com/office/drawing/2014/main" xmlns="" id="{2E9DE2F8-A259-40AB-A5C7-25F8C345B7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83029" y="4267200"/>
            <a:ext cx="2195542" cy="2855188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53" y="5031717"/>
            <a:ext cx="12192000" cy="2410483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492962" y="752456"/>
            <a:ext cx="10987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a)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nhánh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ả,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óng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mượt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mà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dày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dặn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cứng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rễ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tre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muối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tiêu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hoa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râm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bạc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phơ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lơ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thơ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xoăn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tít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9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492962" y="1651716"/>
            <a:ext cx="109878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b</a:t>
            </a:r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)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đôi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mí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hai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mí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bồ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hí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láy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nhánh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xanh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lơ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linh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lợi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anh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gian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xảo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láu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lỉnh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mờ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đục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lờ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đờ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lim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dim,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trầm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tư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hiền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tròn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xoe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long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lanh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2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492962" y="2982776"/>
            <a:ext cx="109878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c)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khuôn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mặt</a:t>
            </a:r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xoan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trái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tim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vuông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vức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vuông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chữ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điền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tú</a:t>
            </a:r>
            <a:r>
              <a:rPr lang="en-US" altLang="zh-CN" sz="2600" b="1" dirty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bầu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bĩnh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phúc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gò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 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3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492962" y="3920136"/>
            <a:ext cx="9933738" cy="1292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d)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làn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da</a:t>
            </a:r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trẻo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nõn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nà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hồng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trắng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như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trứng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gà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bóc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sì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ngăm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đen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bánh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mật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mịn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màng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thô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ráp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nhăn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nheo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sp>
        <p:nvSpPr>
          <p:cNvPr id="14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492962" y="5138154"/>
            <a:ext cx="10238538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e)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vóc</a:t>
            </a:r>
            <a:r>
              <a:rPr lang="en-US" altLang="zh-CN" sz="2600" b="1" u="sng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u="sng" dirty="0" err="1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600" b="1" dirty="0" smtClean="0">
                <a:solidFill>
                  <a:srgbClr val="FF0000"/>
                </a:solidFill>
                <a:latin typeface="UTM Isadora" pitchFamily="18" charset="0"/>
                <a:ea typeface="思源黑体 CN Bold" panose="020B0800000000000000" pitchFamily="34" charset="-122"/>
              </a:rPr>
              <a:t>: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vạm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vỡ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mập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mạp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lực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lưỡng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cân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đối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thanh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mảnh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thư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sinh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gò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thấp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bé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dong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dỏng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cao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600" b="1" dirty="0" err="1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600" b="1" dirty="0" smtClean="0">
                <a:solidFill>
                  <a:schemeClr val="accent5">
                    <a:lumMod val="75000"/>
                  </a:schemeClr>
                </a:solidFill>
                <a:latin typeface="UTM Isadora" pitchFamily="18" charset="0"/>
                <a:ea typeface="思源黑体 CN Bold" panose="020B0800000000000000" pitchFamily="34" charset="-122"/>
              </a:rPr>
              <a:t>,...</a:t>
            </a:r>
            <a:endParaRPr lang="zh-CN" altLang="en-US" sz="2600" b="1" dirty="0">
              <a:solidFill>
                <a:schemeClr val="accent5">
                  <a:lumMod val="75000"/>
                </a:schemeClr>
              </a:solidFill>
              <a:latin typeface="UTM Isadora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108315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6" grpId="0"/>
      <p:bldP spid="9" grpId="0"/>
      <p:bldP spid="12" grpId="0"/>
      <p:bldP spid="13" grpId="0"/>
      <p:bldP spid="14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" y="260435"/>
            <a:ext cx="4299144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543364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100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100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4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893607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1454090"/>
            <a:ext cx="6589245" cy="2993427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2AB34A2E-6EDE-424F-B36E-A670A2A0234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A8DE89EB-2AB8-46EE-8AC1-907E93200C2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83484" y="647700"/>
            <a:ext cx="3831471" cy="6057900"/>
          </a:xfrm>
          <a:prstGeom prst="rect">
            <a:avLst/>
          </a:prstGeom>
        </p:spPr>
      </p:pic>
      <p:sp>
        <p:nvSpPr>
          <p:cNvPr id="8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5141303" y="1827526"/>
            <a:ext cx="5437797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Dùng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số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tìm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được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(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3),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viết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đoạn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văn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khoảng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5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câu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miêu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tả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hình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thân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hoặc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một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quen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b="1" dirty="0" err="1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biết</a:t>
            </a:r>
            <a:r>
              <a:rPr lang="en-US" altLang="zh-CN" sz="28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Isadora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8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Isadora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35619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xmlns="" id="{D59C7A4F-EB81-468B-91D3-18A04E752D5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63041" y="-2"/>
            <a:ext cx="7805059" cy="654946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xmlns="" id="{AE193C20-1833-4F27-84E9-09E7D2F582A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118" b="24837"/>
          <a:stretch/>
        </p:blipFill>
        <p:spPr>
          <a:xfrm>
            <a:off x="646252" y="1393372"/>
            <a:ext cx="6774299" cy="54646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A266743B-0490-4192-B472-7C881866CA0C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sp>
        <p:nvSpPr>
          <p:cNvPr id="6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4225465" y="2118999"/>
            <a:ext cx="6823535" cy="33547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E34E0B"/>
                </a:solidFill>
                <a:latin typeface="UTM Neo Sans Intel" pitchFamily="18" charset="0"/>
              </a:rPr>
              <a:t>Khi</a:t>
            </a:r>
            <a:r>
              <a:rPr lang="en-US" sz="3200" b="1" dirty="0" smtClean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E34E0B"/>
                </a:solidFill>
                <a:latin typeface="UTM Neo Sans Intel" pitchFamily="18" charset="0"/>
              </a:rPr>
              <a:t>thực</a:t>
            </a:r>
            <a:r>
              <a:rPr lang="en-US" sz="3200" b="1" dirty="0" smtClean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E34E0B"/>
                </a:solidFill>
                <a:latin typeface="UTM Neo Sans Intel" pitchFamily="18" charset="0"/>
              </a:rPr>
              <a:t>hiện</a:t>
            </a:r>
            <a:r>
              <a:rPr lang="en-US" sz="3200" b="1" dirty="0" smtClean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E34E0B"/>
                </a:solidFill>
                <a:latin typeface="UTM Neo Sans Intel" pitchFamily="18" charset="0"/>
              </a:rPr>
              <a:t>cần</a:t>
            </a:r>
            <a:r>
              <a:rPr lang="en-US" sz="3200" b="1" dirty="0" smtClean="0">
                <a:solidFill>
                  <a:srgbClr val="E34E0B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E34E0B"/>
                </a:solidFill>
                <a:latin typeface="UTM Neo Sans Intel" pitchFamily="18" charset="0"/>
              </a:rPr>
              <a:t>lưu</a:t>
            </a:r>
            <a:r>
              <a:rPr lang="en-US" sz="3200" b="1" dirty="0" smtClean="0">
                <a:solidFill>
                  <a:srgbClr val="E34E0B"/>
                </a:solidFill>
                <a:latin typeface="UTM Neo Sans Intel" pitchFamily="18" charset="0"/>
              </a:rPr>
              <a:t> ý: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Viết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đoạn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văn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khoảng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5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Văn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miêu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tả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hình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dáng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của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người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.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Sử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dụng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ngữ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tập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3.</a:t>
            </a:r>
          </a:p>
          <a:p>
            <a:pPr marL="457200" indent="-457200">
              <a:spcBef>
                <a:spcPts val="600"/>
              </a:spcBef>
              <a:buFontTx/>
              <a:buChar char="-"/>
            </a:pP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Không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nhất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thiết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câu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nào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cũng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phải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có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từ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miêu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tả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ở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bài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</a:t>
            </a:r>
            <a:r>
              <a:rPr lang="en-US" sz="3200" b="1" dirty="0" err="1" smtClean="0">
                <a:solidFill>
                  <a:srgbClr val="7030A0"/>
                </a:solidFill>
                <a:latin typeface="UTM Neo Sans Intel" pitchFamily="18" charset="0"/>
              </a:rPr>
              <a:t>tập</a:t>
            </a:r>
            <a:r>
              <a:rPr lang="en-US" sz="3200" b="1" dirty="0" smtClean="0">
                <a:solidFill>
                  <a:srgbClr val="7030A0"/>
                </a:solidFill>
                <a:latin typeface="UTM Neo Sans Intel" pitchFamily="18" charset="0"/>
              </a:rPr>
              <a:t> 3.</a:t>
            </a:r>
          </a:p>
        </p:txBody>
      </p:sp>
    </p:spTree>
    <p:extLst>
      <p:ext uri="{BB962C8B-B14F-4D97-AF65-F5344CB8AC3E}">
        <p14:creationId xmlns:p14="http://schemas.microsoft.com/office/powerpoint/2010/main" val="310005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矩形 5">
            <a:extLst>
              <a:ext uri="{FF2B5EF4-FFF2-40B4-BE49-F238E27FC236}">
                <a16:creationId xmlns:a16="http://schemas.microsoft.com/office/drawing/2014/main" xmlns="" id="{2C03F84F-459A-4021-B25C-E8983776BCBD}"/>
              </a:ext>
            </a:extLst>
          </p:cNvPr>
          <p:cNvSpPr/>
          <p:nvPr/>
        </p:nvSpPr>
        <p:spPr>
          <a:xfrm>
            <a:off x="571500" y="1423960"/>
            <a:ext cx="7861300" cy="3846538"/>
          </a:xfrm>
          <a:prstGeom prst="rect">
            <a:avLst/>
          </a:prstGeom>
          <a:solidFill>
            <a:srgbClr val="FFE5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68234172-7370-4070-9FEC-D443EEB692B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E6F71441-7F4E-443B-99B8-2688216E95D0}"/>
              </a:ext>
            </a:extLst>
          </p:cNvPr>
          <p:cNvSpPr txBox="1"/>
          <p:nvPr/>
        </p:nvSpPr>
        <p:spPr>
          <a:xfrm>
            <a:off x="901700" y="1455502"/>
            <a:ext cx="6574833" cy="393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là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yêu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mến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nhất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nhà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.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Năm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nay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ngoài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sáu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mươi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tuổi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.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Dáng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gầy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xương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xương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nhưng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bước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đi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thật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nhanh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nhẹn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.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Mái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tóc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đã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điểm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hoa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râm</a:t>
            </a:r>
            <a:r>
              <a:rPr lang="en-US" altLang="zh-CN" sz="2400" b="1" dirty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và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mỗi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khi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cười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nếp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nhăn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bên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khóe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mắt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lại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xô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vào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nhau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làm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cho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ánh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nhìn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của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hóm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hỉnh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vừa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nhân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400" b="1" dirty="0" err="1" smtClean="0">
                <a:latin typeface="UTM Isadora" pitchFamily="18" charset="0"/>
                <a:ea typeface="思源黑体 CN Bold" panose="020B0800000000000000" pitchFamily="34" charset="-122"/>
              </a:rPr>
              <a:t>hậu</a:t>
            </a:r>
            <a:r>
              <a:rPr lang="en-US" altLang="zh-CN" sz="2400" b="1" dirty="0" smtClean="0">
                <a:latin typeface="UTM Isadora" pitchFamily="18" charset="0"/>
                <a:ea typeface="思源黑体 CN Bold" panose="020B0800000000000000" pitchFamily="34" charset="-122"/>
              </a:rPr>
              <a:t>.</a:t>
            </a:r>
            <a:endParaRPr lang="zh-CN" altLang="en-US" sz="2400" b="1" dirty="0">
              <a:latin typeface="UTM Isadora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042" y="2851930"/>
            <a:ext cx="4018758" cy="3298045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  <p:sp>
        <p:nvSpPr>
          <p:cNvPr id="16" name="文本框 3">
            <a:extLst>
              <a:ext uri="{FF2B5EF4-FFF2-40B4-BE49-F238E27FC236}">
                <a16:creationId xmlns:a16="http://schemas.microsoft.com/office/drawing/2014/main" xmlns="" id="{E6F71441-7F4E-443B-99B8-2688216E95D0}"/>
              </a:ext>
            </a:extLst>
          </p:cNvPr>
          <p:cNvSpPr txBox="1"/>
          <p:nvPr/>
        </p:nvSpPr>
        <p:spPr>
          <a:xfrm>
            <a:off x="7687862" y="114300"/>
            <a:ext cx="4072338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8000" b="1" dirty="0" err="1" smtClean="0">
                <a:ln w="76200">
                  <a:solidFill>
                    <a:schemeClr val="accent5">
                      <a:lumMod val="75000"/>
                    </a:schemeClr>
                  </a:solidFill>
                </a:ln>
                <a:latin typeface="UTM Soraya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8000" b="1" dirty="0" smtClean="0">
                <a:ln w="76200">
                  <a:solidFill>
                    <a:schemeClr val="accent5">
                      <a:lumMod val="75000"/>
                    </a:schemeClr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oraya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8000" b="1" dirty="0" err="1" smtClean="0">
                <a:ln w="76200">
                  <a:solidFill>
                    <a:schemeClr val="accent5">
                      <a:lumMod val="75000"/>
                    </a:schemeClr>
                  </a:solidFill>
                </a:ln>
                <a:latin typeface="UTM Soraya" pitchFamily="18" charset="0"/>
                <a:ea typeface="思源黑体 CN Bold" panose="020B0800000000000000" pitchFamily="34" charset="-122"/>
              </a:rPr>
              <a:t>ngoại</a:t>
            </a:r>
            <a:r>
              <a:rPr lang="en-US" altLang="zh-CN" sz="8000" b="1" dirty="0" smtClean="0">
                <a:ln w="76200">
                  <a:solidFill>
                    <a:schemeClr val="tx1"/>
                  </a:solidFill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Soraya" pitchFamily="18" charset="0"/>
                <a:ea typeface="思源黑体 CN Bold" panose="020B0800000000000000" pitchFamily="34" charset="-122"/>
              </a:rPr>
              <a:t>…</a:t>
            </a:r>
            <a:endParaRPr lang="zh-CN" altLang="en-US" sz="8000" b="1" dirty="0">
              <a:ln w="76200">
                <a:solidFill>
                  <a:schemeClr val="tx1"/>
                </a:solidFill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UTM Soraya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990261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204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204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/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9414" y="312210"/>
            <a:ext cx="2630017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104F0EB-58D0-454D-914A-0AED8067E9F9}"/>
              </a:ext>
            </a:extLst>
          </p:cNvPr>
          <p:cNvSpPr txBox="1"/>
          <p:nvPr/>
        </p:nvSpPr>
        <p:spPr>
          <a:xfrm>
            <a:off x="5664554" y="2433531"/>
            <a:ext cx="5433646" cy="22152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altLang="zh-CN" sz="115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Bài</a:t>
            </a:r>
            <a:r>
              <a:rPr lang="en-US" altLang="zh-CN" sz="115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15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115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1</a:t>
            </a:r>
            <a:endParaRPr lang="zh-CN" altLang="en-US" sz="115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28374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3C14565D-A2E7-4738-9203-F1BECC2D1C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CC81DA5A-517F-49CD-B184-D449BCA113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64474" y="400136"/>
            <a:ext cx="4301498" cy="6457863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xmlns="" id="{3A245148-E950-4FB1-A55D-313D5DB2E5D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7554" y="837296"/>
            <a:ext cx="5730646" cy="464910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xmlns="" id="{E104F0EB-58D0-454D-914A-0AED8067E9F9}"/>
              </a:ext>
            </a:extLst>
          </p:cNvPr>
          <p:cNvSpPr txBox="1"/>
          <p:nvPr/>
        </p:nvSpPr>
        <p:spPr>
          <a:xfrm>
            <a:off x="5805234" y="2554381"/>
            <a:ext cx="4697666" cy="20928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30000"/>
              </a:lnSpc>
            </a:pP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Củng</a:t>
            </a:r>
            <a:r>
              <a:rPr lang="en-US" altLang="zh-CN" sz="10000" dirty="0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10000" dirty="0" err="1" smtClean="0">
                <a:solidFill>
                  <a:srgbClr val="E34E0B"/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cố</a:t>
            </a:r>
            <a:endParaRPr lang="zh-CN" altLang="en-US" sz="10000" dirty="0">
              <a:solidFill>
                <a:srgbClr val="E34E0B"/>
              </a:solidFill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81731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4167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xmlns="" id="{B44A423A-07DC-4E8C-9CCC-AC019AE2F7A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2"/>
          <a:stretch/>
        </p:blipFill>
        <p:spPr>
          <a:xfrm>
            <a:off x="2971801" y="215153"/>
            <a:ext cx="8001000" cy="5314789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xmlns="" id="{FF9B5A96-48D7-474D-B6DA-10BAB96D0495}"/>
              </a:ext>
            </a:extLst>
          </p:cNvPr>
          <p:cNvSpPr txBox="1"/>
          <p:nvPr/>
        </p:nvSpPr>
        <p:spPr>
          <a:xfrm>
            <a:off x="3842783" y="738700"/>
            <a:ext cx="6511451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Bef>
                <a:spcPts val="1200"/>
              </a:spcBef>
            </a:pPr>
            <a:endParaRPr lang="en-US" altLang="zh-CN" sz="2800" dirty="0" smtClean="0">
              <a:latin typeface="UTM Neo Sans Intel" pitchFamily="18" charset="0"/>
              <a:ea typeface="思源黑体 CN Bold" panose="020B0800000000000000" pitchFamily="34" charset="-122"/>
            </a:endParaRPr>
          </a:p>
          <a:p>
            <a:pPr algn="just">
              <a:spcBef>
                <a:spcPts val="1200"/>
              </a:spcBef>
            </a:pPr>
            <a:r>
              <a:rPr lang="en-US" altLang="zh-CN" sz="2800" dirty="0" smtClean="0">
                <a:latin typeface="UTM Neo Sans Intel" pitchFamily="18" charset="0"/>
                <a:ea typeface="思源黑体 CN Bold" panose="020B0800000000000000" pitchFamily="34" charset="-122"/>
              </a:rPr>
              <a:t>-</a:t>
            </a:r>
            <a:r>
              <a:rPr lang="en-US" altLang="zh-CN" sz="2800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Nêu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một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số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từ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 smtClean="0">
                <a:latin typeface="UTM Neo Sans Intel" pitchFamily="18" charset="0"/>
              </a:rPr>
              <a:t>tục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thành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ca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dao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nói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về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quan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hệ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gia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đình</a:t>
            </a:r>
            <a:r>
              <a:rPr lang="en-US" sz="2800" dirty="0">
                <a:latin typeface="UTM Neo Sans Intel" pitchFamily="18" charset="0"/>
              </a:rPr>
              <a:t>, </a:t>
            </a:r>
            <a:r>
              <a:rPr lang="en-US" sz="2800" dirty="0" err="1">
                <a:latin typeface="UTM Neo Sans Intel" pitchFamily="18" charset="0"/>
              </a:rPr>
              <a:t>thầy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trò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bè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bạn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cầu</a:t>
            </a:r>
            <a:r>
              <a:rPr lang="en-US" sz="2800" dirty="0" smtClean="0">
                <a:latin typeface="UTM Neo Sans Intel" pitchFamily="18" charset="0"/>
              </a:rPr>
              <a:t>.</a:t>
            </a:r>
          </a:p>
          <a:p>
            <a:pPr algn="just">
              <a:spcBef>
                <a:spcPts val="1200"/>
              </a:spcBef>
            </a:pPr>
            <a:r>
              <a:rPr lang="en-US" sz="2800" dirty="0" smtClean="0">
                <a:latin typeface="UTM Neo Sans Intel" pitchFamily="18" charset="0"/>
              </a:rPr>
              <a:t>- </a:t>
            </a:r>
            <a:r>
              <a:rPr lang="en-US" sz="2800" dirty="0" err="1" smtClean="0">
                <a:latin typeface="UTM Neo Sans Intel" pitchFamily="18" charset="0"/>
              </a:rPr>
              <a:t>Tìm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một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số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từ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ngữ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tả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của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người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cầu</a:t>
            </a:r>
            <a:r>
              <a:rPr lang="en-US" sz="2800" dirty="0" smtClean="0">
                <a:latin typeface="UTM Neo Sans Intel" pitchFamily="18" charset="0"/>
              </a:rPr>
              <a:t>.</a:t>
            </a:r>
            <a:endParaRPr lang="en-US" sz="2800" dirty="0">
              <a:latin typeface="UTM Neo Sans Intel" pitchFamily="18" charset="0"/>
            </a:endParaRPr>
          </a:p>
          <a:p>
            <a:pPr algn="just">
              <a:spcBef>
                <a:spcPts val="1200"/>
              </a:spcBef>
            </a:pPr>
            <a:r>
              <a:rPr lang="en-US" sz="2800" dirty="0" smtClean="0">
                <a:latin typeface="UTM Neo Sans Intel" pitchFamily="18" charset="0"/>
              </a:rPr>
              <a:t>- </a:t>
            </a:r>
            <a:r>
              <a:rPr lang="en-US" sz="2800" dirty="0" err="1" smtClean="0">
                <a:latin typeface="UTM Neo Sans Intel" pitchFamily="18" charset="0"/>
              </a:rPr>
              <a:t>Viết</a:t>
            </a:r>
            <a:r>
              <a:rPr lang="en-US" sz="2800" dirty="0" smtClean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được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đoạn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văn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tả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hình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dáng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người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thân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khoảng</a:t>
            </a:r>
            <a:r>
              <a:rPr lang="en-US" sz="2800" dirty="0">
                <a:latin typeface="UTM Neo Sans Intel" pitchFamily="18" charset="0"/>
              </a:rPr>
              <a:t> 5 </a:t>
            </a:r>
            <a:r>
              <a:rPr lang="en-US" sz="2800" dirty="0" err="1">
                <a:latin typeface="UTM Neo Sans Intel" pitchFamily="18" charset="0"/>
              </a:rPr>
              <a:t>câu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theo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>
                <a:latin typeface="UTM Neo Sans Intel" pitchFamily="18" charset="0"/>
              </a:rPr>
              <a:t>yêu</a:t>
            </a:r>
            <a:r>
              <a:rPr lang="en-US" sz="2800" dirty="0">
                <a:latin typeface="UTM Neo Sans Intel" pitchFamily="18" charset="0"/>
              </a:rPr>
              <a:t> </a:t>
            </a:r>
            <a:r>
              <a:rPr lang="en-US" sz="2800" dirty="0" err="1" smtClean="0">
                <a:latin typeface="UTM Neo Sans Intel" pitchFamily="18" charset="0"/>
              </a:rPr>
              <a:t>cầu</a:t>
            </a:r>
            <a:r>
              <a:rPr lang="en-US" sz="2800" dirty="0" smtClean="0">
                <a:latin typeface="UTM Neo Sans Intel" pitchFamily="18" charset="0"/>
              </a:rPr>
              <a:t>.</a:t>
            </a:r>
            <a:endParaRPr lang="zh-CN" altLang="en-US" sz="2800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F0370CDF-3100-4870-8B5D-205BE116B43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" y="4447517"/>
            <a:ext cx="12192000" cy="2410483"/>
          </a:xfrm>
          <a:prstGeom prst="rect">
            <a:avLst/>
          </a:prstGeom>
        </p:spPr>
      </p:pic>
      <p:pic>
        <p:nvPicPr>
          <p:cNvPr id="8" name="图片 5">
            <a:extLst>
              <a:ext uri="{FF2B5EF4-FFF2-40B4-BE49-F238E27FC236}">
                <a16:creationId xmlns:a16="http://schemas.microsoft.com/office/drawing/2014/main" xmlns="" id="{36051550-6F15-4EEE-9F2D-FBE5C38FD17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3770" y="3572328"/>
            <a:ext cx="2206171" cy="317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133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9899" y="395854"/>
            <a:ext cx="6934201" cy="5102636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2CF3F586-45A1-47A6-9768-3F61C1C44D0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8500" y="1240323"/>
            <a:ext cx="2230556" cy="5264424"/>
          </a:xfrm>
          <a:prstGeom prst="rect">
            <a:avLst/>
          </a:prstGeom>
        </p:spPr>
      </p:pic>
      <p:sp>
        <p:nvSpPr>
          <p:cNvPr id="9" name="文本框 4">
            <a:extLst>
              <a:ext uri="{FF2B5EF4-FFF2-40B4-BE49-F238E27FC236}">
                <a16:creationId xmlns:a16="http://schemas.microsoft.com/office/drawing/2014/main" xmlns="" id="{FF9B5A96-48D7-474D-B6DA-10BAB96D0495}"/>
              </a:ext>
            </a:extLst>
          </p:cNvPr>
          <p:cNvSpPr txBox="1"/>
          <p:nvPr/>
        </p:nvSpPr>
        <p:spPr>
          <a:xfrm>
            <a:off x="2171700" y="999956"/>
            <a:ext cx="590550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1200"/>
              </a:spcBef>
            </a:pPr>
            <a:r>
              <a:rPr lang="en-US" altLang="zh-CN" sz="6600" dirty="0" err="1" smtClean="0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Dặn</a:t>
            </a:r>
            <a:r>
              <a:rPr lang="en-US" altLang="zh-CN" sz="6600" dirty="0" smtClean="0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6600" dirty="0" err="1" smtClean="0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dò</a:t>
            </a:r>
            <a:r>
              <a:rPr lang="en-US" altLang="zh-CN" sz="4400" dirty="0" smtClean="0">
                <a:solidFill>
                  <a:schemeClr val="accent5">
                    <a:lumMod val="75000"/>
                  </a:schemeClr>
                </a:solidFill>
                <a:latin typeface="UTM A&amp;S Graceland" pitchFamily="18" charset="0"/>
                <a:ea typeface="思源黑体 CN Bold" panose="020B0800000000000000" pitchFamily="34" charset="-122"/>
              </a:rPr>
              <a:t>:</a:t>
            </a:r>
          </a:p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Xem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lại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thành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tục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ca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dao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đã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học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luyện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tập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vận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dụng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</a:p>
          <a:p>
            <a:pPr marL="457200" indent="-457200" algn="just">
              <a:spcBef>
                <a:spcPts val="1200"/>
              </a:spcBef>
              <a:buFontTx/>
              <a:buChar char="-"/>
            </a:pP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Chuẩn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bị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cho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tiết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“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Tổng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kết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vốn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” </a:t>
            </a:r>
            <a:r>
              <a:rPr lang="en-US" altLang="zh-CN" sz="2800" dirty="0" err="1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trang</a:t>
            </a:r>
            <a:r>
              <a:rPr lang="en-US" altLang="zh-CN" sz="2800" dirty="0" smtClean="0">
                <a:solidFill>
                  <a:srgbClr val="7030A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(156-157)</a:t>
            </a:r>
            <a:endParaRPr lang="zh-CN" altLang="en-US" sz="2800" dirty="0">
              <a:solidFill>
                <a:srgbClr val="7030A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9459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xmlns="" id="{5D8869B7-57D9-465B-9A9F-4EE4289A57F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2795"/>
            <a:ext cx="12192000" cy="6832074"/>
          </a:xfrm>
          <a:prstGeom prst="rect">
            <a:avLst/>
          </a:prstGeom>
          <a:gradFill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5400000" scaled="0"/>
          </a:gradFill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5359400"/>
            <a:ext cx="12192001" cy="1499858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xmlns="" id="{211DCEA3-0ABC-4737-9909-BF4E345919D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8684" y="1237010"/>
            <a:ext cx="2553816" cy="5139031"/>
          </a:xfrm>
          <a:prstGeom prst="rect">
            <a:avLst/>
          </a:prstGeom>
        </p:spPr>
      </p:pic>
      <p:sp>
        <p:nvSpPr>
          <p:cNvPr id="4" name="文本框 3">
            <a:extLst>
              <a:ext uri="{FF2B5EF4-FFF2-40B4-BE49-F238E27FC236}">
                <a16:creationId xmlns:a16="http://schemas.microsoft.com/office/drawing/2014/main" xmlns="" id="{9ABA7C1C-3CE7-4EF8-9BB7-89A60A81CD71}"/>
              </a:ext>
            </a:extLst>
          </p:cNvPr>
          <p:cNvSpPr txBox="1"/>
          <p:nvPr/>
        </p:nvSpPr>
        <p:spPr>
          <a:xfrm>
            <a:off x="2304407" y="1748231"/>
            <a:ext cx="7659996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1500" b="1" dirty="0" smtClean="0">
                <a:solidFill>
                  <a:srgbClr val="E34E0B"/>
                </a:solidFill>
                <a:effectLst>
                  <a:outerShdw dist="76200" dir="9000000" algn="tl" rotWithShape="0">
                    <a:schemeClr val="bg1"/>
                  </a:outerShdw>
                </a:effectLst>
                <a:latin typeface="UTM A&amp;S Graceland" pitchFamily="18" charset="0"/>
                <a:ea typeface="思源黑体 CN Bold" panose="020B0800000000000000" pitchFamily="34" charset="-122"/>
              </a:rPr>
              <a:t>Thank you!</a:t>
            </a:r>
            <a:endParaRPr lang="zh-CN" altLang="en-US" sz="11500" b="1" i="0" dirty="0">
              <a:solidFill>
                <a:srgbClr val="E34E0B"/>
              </a:solidFill>
              <a:effectLst>
                <a:outerShdw dist="76200" dir="9000000" algn="tl" rotWithShape="0">
                  <a:schemeClr val="bg1"/>
                </a:outerShdw>
              </a:effectLst>
              <a:latin typeface="UTM A&amp;S Graceland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6DD43907-7C94-456B-9407-546FA5CD8CA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8812525" y="3717786"/>
            <a:ext cx="2303757" cy="184756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xmlns="" id="{F6CEB946-0D8C-46BE-A681-EC9117B8AB7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2872" y="546774"/>
            <a:ext cx="1686256" cy="120145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86D0019A-6401-4DB7-A28C-DA1250F1DB3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01" y="4447517"/>
            <a:ext cx="12192000" cy="2410483"/>
          </a:xfrm>
          <a:prstGeom prst="rect">
            <a:avLst/>
          </a:prstGeom>
        </p:spPr>
      </p:pic>
      <p:grpSp>
        <p:nvGrpSpPr>
          <p:cNvPr id="5" name="PA-组合 4">
            <a:extLst>
              <a:ext uri="{FF2B5EF4-FFF2-40B4-BE49-F238E27FC236}">
                <a16:creationId xmlns:a16="http://schemas.microsoft.com/office/drawing/2014/main" xmlns="" id="{0E325170-E106-4EA3-9891-E0B38CE2756D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>
            <a:off x="351617" y="-2148269"/>
            <a:ext cx="2607997" cy="4066879"/>
            <a:chOff x="182323" y="-1968501"/>
            <a:chExt cx="2607997" cy="4066879"/>
          </a:xfrm>
        </p:grpSpPr>
        <p:sp>
          <p:nvSpPr>
            <p:cNvPr id="2" name="PA-任意多边形 1">
              <a:extLst>
                <a:ext uri="{FF2B5EF4-FFF2-40B4-BE49-F238E27FC236}">
                  <a16:creationId xmlns:a16="http://schemas.microsoft.com/office/drawing/2014/main" xmlns="" id="{55B541A8-D297-4063-BAA4-6E8C81C1175D}"/>
                </a:ext>
              </a:extLst>
            </p:cNvPr>
            <p:cNvSpPr/>
            <p:nvPr>
              <p:custDataLst>
                <p:tags r:id="rId5"/>
              </p:custDataLst>
            </p:nvPr>
          </p:nvSpPr>
          <p:spPr>
            <a:xfrm>
              <a:off x="182323" y="-1968501"/>
              <a:ext cx="2607997" cy="4066879"/>
            </a:xfrm>
            <a:custGeom>
              <a:avLst/>
              <a:gdLst/>
              <a:ahLst/>
              <a:cxnLst/>
              <a:rect l="0" t="0" r="0" b="0"/>
              <a:pathLst>
                <a:path w="2607997" h="4066879">
                  <a:moveTo>
                    <a:pt x="0" y="0"/>
                  </a:moveTo>
                  <a:lnTo>
                    <a:pt x="2607996" y="0"/>
                  </a:lnTo>
                  <a:lnTo>
                    <a:pt x="2607996" y="4066878"/>
                  </a:lnTo>
                  <a:lnTo>
                    <a:pt x="0" y="4066878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0" name="PA-图片 9">
              <a:extLst>
                <a:ext uri="{FF2B5EF4-FFF2-40B4-BE49-F238E27FC236}">
                  <a16:creationId xmlns:a16="http://schemas.microsoft.com/office/drawing/2014/main" xmlns="" id="{D3DF7AD7-E3C7-459D-A9C9-B620B6B8FC9C}"/>
                </a:ext>
              </a:extLst>
            </p:cNvPr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2323" y="0"/>
              <a:ext cx="2506396" cy="2098378"/>
            </a:xfrm>
            <a:prstGeom prst="rect">
              <a:avLst/>
            </a:prstGeom>
          </p:spPr>
        </p:pic>
      </p:grpSp>
      <p:grpSp>
        <p:nvGrpSpPr>
          <p:cNvPr id="7" name="PA-组合 6">
            <a:extLst>
              <a:ext uri="{FF2B5EF4-FFF2-40B4-BE49-F238E27FC236}">
                <a16:creationId xmlns:a16="http://schemas.microsoft.com/office/drawing/2014/main" xmlns="" id="{70921E5C-CFED-49F9-A274-48BBDC77229F}"/>
              </a:ext>
            </a:extLst>
          </p:cNvPr>
          <p:cNvGrpSpPr/>
          <p:nvPr>
            <p:custDataLst>
              <p:tags r:id="rId2"/>
            </p:custDataLst>
          </p:nvPr>
        </p:nvGrpSpPr>
        <p:grpSpPr>
          <a:xfrm>
            <a:off x="6365544" y="-3498687"/>
            <a:ext cx="11661171" cy="7219788"/>
            <a:chOff x="6365544" y="-3498687"/>
            <a:chExt cx="11661171" cy="7219788"/>
          </a:xfrm>
        </p:grpSpPr>
        <p:sp>
          <p:nvSpPr>
            <p:cNvPr id="6" name="PA-任意多边形 5">
              <a:extLst>
                <a:ext uri="{FF2B5EF4-FFF2-40B4-BE49-F238E27FC236}">
                  <a16:creationId xmlns:a16="http://schemas.microsoft.com/office/drawing/2014/main" xmlns="" id="{4287AE00-7390-4855-B4E8-EE97ADE27C34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6365544" y="-3498687"/>
              <a:ext cx="11661171" cy="7219788"/>
            </a:xfrm>
            <a:custGeom>
              <a:avLst/>
              <a:gdLst/>
              <a:ahLst/>
              <a:cxnLst/>
              <a:rect l="0" t="0" r="0" b="0"/>
              <a:pathLst>
                <a:path w="11661171" h="7219788">
                  <a:moveTo>
                    <a:pt x="0" y="0"/>
                  </a:moveTo>
                  <a:lnTo>
                    <a:pt x="11661170" y="0"/>
                  </a:lnTo>
                  <a:lnTo>
                    <a:pt x="11661170" y="7219787"/>
                  </a:lnTo>
                  <a:lnTo>
                    <a:pt x="0" y="7219787"/>
                  </a:lnTo>
                  <a:close/>
                </a:path>
              </a:pathLst>
            </a:custGeom>
            <a:noFill/>
            <a:ln w="12700" cap="flat" cmpd="sng" algn="ctr">
              <a:noFill/>
              <a:prstDash val="solid"/>
              <a:miter lim="800000"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12700" cap="flat" cmpd="sng" algn="ctr">
                  <a:solidFill>
                    <a:schemeClr val="accent1">
                      <a:shade val="50000"/>
                    </a:schemeClr>
                  </a:solidFill>
                  <a:prstDash val="solid"/>
                  <a:miter lim="800000"/>
                </a14:hiddenLine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2" name="PA-图片 11">
              <a:extLst>
                <a:ext uri="{FF2B5EF4-FFF2-40B4-BE49-F238E27FC236}">
                  <a16:creationId xmlns:a16="http://schemas.microsoft.com/office/drawing/2014/main" xmlns="" id="{8A49FB4E-43BA-4BD5-B308-BB47A2AA809A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65544" y="-335"/>
              <a:ext cx="5877230" cy="372143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3141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1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xmlns="" id="{85B0815E-45B3-4AED-BCFF-744A73809326}"/>
              </a:ext>
            </a:extLst>
          </p:cNvPr>
          <p:cNvSpPr txBox="1"/>
          <p:nvPr/>
        </p:nvSpPr>
        <p:spPr>
          <a:xfrm>
            <a:off x="1625665" y="1336004"/>
            <a:ext cx="9471123" cy="4819765"/>
          </a:xfrm>
          <a:prstGeom prst="rect">
            <a:avLst/>
          </a:prstGeom>
          <a:noFill/>
        </p:spPr>
        <p:txBody>
          <a:bodyPr wrap="square" lIns="91422" tIns="45711" rIns="91422" bIns="45711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!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algn="just">
              <a:lnSpc>
                <a:spcPct val="120000"/>
              </a:lnSpc>
            </a:pP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group fb: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Giáo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viên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Tiểu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học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lớp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5-EduFive qua </a:t>
            </a:r>
            <a:r>
              <a:rPr lang="en-US" altLang="zh-CN" sz="3200" dirty="0" err="1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đường</a:t>
            </a:r>
            <a:r>
              <a:rPr lang="en-US" altLang="zh-CN" sz="3200" dirty="0">
                <a:solidFill>
                  <a:srgbClr val="5C8D89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</a:rPr>
              <a:t> link: </a:t>
            </a:r>
          </a:p>
          <a:p>
            <a:pPr algn="ctr">
              <a:lnSpc>
                <a:spcPct val="120000"/>
              </a:lnSpc>
            </a:pPr>
            <a:r>
              <a:rPr lang="en-US" altLang="zh-CN" sz="3200" dirty="0">
                <a:solidFill>
                  <a:srgbClr val="C00000"/>
                </a:solidFill>
                <a:latin typeface="UTM Aquarelle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https://www.facebook.com/groups/439653980716707</a:t>
            </a:r>
            <a:endParaRPr lang="en-US" altLang="zh-CN" sz="3200" dirty="0">
              <a:solidFill>
                <a:srgbClr val="C00000"/>
              </a:solidFill>
              <a:latin typeface="UTM Aquarelle" pitchFamily="18" charset="0"/>
              <a:ea typeface="inpin heiti" charset="-122"/>
              <a:cs typeface="Times New Roman" panose="02020603050405020304" pitchFamily="18" charset="0"/>
            </a:endParaRPr>
          </a:p>
          <a:p>
            <a:pPr algn="ctr">
              <a:lnSpc>
                <a:spcPct val="120000"/>
              </a:lnSpc>
            </a:pPr>
            <a:r>
              <a:rPr lang="en-US" altLang="zh-CN" sz="3200" b="1" dirty="0" err="1">
                <a:solidFill>
                  <a:srgbClr val="F20051"/>
                </a:solidFill>
                <a:latin typeface="UTM Dai Co Viet" pitchFamily="18" charset="0"/>
                <a:ea typeface="inpin heiti" charset="-122"/>
                <a:cs typeface="Times New Roman" panose="02020603050405020304" pitchFamily="18" charset="0"/>
              </a:rPr>
              <a:t>EduFive</a:t>
            </a:r>
            <a:endParaRPr lang="zh-CN" altLang="en-US" sz="3200" b="1" dirty="0">
              <a:solidFill>
                <a:srgbClr val="F20051"/>
              </a:solidFill>
              <a:latin typeface="UTM Dai Co Viet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45397" y="472174"/>
            <a:ext cx="3502883" cy="1015663"/>
          </a:xfrm>
          <a:prstGeom prst="rect">
            <a:avLst/>
          </a:prstGeom>
          <a:noFill/>
        </p:spPr>
        <p:txBody>
          <a:bodyPr wrap="none" lIns="91438" tIns="45719" rIns="91438" bIns="45719" rtlCol="0">
            <a:spAutoFit/>
          </a:bodyPr>
          <a:lstStyle/>
          <a:p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Cảm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 </a:t>
            </a:r>
            <a:r>
              <a:rPr lang="en-US" sz="6000" dirty="0" err="1">
                <a:solidFill>
                  <a:srgbClr val="F20051"/>
                </a:solidFill>
                <a:latin typeface="UTM Mother" pitchFamily="18" charset="0"/>
              </a:rPr>
              <a:t>ơn</a:t>
            </a:r>
            <a:r>
              <a:rPr lang="en-US" sz="6000" dirty="0">
                <a:solidFill>
                  <a:srgbClr val="F20051"/>
                </a:solidFill>
                <a:latin typeface="UTM Mother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624062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对话气泡: 矩形 1">
            <a:extLst>
              <a:ext uri="{FF2B5EF4-FFF2-40B4-BE49-F238E27FC236}">
                <a16:creationId xmlns:a16="http://schemas.microsoft.com/office/drawing/2014/main" xmlns="" id="{0504D9B6-DF90-48FC-AE38-9CA30DAFF320}"/>
              </a:ext>
            </a:extLst>
          </p:cNvPr>
          <p:cNvSpPr/>
          <p:nvPr/>
        </p:nvSpPr>
        <p:spPr>
          <a:xfrm flipH="1">
            <a:off x="2465234" y="833717"/>
            <a:ext cx="5044140" cy="1898305"/>
          </a:xfrm>
          <a:prstGeom prst="wedgeRectCallout">
            <a:avLst>
              <a:gd name="adj1" fmla="val 59290"/>
              <a:gd name="adj2" fmla="val 48818"/>
            </a:avLst>
          </a:prstGeom>
          <a:ln/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3" name="图片 12">
            <a:extLst>
              <a:ext uri="{FF2B5EF4-FFF2-40B4-BE49-F238E27FC236}">
                <a16:creationId xmlns:a16="http://schemas.microsoft.com/office/drawing/2014/main" xmlns="" id="{D064DF19-CA54-42A6-84EF-AE5DA23560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00020" y="1963011"/>
            <a:ext cx="2712007" cy="4969011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31E8EC33-6471-4256-872E-15ED2C2A32E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6833"/>
          <a:stretch/>
        </p:blipFill>
        <p:spPr>
          <a:xfrm>
            <a:off x="9324353" y="3433695"/>
            <a:ext cx="2320084" cy="3264556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F43BBA9-BD0F-44F9-9BFC-73A360E07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863" y="2796470"/>
            <a:ext cx="1572307" cy="3860714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sp>
        <p:nvSpPr>
          <p:cNvPr id="2" name="对话气泡: 矩形 1">
            <a:extLst>
              <a:ext uri="{FF2B5EF4-FFF2-40B4-BE49-F238E27FC236}">
                <a16:creationId xmlns:a16="http://schemas.microsoft.com/office/drawing/2014/main" xmlns="" id="{0504D9B6-DF90-48FC-AE38-9CA30DAFF320}"/>
              </a:ext>
            </a:extLst>
          </p:cNvPr>
          <p:cNvSpPr/>
          <p:nvPr/>
        </p:nvSpPr>
        <p:spPr>
          <a:xfrm flipH="1">
            <a:off x="2465234" y="766483"/>
            <a:ext cx="4970989" cy="1849716"/>
          </a:xfrm>
          <a:prstGeom prst="wedgeRectCallout">
            <a:avLst>
              <a:gd name="adj1" fmla="val 59290"/>
              <a:gd name="adj2" fmla="val 48818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2747420" y="833718"/>
            <a:ext cx="453120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hãy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liệt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kê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ngữ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chỉ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thân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43012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2" grpId="0" animBg="1"/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0576" y="605117"/>
            <a:ext cx="9372600" cy="5836023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689585" y="833717"/>
            <a:ext cx="8441967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chỉ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thân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gia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đình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: 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cha,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mẹ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chú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dì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bà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cố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cụ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thím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mợ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cô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bác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cậu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chị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cháu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chắt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chút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dượng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rể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chị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dâu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,…</a:t>
            </a:r>
            <a:endParaRPr lang="zh-CN" altLang="en-US" sz="3200" b="1" dirty="0">
              <a:solidFill>
                <a:srgbClr val="FF000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0503" y="2895819"/>
            <a:ext cx="3451993" cy="365774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776" y="2895820"/>
            <a:ext cx="4369203" cy="367503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4325" y="3136737"/>
            <a:ext cx="2126940" cy="344564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106" y="2994425"/>
            <a:ext cx="2475055" cy="3608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60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59886" y="246046"/>
            <a:ext cx="7424538" cy="6016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416" y="0"/>
            <a:ext cx="5434584" cy="29314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F43BBA9-BD0F-44F9-9BFC-73A360E078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39781" y="2479080"/>
            <a:ext cx="2220105" cy="437892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47517"/>
            <a:ext cx="12192000" cy="24104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862903" y="815557"/>
            <a:ext cx="392059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hãy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liệt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kê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chỉ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gần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gũi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trường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41055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250"/>
                            </p:stCondLst>
                            <p:childTnLst>
                              <p:par>
                                <p:cTn id="1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250576" y="605117"/>
            <a:ext cx="9372600" cy="5836023"/>
          </a:xfrm>
          <a:prstGeom prst="roundRect">
            <a:avLst/>
          </a:prstGeom>
          <a:solidFill>
            <a:schemeClr val="bg1"/>
          </a:solidFill>
          <a:ln w="57150">
            <a:noFill/>
            <a:prstDash val="dash"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689585" y="833717"/>
            <a:ext cx="8356623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Những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chỉ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người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gần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gũi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trong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trường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latin typeface="UTM Neo Sans Intel" pitchFamily="18" charset="0"/>
                <a:ea typeface="思源黑体 CN Bold" panose="020B0800000000000000" pitchFamily="34" charset="-122"/>
              </a:rPr>
              <a:t>học</a:t>
            </a:r>
            <a:r>
              <a:rPr lang="en-US" altLang="zh-CN" sz="3200" b="1" dirty="0" smtClean="0">
                <a:latin typeface="UTM Neo Sans Intel" pitchFamily="18" charset="0"/>
                <a:ea typeface="思源黑体 CN Bold" panose="020B0800000000000000" pitchFamily="34" charset="-122"/>
              </a:rPr>
              <a:t>: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thầy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giáo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cô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giáo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bạn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bè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bạn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thân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lớp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trưởng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chị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lớp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trên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anh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(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chị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)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phụ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trách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đội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lớp</a:t>
            </a:r>
            <a:r>
              <a:rPr lang="en-US" altLang="zh-CN" sz="3200" b="1" dirty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dưới</a:t>
            </a:r>
            <a:r>
              <a:rPr lang="en-US" altLang="zh-CN" sz="3200" b="1" dirty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bác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bảo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vệ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cô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lao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công</a:t>
            </a:r>
            <a:r>
              <a:rPr lang="en-US" altLang="zh-CN" sz="3200" b="1" dirty="0" smtClean="0">
                <a:solidFill>
                  <a:srgbClr val="FF0000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,…</a:t>
            </a:r>
            <a:endParaRPr lang="zh-CN" altLang="en-US" sz="3200" b="1" dirty="0">
              <a:solidFill>
                <a:srgbClr val="FF0000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3815" y="4131086"/>
            <a:ext cx="1522745" cy="270406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115687" y="4249846"/>
            <a:ext cx="1397711" cy="246654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53742" y="2621280"/>
            <a:ext cx="4134116" cy="4410039"/>
          </a:xfrm>
          <a:prstGeom prst="rect">
            <a:avLst/>
          </a:prstGeom>
        </p:spPr>
      </p:pic>
      <p:pic>
        <p:nvPicPr>
          <p:cNvPr id="1026" name="Picture 2" descr="Không có mô tả ảnh.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64887" y1="5040" x2="77106" y2="91937"/>
                        <a14:foregroundMark x1="95492" y1="45932" x2="94306" y2="53708"/>
                        <a14:foregroundMark x1="92171" y1="39885" x2="96204" y2="42477"/>
                        <a14:foregroundMark x1="93594" y1="39021" x2="96797" y2="42693"/>
                        <a14:foregroundMark x1="93950" y1="51260" x2="87544" y2="62347"/>
                        <a14:foregroundMark x1="51483" y1="45140" x2="58956" y2="63355"/>
                        <a14:foregroundMark x1="11032" y1="96184" x2="20285" y2="89849"/>
                        <a14:foregroundMark x1="34045" y1="57235" x2="37011" y2="53924"/>
                        <a14:foregroundMark x1="3440" y1="53564" x2="6406" y2="58099"/>
                        <a14:foregroundMark x1="41637" y1="30742" x2="41637" y2="31461"/>
                        <a14:foregroundMark x1="17659" y1="11721" x2="12731" y2="21945"/>
                        <a14:foregroundMark x1="22998" y1="14339" x2="39836" y2="22319"/>
                        <a14:foregroundMark x1="32033" y1="33666" x2="33265" y2="40648"/>
                        <a14:foregroundMark x1="13347" y1="31172" x2="7392" y2="42768"/>
                        <a14:foregroundMark x1="12115" y1="48254" x2="28953" y2="46135"/>
                        <a14:foregroundMark x1="13963" y1="51995" x2="30185" y2="49377"/>
                        <a14:foregroundMark x1="63450" y1="36908" x2="70637" y2="47880"/>
                        <a14:foregroundMark x1="73717" y1="31172" x2="75359" y2="4576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936" y="3095572"/>
            <a:ext cx="2245840" cy="370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31376" y="3407481"/>
            <a:ext cx="4008688" cy="34646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9293" y="3071856"/>
            <a:ext cx="1466394" cy="37373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66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35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575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6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17513" y="0"/>
            <a:ext cx="6430647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416" y="183028"/>
            <a:ext cx="4926584" cy="293146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xmlns="" id="{7F43BBA9-BD0F-44F9-9BFC-73A360E078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02553" y="2721458"/>
            <a:ext cx="2060309" cy="414595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xmlns="" id="{DC9F7131-214B-44D0-BE01-E9ED6C6438E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00"/>
          <a:stretch/>
        </p:blipFill>
        <p:spPr>
          <a:xfrm>
            <a:off x="0" y="4447517"/>
            <a:ext cx="4962144" cy="2410483"/>
          </a:xfrm>
          <a:prstGeom prst="rect">
            <a:avLst/>
          </a:prstGeom>
        </p:spPr>
      </p:pic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94B9A4E1-A6D1-48D0-8ACE-80AD0DAA4FBA}"/>
              </a:ext>
            </a:extLst>
          </p:cNvPr>
          <p:cNvSpPr txBox="1"/>
          <p:nvPr/>
        </p:nvSpPr>
        <p:spPr>
          <a:xfrm>
            <a:off x="1557013" y="1012098"/>
            <a:ext cx="37555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Em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hãy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liệt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kê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từ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chỉ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các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nghề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nghiệp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khác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 </a:t>
            </a:r>
            <a:r>
              <a:rPr lang="en-US" altLang="zh-CN" sz="3200" b="1" dirty="0" err="1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nhau</a:t>
            </a:r>
            <a:r>
              <a:rPr lang="en-US" altLang="zh-CN" sz="3200" b="1" dirty="0" smtClean="0">
                <a:solidFill>
                  <a:srgbClr val="E34E0B"/>
                </a:solidFill>
                <a:latin typeface="UTM Neo Sans Intel" pitchFamily="18" charset="0"/>
                <a:ea typeface="思源黑体 CN Bold" panose="020B0800000000000000" pitchFamily="34" charset="-122"/>
              </a:rPr>
              <a:t>.</a:t>
            </a:r>
            <a:endParaRPr lang="zh-CN" altLang="en-US" sz="3200" b="1" dirty="0">
              <a:solidFill>
                <a:srgbClr val="E34E0B"/>
              </a:solidFill>
              <a:latin typeface="UTM Neo Sans Intel" pitchFamily="18" charset="0"/>
              <a:ea typeface="思源黑体 CN Bold" panose="020B0800000000000000" pitchFamily="3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415621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5.2.11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2567</TotalTime>
  <Words>1588</Words>
  <Application>Microsoft Office PowerPoint</Application>
  <PresentationFormat>Custom</PresentationFormat>
  <Paragraphs>206</Paragraphs>
  <Slides>44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44</vt:i4>
      </vt:variant>
    </vt:vector>
  </HeadingPairs>
  <TitlesOfParts>
    <vt:vector size="63" baseType="lpstr">
      <vt:lpstr>Arial</vt:lpstr>
      <vt:lpstr>等线 Light</vt:lpstr>
      <vt:lpstr>UTM Dai Co Viet</vt:lpstr>
      <vt:lpstr>UTM Netmuc KT</vt:lpstr>
      <vt:lpstr>UTM Gille Classic</vt:lpstr>
      <vt:lpstr>UTM Mother</vt:lpstr>
      <vt:lpstr>Calibri</vt:lpstr>
      <vt:lpstr>UTM Soraya</vt:lpstr>
      <vt:lpstr>inpin heiti</vt:lpstr>
      <vt:lpstr>等线</vt:lpstr>
      <vt:lpstr>UTM Neo Sans Intel</vt:lpstr>
      <vt:lpstr>UTM A&amp;S Graceland</vt:lpstr>
      <vt:lpstr>UTM Scriptina KT</vt:lpstr>
      <vt:lpstr>UTM Aquarelle</vt:lpstr>
      <vt:lpstr>Times New Roman</vt:lpstr>
      <vt:lpstr>思源黑体 CN Bold</vt:lpstr>
      <vt:lpstr>UTM Arruba KT</vt:lpstr>
      <vt:lpstr>UTM Isadora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DoubleOX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</cp:lastModifiedBy>
  <cp:revision>120</cp:revision>
  <dcterms:created xsi:type="dcterms:W3CDTF">2021-07-02T00:58:11Z</dcterms:created>
  <dcterms:modified xsi:type="dcterms:W3CDTF">2021-12-10T15:25:32Z</dcterms:modified>
</cp:coreProperties>
</file>