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263" r:id="rId2"/>
    <p:sldId id="451" r:id="rId3"/>
    <p:sldId id="277" r:id="rId4"/>
    <p:sldId id="482" r:id="rId5"/>
    <p:sldId id="489" r:id="rId6"/>
    <p:sldId id="490" r:id="rId7"/>
    <p:sldId id="491" r:id="rId8"/>
    <p:sldId id="258" r:id="rId9"/>
    <p:sldId id="499" r:id="rId10"/>
    <p:sldId id="493" r:id="rId11"/>
    <p:sldId id="494" r:id="rId12"/>
    <p:sldId id="273" r:id="rId13"/>
    <p:sldId id="495" r:id="rId14"/>
    <p:sldId id="496" r:id="rId15"/>
    <p:sldId id="485" r:id="rId16"/>
    <p:sldId id="260" r:id="rId17"/>
    <p:sldId id="500" r:id="rId18"/>
    <p:sldId id="502" r:id="rId19"/>
    <p:sldId id="501" r:id="rId20"/>
    <p:sldId id="503" r:id="rId21"/>
    <p:sldId id="504" r:id="rId22"/>
    <p:sldId id="505" r:id="rId23"/>
    <p:sldId id="506" r:id="rId24"/>
    <p:sldId id="276" r:id="rId25"/>
    <p:sldId id="507" r:id="rId26"/>
    <p:sldId id="486" r:id="rId27"/>
    <p:sldId id="498" r:id="rId28"/>
    <p:sldId id="476" r:id="rId29"/>
    <p:sldId id="492" r:id="rId30"/>
    <p:sldId id="477" r:id="rId31"/>
    <p:sldId id="509" r:id="rId32"/>
    <p:sldId id="510" r:id="rId33"/>
    <p:sldId id="511" r:id="rId34"/>
    <p:sldId id="508"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EAF9"/>
    <a:srgbClr val="E5D4C2"/>
    <a:srgbClr val="ECBCBF"/>
    <a:srgbClr val="DC5F6E"/>
    <a:srgbClr val="F5D8CC"/>
    <a:srgbClr val="A496AA"/>
    <a:srgbClr val="A49686"/>
    <a:srgbClr val="D1BEB1"/>
    <a:srgbClr val="8A9184"/>
    <a:srgbClr val="9FB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61" autoAdjust="0"/>
    <p:restoredTop sz="73469" autoAdjust="0"/>
  </p:normalViewPr>
  <p:slideViewPr>
    <p:cSldViewPr>
      <p:cViewPr>
        <p:scale>
          <a:sx n="46" d="100"/>
          <a:sy n="46" d="100"/>
        </p:scale>
        <p:origin x="894" y="-14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Barlow Condensed" panose="00000506000000000000" charset="0"/>
              <a:ea typeface="Barlow Condensed" panose="00000506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Barlow Condensed" panose="00000506000000000000" charset="0"/>
              </a:rPr>
              <a:t>2021/12/8</a:t>
            </a:fld>
            <a:endParaRPr lang="zh-CN" altLang="en-US">
              <a:ea typeface="Barlow Condensed" panose="00000506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Barlow Condensed" panose="00000506000000000000" charset="0"/>
              <a:ea typeface="Barlow Condensed" panose="00000506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Barlow Condensed" panose="00000506000000000000" charset="0"/>
              </a:rPr>
              <a:t>‹#›</a:t>
            </a:fld>
            <a:endParaRPr lang="zh-CN" altLang="en-US">
              <a:ea typeface="Barlow Condensed" panose="00000506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arlow Condensed" panose="00000506000000000000" charset="0"/>
                <a:ea typeface="Barlow Condensed" panose="00000506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arlow Condensed" panose="00000506000000000000" charset="0"/>
                <a:ea typeface="Barlow Condensed" panose="00000506000000000000" charset="0"/>
              </a:defRPr>
            </a:lvl1pPr>
          </a:lstStyle>
          <a:p>
            <a:fld id="{F0B52DB0-2F8E-4179-9641-A0F2495CABE7}" type="datetimeFigureOut">
              <a:rPr lang="zh-CN" altLang="en-US" smtClean="0"/>
              <a:t>2021/12/8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arlow Condensed" panose="00000506000000000000" charset="0"/>
                <a:ea typeface="Barlow Condensed" panose="00000506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arlow Condensed" panose="00000506000000000000" charset="0"/>
                <a:ea typeface="Barlow Condensed" panose="00000506000000000000" charset="0"/>
              </a:defRPr>
            </a:lvl1pPr>
          </a:lstStyle>
          <a:p>
            <a:fld id="{BA603289-FF91-4068-9D38-DAAED87F143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Condensed" panose="00000506000000000000" charset="0"/>
        <a:ea typeface="Barlow Condensed" panose="00000506000000000000" charset="0"/>
        <a:cs typeface="+mn-cs"/>
      </a:defRPr>
    </a:lvl1pPr>
    <a:lvl2pPr marL="457200" algn="l" defTabSz="914400" rtl="0" eaLnBrk="1" latinLnBrk="0" hangingPunct="1">
      <a:defRPr sz="1200" kern="1200">
        <a:solidFill>
          <a:schemeClr val="tx1"/>
        </a:solidFill>
        <a:latin typeface="Barlow Condensed" panose="00000506000000000000" charset="0"/>
        <a:ea typeface="Barlow Condensed" panose="00000506000000000000" charset="0"/>
        <a:cs typeface="+mn-cs"/>
      </a:defRPr>
    </a:lvl2pPr>
    <a:lvl3pPr marL="914400" algn="l" defTabSz="914400" rtl="0" eaLnBrk="1" latinLnBrk="0" hangingPunct="1">
      <a:defRPr sz="1200" kern="1200">
        <a:solidFill>
          <a:schemeClr val="tx1"/>
        </a:solidFill>
        <a:latin typeface="Barlow Condensed" panose="00000506000000000000" charset="0"/>
        <a:ea typeface="Barlow Condensed" panose="00000506000000000000" charset="0"/>
        <a:cs typeface="+mn-cs"/>
      </a:defRPr>
    </a:lvl3pPr>
    <a:lvl4pPr marL="1371600" algn="l" defTabSz="914400" rtl="0" eaLnBrk="1" latinLnBrk="0" hangingPunct="1">
      <a:defRPr sz="1200" kern="1200">
        <a:solidFill>
          <a:schemeClr val="tx1"/>
        </a:solidFill>
        <a:latin typeface="Barlow Condensed" panose="00000506000000000000" charset="0"/>
        <a:ea typeface="Barlow Condensed" panose="00000506000000000000" charset="0"/>
        <a:cs typeface="+mn-cs"/>
      </a:defRPr>
    </a:lvl4pPr>
    <a:lvl5pPr marL="1828800" algn="l" defTabSz="914400" rtl="0" eaLnBrk="1" latinLnBrk="0" hangingPunct="1">
      <a:defRPr sz="1200" kern="1200">
        <a:solidFill>
          <a:schemeClr val="tx1"/>
        </a:solidFill>
        <a:latin typeface="Barlow Condensed" panose="00000506000000000000" charset="0"/>
        <a:ea typeface="Barlow Condensed" panose="00000506000000000000"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cs typeface="Arial" panose="020B0604020202020204" pitchFamily="34" charset="0"/>
              </a:rPr>
              <a:t>Ngày nay, nối tiếp truyền thống tốt đẹp về y đức của danh y Hải Thượng Lãn Ông nói riêng và của các thế hệ thầy thuốc nói chung, đội ngũ y bác sĩ của chúng ta đang ngày đêm chiến đấu hết mình để vừa khám chữa bệnh cho nhân dân vừa chống dịch co-vid19. Chúng ta cùng thực hiện tốt 5K để chống dịch.</a:t>
            </a:r>
          </a:p>
          <a:p>
            <a:endParaRPr lang="en-US"/>
          </a:p>
        </p:txBody>
      </p:sp>
      <p:sp>
        <p:nvSpPr>
          <p:cNvPr id="4" name="Slide Number Placeholder 3"/>
          <p:cNvSpPr>
            <a:spLocks noGrp="1"/>
          </p:cNvSpPr>
          <p:nvPr>
            <p:ph type="sldNum" sz="quarter" idx="5"/>
          </p:nvPr>
        </p:nvSpPr>
        <p:spPr/>
        <p:txBody>
          <a:bodyPr/>
          <a:lstStyle/>
          <a:p>
            <a:fld id="{BA603289-FF91-4068-9D38-DAAED87F1433}" type="slidenum">
              <a:rPr lang="zh-CN" altLang="en-US" smtClean="0"/>
              <a:t>29</a:t>
            </a:fld>
            <a:endParaRPr lang="zh-CN" altLang="en-US"/>
          </a:p>
        </p:txBody>
      </p:sp>
    </p:spTree>
    <p:extLst>
      <p:ext uri="{BB962C8B-B14F-4D97-AF65-F5344CB8AC3E}">
        <p14:creationId xmlns:p14="http://schemas.microsoft.com/office/powerpoint/2010/main" val="208591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03289-FF91-4068-9D38-DAAED87F1433}" type="slidenum">
              <a:rPr lang="zh-CN" altLang="en-US" smtClean="0"/>
              <a:t>33</a:t>
            </a:fld>
            <a:endParaRPr lang="zh-CN" altLang="en-US"/>
          </a:p>
        </p:txBody>
      </p:sp>
    </p:spTree>
    <p:extLst>
      <p:ext uri="{BB962C8B-B14F-4D97-AF65-F5344CB8AC3E}">
        <p14:creationId xmlns:p14="http://schemas.microsoft.com/office/powerpoint/2010/main" val="293968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sp>
        <p:nvSpPr>
          <p:cNvPr id="7" name="Google Shape;11;p18">
            <a:extLst>
              <a:ext uri="{FF2B5EF4-FFF2-40B4-BE49-F238E27FC236}">
                <a16:creationId xmlns:a16="http://schemas.microsoft.com/office/drawing/2014/main" id="{0AB28385-D7E3-4CFF-A2F5-5205096B3809}"/>
              </a:ext>
            </a:extLst>
          </p:cNvPr>
          <p:cNvSpPr/>
          <p:nvPr userDrawn="1"/>
        </p:nvSpPr>
        <p:spPr>
          <a:xfrm>
            <a:off x="-2977008" y="-401996"/>
            <a:ext cx="1368152" cy="1325563"/>
          </a:xfrm>
          <a:prstGeom prst="ellipse">
            <a:avLst/>
          </a:prstGeom>
          <a:blipFill rotWithShape="1">
            <a:blip r:embed="rId1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grpSp>
        <p:nvGrpSpPr>
          <p:cNvPr id="17" name="Group 16">
            <a:extLst>
              <a:ext uri="{FF2B5EF4-FFF2-40B4-BE49-F238E27FC236}">
                <a16:creationId xmlns:a16="http://schemas.microsoft.com/office/drawing/2014/main" id="{C9E753E6-E4DC-48CE-B356-910C6459B5DD}"/>
              </a:ext>
            </a:extLst>
          </p:cNvPr>
          <p:cNvGrpSpPr/>
          <p:nvPr/>
        </p:nvGrpSpPr>
        <p:grpSpPr>
          <a:xfrm>
            <a:off x="3929114" y="657439"/>
            <a:ext cx="4194504" cy="1518036"/>
            <a:chOff x="3893440" y="1193126"/>
            <a:chExt cx="4194504" cy="1518036"/>
          </a:xfrm>
        </p:grpSpPr>
        <p:sp>
          <p:nvSpPr>
            <p:cNvPr id="20" name="缺角矩形 3">
              <a:extLst>
                <a:ext uri="{FF2B5EF4-FFF2-40B4-BE49-F238E27FC236}">
                  <a16:creationId xmlns:a16="http://schemas.microsoft.com/office/drawing/2014/main" id="{7742C13C-5DCE-409F-B359-C32925112B78}"/>
                </a:ext>
              </a:extLst>
            </p:cNvPr>
            <p:cNvSpPr/>
            <p:nvPr/>
          </p:nvSpPr>
          <p:spPr>
            <a:xfrm>
              <a:off x="3893440" y="1387911"/>
              <a:ext cx="4194504" cy="892355"/>
            </a:xfrm>
            <a:prstGeom prst="plaqu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D46D57BE-E445-4C4B-B36A-5AAED1B33329}"/>
                </a:ext>
              </a:extLst>
            </p:cNvPr>
            <p:cNvPicPr>
              <a:picLocks noChangeAspect="1"/>
            </p:cNvPicPr>
            <p:nvPr/>
          </p:nvPicPr>
          <p:blipFill>
            <a:blip r:embed="rId7"/>
            <a:stretch>
              <a:fillRect/>
            </a:stretch>
          </p:blipFill>
          <p:spPr>
            <a:xfrm>
              <a:off x="4301245" y="1193126"/>
              <a:ext cx="3475021" cy="1518036"/>
            </a:xfrm>
            <a:prstGeom prst="rect">
              <a:avLst/>
            </a:prstGeom>
          </p:spPr>
        </p:pic>
      </p:grpSp>
      <p:pic>
        <p:nvPicPr>
          <p:cNvPr id="7" name="Picture 6" descr="Text&#10;&#10;Description automatically generated">
            <a:extLst>
              <a:ext uri="{FF2B5EF4-FFF2-40B4-BE49-F238E27FC236}">
                <a16:creationId xmlns:a16="http://schemas.microsoft.com/office/drawing/2014/main" id="{029CFA2B-0B34-4D04-A6B2-C096239B0E92}"/>
              </a:ext>
            </a:extLst>
          </p:cNvPr>
          <p:cNvPicPr>
            <a:picLocks noChangeAspect="1"/>
          </p:cNvPicPr>
          <p:nvPr/>
        </p:nvPicPr>
        <p:blipFill rotWithShape="1">
          <a:blip r:embed="rId8">
            <a:extLst>
              <a:ext uri="{28A0092B-C50C-407E-A947-70E740481C1C}">
                <a14:useLocalDpi xmlns:a14="http://schemas.microsoft.com/office/drawing/2010/main" val="0"/>
              </a:ext>
            </a:extLst>
          </a:blip>
          <a:srcRect t="19184" b="39051"/>
          <a:stretch/>
        </p:blipFill>
        <p:spPr>
          <a:xfrm>
            <a:off x="114365" y="1656254"/>
            <a:ext cx="11221968" cy="2304257"/>
          </a:xfrm>
          <a:prstGeom prst="rect">
            <a:avLst/>
          </a:prstGeom>
        </p:spPr>
      </p:pic>
      <p:pic>
        <p:nvPicPr>
          <p:cNvPr id="3" name="Picture 2">
            <a:extLst>
              <a:ext uri="{FF2B5EF4-FFF2-40B4-BE49-F238E27FC236}">
                <a16:creationId xmlns:a16="http://schemas.microsoft.com/office/drawing/2014/main" id="{67D5818F-CBCD-473B-8E2E-C62BF7188B5F}"/>
              </a:ext>
            </a:extLst>
          </p:cNvPr>
          <p:cNvPicPr>
            <a:picLocks noChangeAspect="1"/>
          </p:cNvPicPr>
          <p:nvPr/>
        </p:nvPicPr>
        <p:blipFill>
          <a:blip r:embed="rId9"/>
          <a:stretch>
            <a:fillRect/>
          </a:stretch>
        </p:blipFill>
        <p:spPr>
          <a:xfrm>
            <a:off x="3227943" y="3130493"/>
            <a:ext cx="6029467" cy="859611"/>
          </a:xfrm>
          <a:prstGeom prst="rect">
            <a:avLst/>
          </a:prstGeom>
        </p:spPr>
      </p:pic>
      <p:pic>
        <p:nvPicPr>
          <p:cNvPr id="4" name="Picture 3">
            <a:extLst>
              <a:ext uri="{FF2B5EF4-FFF2-40B4-BE49-F238E27FC236}">
                <a16:creationId xmlns:a16="http://schemas.microsoft.com/office/drawing/2014/main" id="{CD72809C-B805-4225-A516-5C17726EC042}"/>
              </a:ext>
            </a:extLst>
          </p:cNvPr>
          <p:cNvPicPr>
            <a:picLocks noChangeAspect="1"/>
          </p:cNvPicPr>
          <p:nvPr/>
        </p:nvPicPr>
        <p:blipFill>
          <a:blip r:embed="rId10"/>
          <a:stretch>
            <a:fillRect/>
          </a:stretch>
        </p:blipFill>
        <p:spPr>
          <a:xfrm>
            <a:off x="4895351" y="4069013"/>
            <a:ext cx="3907875"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tree, nature&#10;&#10;Description automatically generated">
            <a:extLst>
              <a:ext uri="{FF2B5EF4-FFF2-40B4-BE49-F238E27FC236}">
                <a16:creationId xmlns:a16="http://schemas.microsoft.com/office/drawing/2014/main" id="{C7E4583F-1A2D-48A4-93FF-BB7442D5119B}"/>
              </a:ext>
            </a:extLst>
          </p:cNvPr>
          <p:cNvPicPr>
            <a:picLocks noChangeAspect="1"/>
          </p:cNvPicPr>
          <p:nvPr/>
        </p:nvPicPr>
        <p:blipFill rotWithShape="1">
          <a:blip r:embed="rId2">
            <a:extLst>
              <a:ext uri="{28A0092B-C50C-407E-A947-70E740481C1C}">
                <a14:useLocalDpi xmlns:a14="http://schemas.microsoft.com/office/drawing/2010/main" val="0"/>
              </a:ext>
            </a:extLst>
          </a:blip>
          <a:srcRect l="-1" t="36546" r="48860" b="-2"/>
          <a:stretch/>
        </p:blipFill>
        <p:spPr>
          <a:xfrm>
            <a:off x="4234814" y="0"/>
            <a:ext cx="7968310" cy="685800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3BC0E91-5D4A-4683-9215-64EB281DCA64}"/>
              </a:ext>
            </a:extLst>
          </p:cNvPr>
          <p:cNvSpPr/>
          <p:nvPr/>
        </p:nvSpPr>
        <p:spPr>
          <a:xfrm>
            <a:off x="170742" y="4058482"/>
            <a:ext cx="8831223" cy="231242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3356">
              <a:lnSpc>
                <a:spcPct val="150000"/>
              </a:lnSpc>
              <a:defRPr/>
            </a:pPr>
            <a:r>
              <a:rPr lang="en-US" sz="3200" b="1" dirty="0" err="1">
                <a:solidFill>
                  <a:srgbClr val="002060"/>
                </a:solidFill>
                <a:latin typeface="UVN Mang Cau" panose="03060702040402020B04" pitchFamily="66" charset="0"/>
              </a:rPr>
              <a:t>Công</a:t>
            </a:r>
            <a:r>
              <a:rPr lang="en-US" sz="3200" b="1" dirty="0">
                <a:solidFill>
                  <a:srgbClr val="002060"/>
                </a:solidFill>
                <a:latin typeface="UVN Mang Cau" panose="03060702040402020B04" pitchFamily="66" charset="0"/>
              </a:rPr>
              <a:t> </a:t>
            </a:r>
            <a:r>
              <a:rPr lang="en-US" sz="3200" b="1" err="1">
                <a:solidFill>
                  <a:srgbClr val="002060"/>
                </a:solidFill>
                <a:latin typeface="UVN Mang Cau" panose="03060702040402020B04" pitchFamily="66" charset="0"/>
              </a:rPr>
              <a:t>danh</a:t>
            </a:r>
            <a:r>
              <a:rPr lang="en-US" sz="3200" b="1">
                <a:solidFill>
                  <a:srgbClr val="002060"/>
                </a:solidFill>
                <a:latin typeface="UVN Mang Cau" panose="03060702040402020B04" pitchFamily="66" charset="0"/>
              </a:rPr>
              <a:t> trước </a:t>
            </a:r>
            <a:r>
              <a:rPr lang="en-US" sz="3200" b="1" err="1">
                <a:solidFill>
                  <a:srgbClr val="002060"/>
                </a:solidFill>
                <a:latin typeface="UVN Mang Cau" panose="03060702040402020B04" pitchFamily="66" charset="0"/>
              </a:rPr>
              <a:t>mắt</a:t>
            </a:r>
            <a:r>
              <a:rPr lang="en-US" sz="3200" b="1">
                <a:solidFill>
                  <a:srgbClr val="002060"/>
                </a:solidFill>
                <a:latin typeface="UVN Mang Cau" panose="03060702040402020B04" pitchFamily="66" charset="0"/>
              </a:rPr>
              <a:t>  trôi </a:t>
            </a:r>
            <a:r>
              <a:rPr lang="en-US" sz="3200" b="1" err="1">
                <a:solidFill>
                  <a:srgbClr val="002060"/>
                </a:solidFill>
                <a:latin typeface="UVN Mang Cau" panose="03060702040402020B04" pitchFamily="66" charset="0"/>
              </a:rPr>
              <a:t>như</a:t>
            </a:r>
            <a:r>
              <a:rPr lang="en-US" sz="3200" b="1">
                <a:solidFill>
                  <a:srgbClr val="002060"/>
                </a:solidFill>
                <a:latin typeface="UVN Mang Cau" panose="03060702040402020B04" pitchFamily="66" charset="0"/>
              </a:rPr>
              <a:t> nước</a:t>
            </a:r>
          </a:p>
          <a:p>
            <a:pPr algn="ctr" defTabSz="703356">
              <a:lnSpc>
                <a:spcPct val="150000"/>
              </a:lnSpc>
              <a:defRPr/>
            </a:pPr>
            <a:endParaRPr lang="en-US" sz="3200" b="1" dirty="0">
              <a:solidFill>
                <a:srgbClr val="002060"/>
              </a:solidFill>
              <a:latin typeface="UVN Mang Cau" panose="03060702040402020B04" pitchFamily="66" charset="0"/>
            </a:endParaRPr>
          </a:p>
          <a:p>
            <a:pPr algn="ctr" defTabSz="703356">
              <a:lnSpc>
                <a:spcPct val="150000"/>
              </a:lnSpc>
              <a:defRPr/>
            </a:pPr>
            <a:r>
              <a:rPr lang="en-US" sz="3200" b="1" err="1">
                <a:solidFill>
                  <a:srgbClr val="002060"/>
                </a:solidFill>
                <a:latin typeface="UVN Mang Cau" panose="03060702040402020B04" pitchFamily="66" charset="0"/>
              </a:rPr>
              <a:t>Nhân</a:t>
            </a:r>
            <a:r>
              <a:rPr lang="en-US" sz="3200" b="1">
                <a:solidFill>
                  <a:srgbClr val="002060"/>
                </a:solidFill>
                <a:latin typeface="UVN Mang Cau" panose="03060702040402020B04" pitchFamily="66" charset="0"/>
              </a:rPr>
              <a:t> nghĩa trong </a:t>
            </a:r>
            <a:r>
              <a:rPr lang="en-US" sz="3200" b="1" err="1">
                <a:solidFill>
                  <a:srgbClr val="002060"/>
                </a:solidFill>
                <a:latin typeface="UVN Mang Cau" panose="03060702040402020B04" pitchFamily="66" charset="0"/>
              </a:rPr>
              <a:t>lòng</a:t>
            </a:r>
            <a:r>
              <a:rPr lang="en-US" sz="3200" b="1">
                <a:solidFill>
                  <a:srgbClr val="002060"/>
                </a:solidFill>
                <a:latin typeface="UVN Mang Cau" panose="03060702040402020B04" pitchFamily="66" charset="0"/>
              </a:rPr>
              <a:t>  chẳng </a:t>
            </a:r>
            <a:r>
              <a:rPr lang="en-US" sz="3200" b="1" dirty="0" err="1">
                <a:solidFill>
                  <a:srgbClr val="002060"/>
                </a:solidFill>
                <a:latin typeface="UVN Mang Cau" panose="03060702040402020B04" pitchFamily="66" charset="0"/>
              </a:rPr>
              <a:t>đổi</a:t>
            </a:r>
            <a:r>
              <a:rPr lang="en-US" sz="3200" b="1" dirty="0">
                <a:solidFill>
                  <a:srgbClr val="002060"/>
                </a:solidFill>
                <a:latin typeface="UVN Mang Cau" panose="03060702040402020B04" pitchFamily="66" charset="0"/>
              </a:rPr>
              <a:t> </a:t>
            </a:r>
            <a:r>
              <a:rPr lang="en-US" sz="3200" b="1" dirty="0" err="1">
                <a:solidFill>
                  <a:srgbClr val="002060"/>
                </a:solidFill>
                <a:latin typeface="UVN Mang Cau" panose="03060702040402020B04" pitchFamily="66" charset="0"/>
              </a:rPr>
              <a:t>phương</a:t>
            </a:r>
            <a:endParaRPr lang="en-US" sz="3200" b="1" dirty="0">
              <a:solidFill>
                <a:srgbClr val="002060"/>
              </a:solidFill>
              <a:latin typeface="UVN Mang Cau" panose="03060702040402020B04" pitchFamily="66" charset="0"/>
            </a:endParaRPr>
          </a:p>
        </p:txBody>
      </p:sp>
      <p:sp>
        <p:nvSpPr>
          <p:cNvPr id="21" name="Rectangle: Rounded Corners 20">
            <a:extLst>
              <a:ext uri="{FF2B5EF4-FFF2-40B4-BE49-F238E27FC236}">
                <a16:creationId xmlns:a16="http://schemas.microsoft.com/office/drawing/2014/main" id="{54582BE2-FBCA-4A1A-95BE-5BEFDBBD8492}"/>
              </a:ext>
            </a:extLst>
          </p:cNvPr>
          <p:cNvSpPr/>
          <p:nvPr/>
        </p:nvSpPr>
        <p:spPr>
          <a:xfrm>
            <a:off x="351142" y="841577"/>
            <a:ext cx="3728634" cy="762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3356">
              <a:defRPr/>
            </a:pPr>
            <a:r>
              <a:rPr lang="en-US" sz="3692" b="1" dirty="0" err="1">
                <a:solidFill>
                  <a:srgbClr val="002060"/>
                </a:solidFill>
              </a:rPr>
              <a:t>Luyện</a:t>
            </a:r>
            <a:r>
              <a:rPr lang="en-US" sz="3692" b="1" dirty="0">
                <a:solidFill>
                  <a:srgbClr val="002060"/>
                </a:solidFill>
              </a:rPr>
              <a:t> </a:t>
            </a:r>
            <a:r>
              <a:rPr lang="en-US" sz="3692" b="1" dirty="0" err="1">
                <a:solidFill>
                  <a:srgbClr val="002060"/>
                </a:solidFill>
              </a:rPr>
              <a:t>đọc</a:t>
            </a:r>
            <a:r>
              <a:rPr lang="en-US" sz="3692" b="1" dirty="0">
                <a:solidFill>
                  <a:srgbClr val="002060"/>
                </a:solidFill>
              </a:rPr>
              <a:t> </a:t>
            </a:r>
            <a:r>
              <a:rPr lang="en-US" sz="3692" b="1" dirty="0" err="1">
                <a:solidFill>
                  <a:srgbClr val="002060"/>
                </a:solidFill>
              </a:rPr>
              <a:t>câu</a:t>
            </a:r>
            <a:endParaRPr lang="en-US" sz="3692" b="1" dirty="0">
              <a:solidFill>
                <a:srgbClr val="002060"/>
              </a:solidFill>
            </a:endParaRPr>
          </a:p>
        </p:txBody>
      </p:sp>
      <p:cxnSp>
        <p:nvCxnSpPr>
          <p:cNvPr id="7" name="Straight Connector 6">
            <a:extLst>
              <a:ext uri="{FF2B5EF4-FFF2-40B4-BE49-F238E27FC236}">
                <a16:creationId xmlns:a16="http://schemas.microsoft.com/office/drawing/2014/main" id="{A435B22D-196F-489A-9761-5F3DD5301EF5}"/>
              </a:ext>
            </a:extLst>
          </p:cNvPr>
          <p:cNvCxnSpPr/>
          <p:nvPr/>
        </p:nvCxnSpPr>
        <p:spPr>
          <a:xfrm flipH="1">
            <a:off x="5135523" y="4098834"/>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72BCF5-97AD-49BB-929C-DF6C1C7826CB}"/>
              </a:ext>
            </a:extLst>
          </p:cNvPr>
          <p:cNvCxnSpPr/>
          <p:nvPr/>
        </p:nvCxnSpPr>
        <p:spPr>
          <a:xfrm flipH="1">
            <a:off x="4846169" y="5574733"/>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图片 16">
            <a:extLst>
              <a:ext uri="{FF2B5EF4-FFF2-40B4-BE49-F238E27FC236}">
                <a16:creationId xmlns:a16="http://schemas.microsoft.com/office/drawing/2014/main" id="{6DEAA807-BDEA-497A-881D-FBC314031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50877">
            <a:off x="728749" y="-155878"/>
            <a:ext cx="2923797" cy="2865934"/>
          </a:xfrm>
          <a:prstGeom prst="rect">
            <a:avLst/>
          </a:prstGeom>
        </p:spPr>
      </p:pic>
      <p:grpSp>
        <p:nvGrpSpPr>
          <p:cNvPr id="2" name="Group 1">
            <a:extLst>
              <a:ext uri="{FF2B5EF4-FFF2-40B4-BE49-F238E27FC236}">
                <a16:creationId xmlns:a16="http://schemas.microsoft.com/office/drawing/2014/main" id="{F55B812F-C5E2-4FDE-81A4-A77B572DD37C}"/>
              </a:ext>
            </a:extLst>
          </p:cNvPr>
          <p:cNvGrpSpPr/>
          <p:nvPr/>
        </p:nvGrpSpPr>
        <p:grpSpPr>
          <a:xfrm>
            <a:off x="7858929" y="4098834"/>
            <a:ext cx="529429" cy="796172"/>
            <a:chOff x="7858929" y="4098834"/>
            <a:chExt cx="529429" cy="796172"/>
          </a:xfrm>
        </p:grpSpPr>
        <p:cxnSp>
          <p:nvCxnSpPr>
            <p:cNvPr id="23" name="Straight Connector 22">
              <a:extLst>
                <a:ext uri="{FF2B5EF4-FFF2-40B4-BE49-F238E27FC236}">
                  <a16:creationId xmlns:a16="http://schemas.microsoft.com/office/drawing/2014/main" id="{93BD9DC1-66F8-4563-98F8-1EC15E89697B}"/>
                </a:ext>
              </a:extLst>
            </p:cNvPr>
            <p:cNvCxnSpPr/>
            <p:nvPr/>
          </p:nvCxnSpPr>
          <p:spPr>
            <a:xfrm flipH="1">
              <a:off x="7858929" y="4098835"/>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D0B9C8-32E8-4304-A2AA-A9F1599957B5}"/>
                </a:ext>
              </a:extLst>
            </p:cNvPr>
            <p:cNvCxnSpPr/>
            <p:nvPr/>
          </p:nvCxnSpPr>
          <p:spPr>
            <a:xfrm flipH="1">
              <a:off x="8028318" y="4098834"/>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9F022B6-9F32-4B1F-97EB-A9AC0F3A1215}"/>
              </a:ext>
            </a:extLst>
          </p:cNvPr>
          <p:cNvGrpSpPr/>
          <p:nvPr/>
        </p:nvGrpSpPr>
        <p:grpSpPr>
          <a:xfrm>
            <a:off x="8360080" y="5508585"/>
            <a:ext cx="500963" cy="798741"/>
            <a:chOff x="8360080" y="5508585"/>
            <a:chExt cx="500963" cy="798741"/>
          </a:xfrm>
        </p:grpSpPr>
        <p:cxnSp>
          <p:nvCxnSpPr>
            <p:cNvPr id="24" name="Straight Connector 23">
              <a:extLst>
                <a:ext uri="{FF2B5EF4-FFF2-40B4-BE49-F238E27FC236}">
                  <a16:creationId xmlns:a16="http://schemas.microsoft.com/office/drawing/2014/main" id="{6AD7CA56-0024-41DB-AD3A-2DB673830136}"/>
                </a:ext>
              </a:extLst>
            </p:cNvPr>
            <p:cNvCxnSpPr/>
            <p:nvPr/>
          </p:nvCxnSpPr>
          <p:spPr>
            <a:xfrm flipH="1">
              <a:off x="8360080" y="5511155"/>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6FDA43-F9DF-4C09-9D6C-434FD4016E99}"/>
                </a:ext>
              </a:extLst>
            </p:cNvPr>
            <p:cNvCxnSpPr/>
            <p:nvPr/>
          </p:nvCxnSpPr>
          <p:spPr>
            <a:xfrm flipH="1">
              <a:off x="8501003" y="5508585"/>
              <a:ext cx="360040" cy="79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62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730891" y="4319306"/>
            <a:ext cx="8047141" cy="2238587"/>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Rounded Corners 18">
            <a:extLst>
              <a:ext uri="{FF2B5EF4-FFF2-40B4-BE49-F238E27FC236}">
                <a16:creationId xmlns:a16="http://schemas.microsoft.com/office/drawing/2014/main" id="{E348EE0E-AAE9-46E0-BBA3-9BFC0242373E}"/>
              </a:ext>
            </a:extLst>
          </p:cNvPr>
          <p:cNvSpPr/>
          <p:nvPr/>
        </p:nvSpPr>
        <p:spPr>
          <a:xfrm>
            <a:off x="673362" y="4618089"/>
            <a:ext cx="8151123" cy="1883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3356">
              <a:defRPr/>
            </a:pPr>
            <a:r>
              <a:rPr lang="en-US" sz="3200" b="1" dirty="0" err="1">
                <a:solidFill>
                  <a:srgbClr val="FF0000"/>
                </a:solidFill>
                <a:latin typeface="Times New Roman" panose="02020603050405020304" pitchFamily="18" charset="0"/>
                <a:cs typeface="Times New Roman" panose="02020603050405020304" pitchFamily="18" charset="0"/>
              </a:rPr>
              <a:t>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1720-1791):</a:t>
            </a:r>
          </a:p>
          <a:p>
            <a:pPr algn="ctr" defTabSz="703356">
              <a:defRPr/>
            </a:pPr>
            <a:r>
              <a:rPr lang="en-US" sz="3200" b="1">
                <a:solidFill>
                  <a:srgbClr val="7030A0"/>
                </a:solidFill>
                <a:latin typeface="Times New Roman" panose="02020603050405020304" pitchFamily="18" charset="0"/>
                <a:cs typeface="Times New Roman" panose="02020603050405020304" pitchFamily="18" charset="0"/>
              </a:rPr>
              <a:t>tên </a:t>
            </a:r>
            <a:r>
              <a:rPr lang="en-US" sz="3200" b="1" dirty="0" err="1">
                <a:solidFill>
                  <a:srgbClr val="7030A0"/>
                </a:solidFill>
                <a:latin typeface="Times New Roman" panose="02020603050405020304" pitchFamily="18" charset="0"/>
                <a:cs typeface="Times New Roman" panose="02020603050405020304" pitchFamily="18" charset="0"/>
              </a:rPr>
              <a:t>thật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Lê </a:t>
            </a:r>
            <a:r>
              <a:rPr lang="en-US" sz="3200" b="1" dirty="0" err="1">
                <a:solidFill>
                  <a:srgbClr val="7030A0"/>
                </a:solidFill>
                <a:latin typeface="Times New Roman" panose="02020603050405020304" pitchFamily="18" charset="0"/>
                <a:cs typeface="Times New Roman" panose="02020603050405020304" pitchFamily="18" charset="0"/>
              </a:rPr>
              <a:t>Hữu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Trác</a:t>
            </a:r>
            <a:r>
              <a:rPr lang="en-US" sz="3200" b="1">
                <a:solidFill>
                  <a:srgbClr val="7030A0"/>
                </a:solidFill>
                <a:latin typeface="Times New Roman" panose="02020603050405020304" pitchFamily="18" charset="0"/>
                <a:cs typeface="Times New Roman" panose="02020603050405020304" pitchFamily="18" charset="0"/>
              </a:rPr>
              <a:t>, </a:t>
            </a:r>
          </a:p>
          <a:p>
            <a:pPr algn="ctr" defTabSz="703356">
              <a:defRPr/>
            </a:pPr>
            <a:r>
              <a:rPr lang="en-US" sz="3200" b="1">
                <a:solidFill>
                  <a:srgbClr val="7030A0"/>
                </a:solidFill>
                <a:latin typeface="Times New Roman" panose="02020603050405020304" pitchFamily="18" charset="0"/>
                <a:cs typeface="Times New Roman" panose="02020603050405020304" pitchFamily="18" charset="0"/>
              </a:rPr>
              <a:t>thầy </a:t>
            </a:r>
            <a:r>
              <a:rPr lang="en-US" sz="3200" b="1" dirty="0" err="1">
                <a:solidFill>
                  <a:srgbClr val="7030A0"/>
                </a:solidFill>
                <a:latin typeface="Times New Roman" panose="02020603050405020304" pitchFamily="18" charset="0"/>
                <a:cs typeface="Times New Roman" panose="02020603050405020304" pitchFamily="18" charset="0"/>
              </a:rPr>
              <a:t>thuốc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nổi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nước</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thời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xưa</a:t>
            </a:r>
            <a:r>
              <a:rPr lang="en-US" sz="3200" b="1" dirty="0">
                <a:solidFill>
                  <a:srgbClr val="7030A0"/>
                </a:solidFill>
                <a:latin typeface="Times New Roman" panose="02020603050405020304" pitchFamily="18" charset="0"/>
                <a:cs typeface="Times New Roman" panose="02020603050405020304" pitchFamily="18" charset="0"/>
              </a:rPr>
              <a:t>.</a:t>
            </a:r>
          </a:p>
        </p:txBody>
      </p:sp>
      <p:pic>
        <p:nvPicPr>
          <p:cNvPr id="17" name="Content Placeholder 3" descr="LanOng">
            <a:extLst>
              <a:ext uri="{FF2B5EF4-FFF2-40B4-BE49-F238E27FC236}">
                <a16:creationId xmlns:a16="http://schemas.microsoft.com/office/drawing/2014/main" id="{82735643-3EB7-45F4-85A7-9DE0CA0F9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511" y="1259817"/>
            <a:ext cx="4235817" cy="5298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30">
            <a:extLst>
              <a:ext uri="{FF2B5EF4-FFF2-40B4-BE49-F238E27FC236}">
                <a16:creationId xmlns:a16="http://schemas.microsoft.com/office/drawing/2014/main" id="{B63E45CF-D4DA-489C-9294-74AB4A17E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5087888" y="77179"/>
            <a:ext cx="3640434" cy="1715433"/>
          </a:xfrm>
          <a:prstGeom prst="rect">
            <a:avLst/>
          </a:prstGeom>
        </p:spPr>
      </p:pic>
      <p:pic>
        <p:nvPicPr>
          <p:cNvPr id="2" name="Picture 1">
            <a:extLst>
              <a:ext uri="{FF2B5EF4-FFF2-40B4-BE49-F238E27FC236}">
                <a16:creationId xmlns:a16="http://schemas.microsoft.com/office/drawing/2014/main" id="{FB43F715-BA0C-4FE3-B565-3477236D3CF3}"/>
              </a:ext>
            </a:extLst>
          </p:cNvPr>
          <p:cNvPicPr>
            <a:picLocks noChangeAspect="1"/>
          </p:cNvPicPr>
          <p:nvPr/>
        </p:nvPicPr>
        <p:blipFill>
          <a:blip r:embed="rId5"/>
          <a:stretch>
            <a:fillRect/>
          </a:stretch>
        </p:blipFill>
        <p:spPr>
          <a:xfrm>
            <a:off x="3095825" y="1949234"/>
            <a:ext cx="4371211" cy="2030144"/>
          </a:xfrm>
          <a:prstGeom prst="rect">
            <a:avLst/>
          </a:prstGeom>
        </p:spPr>
      </p:pic>
    </p:spTree>
    <p:extLst>
      <p:ext uri="{BB962C8B-B14F-4D97-AF65-F5344CB8AC3E}">
        <p14:creationId xmlns:p14="http://schemas.microsoft.com/office/powerpoint/2010/main" val="28496247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9" name="图片 4">
            <a:extLst>
              <a:ext uri="{FF2B5EF4-FFF2-40B4-BE49-F238E27FC236}">
                <a16:creationId xmlns:a16="http://schemas.microsoft.com/office/drawing/2014/main" id="{AFCE5F1B-C54D-4F3E-BB0F-A5369CD24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760" y="0"/>
            <a:ext cx="4680520" cy="4680520"/>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750877">
            <a:off x="1770925" y="587746"/>
            <a:ext cx="4531054" cy="4441383"/>
          </a:xfrm>
          <a:prstGeom prst="rect">
            <a:avLst/>
          </a:prstGeom>
        </p:spPr>
      </p:pic>
      <p:sp>
        <p:nvSpPr>
          <p:cNvPr id="5" name="Rectangle: Rounded Corners 4">
            <a:extLst>
              <a:ext uri="{FF2B5EF4-FFF2-40B4-BE49-F238E27FC236}">
                <a16:creationId xmlns:a16="http://schemas.microsoft.com/office/drawing/2014/main" id="{2501E177-4F82-4CA9-B04A-CFCFA0C51019}"/>
              </a:ext>
            </a:extLst>
          </p:cNvPr>
          <p:cNvSpPr/>
          <p:nvPr/>
        </p:nvSpPr>
        <p:spPr>
          <a:xfrm>
            <a:off x="6465892" y="620688"/>
            <a:ext cx="5154407" cy="831864"/>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“Ông lão lười”</a:t>
            </a:r>
          </a:p>
        </p:txBody>
      </p:sp>
      <p:sp>
        <p:nvSpPr>
          <p:cNvPr id="13" name="Rectangle: Rounded Corners 12">
            <a:extLst>
              <a:ext uri="{FF2B5EF4-FFF2-40B4-BE49-F238E27FC236}">
                <a16:creationId xmlns:a16="http://schemas.microsoft.com/office/drawing/2014/main" id="{D2638D0C-EB30-44FD-AE6A-AF6D07107EDD}"/>
              </a:ext>
            </a:extLst>
          </p:cNvPr>
          <p:cNvSpPr/>
          <p:nvPr/>
        </p:nvSpPr>
        <p:spPr>
          <a:xfrm>
            <a:off x="6443150" y="1895314"/>
            <a:ext cx="5154407" cy="1413163"/>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Biệt hiệu danh y </a:t>
            </a:r>
          </a:p>
          <a:p>
            <a:pPr algn="ctr"/>
            <a:r>
              <a:rPr lang="en-US" sz="3200" b="1">
                <a:latin typeface="Times New Roman" panose="02020603050405020304" pitchFamily="18" charset="0"/>
                <a:cs typeface="Times New Roman" panose="02020603050405020304" pitchFamily="18" charset="0"/>
              </a:rPr>
              <a:t>tự đặt cho mình</a:t>
            </a:r>
          </a:p>
        </p:txBody>
      </p:sp>
      <p:sp>
        <p:nvSpPr>
          <p:cNvPr id="14" name="Rectangle: Rounded Corners 13">
            <a:extLst>
              <a:ext uri="{FF2B5EF4-FFF2-40B4-BE49-F238E27FC236}">
                <a16:creationId xmlns:a16="http://schemas.microsoft.com/office/drawing/2014/main" id="{94BAF206-3A74-4C73-B932-A14283F08651}"/>
              </a:ext>
            </a:extLst>
          </p:cNvPr>
          <p:cNvSpPr/>
          <p:nvPr/>
        </p:nvSpPr>
        <p:spPr>
          <a:xfrm>
            <a:off x="6443150" y="3673428"/>
            <a:ext cx="5154407" cy="1413163"/>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Ngụ ý nói rằng ông lười biếng với chuyện danh lợi</a:t>
            </a:r>
          </a:p>
        </p:txBody>
      </p:sp>
      <p:pic>
        <p:nvPicPr>
          <p:cNvPr id="6" name="Picture 5">
            <a:extLst>
              <a:ext uri="{FF2B5EF4-FFF2-40B4-BE49-F238E27FC236}">
                <a16:creationId xmlns:a16="http://schemas.microsoft.com/office/drawing/2014/main" id="{B22CA6CE-89FB-4010-8254-E622AB586BF8}"/>
              </a:ext>
            </a:extLst>
          </p:cNvPr>
          <p:cNvPicPr>
            <a:picLocks noChangeAspect="1"/>
          </p:cNvPicPr>
          <p:nvPr/>
        </p:nvPicPr>
        <p:blipFill>
          <a:blip r:embed="rId6"/>
          <a:stretch>
            <a:fillRect/>
          </a:stretch>
        </p:blipFill>
        <p:spPr>
          <a:xfrm>
            <a:off x="2609178" y="1198349"/>
            <a:ext cx="3243353" cy="3779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1005181" y="1120617"/>
            <a:ext cx="10203387" cy="5380785"/>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sp>
        <p:nvSpPr>
          <p:cNvPr id="9" name="Rectangle: Rounded Corners 8">
            <a:extLst>
              <a:ext uri="{FF2B5EF4-FFF2-40B4-BE49-F238E27FC236}">
                <a16:creationId xmlns:a16="http://schemas.microsoft.com/office/drawing/2014/main" id="{86B328B1-19B8-4F54-998E-57F9E40FB710}"/>
              </a:ext>
            </a:extLst>
          </p:cNvPr>
          <p:cNvSpPr/>
          <p:nvPr/>
        </p:nvSpPr>
        <p:spPr>
          <a:xfrm>
            <a:off x="3287688" y="1592026"/>
            <a:ext cx="8793163" cy="6365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dirty="0" err="1">
                <a:solidFill>
                  <a:srgbClr val="FF0000"/>
                </a:solidFill>
                <a:latin typeface="Times New Roman" panose="02020603050405020304" pitchFamily="18" charset="0"/>
                <a:cs typeface="Times New Roman" panose="02020603050405020304" pitchFamily="18" charset="0"/>
              </a:rPr>
              <a:t>Danh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lợi</a:t>
            </a:r>
            <a:r>
              <a:rPr lang="en-US" sz="3000" b="1" dirty="0">
                <a:solidFill>
                  <a:srgbClr val="FF0000"/>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vị</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quyền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lợi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BFFB0947-6966-4C33-B803-48D2D7DDF6A2}"/>
              </a:ext>
            </a:extLst>
          </p:cNvPr>
          <p:cNvSpPr/>
          <p:nvPr/>
        </p:nvSpPr>
        <p:spPr>
          <a:xfrm>
            <a:off x="2064050" y="2456876"/>
            <a:ext cx="4194346" cy="35644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dirty="0" err="1">
                <a:solidFill>
                  <a:srgbClr val="FF0000"/>
                </a:solidFill>
                <a:latin typeface="Times New Roman" panose="02020603050405020304" pitchFamily="18" charset="0"/>
                <a:cs typeface="Times New Roman" panose="02020603050405020304" pitchFamily="18" charset="0"/>
              </a:rPr>
              <a:t>Bệnh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cs typeface="Times New Roman" panose="02020603050405020304" pitchFamily="18" charset="0"/>
              </a:rPr>
              <a:t>đậu</a:t>
            </a:r>
            <a:r>
              <a:rPr lang="en-US" sz="3000" b="1">
                <a:solidFill>
                  <a:srgbClr val="FF0000"/>
                </a:solidFill>
                <a:latin typeface="Times New Roman" panose="02020603050405020304" pitchFamily="18" charset="0"/>
                <a:cs typeface="Times New Roman" panose="02020603050405020304" pitchFamily="18" charset="0"/>
              </a:rPr>
              <a:t> (đậu </a:t>
            </a:r>
            <a:r>
              <a:rPr lang="en-US" sz="3000" b="1" dirty="0" err="1">
                <a:solidFill>
                  <a:srgbClr val="FF0000"/>
                </a:solidFill>
                <a:latin typeface="Times New Roman" panose="02020603050405020304" pitchFamily="18" charset="0"/>
                <a:cs typeface="Times New Roman" panose="02020603050405020304" pitchFamily="18" charset="0"/>
              </a:rPr>
              <a:t>mùa</a:t>
            </a:r>
            <a:r>
              <a:rPr lang="en-US" sz="3000" b="1" dirty="0">
                <a:solidFill>
                  <a:srgbClr val="FF0000"/>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Bệnh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sốt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cao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mụn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chấm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đỏ</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hoặc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nốt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rỗ</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da </a:t>
            </a:r>
            <a:r>
              <a:rPr lang="en-US" sz="3000" dirty="0" err="1">
                <a:solidFill>
                  <a:schemeClr val="tx1"/>
                </a:solidFill>
                <a:latin typeface="Times New Roman" panose="02020603050405020304" pitchFamily="18" charset="0"/>
                <a:cs typeface="Times New Roman" panose="02020603050405020304" pitchFamily="18" charset="0"/>
              </a:rPr>
              <a:t>mặt</a:t>
            </a:r>
            <a:r>
              <a:rPr lang="en-US" sz="3000" dirty="0">
                <a:solidFill>
                  <a:schemeClr val="tx1"/>
                </a:solidFill>
                <a:latin typeface="Times New Roman" panose="02020603050405020304" pitchFamily="18" charset="0"/>
                <a:cs typeface="Times New Roman" panose="02020603050405020304" pitchFamily="18" charset="0"/>
              </a:rPr>
              <a:t>.</a:t>
            </a:r>
          </a:p>
        </p:txBody>
      </p:sp>
      <p:pic>
        <p:nvPicPr>
          <p:cNvPr id="11" name="Picture 10" descr="Bệnh đậu mùa: Những điều cần biết | Vinmec">
            <a:extLst>
              <a:ext uri="{FF2B5EF4-FFF2-40B4-BE49-F238E27FC236}">
                <a16:creationId xmlns:a16="http://schemas.microsoft.com/office/drawing/2014/main" id="{3AACF694-A18D-44C1-B170-A7C6C061A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715" y="2295538"/>
            <a:ext cx="3661534" cy="389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68E8E04-0E3A-4140-A2E1-28BE8A1E46AD}"/>
              </a:ext>
            </a:extLst>
          </p:cNvPr>
          <p:cNvPicPr>
            <a:picLocks noChangeAspect="1"/>
          </p:cNvPicPr>
          <p:nvPr/>
        </p:nvPicPr>
        <p:blipFill>
          <a:blip r:embed="rId5"/>
          <a:stretch>
            <a:fillRect/>
          </a:stretch>
        </p:blipFill>
        <p:spPr>
          <a:xfrm>
            <a:off x="2688816" y="-301010"/>
            <a:ext cx="4371211" cy="2036240"/>
          </a:xfrm>
          <a:prstGeom prst="rect">
            <a:avLst/>
          </a:prstGeom>
        </p:spPr>
      </p:pic>
    </p:spTree>
    <p:extLst>
      <p:ext uri="{BB962C8B-B14F-4D97-AF65-F5344CB8AC3E}">
        <p14:creationId xmlns:p14="http://schemas.microsoft.com/office/powerpoint/2010/main" val="33475327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1005181" y="1120617"/>
            <a:ext cx="10203387" cy="5380785"/>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sp>
        <p:nvSpPr>
          <p:cNvPr id="9" name="Rectangle: Rounded Corners 8">
            <a:extLst>
              <a:ext uri="{FF2B5EF4-FFF2-40B4-BE49-F238E27FC236}">
                <a16:creationId xmlns:a16="http://schemas.microsoft.com/office/drawing/2014/main" id="{86B328B1-19B8-4F54-998E-57F9E40FB710}"/>
              </a:ext>
            </a:extLst>
          </p:cNvPr>
          <p:cNvSpPr/>
          <p:nvPr/>
        </p:nvSpPr>
        <p:spPr>
          <a:xfrm>
            <a:off x="1455744" y="3492715"/>
            <a:ext cx="4032469" cy="6365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a:solidFill>
                  <a:srgbClr val="FF0000"/>
                </a:solidFill>
                <a:latin typeface="Times New Roman" panose="02020603050405020304" pitchFamily="18" charset="0"/>
                <a:cs typeface="Times New Roman" panose="02020603050405020304" pitchFamily="18" charset="0"/>
              </a:rPr>
              <a:t>Tái phát: </a:t>
            </a:r>
            <a:r>
              <a:rPr lang="en-US" sz="3000">
                <a:solidFill>
                  <a:schemeClr val="tx1"/>
                </a:solidFill>
                <a:latin typeface="Times New Roman" panose="02020603050405020304" pitchFamily="18" charset="0"/>
                <a:cs typeface="Times New Roman" panose="02020603050405020304" pitchFamily="18" charset="0"/>
              </a:rPr>
              <a:t>(bệnh cũ) lại phát ra sau một thời gian đã khỏi</a:t>
            </a:r>
            <a:endParaRPr lang="en-US" sz="3000" dirty="0" err="1">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BFFB0947-6966-4C33-B803-48D2D7DDF6A2}"/>
              </a:ext>
            </a:extLst>
          </p:cNvPr>
          <p:cNvSpPr/>
          <p:nvPr/>
        </p:nvSpPr>
        <p:spPr>
          <a:xfrm>
            <a:off x="1445190" y="4627797"/>
            <a:ext cx="9619361" cy="16729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a:solidFill>
                  <a:srgbClr val="FF0000"/>
                </a:solidFill>
                <a:latin typeface="Times New Roman" panose="02020603050405020304" pitchFamily="18" charset="0"/>
                <a:cs typeface="Times New Roman" panose="02020603050405020304" pitchFamily="18" charset="0"/>
              </a:rPr>
              <a:t>Ngự y: </a:t>
            </a:r>
            <a:r>
              <a:rPr lang="en-US" sz="3000">
                <a:solidFill>
                  <a:schemeClr val="tx1"/>
                </a:solidFill>
                <a:latin typeface="Times New Roman" panose="02020603050405020304" pitchFamily="18" charset="0"/>
                <a:cs typeface="Times New Roman" panose="02020603050405020304" pitchFamily="18" charset="0"/>
              </a:rPr>
              <a:t>chức quan trông coi việc chữa bệnh trong cung vua.</a:t>
            </a:r>
            <a:endParaRPr lang="en-US" sz="30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Tin tức, sự kiện liên quan đến Ngự y | Dân Việt">
            <a:extLst>
              <a:ext uri="{FF2B5EF4-FFF2-40B4-BE49-F238E27FC236}">
                <a16:creationId xmlns:a16="http://schemas.microsoft.com/office/drawing/2014/main" id="{8D052021-728B-4812-9B82-C90460216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285" y="1137329"/>
            <a:ext cx="5558011" cy="34737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1">
            <a:extLst>
              <a:ext uri="{FF2B5EF4-FFF2-40B4-BE49-F238E27FC236}">
                <a16:creationId xmlns:a16="http://schemas.microsoft.com/office/drawing/2014/main" id="{F26A664D-A735-416A-AD67-D41695B07407}"/>
              </a:ext>
            </a:extLst>
          </p:cNvPr>
          <p:cNvSpPr txBox="1">
            <a:spLocks noChangeArrowheads="1"/>
          </p:cNvSpPr>
          <p:nvPr/>
        </p:nvSpPr>
        <p:spPr bwMode="auto">
          <a:xfrm>
            <a:off x="3287688" y="0"/>
            <a:ext cx="3482129" cy="1107996"/>
          </a:xfrm>
          <a:prstGeom prst="rect">
            <a:avLst/>
          </a:prstGeom>
          <a:noFill/>
          <a:ln>
            <a:noFill/>
          </a:ln>
        </p:spPr>
        <p:txBody>
          <a:bodyPr wrap="square">
            <a:spAutoFit/>
          </a:bodyPr>
          <a:lstStyle>
            <a:lvl1pPr marL="304800" indent="-304800"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234452" indent="-234452" defTabSz="703356" eaLnBrk="1" hangingPunct="1">
              <a:defRPr/>
            </a:pP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Chú</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 </a:t>
            </a: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giải</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a:t>
            </a:r>
          </a:p>
        </p:txBody>
      </p:sp>
    </p:spTree>
    <p:extLst>
      <p:ext uri="{BB962C8B-B14F-4D97-AF65-F5344CB8AC3E}">
        <p14:creationId xmlns:p14="http://schemas.microsoft.com/office/powerpoint/2010/main" val="30637775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901422" y="2009313"/>
            <a:ext cx="4749196" cy="1414395"/>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424591" y="0"/>
            <a:ext cx="357545" cy="6858000"/>
          </a:xfrm>
          <a:prstGeom prst="rect">
            <a:avLst/>
          </a:prstGeom>
          <a:gradFill flip="none" rotWithShape="1">
            <a:gsLst>
              <a:gs pos="6000">
                <a:srgbClr val="EFB1BC"/>
              </a:gs>
              <a:gs pos="20112">
                <a:srgbClr val="E78E9F"/>
              </a:gs>
              <a:gs pos="95000">
                <a:srgbClr val="DC5F6E"/>
              </a:gs>
              <a:gs pos="54000">
                <a:srgbClr val="E37F92"/>
              </a:gs>
              <a:gs pos="70000">
                <a:srgbClr val="DF6C82"/>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7368" y="224790"/>
            <a:ext cx="2819863" cy="1456744"/>
          </a:xfrm>
          <a:prstGeom prst="rect">
            <a:avLst/>
          </a:prstGeom>
        </p:spPr>
      </p:pic>
      <p:sp>
        <p:nvSpPr>
          <p:cNvPr id="11" name="TextBox 10">
            <a:extLst>
              <a:ext uri="{FF2B5EF4-FFF2-40B4-BE49-F238E27FC236}">
                <a16:creationId xmlns:a16="http://schemas.microsoft.com/office/drawing/2014/main" id="{EDCDCE67-6BA2-47AB-8FFC-DA7B5B4F5627}"/>
              </a:ext>
            </a:extLst>
          </p:cNvPr>
          <p:cNvSpPr txBox="1"/>
          <p:nvPr/>
        </p:nvSpPr>
        <p:spPr>
          <a:xfrm>
            <a:off x="3560773" y="414553"/>
            <a:ext cx="504718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a:latin typeface="Times New Roman" panose="02020603050405020304" pitchFamily="18" charset="0"/>
                <a:cs typeface="Times New Roman" panose="02020603050405020304" pitchFamily="18" charset="0"/>
              </a:rPr>
              <a:t>Bài đọc kể về ai? </a:t>
            </a:r>
          </a:p>
          <a:p>
            <a:r>
              <a:rPr lang="en-US" sz="3200" b="1">
                <a:latin typeface="Times New Roman" panose="02020603050405020304" pitchFamily="18" charset="0"/>
                <a:cs typeface="Times New Roman" panose="02020603050405020304" pitchFamily="18" charset="0"/>
              </a:rPr>
              <a:t>Đó là người như thế nào?</a:t>
            </a:r>
            <a:endParaRPr lang="en-US" sz="3200">
              <a:latin typeface="Times New Roman" panose="02020603050405020304" pitchFamily="18" charset="0"/>
              <a:cs typeface="Times New Roman" panose="02020603050405020304" pitchFamily="18" charset="0"/>
            </a:endParaRPr>
          </a:p>
        </p:txBody>
      </p:sp>
      <p:pic>
        <p:nvPicPr>
          <p:cNvPr id="4" name="Picture 3" descr="A picture containing text, hair&#10;&#10;Description automatically generated">
            <a:extLst>
              <a:ext uri="{FF2B5EF4-FFF2-40B4-BE49-F238E27FC236}">
                <a16:creationId xmlns:a16="http://schemas.microsoft.com/office/drawing/2014/main" id="{43A03BE4-6332-421E-BDBC-867CE3D56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3" y="1824397"/>
            <a:ext cx="3551345" cy="5019569"/>
          </a:xfrm>
          <a:prstGeom prst="rect">
            <a:avLst/>
          </a:prstGeom>
        </p:spPr>
      </p:pic>
      <p:sp>
        <p:nvSpPr>
          <p:cNvPr id="15" name="TextBox 14">
            <a:extLst>
              <a:ext uri="{FF2B5EF4-FFF2-40B4-BE49-F238E27FC236}">
                <a16:creationId xmlns:a16="http://schemas.microsoft.com/office/drawing/2014/main" id="{25686857-E9FB-4D6C-B7E1-A8D798F4BFFE}"/>
              </a:ext>
            </a:extLst>
          </p:cNvPr>
          <p:cNvSpPr txBox="1"/>
          <p:nvPr/>
        </p:nvSpPr>
        <p:spPr>
          <a:xfrm>
            <a:off x="532944" y="5063210"/>
            <a:ext cx="6792967" cy="1384995"/>
          </a:xfrm>
          <a:prstGeom prst="rect">
            <a:avLst/>
          </a:prstGeom>
          <a:solidFill>
            <a:srgbClr val="FFFF00"/>
          </a:solidFill>
        </p:spPr>
        <p:txBody>
          <a:bodyPr wrap="square">
            <a:spAutoFit/>
          </a:bodyPr>
          <a:lstStyle/>
          <a:p>
            <a:pPr algn="ctr"/>
            <a:r>
              <a:rPr lang="en-US" sz="2800" b="1">
                <a:latin typeface="Times New Roman" panose="02020603050405020304" pitchFamily="18" charset="0"/>
                <a:cs typeface="Times New Roman" panose="02020603050405020304" pitchFamily="18" charset="0"/>
              </a:rPr>
              <a:t>Bài đọc nói về Hải Thượng Lãn Ông. </a:t>
            </a:r>
          </a:p>
          <a:p>
            <a:pPr algn="ctr"/>
            <a:r>
              <a:rPr lang="en-US" sz="2800" b="1">
                <a:latin typeface="Times New Roman" panose="02020603050405020304" pitchFamily="18" charset="0"/>
                <a:cs typeface="Times New Roman" panose="02020603050405020304" pitchFamily="18" charset="0"/>
              </a:rPr>
              <a:t>Ông là một thầy thuốc giàu lòng nhân ái, không màng danh lợi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9227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424591" y="0"/>
            <a:ext cx="357545" cy="6858000"/>
          </a:xfrm>
          <a:prstGeom prst="rect">
            <a:avLst/>
          </a:prstGeom>
          <a:gradFill flip="none" rotWithShape="1">
            <a:gsLst>
              <a:gs pos="6000">
                <a:srgbClr val="EFB1BC"/>
              </a:gs>
              <a:gs pos="20112">
                <a:srgbClr val="E78E9F"/>
              </a:gs>
              <a:gs pos="95000">
                <a:srgbClr val="DC5F6E"/>
              </a:gs>
              <a:gs pos="54000">
                <a:srgbClr val="E37F92"/>
              </a:gs>
              <a:gs pos="70000">
                <a:srgbClr val="DF6C82"/>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7056" y="2056478"/>
            <a:ext cx="2894944" cy="4787489"/>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368" y="224790"/>
            <a:ext cx="2819863" cy="1456744"/>
          </a:xfrm>
          <a:prstGeom prst="rect">
            <a:avLst/>
          </a:prstGeom>
        </p:spPr>
      </p:pic>
      <p:sp>
        <p:nvSpPr>
          <p:cNvPr id="11" name="TextBox 10">
            <a:extLst>
              <a:ext uri="{FF2B5EF4-FFF2-40B4-BE49-F238E27FC236}">
                <a16:creationId xmlns:a16="http://schemas.microsoft.com/office/drawing/2014/main" id="{EDCDCE67-6BA2-47AB-8FFC-DA7B5B4F5627}"/>
              </a:ext>
            </a:extLst>
          </p:cNvPr>
          <p:cNvSpPr txBox="1"/>
          <p:nvPr/>
        </p:nvSpPr>
        <p:spPr>
          <a:xfrm>
            <a:off x="3560772" y="414553"/>
            <a:ext cx="6783699"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b="1">
                <a:latin typeface="Times New Roman" panose="02020603050405020304" pitchFamily="18" charset="0"/>
                <a:cs typeface="Times New Roman" panose="02020603050405020304" pitchFamily="18" charset="0"/>
              </a:rPr>
              <a:t>Tìm những chi tiết nói lên lòng nhân ái của Lãn Ông trong việc ông chữa bệnh cho con người thuyền chài.</a:t>
            </a:r>
            <a:endParaRPr lang="en-US" sz="3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F480229-7F2A-43C8-9634-6407A740A007}"/>
              </a:ext>
            </a:extLst>
          </p:cNvPr>
          <p:cNvSpPr txBox="1"/>
          <p:nvPr/>
        </p:nvSpPr>
        <p:spPr>
          <a:xfrm>
            <a:off x="993571" y="3019061"/>
            <a:ext cx="7525384" cy="2862322"/>
          </a:xfrm>
          <a:prstGeom prst="rect">
            <a:avLst/>
          </a:prstGeom>
          <a:solidFill>
            <a:srgbClr val="FFFF00"/>
          </a:solidFill>
        </p:spPr>
        <p:txBody>
          <a:bodyPr wrap="square">
            <a:spAutoFit/>
          </a:bodyPr>
          <a:lstStyle/>
          <a:p>
            <a:pPr algn="just"/>
            <a:r>
              <a:rPr lang="en-US" altLang="en-US" sz="3000">
                <a:latin typeface="Times New Roman" panose="02020603050405020304" pitchFamily="18" charset="0"/>
                <a:cs typeface="Times New Roman" panose="02020603050405020304" pitchFamily="18" charset="0"/>
              </a:rPr>
              <a:t>	</a:t>
            </a:r>
            <a:r>
              <a:rPr lang="en-US" altLang="en-US" sz="3000" b="1">
                <a:latin typeface="Times New Roman" panose="02020603050405020304" pitchFamily="18" charset="0"/>
                <a:cs typeface="Times New Roman" panose="02020603050405020304" pitchFamily="18" charset="0"/>
              </a:rPr>
              <a:t>Lãn Ông nghe con người thuyền chài bị bệnh đậu nặng, tự tìm đến thăm. Ông ân cần chăm sóc cháu bé suốt cả tháng trời, không ngại khổ. Ông chữa khỏi bệnh cho nó. Ông chẳng những không lấy tiền mà còn cho thêm gạo, củi.</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1020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1005181" y="1120617"/>
            <a:ext cx="10203387" cy="5380785"/>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sp>
        <p:nvSpPr>
          <p:cNvPr id="9" name="Rectangle: Rounded Corners 8">
            <a:extLst>
              <a:ext uri="{FF2B5EF4-FFF2-40B4-BE49-F238E27FC236}">
                <a16:creationId xmlns:a16="http://schemas.microsoft.com/office/drawing/2014/main" id="{86B328B1-19B8-4F54-998E-57F9E40FB710}"/>
              </a:ext>
            </a:extLst>
          </p:cNvPr>
          <p:cNvSpPr/>
          <p:nvPr/>
        </p:nvSpPr>
        <p:spPr>
          <a:xfrm>
            <a:off x="1455745" y="3492715"/>
            <a:ext cx="3704152" cy="2096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a:solidFill>
                  <a:srgbClr val="FF0000"/>
                </a:solidFill>
                <a:latin typeface="Times New Roman" panose="02020603050405020304" pitchFamily="18" charset="0"/>
                <a:cs typeface="Times New Roman" panose="02020603050405020304" pitchFamily="18" charset="0"/>
              </a:rPr>
              <a:t>Ân cần chăm sóc: </a:t>
            </a:r>
            <a:r>
              <a:rPr lang="en-US" sz="3000">
                <a:solidFill>
                  <a:schemeClr val="tx1"/>
                </a:solidFill>
                <a:latin typeface="Times New Roman" panose="02020603050405020304" pitchFamily="18" charset="0"/>
                <a:cs typeface="Times New Roman" panose="02020603050405020304" pitchFamily="18" charset="0"/>
              </a:rPr>
              <a:t>chăm sóc một cách niềm nở, đầy nhiệt tình và chu đáo.</a:t>
            </a:r>
          </a:p>
        </p:txBody>
      </p:sp>
      <p:pic>
        <p:nvPicPr>
          <p:cNvPr id="2" name="Picture 1">
            <a:extLst>
              <a:ext uri="{FF2B5EF4-FFF2-40B4-BE49-F238E27FC236}">
                <a16:creationId xmlns:a16="http://schemas.microsoft.com/office/drawing/2014/main" id="{3D3593F6-9480-4876-9B61-50BE2B357366}"/>
              </a:ext>
            </a:extLst>
          </p:cNvPr>
          <p:cNvPicPr>
            <a:picLocks noChangeAspect="1"/>
          </p:cNvPicPr>
          <p:nvPr/>
        </p:nvPicPr>
        <p:blipFill>
          <a:blip r:embed="rId4"/>
          <a:stretch>
            <a:fillRect/>
          </a:stretch>
        </p:blipFill>
        <p:spPr>
          <a:xfrm>
            <a:off x="4848435" y="1738594"/>
            <a:ext cx="6217244" cy="4144829"/>
          </a:xfrm>
          <a:prstGeom prst="rect">
            <a:avLst/>
          </a:prstGeom>
        </p:spPr>
      </p:pic>
      <p:sp>
        <p:nvSpPr>
          <p:cNvPr id="11" name="Text Box 21">
            <a:extLst>
              <a:ext uri="{FF2B5EF4-FFF2-40B4-BE49-F238E27FC236}">
                <a16:creationId xmlns:a16="http://schemas.microsoft.com/office/drawing/2014/main" id="{578CD4C0-A212-4914-B4FB-3FCC48620426}"/>
              </a:ext>
            </a:extLst>
          </p:cNvPr>
          <p:cNvSpPr txBox="1">
            <a:spLocks noChangeArrowheads="1"/>
          </p:cNvSpPr>
          <p:nvPr/>
        </p:nvSpPr>
        <p:spPr bwMode="auto">
          <a:xfrm>
            <a:off x="3287688" y="0"/>
            <a:ext cx="3482129" cy="1107996"/>
          </a:xfrm>
          <a:prstGeom prst="rect">
            <a:avLst/>
          </a:prstGeom>
          <a:noFill/>
          <a:ln>
            <a:noFill/>
          </a:ln>
        </p:spPr>
        <p:txBody>
          <a:bodyPr wrap="square">
            <a:spAutoFit/>
          </a:bodyPr>
          <a:lstStyle>
            <a:lvl1pPr marL="304800" indent="-304800"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234452" indent="-234452" defTabSz="703356" eaLnBrk="1" hangingPunct="1">
              <a:defRPr/>
            </a:pP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Chú</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 </a:t>
            </a: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giải</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a:t>
            </a:r>
          </a:p>
        </p:txBody>
      </p:sp>
    </p:spTree>
    <p:extLst>
      <p:ext uri="{BB962C8B-B14F-4D97-AF65-F5344CB8AC3E}">
        <p14:creationId xmlns:p14="http://schemas.microsoft.com/office/powerpoint/2010/main" val="31857009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7368" y="224790"/>
            <a:ext cx="2819863" cy="1456744"/>
          </a:xfrm>
          <a:prstGeom prst="rect">
            <a:avLst/>
          </a:prstGeom>
        </p:spPr>
      </p:pic>
      <p:sp>
        <p:nvSpPr>
          <p:cNvPr id="11" name="TextBox 10">
            <a:extLst>
              <a:ext uri="{FF2B5EF4-FFF2-40B4-BE49-F238E27FC236}">
                <a16:creationId xmlns:a16="http://schemas.microsoft.com/office/drawing/2014/main" id="{EDCDCE67-6BA2-47AB-8FFC-DA7B5B4F5627}"/>
              </a:ext>
            </a:extLst>
          </p:cNvPr>
          <p:cNvSpPr txBox="1"/>
          <p:nvPr/>
        </p:nvSpPr>
        <p:spPr>
          <a:xfrm>
            <a:off x="3560772" y="414553"/>
            <a:ext cx="6783699"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b="1">
                <a:latin typeface="Times New Roman" panose="02020603050405020304" pitchFamily="18" charset="0"/>
                <a:cs typeface="Times New Roman" panose="02020603050405020304" pitchFamily="18" charset="0"/>
              </a:rPr>
              <a:t>Điều gì thể hiện lòng nhân ái của Lãn Ông trong việc chữa bệnh cho người phụ nữ?</a:t>
            </a:r>
            <a:endParaRPr lang="en-US" sz="3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F480229-7F2A-43C8-9634-6407A740A007}"/>
              </a:ext>
            </a:extLst>
          </p:cNvPr>
          <p:cNvSpPr txBox="1"/>
          <p:nvPr/>
        </p:nvSpPr>
        <p:spPr>
          <a:xfrm>
            <a:off x="993571" y="3019061"/>
            <a:ext cx="7525384" cy="1938992"/>
          </a:xfrm>
          <a:prstGeom prst="rect">
            <a:avLst/>
          </a:prstGeom>
          <a:solidFill>
            <a:srgbClr val="FFFF00"/>
          </a:solidFill>
        </p:spPr>
        <p:txBody>
          <a:bodyPr wrap="square">
            <a:spAutoFit/>
          </a:bodyPr>
          <a:lstStyle/>
          <a:p>
            <a:pPr algn="just"/>
            <a:r>
              <a:rPr lang="vi-VN" altLang="en-US" sz="3000">
                <a:latin typeface="Times New Roman" panose="02020603050405020304" pitchFamily="18" charset="0"/>
                <a:cs typeface="Times New Roman" panose="02020603050405020304" pitchFamily="18" charset="0"/>
              </a:rPr>
              <a:t>	Người phụ nữ chết do tay thầy thuốc khác, song ông tự buộc tội mình về cái chết ấy.</a:t>
            </a:r>
            <a:endParaRPr lang="en-US" altLang="en-US" sz="3000">
              <a:latin typeface="Times New Roman" panose="02020603050405020304" pitchFamily="18" charset="0"/>
              <a:cs typeface="Times New Roman" panose="02020603050405020304" pitchFamily="18" charset="0"/>
            </a:endParaRPr>
          </a:p>
          <a:p>
            <a:pPr algn="just"/>
            <a:r>
              <a:rPr lang="en-US" altLang="en-US" sz="3000">
                <a:latin typeface="Times New Roman" panose="02020603050405020304" pitchFamily="18" charset="0"/>
                <a:cs typeface="Times New Roman" panose="02020603050405020304" pitchFamily="18" charset="0"/>
              </a:rPr>
              <a:t>Ông rất hối hận.</a:t>
            </a:r>
            <a:r>
              <a:rPr lang="vi-VN" altLang="en-US" sz="3000">
                <a:latin typeface="Times New Roman" panose="02020603050405020304" pitchFamily="18" charset="0"/>
                <a:cs typeface="Times New Roman" panose="02020603050405020304" pitchFamily="18" charset="0"/>
              </a:rPr>
              <a:t> Điều đó chứng tỏ ông là một thầy thuốc rất có lương tâm và trách nhiệm.</a:t>
            </a:r>
          </a:p>
        </p:txBody>
      </p:sp>
      <p:pic>
        <p:nvPicPr>
          <p:cNvPr id="9" name="图片 2">
            <a:extLst>
              <a:ext uri="{FF2B5EF4-FFF2-40B4-BE49-F238E27FC236}">
                <a16:creationId xmlns:a16="http://schemas.microsoft.com/office/drawing/2014/main" id="{148A74BF-1302-43F0-BCAC-1FADD69E7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054" y="2119746"/>
            <a:ext cx="3940137" cy="5572126"/>
          </a:xfrm>
          <a:prstGeom prst="rect">
            <a:avLst/>
          </a:prstGeom>
        </p:spPr>
      </p:pic>
    </p:spTree>
    <p:extLst>
      <p:ext uri="{BB962C8B-B14F-4D97-AF65-F5344CB8AC3E}">
        <p14:creationId xmlns:p14="http://schemas.microsoft.com/office/powerpoint/2010/main" val="21557575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4" name="Rectangle 10">
            <a:extLst>
              <a:ext uri="{FF2B5EF4-FFF2-40B4-BE49-F238E27FC236}">
                <a16:creationId xmlns:a16="http://schemas.microsoft.com/office/drawing/2014/main" id="{58F54976-9351-4D05-8B06-C744A8E8B78B}"/>
              </a:ext>
            </a:extLst>
          </p:cNvPr>
          <p:cNvSpPr>
            <a:spLocks noChangeArrowheads="1"/>
          </p:cNvSpPr>
          <p:nvPr/>
        </p:nvSpPr>
        <p:spPr bwMode="auto">
          <a:xfrm>
            <a:off x="7221538" y="2378076"/>
            <a:ext cx="2305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endParaRPr lang="en-US" altLang="en-US" sz="1800">
              <a:solidFill>
                <a:srgbClr val="006600"/>
              </a:solidFill>
            </a:endParaRPr>
          </a:p>
        </p:txBody>
      </p:sp>
      <p:pic>
        <p:nvPicPr>
          <p:cNvPr id="10" name="Picture 5">
            <a:extLst>
              <a:ext uri="{FF2B5EF4-FFF2-40B4-BE49-F238E27FC236}">
                <a16:creationId xmlns:a16="http://schemas.microsoft.com/office/drawing/2014/main" id="{F69A3C2E-9D66-4BA3-984E-258B9311E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51"/>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5EA13BBB-7F1B-4171-92B6-A27E23CC4ABB}"/>
              </a:ext>
            </a:extLst>
          </p:cNvPr>
          <p:cNvSpPr/>
          <p:nvPr/>
        </p:nvSpPr>
        <p:spPr>
          <a:xfrm>
            <a:off x="360362" y="404664"/>
            <a:ext cx="2305050" cy="3499196"/>
          </a:xfrm>
          <a:prstGeom prst="roundRect">
            <a:avLst/>
          </a:prstGeom>
          <a:solidFill>
            <a:srgbClr val="ECBCBF"/>
          </a:solidFill>
          <a:ln>
            <a:solidFill>
              <a:srgbClr val="E5D4C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rPr>
              <a:t>QUAN</a:t>
            </a:r>
          </a:p>
          <a:p>
            <a:pPr algn="ctr"/>
            <a:r>
              <a:rPr lang="en-US" sz="6000" b="1">
                <a:solidFill>
                  <a:srgbClr val="002060"/>
                </a:solidFill>
              </a:rPr>
              <a:t>SÁT</a:t>
            </a:r>
          </a:p>
          <a:p>
            <a:pPr algn="ctr"/>
            <a:r>
              <a:rPr lang="en-US" sz="6000" b="1">
                <a:solidFill>
                  <a:srgbClr val="002060"/>
                </a:solidFill>
              </a:rPr>
              <a:t>TRANH</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nodePh="1">
                                  <p:stCondLst>
                                    <p:cond delay="0"/>
                                  </p:stCondLst>
                                  <p:endCondLst>
                                    <p:cond evt="begin" delay="0">
                                      <p:tn val="5"/>
                                    </p:cond>
                                  </p:endCondLst>
                                  <p:childTnLst>
                                    <p:set>
                                      <p:cBhvr>
                                        <p:cTn id="6" dur="1" fill="hold">
                                          <p:stCondLst>
                                            <p:cond delay="0"/>
                                          </p:stCondLst>
                                        </p:cTn>
                                        <p:tgtEl>
                                          <p:spTgt spid="52234"/>
                                        </p:tgtEl>
                                        <p:attrNameLst>
                                          <p:attrName>style.visibility</p:attrName>
                                        </p:attrNameLst>
                                      </p:cBhvr>
                                      <p:to>
                                        <p:strVal val="visible"/>
                                      </p:to>
                                    </p:set>
                                    <p:animEffect transition="in" filter="fade">
                                      <p:cBhvr>
                                        <p:cTn id="7" dur="1000"/>
                                        <p:tgtEl>
                                          <p:spTgt spid="52234"/>
                                        </p:tgtEl>
                                      </p:cBhvr>
                                    </p:animEffect>
                                    <p:anim calcmode="lin" valueType="num">
                                      <p:cBhvr>
                                        <p:cTn id="8" dur="1000" fill="hold"/>
                                        <p:tgtEl>
                                          <p:spTgt spid="52234"/>
                                        </p:tgtEl>
                                        <p:attrNameLst>
                                          <p:attrName>ppt_x</p:attrName>
                                        </p:attrNameLst>
                                      </p:cBhvr>
                                      <p:tavLst>
                                        <p:tav tm="0">
                                          <p:val>
                                            <p:strVal val="#ppt_x"/>
                                          </p:val>
                                        </p:tav>
                                        <p:tav tm="100000">
                                          <p:val>
                                            <p:strVal val="#ppt_x"/>
                                          </p:val>
                                        </p:tav>
                                      </p:tavLst>
                                    </p:anim>
                                    <p:anim calcmode="lin" valueType="num">
                                      <p:cBhvr>
                                        <p:cTn id="9" dur="900" decel="100000" fill="hold"/>
                                        <p:tgtEl>
                                          <p:spTgt spid="522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3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edg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1005181" y="1120617"/>
            <a:ext cx="10203387" cy="5380785"/>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sp>
        <p:nvSpPr>
          <p:cNvPr id="9" name="Rectangle: Rounded Corners 8">
            <a:extLst>
              <a:ext uri="{FF2B5EF4-FFF2-40B4-BE49-F238E27FC236}">
                <a16:creationId xmlns:a16="http://schemas.microsoft.com/office/drawing/2014/main" id="{86B328B1-19B8-4F54-998E-57F9E40FB710}"/>
              </a:ext>
            </a:extLst>
          </p:cNvPr>
          <p:cNvSpPr/>
          <p:nvPr/>
        </p:nvSpPr>
        <p:spPr>
          <a:xfrm>
            <a:off x="2391848" y="2924944"/>
            <a:ext cx="3704152" cy="2096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a:solidFill>
                  <a:srgbClr val="FF0000"/>
                </a:solidFill>
                <a:latin typeface="Times New Roman" panose="02020603050405020304" pitchFamily="18" charset="0"/>
                <a:cs typeface="Times New Roman" panose="02020603050405020304" pitchFamily="18" charset="0"/>
              </a:rPr>
              <a:t>Hối hận: </a:t>
            </a:r>
            <a:r>
              <a:rPr lang="en-US" sz="3000">
                <a:solidFill>
                  <a:schemeClr val="tx1"/>
                </a:solidFill>
                <a:latin typeface="Times New Roman" panose="02020603050405020304" pitchFamily="18" charset="0"/>
                <a:cs typeface="Times New Roman" panose="02020603050405020304" pitchFamily="18" charset="0"/>
              </a:rPr>
              <a:t>cảm thấy đau khổ, tự trách mình đã lầm lỗi.</a:t>
            </a:r>
          </a:p>
        </p:txBody>
      </p:sp>
      <p:pic>
        <p:nvPicPr>
          <p:cNvPr id="4" name="Picture 3" descr="A picture containing text&#10;&#10;Description automatically generated">
            <a:extLst>
              <a:ext uri="{FF2B5EF4-FFF2-40B4-BE49-F238E27FC236}">
                <a16:creationId xmlns:a16="http://schemas.microsoft.com/office/drawing/2014/main" id="{B0C108A0-F99C-498F-830A-CF55B98E255E}"/>
              </a:ext>
            </a:extLst>
          </p:cNvPr>
          <p:cNvPicPr>
            <a:picLocks noChangeAspect="1"/>
          </p:cNvPicPr>
          <p:nvPr/>
        </p:nvPicPr>
        <p:blipFill rotWithShape="1">
          <a:blip r:embed="rId4">
            <a:extLst>
              <a:ext uri="{28A0092B-C50C-407E-A947-70E740481C1C}">
                <a14:useLocalDpi xmlns:a14="http://schemas.microsoft.com/office/drawing/2010/main" val="0"/>
              </a:ext>
            </a:extLst>
          </a:blip>
          <a:srcRect t="10399" b="11141"/>
          <a:stretch/>
        </p:blipFill>
        <p:spPr>
          <a:xfrm>
            <a:off x="4367808" y="356598"/>
            <a:ext cx="8504721" cy="6672802"/>
          </a:xfrm>
          <a:prstGeom prst="rect">
            <a:avLst/>
          </a:prstGeom>
        </p:spPr>
      </p:pic>
      <p:sp>
        <p:nvSpPr>
          <p:cNvPr id="10" name="Text Box 21">
            <a:extLst>
              <a:ext uri="{FF2B5EF4-FFF2-40B4-BE49-F238E27FC236}">
                <a16:creationId xmlns:a16="http://schemas.microsoft.com/office/drawing/2014/main" id="{A53AA48F-5476-461E-B7D2-28587114B702}"/>
              </a:ext>
            </a:extLst>
          </p:cNvPr>
          <p:cNvSpPr txBox="1">
            <a:spLocks noChangeArrowheads="1"/>
          </p:cNvSpPr>
          <p:nvPr/>
        </p:nvSpPr>
        <p:spPr bwMode="auto">
          <a:xfrm>
            <a:off x="3287688" y="0"/>
            <a:ext cx="3482129" cy="1107996"/>
          </a:xfrm>
          <a:prstGeom prst="rect">
            <a:avLst/>
          </a:prstGeom>
          <a:noFill/>
          <a:ln>
            <a:noFill/>
          </a:ln>
        </p:spPr>
        <p:txBody>
          <a:bodyPr wrap="square">
            <a:spAutoFit/>
          </a:bodyPr>
          <a:lstStyle>
            <a:lvl1pPr marL="304800" indent="-304800"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234452" indent="-234452" defTabSz="703356" eaLnBrk="1" hangingPunct="1">
              <a:defRPr/>
            </a:pP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Chú</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 </a:t>
            </a: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giải</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a:t>
            </a:r>
          </a:p>
        </p:txBody>
      </p:sp>
    </p:spTree>
    <p:extLst>
      <p:ext uri="{BB962C8B-B14F-4D97-AF65-F5344CB8AC3E}">
        <p14:creationId xmlns:p14="http://schemas.microsoft.com/office/powerpoint/2010/main" val="10974299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7368" y="224790"/>
            <a:ext cx="2819863" cy="1456744"/>
          </a:xfrm>
          <a:prstGeom prst="rect">
            <a:avLst/>
          </a:prstGeom>
        </p:spPr>
      </p:pic>
      <p:sp>
        <p:nvSpPr>
          <p:cNvPr id="11" name="TextBox 10">
            <a:extLst>
              <a:ext uri="{FF2B5EF4-FFF2-40B4-BE49-F238E27FC236}">
                <a16:creationId xmlns:a16="http://schemas.microsoft.com/office/drawing/2014/main" id="{EDCDCE67-6BA2-47AB-8FFC-DA7B5B4F5627}"/>
              </a:ext>
            </a:extLst>
          </p:cNvPr>
          <p:cNvSpPr txBox="1"/>
          <p:nvPr/>
        </p:nvSpPr>
        <p:spPr>
          <a:xfrm>
            <a:off x="3560772" y="414553"/>
            <a:ext cx="6783699"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b="1">
                <a:latin typeface="Times New Roman" panose="02020603050405020304" pitchFamily="18" charset="0"/>
                <a:cs typeface="Times New Roman" panose="02020603050405020304" pitchFamily="18" charset="0"/>
              </a:rPr>
              <a:t>Vì sao có thể nói Lãn Ông là một người không màng danh lợi?</a:t>
            </a:r>
            <a:endParaRPr lang="en-US" sz="3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F480229-7F2A-43C8-9634-6407A740A007}"/>
              </a:ext>
            </a:extLst>
          </p:cNvPr>
          <p:cNvSpPr txBox="1"/>
          <p:nvPr/>
        </p:nvSpPr>
        <p:spPr>
          <a:xfrm>
            <a:off x="993571" y="3019061"/>
            <a:ext cx="7525384" cy="1477328"/>
          </a:xfrm>
          <a:prstGeom prst="rect">
            <a:avLst/>
          </a:prstGeom>
          <a:solidFill>
            <a:srgbClr val="FFFF00"/>
          </a:solidFill>
        </p:spPr>
        <p:txBody>
          <a:bodyPr wrap="square">
            <a:spAutoFit/>
          </a:bodyPr>
          <a:lstStyle/>
          <a:p>
            <a:pPr algn="just"/>
            <a:r>
              <a:rPr lang="vi-VN" altLang="en-US" sz="3000">
                <a:latin typeface="Times New Roman" panose="02020603050405020304" pitchFamily="18" charset="0"/>
                <a:cs typeface="Times New Roman" panose="02020603050405020304" pitchFamily="18" charset="0"/>
              </a:rPr>
              <a:t>	Lãn Ông nhiều lần được vua chúa vời vào cung chữa bệnh và được tiến cử vào chức ngự y, song ông đã khéo léo chối từ.</a:t>
            </a:r>
          </a:p>
        </p:txBody>
      </p:sp>
      <p:pic>
        <p:nvPicPr>
          <p:cNvPr id="9" name="图片 2">
            <a:extLst>
              <a:ext uri="{FF2B5EF4-FFF2-40B4-BE49-F238E27FC236}">
                <a16:creationId xmlns:a16="http://schemas.microsoft.com/office/drawing/2014/main" id="{148A74BF-1302-43F0-BCAC-1FADD69E7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054" y="2119746"/>
            <a:ext cx="3940137" cy="5572126"/>
          </a:xfrm>
          <a:prstGeom prst="rect">
            <a:avLst/>
          </a:prstGeom>
        </p:spPr>
      </p:pic>
    </p:spTree>
    <p:extLst>
      <p:ext uri="{BB962C8B-B14F-4D97-AF65-F5344CB8AC3E}">
        <p14:creationId xmlns:p14="http://schemas.microsoft.com/office/powerpoint/2010/main" val="23418938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5393" t="34608" r="20268" b="35074"/>
          <a:stretch>
            <a:fillRect/>
          </a:stretch>
        </p:blipFill>
        <p:spPr>
          <a:xfrm>
            <a:off x="10128448" y="0"/>
            <a:ext cx="1893724" cy="892354"/>
          </a:xfrm>
          <a:prstGeom prst="rect">
            <a:avLst/>
          </a:prstGeom>
        </p:spPr>
      </p:pic>
      <p:sp>
        <p:nvSpPr>
          <p:cNvPr id="32" name="矩形 31"/>
          <p:cNvSpPr/>
          <p:nvPr/>
        </p:nvSpPr>
        <p:spPr>
          <a:xfrm>
            <a:off x="1005181" y="1120617"/>
            <a:ext cx="10203387" cy="5380785"/>
          </a:xfrm>
          <a:prstGeom prst="rect">
            <a:avLst/>
          </a:prstGeom>
          <a:solidFill>
            <a:schemeClr val="bg1"/>
          </a:solidFill>
          <a:ln w="28575">
            <a:solidFill>
              <a:srgbClr val="DC5F6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1488" cy="6858000"/>
          </a:xfrm>
          <a:prstGeom prst="rect">
            <a:avLst/>
          </a:prstGeom>
        </p:spPr>
      </p:pic>
      <p:sp>
        <p:nvSpPr>
          <p:cNvPr id="8" name="Rectangle: Rounded Corners 7">
            <a:extLst>
              <a:ext uri="{FF2B5EF4-FFF2-40B4-BE49-F238E27FC236}">
                <a16:creationId xmlns:a16="http://schemas.microsoft.com/office/drawing/2014/main" id="{C6F512B7-6536-4147-A79E-EFD4ED472816}"/>
              </a:ext>
            </a:extLst>
          </p:cNvPr>
          <p:cNvSpPr/>
          <p:nvPr/>
        </p:nvSpPr>
        <p:spPr>
          <a:xfrm>
            <a:off x="6050830" y="2012971"/>
            <a:ext cx="4539805" cy="1705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r>
              <a:rPr lang="en-US" sz="3000" b="1" dirty="0" err="1">
                <a:solidFill>
                  <a:srgbClr val="FF0000"/>
                </a:solidFill>
                <a:latin typeface="Times New Roman" panose="02020603050405020304" pitchFamily="18" charset="0"/>
                <a:cs typeface="Times New Roman" panose="02020603050405020304" pitchFamily="18" charset="0"/>
              </a:rPr>
              <a:t>Tiến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cs typeface="Times New Roman" panose="02020603050405020304" pitchFamily="18" charset="0"/>
              </a:rPr>
              <a:t>cử</a:t>
            </a:r>
            <a:r>
              <a:rPr lang="en-US" sz="3000" b="1">
                <a:solidFill>
                  <a:srgbClr val="FF0000"/>
                </a:solidFill>
                <a:latin typeface="Times New Roman" panose="02020603050405020304" pitchFamily="18" charset="0"/>
                <a:cs typeface="Times New Roman" panose="02020603050405020304" pitchFamily="18" charset="0"/>
              </a:rPr>
              <a:t>: </a:t>
            </a:r>
            <a:r>
              <a:rPr lang="en-US" sz="3000" b="1">
                <a:solidFill>
                  <a:schemeClr val="tx1"/>
                </a:solidFill>
                <a:latin typeface="Times New Roman" panose="02020603050405020304" pitchFamily="18" charset="0"/>
                <a:cs typeface="Times New Roman" panose="02020603050405020304" pitchFamily="18" charset="0"/>
              </a:rPr>
              <a:t>Giới </a:t>
            </a:r>
            <a:r>
              <a:rPr lang="en-US" sz="3000" b="1" dirty="0" err="1">
                <a:solidFill>
                  <a:schemeClr val="tx1"/>
                </a:solidFill>
                <a:latin typeface="Times New Roman" panose="02020603050405020304" pitchFamily="18" charset="0"/>
                <a:cs typeface="Times New Roman" panose="02020603050405020304" pitchFamily="18" charset="0"/>
              </a:rPr>
              <a:t>thiệu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người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có</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năng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để</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người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trên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sử</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err="1">
                <a:solidFill>
                  <a:schemeClr val="tx1"/>
                </a:solidFill>
                <a:latin typeface="Times New Roman" panose="02020603050405020304" pitchFamily="18" charset="0"/>
                <a:cs typeface="Times New Roman" panose="02020603050405020304" pitchFamily="18" charset="0"/>
              </a:rPr>
              <a:t>dụng</a:t>
            </a:r>
            <a:r>
              <a:rPr lang="en-US" sz="3000" b="1">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45ACCEB-9CC4-4E13-8373-E7B6367C925C}"/>
              </a:ext>
            </a:extLst>
          </p:cNvPr>
          <p:cNvSpPr/>
          <p:nvPr/>
        </p:nvSpPr>
        <p:spPr>
          <a:xfrm>
            <a:off x="6050830" y="4459648"/>
            <a:ext cx="4539805" cy="12777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03356">
              <a:defRPr/>
            </a:pPr>
            <a:endParaRPr lang="en-US" sz="3000" b="1" dirty="0">
              <a:solidFill>
                <a:schemeClr val="tx1"/>
              </a:solidFill>
              <a:latin typeface="Times New Roman" panose="02020603050405020304" pitchFamily="18" charset="0"/>
              <a:cs typeface="Times New Roman" panose="02020603050405020304" pitchFamily="18" charset="0"/>
            </a:endParaRPr>
          </a:p>
          <a:p>
            <a:pPr defTabSz="703356">
              <a:defRPr/>
            </a:pPr>
            <a:r>
              <a:rPr lang="en-US" sz="3000" b="1" dirty="0" err="1">
                <a:solidFill>
                  <a:srgbClr val="FF0000"/>
                </a:solidFill>
                <a:latin typeface="Times New Roman" panose="02020603050405020304" pitchFamily="18" charset="0"/>
                <a:cs typeface="Times New Roman" panose="02020603050405020304" pitchFamily="18" charset="0"/>
              </a:rPr>
              <a:t>Chối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như</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Không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chịu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nhận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cái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được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dành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hoặc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được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p>
          <a:p>
            <a:pPr defTabSz="703356">
              <a:defRPr/>
            </a:pPr>
            <a:r>
              <a:rPr lang="en-US" sz="3000" b="1" dirty="0">
                <a:solidFill>
                  <a:schemeClr val="tx1"/>
                </a:solidFill>
                <a:latin typeface="Times New Roman" panose="02020603050405020304" pitchFamily="18" charset="0"/>
                <a:cs typeface="Times New Roman" panose="02020603050405020304" pitchFamily="18" charset="0"/>
              </a:rPr>
              <a:t>    </a:t>
            </a:r>
          </a:p>
        </p:txBody>
      </p:sp>
      <p:pic>
        <p:nvPicPr>
          <p:cNvPr id="3" name="Picture 2" descr="A picture containing toy, doll&#10;&#10;Description automatically generated">
            <a:extLst>
              <a:ext uri="{FF2B5EF4-FFF2-40B4-BE49-F238E27FC236}">
                <a16:creationId xmlns:a16="http://schemas.microsoft.com/office/drawing/2014/main" id="{032337CA-63A5-408D-930C-316614F1F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221" y="2012971"/>
            <a:ext cx="4666730" cy="4666730"/>
          </a:xfrm>
          <a:prstGeom prst="rect">
            <a:avLst/>
          </a:prstGeom>
        </p:spPr>
      </p:pic>
      <p:sp>
        <p:nvSpPr>
          <p:cNvPr id="12" name="Text Box 21">
            <a:extLst>
              <a:ext uri="{FF2B5EF4-FFF2-40B4-BE49-F238E27FC236}">
                <a16:creationId xmlns:a16="http://schemas.microsoft.com/office/drawing/2014/main" id="{4A4E2585-DC1C-4DA6-ADDB-CE14A36F4F6A}"/>
              </a:ext>
            </a:extLst>
          </p:cNvPr>
          <p:cNvSpPr txBox="1">
            <a:spLocks noChangeArrowheads="1"/>
          </p:cNvSpPr>
          <p:nvPr/>
        </p:nvSpPr>
        <p:spPr bwMode="auto">
          <a:xfrm>
            <a:off x="3287688" y="0"/>
            <a:ext cx="3482129" cy="1107996"/>
          </a:xfrm>
          <a:prstGeom prst="rect">
            <a:avLst/>
          </a:prstGeom>
          <a:noFill/>
          <a:ln>
            <a:noFill/>
          </a:ln>
        </p:spPr>
        <p:txBody>
          <a:bodyPr wrap="square">
            <a:spAutoFit/>
          </a:bodyPr>
          <a:lstStyle>
            <a:lvl1pPr marL="304800" indent="-304800"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234452" indent="-234452" defTabSz="703356" eaLnBrk="1" hangingPunct="1">
              <a:defRPr/>
            </a:pP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Chú</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 </a:t>
            </a:r>
            <a:r>
              <a:rPr lang="en-US" sz="6600" b="1" dirty="0" err="1">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giải</a:t>
            </a:r>
            <a:r>
              <a:rPr lang="en-US" sz="6600" b="1" dirty="0">
                <a:solidFill>
                  <a:srgbClr val="002060"/>
                </a:solidFill>
                <a:effectLst>
                  <a:glow rad="101600">
                    <a:schemeClr val="accent3">
                      <a:satMod val="175000"/>
                      <a:alpha val="40000"/>
                    </a:schemeClr>
                  </a:glow>
                  <a:outerShdw blurRad="38100" dist="38100" dir="2700000" algn="tl">
                    <a:srgbClr val="000000">
                      <a:alpha val="43137"/>
                    </a:srgbClr>
                  </a:outerShdw>
                </a:effectLst>
                <a:latin typeface="UVN Han Viet" panose="04040405070802020704" pitchFamily="82" charset="0"/>
              </a:rPr>
              <a:t>:</a:t>
            </a:r>
          </a:p>
        </p:txBody>
      </p:sp>
    </p:spTree>
    <p:extLst>
      <p:ext uri="{BB962C8B-B14F-4D97-AF65-F5344CB8AC3E}">
        <p14:creationId xmlns:p14="http://schemas.microsoft.com/office/powerpoint/2010/main" val="36323910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424591" y="0"/>
            <a:ext cx="357545" cy="6858000"/>
          </a:xfrm>
          <a:prstGeom prst="rect">
            <a:avLst/>
          </a:prstGeom>
          <a:gradFill flip="none" rotWithShape="1">
            <a:gsLst>
              <a:gs pos="6000">
                <a:srgbClr val="EFB1BC"/>
              </a:gs>
              <a:gs pos="20112">
                <a:srgbClr val="E78E9F"/>
              </a:gs>
              <a:gs pos="95000">
                <a:srgbClr val="DC5F6E"/>
              </a:gs>
              <a:gs pos="54000">
                <a:srgbClr val="E37F92"/>
              </a:gs>
              <a:gs pos="70000">
                <a:srgbClr val="DF6C82"/>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7056" y="2056478"/>
            <a:ext cx="2894944" cy="4787489"/>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368" y="224790"/>
            <a:ext cx="2819863" cy="1456744"/>
          </a:xfrm>
          <a:prstGeom prst="rect">
            <a:avLst/>
          </a:prstGeom>
        </p:spPr>
      </p:pic>
      <p:sp>
        <p:nvSpPr>
          <p:cNvPr id="11" name="TextBox 10">
            <a:extLst>
              <a:ext uri="{FF2B5EF4-FFF2-40B4-BE49-F238E27FC236}">
                <a16:creationId xmlns:a16="http://schemas.microsoft.com/office/drawing/2014/main" id="{EDCDCE67-6BA2-47AB-8FFC-DA7B5B4F5627}"/>
              </a:ext>
            </a:extLst>
          </p:cNvPr>
          <p:cNvSpPr txBox="1"/>
          <p:nvPr/>
        </p:nvSpPr>
        <p:spPr>
          <a:xfrm>
            <a:off x="3560772" y="414553"/>
            <a:ext cx="6783699"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b="1">
                <a:latin typeface="Times New Roman" panose="02020603050405020304" pitchFamily="18" charset="0"/>
                <a:cs typeface="Times New Roman" panose="02020603050405020304" pitchFamily="18" charset="0"/>
              </a:rPr>
              <a:t>Em hiểu nội dung hai câu thơ cuối bài như thế nào?</a:t>
            </a:r>
          </a:p>
        </p:txBody>
      </p:sp>
      <p:sp>
        <p:nvSpPr>
          <p:cNvPr id="9" name="Subtitle 2">
            <a:extLst>
              <a:ext uri="{FF2B5EF4-FFF2-40B4-BE49-F238E27FC236}">
                <a16:creationId xmlns:a16="http://schemas.microsoft.com/office/drawing/2014/main" id="{8899877F-2985-4140-9E61-06F2668D148D}"/>
              </a:ext>
            </a:extLst>
          </p:cNvPr>
          <p:cNvSpPr txBox="1">
            <a:spLocks noChangeArrowheads="1"/>
          </p:cNvSpPr>
          <p:nvPr/>
        </p:nvSpPr>
        <p:spPr bwMode="auto">
          <a:xfrm>
            <a:off x="407368" y="2596585"/>
            <a:ext cx="8280400" cy="1096962"/>
          </a:xfrm>
          <a:prstGeom prst="rect">
            <a:avLst/>
          </a:prstGeom>
          <a:solidFill>
            <a:srgbClr val="FFFF00"/>
          </a:solidFill>
          <a:ln>
            <a:noFill/>
          </a:ln>
        </p:spPr>
        <p:txBody>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20000"/>
              </a:spcBef>
            </a:pPr>
            <a:r>
              <a:rPr lang="en-US" altLang="en-US" sz="3200" b="1">
                <a:latin typeface="Times New Roman" panose="02020603050405020304" pitchFamily="18" charset="0"/>
                <a:cs typeface="Times New Roman" panose="02020603050405020304" pitchFamily="18" charset="0"/>
              </a:rPr>
              <a:t>- Lãn Ông không màng công danh, chỉ chăm làm việc nghĩa.</a:t>
            </a:r>
          </a:p>
        </p:txBody>
      </p:sp>
      <p:sp>
        <p:nvSpPr>
          <p:cNvPr id="10" name="Subtitle 2">
            <a:extLst>
              <a:ext uri="{FF2B5EF4-FFF2-40B4-BE49-F238E27FC236}">
                <a16:creationId xmlns:a16="http://schemas.microsoft.com/office/drawing/2014/main" id="{416F236D-83DA-474C-BB95-D082F826CFC1}"/>
              </a:ext>
            </a:extLst>
          </p:cNvPr>
          <p:cNvSpPr txBox="1">
            <a:spLocks noChangeArrowheads="1"/>
          </p:cNvSpPr>
          <p:nvPr/>
        </p:nvSpPr>
        <p:spPr bwMode="auto">
          <a:xfrm>
            <a:off x="407368" y="3960248"/>
            <a:ext cx="8280400" cy="1096963"/>
          </a:xfrm>
          <a:prstGeom prst="rect">
            <a:avLst/>
          </a:prstGeom>
          <a:solidFill>
            <a:srgbClr val="FFFF00"/>
          </a:solidFill>
          <a:ln>
            <a:noFill/>
          </a:ln>
        </p:spPr>
        <p:txBody>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20000"/>
              </a:spcBef>
            </a:pPr>
            <a:r>
              <a:rPr lang="en-US" altLang="en-US" sz="3200" b="1">
                <a:latin typeface="Times New Roman" panose="02020603050405020304" pitchFamily="18" charset="0"/>
                <a:cs typeface="Times New Roman" panose="02020603050405020304" pitchFamily="18" charset="0"/>
              </a:rPr>
              <a:t>- Công danh rồi sẽ trôi đi, chỉ có tấm lòng nhân nghĩa là còn mãi.</a:t>
            </a:r>
          </a:p>
        </p:txBody>
      </p:sp>
      <p:sp>
        <p:nvSpPr>
          <p:cNvPr id="12" name="Subtitle 2">
            <a:extLst>
              <a:ext uri="{FF2B5EF4-FFF2-40B4-BE49-F238E27FC236}">
                <a16:creationId xmlns:a16="http://schemas.microsoft.com/office/drawing/2014/main" id="{51879970-3107-431B-A56F-31DBC08302E1}"/>
              </a:ext>
            </a:extLst>
          </p:cNvPr>
          <p:cNvSpPr txBox="1">
            <a:spLocks noChangeArrowheads="1"/>
          </p:cNvSpPr>
          <p:nvPr/>
        </p:nvSpPr>
        <p:spPr bwMode="auto">
          <a:xfrm>
            <a:off x="407368" y="5323910"/>
            <a:ext cx="8280400" cy="1096962"/>
          </a:xfrm>
          <a:prstGeom prst="rect">
            <a:avLst/>
          </a:prstGeom>
          <a:solidFill>
            <a:srgbClr val="FFFF00"/>
          </a:solidFill>
          <a:ln>
            <a:noFill/>
          </a:ln>
        </p:spPr>
        <p:txBody>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20000"/>
              </a:spcBef>
            </a:pPr>
            <a:r>
              <a:rPr lang="en-US" altLang="en-US" sz="3200" b="1">
                <a:latin typeface="Times New Roman" panose="02020603050405020304" pitchFamily="18" charset="0"/>
                <a:cs typeface="Times New Roman" panose="02020603050405020304" pitchFamily="18" charset="0"/>
              </a:rPr>
              <a:t>- Công danh chẳng đáng coi trọng; tấm lòng nhân nghĩa mới đáng quý, không thể đổi thay.</a:t>
            </a:r>
          </a:p>
        </p:txBody>
      </p:sp>
    </p:spTree>
    <p:extLst>
      <p:ext uri="{BB962C8B-B14F-4D97-AF65-F5344CB8AC3E}">
        <p14:creationId xmlns:p14="http://schemas.microsoft.com/office/powerpoint/2010/main" val="19291934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1343472" y="2402684"/>
            <a:ext cx="2836881" cy="1015696"/>
          </a:xfrm>
          <a:prstGeom prst="plaqu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latin typeface="Times New Roman" panose="02020603050405020304" pitchFamily="18" charset="0"/>
                <a:cs typeface="Times New Roman" panose="02020603050405020304" pitchFamily="18" charset="0"/>
              </a:rPr>
              <a:t>Đoạn 1</a:t>
            </a:r>
            <a:endParaRPr lang="zh-CN" altLang="en-US" sz="4800" b="1">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a:off x="2240470" y="1830559"/>
            <a:ext cx="7711059" cy="0"/>
          </a:xfrm>
          <a:prstGeom prst="line">
            <a:avLst/>
          </a:prstGeom>
          <a:ln>
            <a:solidFill>
              <a:schemeClr val="bg2">
                <a:lumMod val="7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7" name="图片 4">
            <a:extLst>
              <a:ext uri="{FF2B5EF4-FFF2-40B4-BE49-F238E27FC236}">
                <a16:creationId xmlns:a16="http://schemas.microsoft.com/office/drawing/2014/main" id="{57244CFC-05ED-4271-918D-5DCB1D9BE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9" y="-254309"/>
            <a:ext cx="4799856" cy="3064910"/>
          </a:xfrm>
          <a:prstGeom prst="rect">
            <a:avLst/>
          </a:prstGeom>
        </p:spPr>
      </p:pic>
      <p:pic>
        <p:nvPicPr>
          <p:cNvPr id="8" name="图片 29">
            <a:extLst>
              <a:ext uri="{FF2B5EF4-FFF2-40B4-BE49-F238E27FC236}">
                <a16:creationId xmlns:a16="http://schemas.microsoft.com/office/drawing/2014/main" id="{A5B7E853-D52D-4321-8E30-C099A9930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63575" y="-254309"/>
            <a:ext cx="4799856" cy="3064910"/>
          </a:xfrm>
          <a:prstGeom prst="rect">
            <a:avLst/>
          </a:prstGeom>
        </p:spPr>
      </p:pic>
      <p:sp>
        <p:nvSpPr>
          <p:cNvPr id="32" name="缺角矩形 3">
            <a:extLst>
              <a:ext uri="{FF2B5EF4-FFF2-40B4-BE49-F238E27FC236}">
                <a16:creationId xmlns:a16="http://schemas.microsoft.com/office/drawing/2014/main" id="{A92A9DEF-6EF8-4C4C-8496-79C16B6134F4}"/>
              </a:ext>
            </a:extLst>
          </p:cNvPr>
          <p:cNvSpPr/>
          <p:nvPr/>
        </p:nvSpPr>
        <p:spPr>
          <a:xfrm>
            <a:off x="1343471" y="3932709"/>
            <a:ext cx="2836881" cy="1015696"/>
          </a:xfrm>
          <a:prstGeom prst="plaqu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latin typeface="Times New Roman" panose="02020603050405020304" pitchFamily="18" charset="0"/>
                <a:cs typeface="Times New Roman" panose="02020603050405020304" pitchFamily="18" charset="0"/>
              </a:rPr>
              <a:t>Đoạn 2</a:t>
            </a:r>
            <a:endParaRPr lang="zh-CN" altLang="en-US" sz="4800" b="1">
              <a:latin typeface="Times New Roman" panose="02020603050405020304" pitchFamily="18" charset="0"/>
              <a:cs typeface="Times New Roman" panose="02020603050405020304" pitchFamily="18" charset="0"/>
            </a:endParaRPr>
          </a:p>
        </p:txBody>
      </p:sp>
      <p:sp>
        <p:nvSpPr>
          <p:cNvPr id="33" name="缺角矩形 3">
            <a:extLst>
              <a:ext uri="{FF2B5EF4-FFF2-40B4-BE49-F238E27FC236}">
                <a16:creationId xmlns:a16="http://schemas.microsoft.com/office/drawing/2014/main" id="{A54C3B1E-B460-40EF-B1C1-144D287B1CEB}"/>
              </a:ext>
            </a:extLst>
          </p:cNvPr>
          <p:cNvSpPr/>
          <p:nvPr/>
        </p:nvSpPr>
        <p:spPr>
          <a:xfrm>
            <a:off x="1343519" y="5567525"/>
            <a:ext cx="2836881" cy="1015696"/>
          </a:xfrm>
          <a:prstGeom prst="plaqu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latin typeface="Times New Roman" panose="02020603050405020304" pitchFamily="18" charset="0"/>
                <a:cs typeface="Times New Roman" panose="02020603050405020304" pitchFamily="18" charset="0"/>
              </a:rPr>
              <a:t>Đoạn 3</a:t>
            </a:r>
            <a:endParaRPr lang="zh-CN" altLang="en-US" sz="4800" b="1">
              <a:latin typeface="Times New Roman" panose="02020603050405020304" pitchFamily="18" charset="0"/>
              <a:cs typeface="Times New Roman" panose="02020603050405020304" pitchFamily="18" charset="0"/>
            </a:endParaRPr>
          </a:p>
        </p:txBody>
      </p:sp>
      <p:pic>
        <p:nvPicPr>
          <p:cNvPr id="34" name="Graphic 33">
            <a:extLst>
              <a:ext uri="{FF2B5EF4-FFF2-40B4-BE49-F238E27FC236}">
                <a16:creationId xmlns:a16="http://schemas.microsoft.com/office/drawing/2014/main" id="{E5CD5A0A-A178-40F8-AB54-CB72B5711F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902905" y="2025359"/>
            <a:ext cx="810872" cy="3195561"/>
          </a:xfrm>
          <a:prstGeom prst="rect">
            <a:avLst/>
          </a:prstGeom>
        </p:spPr>
      </p:pic>
      <p:pic>
        <p:nvPicPr>
          <p:cNvPr id="35" name="Picture 3">
            <a:extLst>
              <a:ext uri="{FF2B5EF4-FFF2-40B4-BE49-F238E27FC236}">
                <a16:creationId xmlns:a16="http://schemas.microsoft.com/office/drawing/2014/main" id="{28FA9207-D462-40EE-A654-83F436E998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43700" y="6040881"/>
            <a:ext cx="1329282" cy="392177"/>
          </a:xfrm>
          <a:prstGeom prst="rect">
            <a:avLst/>
          </a:prstGeom>
        </p:spPr>
      </p:pic>
      <p:sp>
        <p:nvSpPr>
          <p:cNvPr id="36" name="TextBox 35">
            <a:extLst>
              <a:ext uri="{FF2B5EF4-FFF2-40B4-BE49-F238E27FC236}">
                <a16:creationId xmlns:a16="http://schemas.microsoft.com/office/drawing/2014/main" id="{8F56C8B5-0D88-4352-A494-6B9C68B13BEA}"/>
              </a:ext>
            </a:extLst>
          </p:cNvPr>
          <p:cNvSpPr txBox="1"/>
          <p:nvPr/>
        </p:nvSpPr>
        <p:spPr>
          <a:xfrm>
            <a:off x="6436329" y="2975605"/>
            <a:ext cx="4392308" cy="1077218"/>
          </a:xfrm>
          <a:prstGeom prst="rect">
            <a:avLst/>
          </a:prstGeom>
          <a:noFill/>
        </p:spPr>
        <p:txBody>
          <a:bodyPr wrap="square">
            <a:spAutoFit/>
          </a:bodyPr>
          <a:lstStyle/>
          <a:p>
            <a:r>
              <a:rPr lang="en-US" sz="3200" b="1">
                <a:solidFill>
                  <a:srgbClr val="333399">
                    <a:lumMod val="75000"/>
                  </a:srgbClr>
                </a:solidFill>
                <a:latin typeface="Times New Roman" panose="02020603050405020304" pitchFamily="18" charset="0"/>
                <a:cs typeface="Times New Roman" panose="02020603050405020304" pitchFamily="18" charset="0"/>
              </a:rPr>
              <a:t>Hải Thượng Lãn Ông là người giàu lòng nhân ái.</a:t>
            </a:r>
            <a:endParaRPr lang="en-US" sz="32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C2EA23C-4922-47A0-8DD9-DC0CB52E165C}"/>
              </a:ext>
            </a:extLst>
          </p:cNvPr>
          <p:cNvSpPr txBox="1"/>
          <p:nvPr/>
        </p:nvSpPr>
        <p:spPr>
          <a:xfrm>
            <a:off x="6456172" y="5435694"/>
            <a:ext cx="5328459" cy="1077218"/>
          </a:xfrm>
          <a:prstGeom prst="rect">
            <a:avLst/>
          </a:prstGeom>
          <a:noFill/>
        </p:spPr>
        <p:txBody>
          <a:bodyPr wrap="square">
            <a:spAutoFit/>
          </a:bodyPr>
          <a:lstStyle/>
          <a:p>
            <a:r>
              <a:rPr lang="en-US" sz="3200" b="1">
                <a:solidFill>
                  <a:srgbClr val="333399">
                    <a:lumMod val="75000"/>
                  </a:srgbClr>
                </a:solidFill>
                <a:latin typeface="Times New Roman" panose="02020603050405020304" pitchFamily="18" charset="0"/>
                <a:cs typeface="Times New Roman" panose="02020603050405020304" pitchFamily="18" charset="0"/>
              </a:rPr>
              <a:t>Hải Thượng Lãn Ông là người không màng danh lợi.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7438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9" name="图片 4">
            <a:extLst>
              <a:ext uri="{FF2B5EF4-FFF2-40B4-BE49-F238E27FC236}">
                <a16:creationId xmlns:a16="http://schemas.microsoft.com/office/drawing/2014/main" id="{AFCE5F1B-C54D-4F3E-BB0F-A5369CD24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760" y="0"/>
            <a:ext cx="4680520" cy="4680520"/>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750877">
            <a:off x="1592196" y="1370559"/>
            <a:ext cx="4531054" cy="4441383"/>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3014610" y="2509822"/>
            <a:ext cx="1691489" cy="2123658"/>
          </a:xfrm>
          <a:prstGeom prst="rect">
            <a:avLst/>
          </a:prstGeom>
          <a:noFill/>
        </p:spPr>
        <p:txBody>
          <a:bodyPr wrap="none" lIns="91440" tIns="45720" rIns="91440" bIns="45720">
            <a:spAutoFit/>
          </a:bodyPr>
          <a:lstStyle/>
          <a:p>
            <a:pPr algn="ctr"/>
            <a:r>
              <a:rPr lang="en-US" sz="6600" b="1">
                <a:ln w="0"/>
                <a:effectLst>
                  <a:outerShdw blurRad="38100" dist="19050" dir="2700000" algn="tl" rotWithShape="0">
                    <a:schemeClr val="dk1">
                      <a:alpha val="40000"/>
                    </a:schemeClr>
                  </a:outerShdw>
                </a:effectLst>
              </a:rPr>
              <a:t>Nội</a:t>
            </a:r>
          </a:p>
          <a:p>
            <a:pPr algn="ctr"/>
            <a:r>
              <a:rPr lang="en-US" sz="6600" b="1">
                <a:ln w="0"/>
                <a:effectLst>
                  <a:outerShdw blurRad="38100" dist="19050" dir="2700000" algn="tl" rotWithShape="0">
                    <a:schemeClr val="dk1">
                      <a:alpha val="40000"/>
                    </a:schemeClr>
                  </a:outerShdw>
                </a:effectLst>
              </a:rPr>
              <a:t>dung</a:t>
            </a: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6499465" y="2218930"/>
            <a:ext cx="4546490" cy="3227968"/>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rgbClr val="333399">
                    <a:lumMod val="50000"/>
                  </a:srgbClr>
                </a:solidFill>
                <a:latin typeface="Times New Roman" panose="02020603050405020304" pitchFamily="18" charset="0"/>
                <a:cs typeface="Times New Roman" panose="02020603050405020304" pitchFamily="18" charset="0"/>
              </a:rPr>
              <a:t>Ca ngợi tài năng, tấm lòng nhân hậu và nhân cách cao thượng của Hải Thượng Lãn Ông.</a:t>
            </a:r>
            <a:endParaRPr lang="en-US" sz="3200" b="1">
              <a:latin typeface="Times New Roman" panose="02020603050405020304" pitchFamily="18" charset="0"/>
              <a:cs typeface="Times New Roman" panose="02020603050405020304" pitchFamily="18" charset="0"/>
            </a:endParaRPr>
          </a:p>
        </p:txBody>
      </p:sp>
      <p:pic>
        <p:nvPicPr>
          <p:cNvPr id="10" name="Picture 9" descr="Text&#10;&#10;Description automatically generated">
            <a:extLst>
              <a:ext uri="{FF2B5EF4-FFF2-40B4-BE49-F238E27FC236}">
                <a16:creationId xmlns:a16="http://schemas.microsoft.com/office/drawing/2014/main" id="{9C1E264C-4541-404C-9DEE-5740279CF47C}"/>
              </a:ext>
            </a:extLst>
          </p:cNvPr>
          <p:cNvPicPr>
            <a:picLocks noChangeAspect="1"/>
          </p:cNvPicPr>
          <p:nvPr/>
        </p:nvPicPr>
        <p:blipFill rotWithShape="1">
          <a:blip r:embed="rId6">
            <a:extLst>
              <a:ext uri="{28A0092B-C50C-407E-A947-70E740481C1C}">
                <a14:useLocalDpi xmlns:a14="http://schemas.microsoft.com/office/drawing/2010/main" val="0"/>
              </a:ext>
            </a:extLst>
          </a:blip>
          <a:srcRect t="19184" b="39051"/>
          <a:stretch/>
        </p:blipFill>
        <p:spPr>
          <a:xfrm>
            <a:off x="1385116" y="208120"/>
            <a:ext cx="9421768" cy="1934614"/>
          </a:xfrm>
          <a:prstGeom prst="rect">
            <a:avLst/>
          </a:prstGeom>
        </p:spPr>
      </p:pic>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DA730EF4-20A2-4601-A324-F8F5FFE46D98}"/>
              </a:ext>
            </a:extLst>
          </p:cNvPr>
          <p:cNvPicPr>
            <a:picLocks noChangeAspect="1"/>
          </p:cNvPicPr>
          <p:nvPr/>
        </p:nvPicPr>
        <p:blipFill>
          <a:blip r:embed="rId4"/>
          <a:stretch>
            <a:fillRect/>
          </a:stretch>
        </p:blipFill>
        <p:spPr>
          <a:xfrm>
            <a:off x="3901422" y="2103284"/>
            <a:ext cx="4749196" cy="1414395"/>
          </a:xfrm>
          <a:prstGeom prst="rect">
            <a:avLst/>
          </a:prstGeom>
        </p:spPr>
      </p:pic>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95FB76CB-FB20-4CD3-817B-9BB36410EA18}"/>
              </a:ext>
            </a:extLst>
          </p:cNvPr>
          <p:cNvSpPr txBox="1">
            <a:spLocks noChangeArrowheads="1"/>
          </p:cNvSpPr>
          <p:nvPr/>
        </p:nvSpPr>
        <p:spPr bwMode="auto">
          <a:xfrm>
            <a:off x="1427820" y="1916832"/>
            <a:ext cx="1047716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just" eaLnBrk="1" hangingPunct="1">
              <a:spcBef>
                <a:spcPct val="50000"/>
              </a:spcBef>
            </a:pPr>
            <a:r>
              <a:rPr lang="en-US" altLang="en-US" sz="3000" b="1">
                <a:latin typeface="Times New Roman" panose="02020603050405020304" pitchFamily="18" charset="0"/>
                <a:cs typeface="Times New Roman" panose="02020603050405020304" pitchFamily="18" charset="0"/>
              </a:rPr>
              <a:t>      Có lần,/ một người thuyền chài có đứa con nhỏ bị bệnh đậu </a:t>
            </a:r>
            <a:r>
              <a:rPr lang="en-US" altLang="en-US" sz="3000" b="1">
                <a:solidFill>
                  <a:srgbClr val="FF0000"/>
                </a:solidFill>
                <a:latin typeface="Times New Roman" panose="02020603050405020304" pitchFamily="18" charset="0"/>
                <a:cs typeface="Times New Roman" panose="02020603050405020304" pitchFamily="18" charset="0"/>
              </a:rPr>
              <a:t>nặng</a:t>
            </a:r>
            <a:r>
              <a:rPr lang="en-US" altLang="en-US" sz="3000" b="1">
                <a:latin typeface="Times New Roman" panose="02020603050405020304" pitchFamily="18" charset="0"/>
                <a:cs typeface="Times New Roman" panose="02020603050405020304" pitchFamily="18" charset="0"/>
              </a:rPr>
              <a:t>,/ nhưng </a:t>
            </a:r>
            <a:r>
              <a:rPr lang="en-US" altLang="en-US" sz="3000" b="1">
                <a:solidFill>
                  <a:srgbClr val="FF0000"/>
                </a:solidFill>
                <a:latin typeface="Times New Roman" panose="02020603050405020304" pitchFamily="18" charset="0"/>
                <a:cs typeface="Times New Roman" panose="02020603050405020304" pitchFamily="18" charset="0"/>
              </a:rPr>
              <a:t>nhà nghèo</a:t>
            </a:r>
            <a:r>
              <a:rPr lang="en-US" altLang="en-US" sz="3000" b="1">
                <a:latin typeface="Times New Roman" panose="02020603050405020304" pitchFamily="18" charset="0"/>
                <a:cs typeface="Times New Roman" panose="02020603050405020304" pitchFamily="18" charset="0"/>
              </a:rPr>
              <a:t>,/ không có tiền chữa.// Lãn Ông biết tin/ bèn đến thăm.// Giữa mùa hè </a:t>
            </a:r>
            <a:r>
              <a:rPr lang="en-US" altLang="en-US" sz="3000" b="1">
                <a:solidFill>
                  <a:srgbClr val="FF0000"/>
                </a:solidFill>
                <a:latin typeface="Times New Roman" panose="02020603050405020304" pitchFamily="18" charset="0"/>
                <a:cs typeface="Times New Roman" panose="02020603050405020304" pitchFamily="18" charset="0"/>
              </a:rPr>
              <a:t>nóng nực</a:t>
            </a:r>
            <a:r>
              <a:rPr lang="en-US" altLang="en-US" sz="3000" b="1">
                <a:latin typeface="Times New Roman" panose="02020603050405020304" pitchFamily="18" charset="0"/>
                <a:cs typeface="Times New Roman" panose="02020603050405020304" pitchFamily="18" charset="0"/>
              </a:rPr>
              <a:t>,/ cháu bé nằm trong chiếc thuyền nhỏ hẹp,/ người </a:t>
            </a:r>
            <a:r>
              <a:rPr lang="en-US" altLang="en-US" sz="3000" b="1">
                <a:solidFill>
                  <a:srgbClr val="FF0000"/>
                </a:solidFill>
                <a:latin typeface="Times New Roman" panose="02020603050405020304" pitchFamily="18" charset="0"/>
                <a:cs typeface="Times New Roman" panose="02020603050405020304" pitchFamily="18" charset="0"/>
              </a:rPr>
              <a:t>đầy</a:t>
            </a:r>
            <a:r>
              <a:rPr lang="en-US" altLang="en-US" sz="3000" b="1">
                <a:latin typeface="Times New Roman" panose="02020603050405020304" pitchFamily="18" charset="0"/>
                <a:cs typeface="Times New Roman" panose="02020603050405020304" pitchFamily="18" charset="0"/>
              </a:rPr>
              <a:t> </a:t>
            </a:r>
            <a:r>
              <a:rPr lang="en-US" altLang="en-US" sz="3000" b="1">
                <a:solidFill>
                  <a:srgbClr val="FF0000"/>
                </a:solidFill>
                <a:latin typeface="Times New Roman" panose="02020603050405020304" pitchFamily="18" charset="0"/>
                <a:cs typeface="Times New Roman" panose="02020603050405020304" pitchFamily="18" charset="0"/>
              </a:rPr>
              <a:t>mụn mủ</a:t>
            </a:r>
            <a:r>
              <a:rPr lang="en-US" altLang="en-US" sz="3000" b="1">
                <a:latin typeface="Times New Roman" panose="02020603050405020304" pitchFamily="18" charset="0"/>
                <a:cs typeface="Times New Roman" panose="02020603050405020304" pitchFamily="18" charset="0"/>
              </a:rPr>
              <a:t>,/</a:t>
            </a:r>
            <a:r>
              <a:rPr lang="en-US" altLang="en-US" sz="3000" b="1">
                <a:solidFill>
                  <a:srgbClr val="FF0000"/>
                </a:solidFill>
                <a:latin typeface="Times New Roman" panose="02020603050405020304" pitchFamily="18" charset="0"/>
                <a:cs typeface="Times New Roman" panose="02020603050405020304" pitchFamily="18" charset="0"/>
              </a:rPr>
              <a:t> </a:t>
            </a:r>
            <a:r>
              <a:rPr lang="en-US" altLang="en-US" sz="3000" b="1">
                <a:latin typeface="Times New Roman" panose="02020603050405020304" pitchFamily="18" charset="0"/>
                <a:cs typeface="Times New Roman" panose="02020603050405020304" pitchFamily="18" charset="0"/>
              </a:rPr>
              <a:t>mùi hôi tanh bốc lên </a:t>
            </a:r>
            <a:r>
              <a:rPr lang="en-US" altLang="en-US" sz="3000" b="1">
                <a:solidFill>
                  <a:srgbClr val="FF0000"/>
                </a:solidFill>
                <a:latin typeface="Times New Roman" panose="02020603050405020304" pitchFamily="18" charset="0"/>
                <a:cs typeface="Times New Roman" panose="02020603050405020304" pitchFamily="18" charset="0"/>
              </a:rPr>
              <a:t>nồng nặc</a:t>
            </a:r>
            <a:r>
              <a:rPr lang="en-US" altLang="en-US" sz="3000" b="1">
                <a:latin typeface="Times New Roman" panose="02020603050405020304" pitchFamily="18" charset="0"/>
                <a:cs typeface="Times New Roman" panose="02020603050405020304" pitchFamily="18" charset="0"/>
              </a:rPr>
              <a:t>.// Nhưng Lãn Ông vẫn </a:t>
            </a:r>
            <a:r>
              <a:rPr lang="en-US" altLang="en-US" sz="3000" b="1">
                <a:solidFill>
                  <a:srgbClr val="FF0000"/>
                </a:solidFill>
                <a:latin typeface="Times New Roman" panose="02020603050405020304" pitchFamily="18" charset="0"/>
                <a:cs typeface="Times New Roman" panose="02020603050405020304" pitchFamily="18" charset="0"/>
              </a:rPr>
              <a:t>không ngại khổ</a:t>
            </a:r>
            <a:r>
              <a:rPr lang="en-US" altLang="en-US" sz="3000" b="1">
                <a:latin typeface="Times New Roman" panose="02020603050405020304" pitchFamily="18" charset="0"/>
                <a:cs typeface="Times New Roman" panose="02020603050405020304" pitchFamily="18" charset="0"/>
              </a:rPr>
              <a:t>.// Ông </a:t>
            </a:r>
            <a:r>
              <a:rPr lang="en-US" altLang="en-US" sz="3000" b="1">
                <a:solidFill>
                  <a:srgbClr val="FF0000"/>
                </a:solidFill>
                <a:latin typeface="Times New Roman" panose="02020603050405020304" pitchFamily="18" charset="0"/>
                <a:cs typeface="Times New Roman" panose="02020603050405020304" pitchFamily="18" charset="0"/>
              </a:rPr>
              <a:t>ân cần </a:t>
            </a:r>
            <a:r>
              <a:rPr lang="en-US" altLang="en-US" sz="3000" b="1">
                <a:latin typeface="Times New Roman" panose="02020603050405020304" pitchFamily="18" charset="0"/>
                <a:cs typeface="Times New Roman" panose="02020603050405020304" pitchFamily="18" charset="0"/>
              </a:rPr>
              <a:t>chăm sóc</a:t>
            </a:r>
            <a:r>
              <a:rPr lang="en-US" altLang="en-US" sz="3000" b="1">
                <a:solidFill>
                  <a:srgbClr val="FF0000"/>
                </a:solidFill>
                <a:latin typeface="Times New Roman" panose="02020603050405020304" pitchFamily="18" charset="0"/>
                <a:cs typeface="Times New Roman" panose="02020603050405020304" pitchFamily="18" charset="0"/>
              </a:rPr>
              <a:t> </a:t>
            </a:r>
            <a:r>
              <a:rPr lang="en-US" altLang="en-US" sz="3000" b="1">
                <a:latin typeface="Times New Roman" panose="02020603050405020304" pitchFamily="18" charset="0"/>
                <a:cs typeface="Times New Roman" panose="02020603050405020304" pitchFamily="18" charset="0"/>
              </a:rPr>
              <a:t>đứa bé </a:t>
            </a:r>
            <a:r>
              <a:rPr lang="en-US" altLang="en-US" sz="3000" b="1">
                <a:solidFill>
                  <a:srgbClr val="FF0000"/>
                </a:solidFill>
                <a:latin typeface="Times New Roman" panose="02020603050405020304" pitchFamily="18" charset="0"/>
                <a:cs typeface="Times New Roman" panose="02020603050405020304" pitchFamily="18" charset="0"/>
              </a:rPr>
              <a:t>suốt một tháng </a:t>
            </a:r>
            <a:r>
              <a:rPr lang="en-US" altLang="en-US" sz="3000" b="1">
                <a:latin typeface="Times New Roman" panose="02020603050405020304" pitchFamily="18" charset="0"/>
                <a:cs typeface="Times New Roman" panose="02020603050405020304" pitchFamily="18" charset="0"/>
              </a:rPr>
              <a:t>trời/ và chữa khỏi bệnh cho nó.// Khi từ giã nhà thuyền chài,/ ông chẳng những </a:t>
            </a:r>
            <a:r>
              <a:rPr lang="en-US" altLang="en-US" sz="3000" b="1">
                <a:solidFill>
                  <a:srgbClr val="FF0000"/>
                </a:solidFill>
                <a:latin typeface="Times New Roman" panose="02020603050405020304" pitchFamily="18" charset="0"/>
                <a:cs typeface="Times New Roman" panose="02020603050405020304" pitchFamily="18" charset="0"/>
              </a:rPr>
              <a:t>không lấy tiền</a:t>
            </a:r>
            <a:r>
              <a:rPr lang="en-US" altLang="en-US" sz="3000" b="1">
                <a:latin typeface="Times New Roman" panose="02020603050405020304" pitchFamily="18" charset="0"/>
                <a:cs typeface="Times New Roman" panose="02020603050405020304" pitchFamily="18" charset="0"/>
              </a:rPr>
              <a:t>/</a:t>
            </a:r>
            <a:r>
              <a:rPr lang="en-US" altLang="en-US" sz="3000" b="1">
                <a:solidFill>
                  <a:srgbClr val="FF0000"/>
                </a:solidFill>
                <a:latin typeface="Times New Roman" panose="02020603050405020304" pitchFamily="18" charset="0"/>
                <a:cs typeface="Times New Roman" panose="02020603050405020304" pitchFamily="18" charset="0"/>
              </a:rPr>
              <a:t> </a:t>
            </a:r>
            <a:r>
              <a:rPr lang="en-US" altLang="en-US" sz="3000" b="1">
                <a:latin typeface="Times New Roman" panose="02020603050405020304" pitchFamily="18" charset="0"/>
                <a:cs typeface="Times New Roman" panose="02020603050405020304" pitchFamily="18" charset="0"/>
              </a:rPr>
              <a:t>mà còn </a:t>
            </a:r>
            <a:r>
              <a:rPr lang="en-US" altLang="en-US" sz="3000" b="1">
                <a:solidFill>
                  <a:srgbClr val="FF0000"/>
                </a:solidFill>
                <a:latin typeface="Times New Roman" panose="02020603050405020304" pitchFamily="18" charset="0"/>
                <a:cs typeface="Times New Roman" panose="02020603050405020304" pitchFamily="18" charset="0"/>
              </a:rPr>
              <a:t>cho thêm </a:t>
            </a:r>
            <a:r>
              <a:rPr lang="en-US" altLang="en-US" sz="3000" b="1">
                <a:latin typeface="Times New Roman" panose="02020603050405020304" pitchFamily="18" charset="0"/>
                <a:cs typeface="Times New Roman" panose="02020603050405020304" pitchFamily="18" charset="0"/>
              </a:rPr>
              <a:t>gạo,/ củi.//</a:t>
            </a:r>
          </a:p>
        </p:txBody>
      </p:sp>
      <p:pic>
        <p:nvPicPr>
          <p:cNvPr id="4" name="图片 8">
            <a:extLst>
              <a:ext uri="{FF2B5EF4-FFF2-40B4-BE49-F238E27FC236}">
                <a16:creationId xmlns:a16="http://schemas.microsoft.com/office/drawing/2014/main" id="{45AF3AFB-1D31-4A12-8B57-D97141AD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225" y="2875659"/>
            <a:ext cx="5554590" cy="5207428"/>
          </a:xfrm>
          <a:prstGeom prst="rect">
            <a:avLst/>
          </a:prstGeom>
        </p:spPr>
      </p:pic>
      <p:pic>
        <p:nvPicPr>
          <p:cNvPr id="5" name="Picture 4" descr="A picture containing text, plant&#10;&#10;Description automatically generated">
            <a:extLst>
              <a:ext uri="{FF2B5EF4-FFF2-40B4-BE49-F238E27FC236}">
                <a16:creationId xmlns:a16="http://schemas.microsoft.com/office/drawing/2014/main" id="{6DCCBF45-A2A1-42E0-B49E-38F05CAA8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7" y="-13192"/>
            <a:ext cx="2855640" cy="2855640"/>
          </a:xfrm>
          <a:prstGeom prst="rect">
            <a:avLst/>
          </a:prstGeom>
        </p:spPr>
      </p:pic>
      <p:pic>
        <p:nvPicPr>
          <p:cNvPr id="7" name="图片 6">
            <a:extLst>
              <a:ext uri="{FF2B5EF4-FFF2-40B4-BE49-F238E27FC236}">
                <a16:creationId xmlns:a16="http://schemas.microsoft.com/office/drawing/2014/main" id="{3FDCCE3B-6192-40EB-B9B5-90729DBA3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754" y="-42607"/>
            <a:ext cx="2396246" cy="2396246"/>
          </a:xfrm>
          <a:prstGeom prst="rect">
            <a:avLst/>
          </a:prstGeom>
        </p:spPr>
      </p:pic>
    </p:spTree>
    <p:extLst>
      <p:ext uri="{BB962C8B-B14F-4D97-AF65-F5344CB8AC3E}">
        <p14:creationId xmlns:p14="http://schemas.microsoft.com/office/powerpoint/2010/main" val="10641886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4D97DA9F-4292-4BE6-A2E4-7D7F03B1B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12192000" cy="6233745"/>
          </a:xfrm>
          <a:prstGeom prst="rect">
            <a:avLst/>
          </a:prstGeom>
        </p:spPr>
      </p:pic>
      <p:sp>
        <p:nvSpPr>
          <p:cNvPr id="34819" name="Rectangle 3">
            <a:extLst>
              <a:ext uri="{FF2B5EF4-FFF2-40B4-BE49-F238E27FC236}">
                <a16:creationId xmlns:a16="http://schemas.microsoft.com/office/drawing/2014/main" id="{351DC08E-9007-4CBD-AA84-09CF9E8F33CF}"/>
              </a:ext>
            </a:extLst>
          </p:cNvPr>
          <p:cNvSpPr>
            <a:spLocks noGrp="1" noChangeArrowheads="1"/>
          </p:cNvSpPr>
          <p:nvPr>
            <p:ph idx="1"/>
          </p:nvPr>
        </p:nvSpPr>
        <p:spPr>
          <a:xfrm>
            <a:off x="1631504" y="450909"/>
            <a:ext cx="9888760" cy="4536504"/>
          </a:xfrm>
          <a:ln w="57150">
            <a:noFill/>
            <a:miter lim="800000"/>
            <a:headEnd/>
            <a:tailEnd/>
          </a:ln>
        </p:spPr>
        <p:txBody>
          <a:bodyPr rtlCol="0">
            <a:noAutofit/>
          </a:bodyPr>
          <a:lstStyle/>
          <a:p>
            <a:pPr marL="0" indent="0" algn="just" defTabSz="703356">
              <a:lnSpc>
                <a:spcPct val="150000"/>
              </a:lnSpc>
              <a:buNone/>
              <a:defRPr/>
            </a:pPr>
            <a:r>
              <a:rPr lang="en-US" b="1">
                <a:solidFill>
                  <a:srgbClr val="000000"/>
                </a:solidFill>
                <a:latin typeface="+mj-lt"/>
              </a:rPr>
              <a:t>          </a:t>
            </a:r>
            <a:r>
              <a:rPr lang="vi-VN" b="1">
                <a:solidFill>
                  <a:srgbClr val="000000"/>
                </a:solidFill>
                <a:latin typeface="+mj-lt"/>
              </a:rPr>
              <a:t>Hải </a:t>
            </a:r>
            <a:r>
              <a:rPr lang="vi-VN" b="1" dirty="0">
                <a:solidFill>
                  <a:srgbClr val="000000"/>
                </a:solidFill>
                <a:latin typeface="+mj-lt"/>
              </a:rPr>
              <a:t>Thượng Lãn Ông là bậc đại danh y không chỉ giỏi về y thuật, mà còn là nhà khoa học lớn, nhà giáo dục, nhà văn bậc thầy của dân tộc Việt Nam. Ông là tác giả của nhiều bộ sách lớn có giá trị như: Hải Thượng y tông tâm lĩnh, Thượng kinh ký sự... Ông đã có công sưu tầm, bổ sung nhiều phương thuốc có giá trị còn lưu truyền trong dân gian và để lại cho muôn đời sau. Cuộc đời và sự nghiệp của ông là tấm gương sáng cho muôn đời các thế hệ thầy thuốc Việt Nam noi theo.</a:t>
            </a:r>
            <a:endParaRPr lang="en-US" altLang="en-US" b="1" dirty="0">
              <a:solidFill>
                <a:schemeClr val="accent1">
                  <a:lumMod val="50000"/>
                </a:schemeClr>
              </a:solidFill>
              <a:latin typeface="+mj-lt"/>
              <a:cs typeface="Arial" panose="020B0604020202020204" pitchFamily="34" charset="0"/>
            </a:endParaRPr>
          </a:p>
        </p:txBody>
      </p:sp>
      <p:pic>
        <p:nvPicPr>
          <p:cNvPr id="4" name="图片 4">
            <a:extLst>
              <a:ext uri="{FF2B5EF4-FFF2-40B4-BE49-F238E27FC236}">
                <a16:creationId xmlns:a16="http://schemas.microsoft.com/office/drawing/2014/main" id="{D8BE5F5D-C67C-4B4B-873F-43401A183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912" y="287421"/>
            <a:ext cx="4680520" cy="4680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4819">
                                            <p:bg/>
                                          </p:spTgt>
                                        </p:tgtEl>
                                        <p:attrNameLst>
                                          <p:attrName>style.visibility</p:attrName>
                                        </p:attrNameLst>
                                      </p:cBhvr>
                                      <p:to>
                                        <p:strVal val="visible"/>
                                      </p:to>
                                    </p:set>
                                    <p:anim calcmode="lin" valueType="num">
                                      <p:cBhvr>
                                        <p:cTn id="7" dur="500" fill="hold"/>
                                        <p:tgtEl>
                                          <p:spTgt spid="34819">
                                            <p:bg/>
                                          </p:spTgt>
                                        </p:tgtEl>
                                        <p:attrNameLst>
                                          <p:attrName>ppt_w</p:attrName>
                                        </p:attrNameLst>
                                      </p:cBhvr>
                                      <p:tavLst>
                                        <p:tav tm="0">
                                          <p:val>
                                            <p:fltVal val="0"/>
                                          </p:val>
                                        </p:tav>
                                        <p:tav tm="100000">
                                          <p:val>
                                            <p:strVal val="#ppt_w"/>
                                          </p:val>
                                        </p:tav>
                                      </p:tavLst>
                                    </p:anim>
                                    <p:anim calcmode="lin" valueType="num">
                                      <p:cBhvr>
                                        <p:cTn id="8" dur="500" fill="hold"/>
                                        <p:tgtEl>
                                          <p:spTgt spid="34819">
                                            <p:bg/>
                                          </p:spTgt>
                                        </p:tgtEl>
                                        <p:attrNameLst>
                                          <p:attrName>ppt_h</p:attrName>
                                        </p:attrNameLst>
                                      </p:cBhvr>
                                      <p:tavLst>
                                        <p:tav tm="0">
                                          <p:val>
                                            <p:fltVal val="0"/>
                                          </p:val>
                                        </p:tav>
                                        <p:tav tm="100000">
                                          <p:val>
                                            <p:strVal val="#ppt_h"/>
                                          </p:val>
                                        </p:tav>
                                      </p:tavLst>
                                    </p:anim>
                                    <p:anim calcmode="lin" valueType="num">
                                      <p:cBhvr>
                                        <p:cTn id="9" dur="500" fill="hold"/>
                                        <p:tgtEl>
                                          <p:spTgt spid="34819">
                                            <p:bg/>
                                          </p:spTgt>
                                        </p:tgtEl>
                                        <p:attrNameLst>
                                          <p:attrName>style.rotation</p:attrName>
                                        </p:attrNameLst>
                                      </p:cBhvr>
                                      <p:tavLst>
                                        <p:tav tm="0">
                                          <p:val>
                                            <p:fltVal val="360"/>
                                          </p:val>
                                        </p:tav>
                                        <p:tav tm="100000">
                                          <p:val>
                                            <p:fltVal val="0"/>
                                          </p:val>
                                        </p:tav>
                                      </p:tavLst>
                                    </p:anim>
                                    <p:animEffect transition="in" filter="fade">
                                      <p:cBhvr>
                                        <p:cTn id="10" dur="500"/>
                                        <p:tgtEl>
                                          <p:spTgt spid="34819">
                                            <p:bg/>
                                          </p:spTgt>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34819">
                                            <p:txEl>
                                              <p:pRg st="0" end="0"/>
                                            </p:txEl>
                                          </p:spTgt>
                                        </p:tgtEl>
                                        <p:attrNameLst>
                                          <p:attrName>style.visibility</p:attrName>
                                        </p:attrNameLst>
                                      </p:cBhvr>
                                      <p:to>
                                        <p:strVal val="visible"/>
                                      </p:to>
                                    </p:set>
                                    <p:anim calcmode="lin" valueType="num">
                                      <p:cBhvr>
                                        <p:cTn id="14"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819">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34819">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57280BE1-10A8-4BB8-9208-685739104F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94"/>
          <a:stretch/>
        </p:blipFill>
        <p:spPr bwMode="auto">
          <a:xfrm>
            <a:off x="472566" y="480060"/>
            <a:ext cx="11242422"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p18">
            <a:extLst>
              <a:ext uri="{FF2B5EF4-FFF2-40B4-BE49-F238E27FC236}">
                <a16:creationId xmlns:a16="http://schemas.microsoft.com/office/drawing/2014/main" id="{73D739B4-B840-4370-942D-636CE3727F5D}"/>
              </a:ext>
            </a:extLst>
          </p:cNvPr>
          <p:cNvSpPr/>
          <p:nvPr/>
        </p:nvSpPr>
        <p:spPr>
          <a:xfrm>
            <a:off x="9408368" y="2780928"/>
            <a:ext cx="2160240" cy="2067694"/>
          </a:xfrm>
          <a:prstGeom prst="ellipse">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174141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1095"/>
            <a:ext cx="10728982" cy="4904242"/>
          </a:xfrm>
          <a:prstGeom prst="rect">
            <a:avLst/>
          </a:prstGeom>
        </p:spPr>
      </p:pic>
      <p:pic>
        <p:nvPicPr>
          <p:cNvPr id="4" name="Picture 2">
            <a:extLst>
              <a:ext uri="{FF2B5EF4-FFF2-40B4-BE49-F238E27FC236}">
                <a16:creationId xmlns:a16="http://schemas.microsoft.com/office/drawing/2014/main" id="{A91A043D-83B3-4519-837F-4B07B5C6EB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9656" y="692696"/>
            <a:ext cx="2077232" cy="1913650"/>
          </a:xfrm>
          <a:prstGeom prst="rect">
            <a:avLst/>
          </a:prstGeom>
        </p:spPr>
      </p:pic>
      <p:pic>
        <p:nvPicPr>
          <p:cNvPr id="5" name="Picture 3">
            <a:extLst>
              <a:ext uri="{FF2B5EF4-FFF2-40B4-BE49-F238E27FC236}">
                <a16:creationId xmlns:a16="http://schemas.microsoft.com/office/drawing/2014/main" id="{D52386CB-9A42-412C-8D43-EE2378166F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95699" y="692696"/>
            <a:ext cx="2077232" cy="1913650"/>
          </a:xfrm>
          <a:prstGeom prst="rect">
            <a:avLst/>
          </a:prstGeom>
        </p:spPr>
      </p:pic>
      <p:pic>
        <p:nvPicPr>
          <p:cNvPr id="6" name="Picture 4">
            <a:extLst>
              <a:ext uri="{FF2B5EF4-FFF2-40B4-BE49-F238E27FC236}">
                <a16:creationId xmlns:a16="http://schemas.microsoft.com/office/drawing/2014/main" id="{DA23EF03-CEDA-4F2B-809F-41A42208E1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5047042" y="673646"/>
            <a:ext cx="2077232" cy="1913650"/>
          </a:xfrm>
          <a:prstGeom prst="rect">
            <a:avLst/>
          </a:prstGeom>
        </p:spPr>
      </p:pic>
      <p:pic>
        <p:nvPicPr>
          <p:cNvPr id="10" name="Picture 8">
            <a:extLst>
              <a:ext uri="{FF2B5EF4-FFF2-40B4-BE49-F238E27FC236}">
                <a16:creationId xmlns:a16="http://schemas.microsoft.com/office/drawing/2014/main" id="{A309AE8F-70E6-4F48-A381-FB40D73460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4096483" y="2761627"/>
            <a:ext cx="205650" cy="884518"/>
          </a:xfrm>
          <a:prstGeom prst="rect">
            <a:avLst/>
          </a:prstGeom>
        </p:spPr>
      </p:pic>
      <p:pic>
        <p:nvPicPr>
          <p:cNvPr id="14" name="Picture 14">
            <a:extLst>
              <a:ext uri="{FF2B5EF4-FFF2-40B4-BE49-F238E27FC236}">
                <a16:creationId xmlns:a16="http://schemas.microsoft.com/office/drawing/2014/main" id="{98B8CB95-1C82-4549-8C8A-4365AFBC0E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6188598" y="3047400"/>
            <a:ext cx="205650" cy="884518"/>
          </a:xfrm>
          <a:prstGeom prst="rect">
            <a:avLst/>
          </a:prstGeom>
        </p:spPr>
      </p:pic>
      <p:pic>
        <p:nvPicPr>
          <p:cNvPr id="15" name="Picture 15">
            <a:extLst>
              <a:ext uri="{FF2B5EF4-FFF2-40B4-BE49-F238E27FC236}">
                <a16:creationId xmlns:a16="http://schemas.microsoft.com/office/drawing/2014/main" id="{BDF4191E-AB99-4332-8456-266AE47E4D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8278771" y="2761627"/>
            <a:ext cx="205650" cy="884518"/>
          </a:xfrm>
          <a:prstGeom prst="rect">
            <a:avLst/>
          </a:prstGeom>
        </p:spPr>
      </p:pic>
      <p:pic>
        <p:nvPicPr>
          <p:cNvPr id="12" name="Picture 2">
            <a:extLst>
              <a:ext uri="{FF2B5EF4-FFF2-40B4-BE49-F238E27FC236}">
                <a16:creationId xmlns:a16="http://schemas.microsoft.com/office/drawing/2014/main" id="{12933DAF-1B00-4F25-90A7-B1CAEA87F89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32111" y="1052736"/>
            <a:ext cx="414855" cy="1044618"/>
          </a:xfrm>
          <a:prstGeom prst="rect">
            <a:avLst/>
          </a:prstGeom>
        </p:spPr>
      </p:pic>
      <p:pic>
        <p:nvPicPr>
          <p:cNvPr id="13" name="Picture 3">
            <a:extLst>
              <a:ext uri="{FF2B5EF4-FFF2-40B4-BE49-F238E27FC236}">
                <a16:creationId xmlns:a16="http://schemas.microsoft.com/office/drawing/2014/main" id="{A2AE7056-6699-48D6-8F05-C8A719EC0F2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838574" y="1077045"/>
            <a:ext cx="905699" cy="1044618"/>
          </a:xfrm>
          <a:prstGeom prst="rect">
            <a:avLst/>
          </a:prstGeom>
        </p:spPr>
      </p:pic>
      <p:pic>
        <p:nvPicPr>
          <p:cNvPr id="16" name="Picture 4">
            <a:extLst>
              <a:ext uri="{FF2B5EF4-FFF2-40B4-BE49-F238E27FC236}">
                <a16:creationId xmlns:a16="http://schemas.microsoft.com/office/drawing/2014/main" id="{EADAAD7C-FD27-4274-82AC-D30F87A2B64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007343" y="1076647"/>
            <a:ext cx="748505" cy="1044617"/>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40830" y="0"/>
            <a:ext cx="4680520" cy="4680520"/>
          </a:xfrm>
          <a:prstGeom prst="rect">
            <a:avLst/>
          </a:prstGeom>
        </p:spPr>
      </p:pic>
      <p:sp>
        <p:nvSpPr>
          <p:cNvPr id="19" name="Google Shape;11;p18">
            <a:extLst>
              <a:ext uri="{FF2B5EF4-FFF2-40B4-BE49-F238E27FC236}">
                <a16:creationId xmlns:a16="http://schemas.microsoft.com/office/drawing/2014/main" id="{1425F042-6BED-4057-8E71-C66FC6479FD0}"/>
              </a:ext>
            </a:extLst>
          </p:cNvPr>
          <p:cNvSpPr/>
          <p:nvPr/>
        </p:nvSpPr>
        <p:spPr>
          <a:xfrm>
            <a:off x="9857404" y="1148814"/>
            <a:ext cx="2160240" cy="2067694"/>
          </a:xfrm>
          <a:prstGeom prst="ellipse">
            <a:avLst/>
          </a:prstGeom>
          <a:blipFill rotWithShape="1">
            <a:blip r:embed="rId2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Rectangle: Rounded Corners 1">
            <a:extLst>
              <a:ext uri="{FF2B5EF4-FFF2-40B4-BE49-F238E27FC236}">
                <a16:creationId xmlns:a16="http://schemas.microsoft.com/office/drawing/2014/main" id="{D0EBD2FE-30AF-47E4-9606-F4E6ECC12765}"/>
              </a:ext>
            </a:extLst>
          </p:cNvPr>
          <p:cNvSpPr/>
          <p:nvPr/>
        </p:nvSpPr>
        <p:spPr>
          <a:xfrm>
            <a:off x="2740647" y="3779867"/>
            <a:ext cx="2653815" cy="687392"/>
          </a:xfrm>
          <a:prstGeom prst="roundRect">
            <a:avLst/>
          </a:prstGeom>
          <a:solidFill>
            <a:srgbClr val="FFC000">
              <a:alpha val="5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69;p17">
            <a:extLst>
              <a:ext uri="{FF2B5EF4-FFF2-40B4-BE49-F238E27FC236}">
                <a16:creationId xmlns:a16="http://schemas.microsoft.com/office/drawing/2014/main" id="{9F43B795-8662-4FAF-852B-BCCA47B1C87C}"/>
              </a:ext>
            </a:extLst>
          </p:cNvPr>
          <p:cNvSpPr txBox="1"/>
          <p:nvPr/>
        </p:nvSpPr>
        <p:spPr>
          <a:xfrm>
            <a:off x="2709792" y="3931918"/>
            <a:ext cx="2744318"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vi-VN" sz="3200" b="1" dirty="0">
                <a:solidFill>
                  <a:schemeClr val="dk1"/>
                </a:solidFill>
                <a:latin typeface="+mj-lt"/>
                <a:ea typeface="Englebert"/>
                <a:cs typeface="Englebert"/>
                <a:sym typeface="Englebert"/>
              </a:rPr>
              <a:t>Luyện đọc</a:t>
            </a:r>
            <a:endParaRPr sz="3200" b="1" dirty="0">
              <a:solidFill>
                <a:schemeClr val="dk1"/>
              </a:solidFill>
              <a:latin typeface="+mj-lt"/>
              <a:ea typeface="Englebert"/>
              <a:cs typeface="Englebert"/>
              <a:sym typeface="Englebert"/>
            </a:endParaRPr>
          </a:p>
        </p:txBody>
      </p:sp>
      <p:sp>
        <p:nvSpPr>
          <p:cNvPr id="21" name="Rectangle: Rounded Corners 20">
            <a:extLst>
              <a:ext uri="{FF2B5EF4-FFF2-40B4-BE49-F238E27FC236}">
                <a16:creationId xmlns:a16="http://schemas.microsoft.com/office/drawing/2014/main" id="{13341763-DFB9-4C99-9200-6B8EC2D91CEE}"/>
              </a:ext>
            </a:extLst>
          </p:cNvPr>
          <p:cNvSpPr/>
          <p:nvPr/>
        </p:nvSpPr>
        <p:spPr>
          <a:xfrm>
            <a:off x="7608168" y="3807812"/>
            <a:ext cx="2880320" cy="687392"/>
          </a:xfrm>
          <a:prstGeom prst="roundRect">
            <a:avLst/>
          </a:prstGeom>
          <a:solidFill>
            <a:srgbClr val="FFC000">
              <a:alpha val="5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A4BB11A-95C7-4F27-A430-C5A245E04A47}"/>
              </a:ext>
            </a:extLst>
          </p:cNvPr>
          <p:cNvSpPr/>
          <p:nvPr/>
        </p:nvSpPr>
        <p:spPr>
          <a:xfrm>
            <a:off x="5173193" y="4840049"/>
            <a:ext cx="2653815" cy="687392"/>
          </a:xfrm>
          <a:prstGeom prst="roundRect">
            <a:avLst/>
          </a:prstGeom>
          <a:solidFill>
            <a:srgbClr val="FFC000">
              <a:alpha val="5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882;p17">
            <a:extLst>
              <a:ext uri="{FF2B5EF4-FFF2-40B4-BE49-F238E27FC236}">
                <a16:creationId xmlns:a16="http://schemas.microsoft.com/office/drawing/2014/main" id="{83BC222D-0162-439D-AAA8-ED6BCA84496F}"/>
              </a:ext>
            </a:extLst>
          </p:cNvPr>
          <p:cNvSpPr txBox="1"/>
          <p:nvPr/>
        </p:nvSpPr>
        <p:spPr>
          <a:xfrm>
            <a:off x="7608168" y="3936413"/>
            <a:ext cx="288032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vi-VN" sz="3200" b="1" dirty="0">
                <a:solidFill>
                  <a:schemeClr val="dk1"/>
                </a:solidFill>
                <a:latin typeface="+mj-lt"/>
                <a:ea typeface="Englebert"/>
                <a:cs typeface="Englebert"/>
                <a:sym typeface="Englebert"/>
              </a:rPr>
              <a:t>Luyện đọc hay</a:t>
            </a:r>
            <a:endParaRPr sz="3200" b="1" dirty="0">
              <a:solidFill>
                <a:schemeClr val="dk1"/>
              </a:solidFill>
              <a:latin typeface="+mj-lt"/>
              <a:ea typeface="Englebert"/>
              <a:cs typeface="Englebert"/>
              <a:sym typeface="Englebert"/>
            </a:endParaRPr>
          </a:p>
        </p:txBody>
      </p:sp>
      <p:sp>
        <p:nvSpPr>
          <p:cNvPr id="9" name="Google Shape;853;p17">
            <a:extLst>
              <a:ext uri="{FF2B5EF4-FFF2-40B4-BE49-F238E27FC236}">
                <a16:creationId xmlns:a16="http://schemas.microsoft.com/office/drawing/2014/main" id="{39D4810A-9F32-4BE7-8B9E-EC27A784E88E}"/>
              </a:ext>
            </a:extLst>
          </p:cNvPr>
          <p:cNvSpPr txBox="1"/>
          <p:nvPr/>
        </p:nvSpPr>
        <p:spPr>
          <a:xfrm>
            <a:off x="5184332" y="4940157"/>
            <a:ext cx="2419833" cy="493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vi-VN" sz="3200" b="1" dirty="0">
                <a:solidFill>
                  <a:schemeClr val="dk1"/>
                </a:solidFill>
                <a:latin typeface="+mj-lt"/>
                <a:ea typeface="Englebert"/>
                <a:cs typeface="Englebert"/>
                <a:sym typeface="Englebert"/>
              </a:rPr>
              <a:t>Tìm hiểu bài</a:t>
            </a:r>
            <a:endParaRPr sz="3200" b="1" dirty="0">
              <a:solidFill>
                <a:schemeClr val="dk1"/>
              </a:solidFill>
              <a:latin typeface="+mj-lt"/>
              <a:ea typeface="Englebert"/>
              <a:cs typeface="Englebert"/>
              <a:sym typeface="Englebert"/>
            </a:endParaRPr>
          </a:p>
        </p:txBody>
      </p:sp>
    </p:spTree>
    <p:extLst>
      <p:ext uri="{BB962C8B-B14F-4D97-AF65-F5344CB8AC3E}">
        <p14:creationId xmlns:p14="http://schemas.microsoft.com/office/powerpoint/2010/main" val="34290837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EB258E7F-4C2A-44B8-B8F1-87ED48227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750877">
            <a:off x="246610" y="3605580"/>
            <a:ext cx="3090211" cy="3029054"/>
          </a:xfrm>
          <a:prstGeom prst="rect">
            <a:avLst/>
          </a:prstGeom>
        </p:spPr>
      </p:pic>
      <p:sp>
        <p:nvSpPr>
          <p:cNvPr id="34819" name="Rectangle 10">
            <a:extLst>
              <a:ext uri="{FF2B5EF4-FFF2-40B4-BE49-F238E27FC236}">
                <a16:creationId xmlns:a16="http://schemas.microsoft.com/office/drawing/2014/main" id="{C9277BBE-FDB8-4C6C-AB01-FD0FB706F433}"/>
              </a:ext>
            </a:extLst>
          </p:cNvPr>
          <p:cNvSpPr>
            <a:spLocks noChangeArrowheads="1"/>
          </p:cNvSpPr>
          <p:nvPr/>
        </p:nvSpPr>
        <p:spPr bwMode="auto">
          <a:xfrm>
            <a:off x="1524000" y="0"/>
            <a:ext cx="9144000" cy="68580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pic>
        <p:nvPicPr>
          <p:cNvPr id="34821" name="Picture 9">
            <a:extLst>
              <a:ext uri="{FF2B5EF4-FFF2-40B4-BE49-F238E27FC236}">
                <a16:creationId xmlns:a16="http://schemas.microsoft.com/office/drawing/2014/main" id="{A44A8A12-A98D-4B65-8034-9B5D7DAE1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0"/>
            <a:ext cx="8472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7">
            <a:extLst>
              <a:ext uri="{FF2B5EF4-FFF2-40B4-BE49-F238E27FC236}">
                <a16:creationId xmlns:a16="http://schemas.microsoft.com/office/drawing/2014/main" id="{774CD8CA-FAED-4D85-A6A3-4C8772D9EA12}"/>
              </a:ext>
            </a:extLst>
          </p:cNvPr>
          <p:cNvSpPr>
            <a:spLocks noChangeArrowheads="1"/>
          </p:cNvSpPr>
          <p:nvPr/>
        </p:nvSpPr>
        <p:spPr bwMode="auto">
          <a:xfrm>
            <a:off x="551384" y="764123"/>
            <a:ext cx="7560840" cy="1815882"/>
          </a:xfrm>
          <a:prstGeom prst="rect">
            <a:avLst/>
          </a:prstGeom>
          <a:solidFill>
            <a:srgbClr val="FFC000"/>
          </a:solidFill>
          <a:ln w="57150">
            <a:solidFill>
              <a:srgbClr val="002060"/>
            </a:solidFill>
            <a:prstDash val="sysDash"/>
            <a:extLst>
              <a:ext uri="{C807C97D-BFC1-408E-A445-0C87EB9F89A2}">
                <ask:lineSketchStyleProps xmlns:ask="http://schemas.microsoft.com/office/drawing/2018/sketchyshapes" sd="1563212231">
                  <a:custGeom>
                    <a:avLst/>
                    <a:gdLst>
                      <a:gd name="connsiteX0" fmla="*/ 0 w 5937175"/>
                      <a:gd name="connsiteY0" fmla="*/ 0 h 2246769"/>
                      <a:gd name="connsiteX1" fmla="*/ 474974 w 5937175"/>
                      <a:gd name="connsiteY1" fmla="*/ 0 h 2246769"/>
                      <a:gd name="connsiteX2" fmla="*/ 1128063 w 5937175"/>
                      <a:gd name="connsiteY2" fmla="*/ 0 h 2246769"/>
                      <a:gd name="connsiteX3" fmla="*/ 1721781 w 5937175"/>
                      <a:gd name="connsiteY3" fmla="*/ 0 h 2246769"/>
                      <a:gd name="connsiteX4" fmla="*/ 2315498 w 5937175"/>
                      <a:gd name="connsiteY4" fmla="*/ 0 h 2246769"/>
                      <a:gd name="connsiteX5" fmla="*/ 2909216 w 5937175"/>
                      <a:gd name="connsiteY5" fmla="*/ 0 h 2246769"/>
                      <a:gd name="connsiteX6" fmla="*/ 3502933 w 5937175"/>
                      <a:gd name="connsiteY6" fmla="*/ 0 h 2246769"/>
                      <a:gd name="connsiteX7" fmla="*/ 4215394 w 5937175"/>
                      <a:gd name="connsiteY7" fmla="*/ 0 h 2246769"/>
                      <a:gd name="connsiteX8" fmla="*/ 4690368 w 5937175"/>
                      <a:gd name="connsiteY8" fmla="*/ 0 h 2246769"/>
                      <a:gd name="connsiteX9" fmla="*/ 5402829 w 5937175"/>
                      <a:gd name="connsiteY9" fmla="*/ 0 h 2246769"/>
                      <a:gd name="connsiteX10" fmla="*/ 5937175 w 5937175"/>
                      <a:gd name="connsiteY10" fmla="*/ 0 h 2246769"/>
                      <a:gd name="connsiteX11" fmla="*/ 5937175 w 5937175"/>
                      <a:gd name="connsiteY11" fmla="*/ 539225 h 2246769"/>
                      <a:gd name="connsiteX12" fmla="*/ 5937175 w 5937175"/>
                      <a:gd name="connsiteY12" fmla="*/ 1145852 h 2246769"/>
                      <a:gd name="connsiteX13" fmla="*/ 5937175 w 5937175"/>
                      <a:gd name="connsiteY13" fmla="*/ 1640141 h 2246769"/>
                      <a:gd name="connsiteX14" fmla="*/ 5937175 w 5937175"/>
                      <a:gd name="connsiteY14" fmla="*/ 2246769 h 2246769"/>
                      <a:gd name="connsiteX15" fmla="*/ 5521573 w 5937175"/>
                      <a:gd name="connsiteY15" fmla="*/ 2246769 h 2246769"/>
                      <a:gd name="connsiteX16" fmla="*/ 4987227 w 5937175"/>
                      <a:gd name="connsiteY16" fmla="*/ 2246769 h 2246769"/>
                      <a:gd name="connsiteX17" fmla="*/ 4452881 w 5937175"/>
                      <a:gd name="connsiteY17" fmla="*/ 2246769 h 2246769"/>
                      <a:gd name="connsiteX18" fmla="*/ 3859164 w 5937175"/>
                      <a:gd name="connsiteY18" fmla="*/ 2246769 h 2246769"/>
                      <a:gd name="connsiteX19" fmla="*/ 3324818 w 5937175"/>
                      <a:gd name="connsiteY19" fmla="*/ 2246769 h 2246769"/>
                      <a:gd name="connsiteX20" fmla="*/ 2849844 w 5937175"/>
                      <a:gd name="connsiteY20" fmla="*/ 2246769 h 2246769"/>
                      <a:gd name="connsiteX21" fmla="*/ 2374870 w 5937175"/>
                      <a:gd name="connsiteY21" fmla="*/ 2246769 h 2246769"/>
                      <a:gd name="connsiteX22" fmla="*/ 1721781 w 5937175"/>
                      <a:gd name="connsiteY22" fmla="*/ 2246769 h 2246769"/>
                      <a:gd name="connsiteX23" fmla="*/ 1187435 w 5937175"/>
                      <a:gd name="connsiteY23" fmla="*/ 2246769 h 2246769"/>
                      <a:gd name="connsiteX24" fmla="*/ 653089 w 5937175"/>
                      <a:gd name="connsiteY24" fmla="*/ 2246769 h 2246769"/>
                      <a:gd name="connsiteX25" fmla="*/ 0 w 5937175"/>
                      <a:gd name="connsiteY25" fmla="*/ 2246769 h 2246769"/>
                      <a:gd name="connsiteX26" fmla="*/ 0 w 5937175"/>
                      <a:gd name="connsiteY26" fmla="*/ 1730012 h 2246769"/>
                      <a:gd name="connsiteX27" fmla="*/ 0 w 5937175"/>
                      <a:gd name="connsiteY27" fmla="*/ 1123385 h 2246769"/>
                      <a:gd name="connsiteX28" fmla="*/ 0 w 5937175"/>
                      <a:gd name="connsiteY28" fmla="*/ 584160 h 2246769"/>
                      <a:gd name="connsiteX29" fmla="*/ 0 w 5937175"/>
                      <a:gd name="connsiteY29"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37175" h="2246769" fill="none" extrusionOk="0">
                        <a:moveTo>
                          <a:pt x="0" y="0"/>
                        </a:moveTo>
                        <a:cubicBezTo>
                          <a:pt x="180472" y="-13342"/>
                          <a:pt x="282146" y="40202"/>
                          <a:pt x="474974" y="0"/>
                        </a:cubicBezTo>
                        <a:cubicBezTo>
                          <a:pt x="667802" y="-40202"/>
                          <a:pt x="824558" y="58791"/>
                          <a:pt x="1128063" y="0"/>
                        </a:cubicBezTo>
                        <a:cubicBezTo>
                          <a:pt x="1431568" y="-58791"/>
                          <a:pt x="1532205" y="56660"/>
                          <a:pt x="1721781" y="0"/>
                        </a:cubicBezTo>
                        <a:cubicBezTo>
                          <a:pt x="1911357" y="-56660"/>
                          <a:pt x="2119836" y="30796"/>
                          <a:pt x="2315498" y="0"/>
                        </a:cubicBezTo>
                        <a:cubicBezTo>
                          <a:pt x="2511160" y="-30796"/>
                          <a:pt x="2729097" y="150"/>
                          <a:pt x="2909216" y="0"/>
                        </a:cubicBezTo>
                        <a:cubicBezTo>
                          <a:pt x="3089335" y="-150"/>
                          <a:pt x="3346423" y="46643"/>
                          <a:pt x="3502933" y="0"/>
                        </a:cubicBezTo>
                        <a:cubicBezTo>
                          <a:pt x="3659443" y="-46643"/>
                          <a:pt x="3959405" y="2161"/>
                          <a:pt x="4215394" y="0"/>
                        </a:cubicBezTo>
                        <a:cubicBezTo>
                          <a:pt x="4471383" y="-2161"/>
                          <a:pt x="4511044" y="8117"/>
                          <a:pt x="4690368" y="0"/>
                        </a:cubicBezTo>
                        <a:cubicBezTo>
                          <a:pt x="4869692" y="-8117"/>
                          <a:pt x="5210594" y="28912"/>
                          <a:pt x="5402829" y="0"/>
                        </a:cubicBezTo>
                        <a:cubicBezTo>
                          <a:pt x="5595064" y="-28912"/>
                          <a:pt x="5738384" y="47665"/>
                          <a:pt x="5937175" y="0"/>
                        </a:cubicBezTo>
                        <a:cubicBezTo>
                          <a:pt x="5955947" y="150541"/>
                          <a:pt x="5912086" y="324800"/>
                          <a:pt x="5937175" y="539225"/>
                        </a:cubicBezTo>
                        <a:cubicBezTo>
                          <a:pt x="5962264" y="753651"/>
                          <a:pt x="5933754" y="966098"/>
                          <a:pt x="5937175" y="1145852"/>
                        </a:cubicBezTo>
                        <a:cubicBezTo>
                          <a:pt x="5940596" y="1325606"/>
                          <a:pt x="5899459" y="1474065"/>
                          <a:pt x="5937175" y="1640141"/>
                        </a:cubicBezTo>
                        <a:cubicBezTo>
                          <a:pt x="5974891" y="1806217"/>
                          <a:pt x="5864886" y="1985457"/>
                          <a:pt x="5937175" y="2246769"/>
                        </a:cubicBezTo>
                        <a:cubicBezTo>
                          <a:pt x="5842412" y="2285723"/>
                          <a:pt x="5633173" y="2207769"/>
                          <a:pt x="5521573" y="2246769"/>
                        </a:cubicBezTo>
                        <a:cubicBezTo>
                          <a:pt x="5409973" y="2285769"/>
                          <a:pt x="5110780" y="2210850"/>
                          <a:pt x="4987227" y="2246769"/>
                        </a:cubicBezTo>
                        <a:cubicBezTo>
                          <a:pt x="4863674" y="2282688"/>
                          <a:pt x="4621600" y="2197577"/>
                          <a:pt x="4452881" y="2246769"/>
                        </a:cubicBezTo>
                        <a:cubicBezTo>
                          <a:pt x="4284162" y="2295961"/>
                          <a:pt x="4133526" y="2235688"/>
                          <a:pt x="3859164" y="2246769"/>
                        </a:cubicBezTo>
                        <a:cubicBezTo>
                          <a:pt x="3584802" y="2257850"/>
                          <a:pt x="3558922" y="2242719"/>
                          <a:pt x="3324818" y="2246769"/>
                        </a:cubicBezTo>
                        <a:cubicBezTo>
                          <a:pt x="3090714" y="2250819"/>
                          <a:pt x="3008396" y="2231585"/>
                          <a:pt x="2849844" y="2246769"/>
                        </a:cubicBezTo>
                        <a:cubicBezTo>
                          <a:pt x="2691292" y="2261953"/>
                          <a:pt x="2535319" y="2238570"/>
                          <a:pt x="2374870" y="2246769"/>
                        </a:cubicBezTo>
                        <a:cubicBezTo>
                          <a:pt x="2214421" y="2254968"/>
                          <a:pt x="2024689" y="2221892"/>
                          <a:pt x="1721781" y="2246769"/>
                        </a:cubicBezTo>
                        <a:cubicBezTo>
                          <a:pt x="1418873" y="2271646"/>
                          <a:pt x="1396761" y="2218938"/>
                          <a:pt x="1187435" y="2246769"/>
                        </a:cubicBezTo>
                        <a:cubicBezTo>
                          <a:pt x="978109" y="2274600"/>
                          <a:pt x="901923" y="2233357"/>
                          <a:pt x="653089" y="2246769"/>
                        </a:cubicBezTo>
                        <a:cubicBezTo>
                          <a:pt x="404255" y="2260181"/>
                          <a:pt x="240034" y="2199868"/>
                          <a:pt x="0" y="2246769"/>
                        </a:cubicBezTo>
                        <a:cubicBezTo>
                          <a:pt x="-5308" y="2097606"/>
                          <a:pt x="44561" y="1973881"/>
                          <a:pt x="0" y="1730012"/>
                        </a:cubicBezTo>
                        <a:cubicBezTo>
                          <a:pt x="-44561" y="1486143"/>
                          <a:pt x="7390" y="1350869"/>
                          <a:pt x="0" y="1123385"/>
                        </a:cubicBezTo>
                        <a:cubicBezTo>
                          <a:pt x="-7390" y="895901"/>
                          <a:pt x="41400" y="701064"/>
                          <a:pt x="0" y="584160"/>
                        </a:cubicBezTo>
                        <a:cubicBezTo>
                          <a:pt x="-41400" y="467257"/>
                          <a:pt x="31215" y="178326"/>
                          <a:pt x="0" y="0"/>
                        </a:cubicBezTo>
                        <a:close/>
                      </a:path>
                      <a:path w="5937175" h="2246769" stroke="0" extrusionOk="0">
                        <a:moveTo>
                          <a:pt x="0" y="0"/>
                        </a:moveTo>
                        <a:cubicBezTo>
                          <a:pt x="316912" y="-66735"/>
                          <a:pt x="376318" y="61204"/>
                          <a:pt x="653089" y="0"/>
                        </a:cubicBezTo>
                        <a:cubicBezTo>
                          <a:pt x="929860" y="-61204"/>
                          <a:pt x="976137" y="38000"/>
                          <a:pt x="1128063" y="0"/>
                        </a:cubicBezTo>
                        <a:cubicBezTo>
                          <a:pt x="1279989" y="-38000"/>
                          <a:pt x="1465008" y="54220"/>
                          <a:pt x="1721781" y="0"/>
                        </a:cubicBezTo>
                        <a:cubicBezTo>
                          <a:pt x="1978554" y="-54220"/>
                          <a:pt x="2099191" y="1766"/>
                          <a:pt x="2315498" y="0"/>
                        </a:cubicBezTo>
                        <a:cubicBezTo>
                          <a:pt x="2531805" y="-1766"/>
                          <a:pt x="2582604" y="25722"/>
                          <a:pt x="2731101" y="0"/>
                        </a:cubicBezTo>
                        <a:cubicBezTo>
                          <a:pt x="2879598" y="-25722"/>
                          <a:pt x="3049634" y="42887"/>
                          <a:pt x="3265446" y="0"/>
                        </a:cubicBezTo>
                        <a:cubicBezTo>
                          <a:pt x="3481259" y="-42887"/>
                          <a:pt x="3505258" y="10488"/>
                          <a:pt x="3681049" y="0"/>
                        </a:cubicBezTo>
                        <a:cubicBezTo>
                          <a:pt x="3856840" y="-10488"/>
                          <a:pt x="4137555" y="46329"/>
                          <a:pt x="4274766" y="0"/>
                        </a:cubicBezTo>
                        <a:cubicBezTo>
                          <a:pt x="4411977" y="-46329"/>
                          <a:pt x="4688649" y="2774"/>
                          <a:pt x="4987227" y="0"/>
                        </a:cubicBezTo>
                        <a:cubicBezTo>
                          <a:pt x="5285805" y="-2774"/>
                          <a:pt x="5536452" y="84663"/>
                          <a:pt x="5937175" y="0"/>
                        </a:cubicBezTo>
                        <a:cubicBezTo>
                          <a:pt x="5961867" y="212160"/>
                          <a:pt x="5914376" y="374080"/>
                          <a:pt x="5937175" y="494289"/>
                        </a:cubicBezTo>
                        <a:cubicBezTo>
                          <a:pt x="5959974" y="614498"/>
                          <a:pt x="5912472" y="866723"/>
                          <a:pt x="5937175" y="988578"/>
                        </a:cubicBezTo>
                        <a:cubicBezTo>
                          <a:pt x="5961878" y="1110433"/>
                          <a:pt x="5902910" y="1346613"/>
                          <a:pt x="5937175" y="1595206"/>
                        </a:cubicBezTo>
                        <a:cubicBezTo>
                          <a:pt x="5971440" y="1843799"/>
                          <a:pt x="5868097" y="1993000"/>
                          <a:pt x="5937175" y="2246769"/>
                        </a:cubicBezTo>
                        <a:cubicBezTo>
                          <a:pt x="5772355" y="2268789"/>
                          <a:pt x="5710576" y="2241357"/>
                          <a:pt x="5521573" y="2246769"/>
                        </a:cubicBezTo>
                        <a:cubicBezTo>
                          <a:pt x="5332570" y="2252181"/>
                          <a:pt x="5203159" y="2187389"/>
                          <a:pt x="4987227" y="2246769"/>
                        </a:cubicBezTo>
                        <a:cubicBezTo>
                          <a:pt x="4771295" y="2306149"/>
                          <a:pt x="4505741" y="2234889"/>
                          <a:pt x="4334138" y="2246769"/>
                        </a:cubicBezTo>
                        <a:cubicBezTo>
                          <a:pt x="4162535" y="2258649"/>
                          <a:pt x="3970023" y="2193514"/>
                          <a:pt x="3859164" y="2246769"/>
                        </a:cubicBezTo>
                        <a:cubicBezTo>
                          <a:pt x="3748305" y="2300024"/>
                          <a:pt x="3566035" y="2208107"/>
                          <a:pt x="3324818" y="2246769"/>
                        </a:cubicBezTo>
                        <a:cubicBezTo>
                          <a:pt x="3083601" y="2285431"/>
                          <a:pt x="2969595" y="2198785"/>
                          <a:pt x="2731101" y="2246769"/>
                        </a:cubicBezTo>
                        <a:cubicBezTo>
                          <a:pt x="2492607" y="2294753"/>
                          <a:pt x="2385378" y="2231412"/>
                          <a:pt x="2137383" y="2246769"/>
                        </a:cubicBezTo>
                        <a:cubicBezTo>
                          <a:pt x="1889388" y="2262126"/>
                          <a:pt x="1633242" y="2171164"/>
                          <a:pt x="1484294" y="2246769"/>
                        </a:cubicBezTo>
                        <a:cubicBezTo>
                          <a:pt x="1335346" y="2322374"/>
                          <a:pt x="1167919" y="2230517"/>
                          <a:pt x="1009320" y="2246769"/>
                        </a:cubicBezTo>
                        <a:cubicBezTo>
                          <a:pt x="850721" y="2263021"/>
                          <a:pt x="484631" y="2161346"/>
                          <a:pt x="0" y="2246769"/>
                        </a:cubicBezTo>
                        <a:cubicBezTo>
                          <a:pt x="-17819" y="2062424"/>
                          <a:pt x="43801" y="1870532"/>
                          <a:pt x="0" y="1730012"/>
                        </a:cubicBezTo>
                        <a:cubicBezTo>
                          <a:pt x="-43801" y="1589492"/>
                          <a:pt x="47598" y="1412497"/>
                          <a:pt x="0" y="1190788"/>
                        </a:cubicBezTo>
                        <a:cubicBezTo>
                          <a:pt x="-47598" y="969079"/>
                          <a:pt x="42708" y="938980"/>
                          <a:pt x="0" y="696498"/>
                        </a:cubicBezTo>
                        <a:cubicBezTo>
                          <a:pt x="-42708" y="454016"/>
                          <a:pt x="13859" y="223587"/>
                          <a:pt x="0" y="0"/>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wrap="square" anchor="ct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just" eaLnBrk="1" hangingPunct="1"/>
            <a:r>
              <a:rPr lang="en-US" altLang="en-US" sz="2800" b="1">
                <a:cs typeface="Arial" panose="020B0604020202020204" pitchFamily="34" charset="0"/>
              </a:rPr>
              <a:t>Mộ ông nay thuộc thôn Hải Thượng, xã Trung Sơn Hương Sơn, Hà Tĩnh. Tên của ông còn được đặt cho nhiều trường học, con đường trên đất nước Việt Nam.</a:t>
            </a:r>
          </a:p>
        </p:txBody>
      </p:sp>
      <p:pic>
        <p:nvPicPr>
          <p:cNvPr id="7" name="图片 40">
            <a:extLst>
              <a:ext uri="{FF2B5EF4-FFF2-40B4-BE49-F238E27FC236}">
                <a16:creationId xmlns:a16="http://schemas.microsoft.com/office/drawing/2014/main" id="{19D916CE-608A-4238-ADEC-CAD7D2CE8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885" y="3429000"/>
            <a:ext cx="3494588" cy="24710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iểm sáng về giáo dục mũi nhọn ở Cư M&amp;#39;gar - Báo Đắk Lắk điện tử">
            <a:extLst>
              <a:ext uri="{FF2B5EF4-FFF2-40B4-BE49-F238E27FC236}">
                <a16:creationId xmlns:a16="http://schemas.microsoft.com/office/drawing/2014/main" id="{B8031157-8C1B-4CA3-A287-0177027E4D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40"/>
          <a:stretch/>
        </p:blipFill>
        <p:spPr bwMode="auto">
          <a:xfrm>
            <a:off x="0" y="0"/>
            <a:ext cx="122413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1653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ó thể là hình ảnh về ngoài trời">
            <a:extLst>
              <a:ext uri="{FF2B5EF4-FFF2-40B4-BE49-F238E27FC236}">
                <a16:creationId xmlns:a16="http://schemas.microsoft.com/office/drawing/2014/main" id="{AB9AA743-7E89-4B8D-97C4-9BCD3CCAD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 y="-6750"/>
            <a:ext cx="12467868" cy="686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491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ết về sớm trên đường Hải Thượng Lãn Ông | Xã hội | PLO">
            <a:extLst>
              <a:ext uri="{FF2B5EF4-FFF2-40B4-BE49-F238E27FC236}">
                <a16:creationId xmlns:a16="http://schemas.microsoft.com/office/drawing/2014/main" id="{F688CBAA-AC8D-4751-A6C3-DFC0062F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7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368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11" name="Google Shape;11;p18">
            <a:extLst>
              <a:ext uri="{FF2B5EF4-FFF2-40B4-BE49-F238E27FC236}">
                <a16:creationId xmlns:a16="http://schemas.microsoft.com/office/drawing/2014/main" id="{8F7EDF82-C682-489D-8562-CCEB7495AEFE}"/>
              </a:ext>
            </a:extLst>
          </p:cNvPr>
          <p:cNvSpPr/>
          <p:nvPr/>
        </p:nvSpPr>
        <p:spPr>
          <a:xfrm>
            <a:off x="623392" y="4172730"/>
            <a:ext cx="2160240" cy="2067694"/>
          </a:xfrm>
          <a:prstGeom prst="ellipse">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5"/>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11206"/>
            <a:ext cx="7659680" cy="4184162"/>
          </a:xfrm>
          <a:prstGeom prst="rect">
            <a:avLst/>
          </a:prstGeom>
        </p:spPr>
      </p:pic>
      <p:pic>
        <p:nvPicPr>
          <p:cNvPr id="7" name="图片 8">
            <a:extLst>
              <a:ext uri="{FF2B5EF4-FFF2-40B4-BE49-F238E27FC236}">
                <a16:creationId xmlns:a16="http://schemas.microsoft.com/office/drawing/2014/main" id="{2FF28744-F57E-4D78-9900-BD929B70A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10213022" y="4802909"/>
            <a:ext cx="2163033" cy="2338148"/>
          </a:xfrm>
          <a:prstGeom prst="rect">
            <a:avLst/>
          </a:prstGeom>
        </p:spPr>
      </p:pic>
      <p:sp>
        <p:nvSpPr>
          <p:cNvPr id="11" name="TextBox 10">
            <a:extLst>
              <a:ext uri="{FF2B5EF4-FFF2-40B4-BE49-F238E27FC236}">
                <a16:creationId xmlns:a16="http://schemas.microsoft.com/office/drawing/2014/main" id="{CF30DDF2-1AA4-4FD8-A021-D7122E9801AD}"/>
              </a:ext>
            </a:extLst>
          </p:cNvPr>
          <p:cNvSpPr txBox="1"/>
          <p:nvPr/>
        </p:nvSpPr>
        <p:spPr>
          <a:xfrm>
            <a:off x="263352" y="1700808"/>
            <a:ext cx="11161240" cy="4832092"/>
          </a:xfrm>
          <a:prstGeom prst="rect">
            <a:avLst/>
          </a:prstGeom>
          <a:noFill/>
        </p:spPr>
        <p:txBody>
          <a:bodyPr wrap="square">
            <a:spAutoFit/>
          </a:bodyPr>
          <a:lstStyle/>
          <a:p>
            <a:pPr algn="just"/>
            <a:r>
              <a:rPr lang="vi-VN" sz="2800" b="0" i="0">
                <a:solidFill>
                  <a:srgbClr val="000000"/>
                </a:solidFill>
                <a:effectLst/>
                <a:latin typeface="+mj-lt"/>
              </a:rPr>
              <a:t>    Hải Thượng Lãn Ông là một thầy thuốc giàu lòng nhân ái, không màng danh lợi.</a:t>
            </a:r>
          </a:p>
          <a:p>
            <a:pPr algn="just"/>
            <a:r>
              <a:rPr lang="vi-VN" sz="2800" b="0" i="0">
                <a:solidFill>
                  <a:srgbClr val="000000"/>
                </a:solidFill>
                <a:effectLst/>
                <a:latin typeface="+mj-lt"/>
              </a:rPr>
              <a:t>    Có lần, một người thuyền chài có đứa con nhỏ bị bệnh đậu nặng, nhưng nhà nghèo, không có tiền chữa. Lãn Ông biết tin bèn đến thăm. Giữa mùa hè nóng nực, cháu bé nằm trong chiếc thuyền nhỏ hẹp, người đầy mụn mủ, mùi hôi tanh bốc lên nồng nặc. Nhưng Lãn Ông vẫn không ngại khổ. Ông ân cần chăm sóc đứa bé suốt một tháng trời và chữa khỏi bệnh cho nó. Khi từ giã nhà thuyền chài, ông chẳng những không lấy tiền mà còn cho thêm gạo, củi.</a:t>
            </a:r>
          </a:p>
          <a:p>
            <a:br>
              <a:rPr lang="vi-VN" sz="2800" b="0" i="0">
                <a:solidFill>
                  <a:srgbClr val="000000"/>
                </a:solidFill>
                <a:effectLst/>
                <a:latin typeface="+mj-lt"/>
              </a:rPr>
            </a:br>
            <a:br>
              <a:rPr lang="vi-VN" sz="2800" b="0" i="0">
                <a:solidFill>
                  <a:srgbClr val="000000"/>
                </a:solidFill>
                <a:effectLst/>
                <a:latin typeface="+mj-lt"/>
              </a:rPr>
            </a:br>
            <a:endParaRPr lang="en-US" sz="2800">
              <a:latin typeface="+mj-lt"/>
            </a:endParaRPr>
          </a:p>
        </p:txBody>
      </p:sp>
      <p:pic>
        <p:nvPicPr>
          <p:cNvPr id="12" name="Picture 11" descr="Text&#10;&#10;Description automatically generated">
            <a:extLst>
              <a:ext uri="{FF2B5EF4-FFF2-40B4-BE49-F238E27FC236}">
                <a16:creationId xmlns:a16="http://schemas.microsoft.com/office/drawing/2014/main" id="{E7678BBF-F986-4B4A-B100-03EA847709BF}"/>
              </a:ext>
            </a:extLst>
          </p:cNvPr>
          <p:cNvPicPr>
            <a:picLocks noChangeAspect="1"/>
          </p:cNvPicPr>
          <p:nvPr/>
        </p:nvPicPr>
        <p:blipFill rotWithShape="1">
          <a:blip r:embed="rId4">
            <a:extLst>
              <a:ext uri="{28A0092B-C50C-407E-A947-70E740481C1C}">
                <a14:useLocalDpi xmlns:a14="http://schemas.microsoft.com/office/drawing/2010/main" val="0"/>
              </a:ext>
            </a:extLst>
          </a:blip>
          <a:srcRect t="19184" b="39051"/>
          <a:stretch/>
        </p:blipFill>
        <p:spPr>
          <a:xfrm>
            <a:off x="1260184" y="0"/>
            <a:ext cx="9421768" cy="1934614"/>
          </a:xfrm>
          <a:prstGeom prst="rect">
            <a:avLst/>
          </a:prstGeom>
        </p:spPr>
      </p:pic>
    </p:spTree>
    <p:extLst>
      <p:ext uri="{BB962C8B-B14F-4D97-AF65-F5344CB8AC3E}">
        <p14:creationId xmlns:p14="http://schemas.microsoft.com/office/powerpoint/2010/main" val="12994305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11206"/>
            <a:ext cx="7659680" cy="4184162"/>
          </a:xfrm>
          <a:prstGeom prst="rect">
            <a:avLst/>
          </a:prstGeom>
        </p:spPr>
      </p:pic>
      <p:pic>
        <p:nvPicPr>
          <p:cNvPr id="7" name="图片 8">
            <a:extLst>
              <a:ext uri="{FF2B5EF4-FFF2-40B4-BE49-F238E27FC236}">
                <a16:creationId xmlns:a16="http://schemas.microsoft.com/office/drawing/2014/main" id="{2FF28744-F57E-4D78-9900-BD929B70A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10213022" y="4802909"/>
            <a:ext cx="2163033" cy="2338148"/>
          </a:xfrm>
          <a:prstGeom prst="rect">
            <a:avLst/>
          </a:prstGeom>
        </p:spPr>
      </p:pic>
      <p:sp>
        <p:nvSpPr>
          <p:cNvPr id="11" name="TextBox 10">
            <a:extLst>
              <a:ext uri="{FF2B5EF4-FFF2-40B4-BE49-F238E27FC236}">
                <a16:creationId xmlns:a16="http://schemas.microsoft.com/office/drawing/2014/main" id="{CF30DDF2-1AA4-4FD8-A021-D7122E9801AD}"/>
              </a:ext>
            </a:extLst>
          </p:cNvPr>
          <p:cNvSpPr txBox="1"/>
          <p:nvPr/>
        </p:nvSpPr>
        <p:spPr>
          <a:xfrm>
            <a:off x="515380" y="1956934"/>
            <a:ext cx="11161240" cy="3108543"/>
          </a:xfrm>
          <a:prstGeom prst="rect">
            <a:avLst/>
          </a:prstGeom>
          <a:noFill/>
        </p:spPr>
        <p:txBody>
          <a:bodyPr wrap="square">
            <a:spAutoFit/>
          </a:bodyPr>
          <a:lstStyle/>
          <a:p>
            <a:pPr algn="just"/>
            <a:r>
              <a:rPr lang="en-US" sz="2800" b="0" i="0">
                <a:solidFill>
                  <a:srgbClr val="000000"/>
                </a:solidFill>
                <a:effectLst/>
                <a:latin typeface="+mj-lt"/>
              </a:rPr>
              <a:t>	</a:t>
            </a:r>
            <a:r>
              <a:rPr lang="vi-VN" sz="2800" b="0" i="0">
                <a:solidFill>
                  <a:srgbClr val="000000"/>
                </a:solidFill>
                <a:effectLst/>
                <a:latin typeface="+mj-lt"/>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của mình "Xét về việc thì người bệnh chết do tay thầy thuốc khác, song về tình thì tôi như mắc phải tội giết người. Càng nghĩ càng hối hận."</a:t>
            </a:r>
          </a:p>
        </p:txBody>
      </p:sp>
      <p:pic>
        <p:nvPicPr>
          <p:cNvPr id="12" name="Picture 11" descr="Text&#10;&#10;Description automatically generated">
            <a:extLst>
              <a:ext uri="{FF2B5EF4-FFF2-40B4-BE49-F238E27FC236}">
                <a16:creationId xmlns:a16="http://schemas.microsoft.com/office/drawing/2014/main" id="{E7678BBF-F986-4B4A-B100-03EA847709BF}"/>
              </a:ext>
            </a:extLst>
          </p:cNvPr>
          <p:cNvPicPr>
            <a:picLocks noChangeAspect="1"/>
          </p:cNvPicPr>
          <p:nvPr/>
        </p:nvPicPr>
        <p:blipFill rotWithShape="1">
          <a:blip r:embed="rId4">
            <a:extLst>
              <a:ext uri="{28A0092B-C50C-407E-A947-70E740481C1C}">
                <a14:useLocalDpi xmlns:a14="http://schemas.microsoft.com/office/drawing/2010/main" val="0"/>
              </a:ext>
            </a:extLst>
          </a:blip>
          <a:srcRect t="19184" b="39051"/>
          <a:stretch/>
        </p:blipFill>
        <p:spPr>
          <a:xfrm>
            <a:off x="1260184" y="0"/>
            <a:ext cx="9421768" cy="1934614"/>
          </a:xfrm>
          <a:prstGeom prst="rect">
            <a:avLst/>
          </a:prstGeom>
        </p:spPr>
      </p:pic>
    </p:spTree>
    <p:extLst>
      <p:ext uri="{BB962C8B-B14F-4D97-AF65-F5344CB8AC3E}">
        <p14:creationId xmlns:p14="http://schemas.microsoft.com/office/powerpoint/2010/main" val="13855560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11206"/>
            <a:ext cx="7659680" cy="4184162"/>
          </a:xfrm>
          <a:prstGeom prst="rect">
            <a:avLst/>
          </a:prstGeom>
        </p:spPr>
      </p:pic>
      <p:pic>
        <p:nvPicPr>
          <p:cNvPr id="7" name="图片 8">
            <a:extLst>
              <a:ext uri="{FF2B5EF4-FFF2-40B4-BE49-F238E27FC236}">
                <a16:creationId xmlns:a16="http://schemas.microsoft.com/office/drawing/2014/main" id="{2FF28744-F57E-4D78-9900-BD929B70A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10213022" y="4802909"/>
            <a:ext cx="2163033" cy="2338148"/>
          </a:xfrm>
          <a:prstGeom prst="rect">
            <a:avLst/>
          </a:prstGeom>
        </p:spPr>
      </p:pic>
      <p:sp>
        <p:nvSpPr>
          <p:cNvPr id="11" name="TextBox 10">
            <a:extLst>
              <a:ext uri="{FF2B5EF4-FFF2-40B4-BE49-F238E27FC236}">
                <a16:creationId xmlns:a16="http://schemas.microsoft.com/office/drawing/2014/main" id="{CF30DDF2-1AA4-4FD8-A021-D7122E9801AD}"/>
              </a:ext>
            </a:extLst>
          </p:cNvPr>
          <p:cNvSpPr txBox="1"/>
          <p:nvPr/>
        </p:nvSpPr>
        <p:spPr>
          <a:xfrm>
            <a:off x="515380" y="1956934"/>
            <a:ext cx="11161240" cy="3970318"/>
          </a:xfrm>
          <a:prstGeom prst="rect">
            <a:avLst/>
          </a:prstGeom>
          <a:noFill/>
        </p:spPr>
        <p:txBody>
          <a:bodyPr wrap="square">
            <a:spAutoFit/>
          </a:bodyPr>
          <a:lstStyle/>
          <a:p>
            <a:pPr algn="just"/>
            <a:r>
              <a:rPr lang="vi-VN" sz="2800" b="0" i="0">
                <a:solidFill>
                  <a:srgbClr val="000000"/>
                </a:solidFill>
                <a:effectLst/>
                <a:latin typeface="+mj-lt"/>
              </a:rPr>
              <a:t> </a:t>
            </a:r>
            <a:r>
              <a:rPr lang="en-US" sz="2800" b="0" i="0">
                <a:solidFill>
                  <a:srgbClr val="000000"/>
                </a:solidFill>
                <a:effectLst/>
                <a:latin typeface="+mj-lt"/>
              </a:rPr>
              <a:t>	</a:t>
            </a:r>
            <a:r>
              <a:rPr lang="vi-VN" sz="2800" b="0" i="0">
                <a:solidFill>
                  <a:srgbClr val="000000"/>
                </a:solidFill>
                <a:effectLst/>
                <a:latin typeface="+mj-lt"/>
              </a:rPr>
              <a:t>Là thầy thuốc nổi tiếng, Lãn Ông nhiều lần được vua chúa vời vào cung chữa bệnh và được tiến cử vào chức ngự y, song ông đã khéo chối từ</a:t>
            </a:r>
            <a:r>
              <a:rPr lang="en-US" sz="2800" b="0" i="0">
                <a:solidFill>
                  <a:srgbClr val="000000"/>
                </a:solidFill>
                <a:effectLst/>
                <a:latin typeface="+mj-lt"/>
              </a:rPr>
              <a:t>.</a:t>
            </a:r>
          </a:p>
          <a:p>
            <a:pPr algn="just"/>
            <a:r>
              <a:rPr lang="en-US" sz="2800">
                <a:solidFill>
                  <a:srgbClr val="000000"/>
                </a:solidFill>
                <a:latin typeface="+mj-lt"/>
              </a:rPr>
              <a:t>	</a:t>
            </a:r>
            <a:r>
              <a:rPr lang="vi-VN" sz="2800" b="0" i="0">
                <a:solidFill>
                  <a:srgbClr val="000000"/>
                </a:solidFill>
                <a:effectLst/>
                <a:latin typeface="+mj-lt"/>
              </a:rPr>
              <a:t>Suốt đời, Lãn Ông không vương vào vòng danh lợi. Ông có hai câu thơ tỏ chí của mình:</a:t>
            </a:r>
          </a:p>
          <a:p>
            <a:pPr algn="ctr"/>
            <a:r>
              <a:rPr lang="vi-VN" sz="2800" b="1" i="1">
                <a:solidFill>
                  <a:srgbClr val="000000"/>
                </a:solidFill>
                <a:effectLst/>
                <a:latin typeface="+mj-lt"/>
              </a:rPr>
              <a:t>Công danh trước mắt trôi như nước,</a:t>
            </a:r>
          </a:p>
          <a:p>
            <a:pPr algn="ctr"/>
            <a:r>
              <a:rPr lang="vi-VN" sz="2800" b="1" i="1">
                <a:solidFill>
                  <a:srgbClr val="000000"/>
                </a:solidFill>
                <a:effectLst/>
                <a:latin typeface="+mj-lt"/>
              </a:rPr>
              <a:t>       Nhân nghĩa trong lòng chẳng đổi phương.</a:t>
            </a:r>
          </a:p>
          <a:p>
            <a:pPr algn="just"/>
            <a:r>
              <a:rPr lang="en-US" sz="2800" b="0" i="0">
                <a:solidFill>
                  <a:srgbClr val="000000"/>
                </a:solidFill>
                <a:effectLst/>
                <a:latin typeface="+mj-lt"/>
              </a:rPr>
              <a:t>                                                                           </a:t>
            </a:r>
          </a:p>
          <a:p>
            <a:pPr algn="just"/>
            <a:r>
              <a:rPr lang="en-US" sz="2800">
                <a:solidFill>
                  <a:srgbClr val="000000"/>
                </a:solidFill>
                <a:latin typeface="+mj-lt"/>
              </a:rPr>
              <a:t> 							</a:t>
            </a:r>
            <a:r>
              <a:rPr lang="en-US" sz="2800" b="0" i="0">
                <a:solidFill>
                  <a:srgbClr val="000000"/>
                </a:solidFill>
                <a:effectLst/>
                <a:latin typeface="+mj-lt"/>
              </a:rPr>
              <a:t> </a:t>
            </a:r>
            <a:r>
              <a:rPr lang="vi-VN" sz="2800" b="0" i="0">
                <a:solidFill>
                  <a:srgbClr val="000000"/>
                </a:solidFill>
                <a:effectLst/>
                <a:latin typeface="+mj-lt"/>
              </a:rPr>
              <a:t>Theo Trần </a:t>
            </a:r>
            <a:r>
              <a:rPr lang="en-US" sz="2800">
                <a:solidFill>
                  <a:srgbClr val="000000"/>
                </a:solidFill>
                <a:latin typeface="+mj-lt"/>
              </a:rPr>
              <a:t>P</a:t>
            </a:r>
            <a:r>
              <a:rPr lang="vi-VN" sz="2800" b="0" i="0">
                <a:solidFill>
                  <a:srgbClr val="000000"/>
                </a:solidFill>
                <a:effectLst/>
                <a:latin typeface="+mj-lt"/>
              </a:rPr>
              <a:t>hương </a:t>
            </a:r>
            <a:r>
              <a:rPr lang="en-US" sz="2800" b="0" i="0">
                <a:solidFill>
                  <a:srgbClr val="000000"/>
                </a:solidFill>
                <a:effectLst/>
                <a:latin typeface="+mj-lt"/>
              </a:rPr>
              <a:t>H</a:t>
            </a:r>
            <a:r>
              <a:rPr lang="vi-VN" sz="2800" b="0" i="0">
                <a:solidFill>
                  <a:srgbClr val="000000"/>
                </a:solidFill>
                <a:effectLst/>
                <a:latin typeface="+mj-lt"/>
              </a:rPr>
              <a:t>ạnh</a:t>
            </a:r>
          </a:p>
          <a:p>
            <a:pPr algn="just"/>
            <a:endParaRPr lang="vi-VN" sz="2800" b="0" i="0">
              <a:solidFill>
                <a:srgbClr val="000000"/>
              </a:solidFill>
              <a:effectLst/>
              <a:latin typeface="+mj-lt"/>
            </a:endParaRPr>
          </a:p>
        </p:txBody>
      </p:sp>
      <p:pic>
        <p:nvPicPr>
          <p:cNvPr id="12" name="Picture 11" descr="Text&#10;&#10;Description automatically generated">
            <a:extLst>
              <a:ext uri="{FF2B5EF4-FFF2-40B4-BE49-F238E27FC236}">
                <a16:creationId xmlns:a16="http://schemas.microsoft.com/office/drawing/2014/main" id="{E7678BBF-F986-4B4A-B100-03EA847709BF}"/>
              </a:ext>
            </a:extLst>
          </p:cNvPr>
          <p:cNvPicPr>
            <a:picLocks noChangeAspect="1"/>
          </p:cNvPicPr>
          <p:nvPr/>
        </p:nvPicPr>
        <p:blipFill rotWithShape="1">
          <a:blip r:embed="rId4">
            <a:extLst>
              <a:ext uri="{28A0092B-C50C-407E-A947-70E740481C1C}">
                <a14:useLocalDpi xmlns:a14="http://schemas.microsoft.com/office/drawing/2010/main" val="0"/>
              </a:ext>
            </a:extLst>
          </a:blip>
          <a:srcRect t="19184" b="39051"/>
          <a:stretch/>
        </p:blipFill>
        <p:spPr>
          <a:xfrm>
            <a:off x="1260184" y="0"/>
            <a:ext cx="9421768" cy="1934614"/>
          </a:xfrm>
          <a:prstGeom prst="rect">
            <a:avLst/>
          </a:prstGeom>
        </p:spPr>
      </p:pic>
    </p:spTree>
    <p:extLst>
      <p:ext uri="{BB962C8B-B14F-4D97-AF65-F5344CB8AC3E}">
        <p14:creationId xmlns:p14="http://schemas.microsoft.com/office/powerpoint/2010/main" val="31596155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20" name="AutoShape 6">
            <a:extLst>
              <a:ext uri="{FF2B5EF4-FFF2-40B4-BE49-F238E27FC236}">
                <a16:creationId xmlns:a16="http://schemas.microsoft.com/office/drawing/2014/main" id="{4A2BA8BF-F2EA-46A6-ABA3-7A219B9D0BBA}"/>
              </a:ext>
            </a:extLst>
          </p:cNvPr>
          <p:cNvSpPr/>
          <p:nvPr/>
        </p:nvSpPr>
        <p:spPr>
          <a:xfrm>
            <a:off x="1581487" y="4408954"/>
            <a:ext cx="2930337" cy="2225971"/>
          </a:xfrm>
          <a:prstGeom prst="rect">
            <a:avLst/>
          </a:prstGeom>
          <a:solidFill>
            <a:srgbClr val="C2DACE"/>
          </a:solidFill>
        </p:spPr>
      </p:sp>
      <p:sp>
        <p:nvSpPr>
          <p:cNvPr id="22" name="AutoShape 8">
            <a:extLst>
              <a:ext uri="{FF2B5EF4-FFF2-40B4-BE49-F238E27FC236}">
                <a16:creationId xmlns:a16="http://schemas.microsoft.com/office/drawing/2014/main" id="{C42ABBD9-F44B-41C1-97D6-3DFCD573C391}"/>
              </a:ext>
            </a:extLst>
          </p:cNvPr>
          <p:cNvSpPr/>
          <p:nvPr/>
        </p:nvSpPr>
        <p:spPr>
          <a:xfrm>
            <a:off x="5015880" y="4408954"/>
            <a:ext cx="2930337" cy="2116390"/>
          </a:xfrm>
          <a:prstGeom prst="rect">
            <a:avLst/>
          </a:prstGeom>
          <a:solidFill>
            <a:srgbClr val="E7B9B4"/>
          </a:solidFill>
        </p:spPr>
        <p:txBody>
          <a:bodyPr/>
          <a:lstStyle/>
          <a:p>
            <a:endParaRPr lang="en-US"/>
          </a:p>
        </p:txBody>
      </p:sp>
      <p:sp>
        <p:nvSpPr>
          <p:cNvPr id="24" name="AutoShape 10">
            <a:extLst>
              <a:ext uri="{FF2B5EF4-FFF2-40B4-BE49-F238E27FC236}">
                <a16:creationId xmlns:a16="http://schemas.microsoft.com/office/drawing/2014/main" id="{C7CD98C4-47FD-4377-B6C8-44B3AECACE4E}"/>
              </a:ext>
            </a:extLst>
          </p:cNvPr>
          <p:cNvSpPr/>
          <p:nvPr/>
        </p:nvSpPr>
        <p:spPr>
          <a:xfrm>
            <a:off x="8400256" y="4408954"/>
            <a:ext cx="3528392" cy="2116390"/>
          </a:xfrm>
          <a:prstGeom prst="rect">
            <a:avLst/>
          </a:prstGeom>
          <a:solidFill>
            <a:srgbClr val="F19586"/>
          </a:solidFill>
        </p:spPr>
      </p:sp>
      <p:grpSp>
        <p:nvGrpSpPr>
          <p:cNvPr id="3" name="Group 2">
            <a:extLst>
              <a:ext uri="{FF2B5EF4-FFF2-40B4-BE49-F238E27FC236}">
                <a16:creationId xmlns:a16="http://schemas.microsoft.com/office/drawing/2014/main" id="{3D4D2C0F-AE91-4A70-B823-DB5286D3DD03}"/>
              </a:ext>
            </a:extLst>
          </p:cNvPr>
          <p:cNvGrpSpPr/>
          <p:nvPr/>
        </p:nvGrpSpPr>
        <p:grpSpPr>
          <a:xfrm>
            <a:off x="2379569" y="2263627"/>
            <a:ext cx="1261829" cy="1893928"/>
            <a:chOff x="3505162" y="2278056"/>
            <a:chExt cx="1261829" cy="1893928"/>
          </a:xfrm>
        </p:grpSpPr>
        <p:pic>
          <p:nvPicPr>
            <p:cNvPr id="11" name="Picture 2">
              <a:extLst>
                <a:ext uri="{FF2B5EF4-FFF2-40B4-BE49-F238E27FC236}">
                  <a16:creationId xmlns:a16="http://schemas.microsoft.com/office/drawing/2014/main" id="{404B3FC1-4BCD-4A82-AC97-C10F7961ED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05162" y="2278056"/>
              <a:ext cx="1261829" cy="1893928"/>
            </a:xfrm>
            <a:prstGeom prst="rect">
              <a:avLst/>
            </a:prstGeom>
          </p:spPr>
        </p:pic>
        <p:sp>
          <p:nvSpPr>
            <p:cNvPr id="25" name="TextBox 11">
              <a:extLst>
                <a:ext uri="{FF2B5EF4-FFF2-40B4-BE49-F238E27FC236}">
                  <a16:creationId xmlns:a16="http://schemas.microsoft.com/office/drawing/2014/main" id="{524F3A3D-339A-46E6-A433-1F67CEFC2271}"/>
                </a:ext>
              </a:extLst>
            </p:cNvPr>
            <p:cNvSpPr txBox="1"/>
            <p:nvPr/>
          </p:nvSpPr>
          <p:spPr>
            <a:xfrm>
              <a:off x="3505162" y="2325514"/>
              <a:ext cx="1261829" cy="521157"/>
            </a:xfrm>
            <a:prstGeom prst="rect">
              <a:avLst/>
            </a:prstGeom>
          </p:spPr>
          <p:txBody>
            <a:bodyPr lIns="0" tIns="0" rIns="0" bIns="0" rtlCol="0" anchor="t">
              <a:spAutoFit/>
            </a:bodyPr>
            <a:lstStyle/>
            <a:p>
              <a:pPr algn="ctr">
                <a:lnSpc>
                  <a:spcPts val="4291"/>
                </a:lnSpc>
                <a:spcBef>
                  <a:spcPct val="0"/>
                </a:spcBef>
              </a:pPr>
              <a:r>
                <a:rPr lang="en-US" sz="3065" b="1">
                  <a:solidFill>
                    <a:srgbClr val="002060"/>
                  </a:solidFill>
                  <a:latin typeface="Muli Bold Bold"/>
                </a:rPr>
                <a:t>01</a:t>
              </a:r>
            </a:p>
          </p:txBody>
        </p:sp>
      </p:grpSp>
      <p:grpSp>
        <p:nvGrpSpPr>
          <p:cNvPr id="4" name="Group 3">
            <a:extLst>
              <a:ext uri="{FF2B5EF4-FFF2-40B4-BE49-F238E27FC236}">
                <a16:creationId xmlns:a16="http://schemas.microsoft.com/office/drawing/2014/main" id="{56AF9D07-BA4E-4CE3-8336-6E4E3D598F1B}"/>
              </a:ext>
            </a:extLst>
          </p:cNvPr>
          <p:cNvGrpSpPr/>
          <p:nvPr/>
        </p:nvGrpSpPr>
        <p:grpSpPr>
          <a:xfrm>
            <a:off x="5838455" y="2263627"/>
            <a:ext cx="1261829" cy="1893928"/>
            <a:chOff x="6169391" y="2276872"/>
            <a:chExt cx="1261829" cy="1893928"/>
          </a:xfrm>
        </p:grpSpPr>
        <p:pic>
          <p:nvPicPr>
            <p:cNvPr id="12" name="Picture 3">
              <a:extLst>
                <a:ext uri="{FF2B5EF4-FFF2-40B4-BE49-F238E27FC236}">
                  <a16:creationId xmlns:a16="http://schemas.microsoft.com/office/drawing/2014/main" id="{9C5D404F-3C92-4D7C-A36A-25280E9781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69391" y="2276872"/>
              <a:ext cx="1261829" cy="1893928"/>
            </a:xfrm>
            <a:prstGeom prst="rect">
              <a:avLst/>
            </a:prstGeom>
          </p:spPr>
        </p:pic>
        <p:sp>
          <p:nvSpPr>
            <p:cNvPr id="26" name="TextBox 12">
              <a:extLst>
                <a:ext uri="{FF2B5EF4-FFF2-40B4-BE49-F238E27FC236}">
                  <a16:creationId xmlns:a16="http://schemas.microsoft.com/office/drawing/2014/main" id="{89FBD5F1-2DA4-4A80-AE2B-1AF5187E360D}"/>
                </a:ext>
              </a:extLst>
            </p:cNvPr>
            <p:cNvSpPr txBox="1"/>
            <p:nvPr/>
          </p:nvSpPr>
          <p:spPr>
            <a:xfrm>
              <a:off x="6169391" y="2304029"/>
              <a:ext cx="1261829" cy="521157"/>
            </a:xfrm>
            <a:prstGeom prst="rect">
              <a:avLst/>
            </a:prstGeom>
          </p:spPr>
          <p:txBody>
            <a:bodyPr lIns="0" tIns="0" rIns="0" bIns="0" rtlCol="0" anchor="t">
              <a:spAutoFit/>
            </a:bodyPr>
            <a:lstStyle/>
            <a:p>
              <a:pPr algn="ctr">
                <a:lnSpc>
                  <a:spcPts val="4291"/>
                </a:lnSpc>
                <a:spcBef>
                  <a:spcPct val="0"/>
                </a:spcBef>
              </a:pPr>
              <a:r>
                <a:rPr lang="en-US" sz="3065" b="1">
                  <a:solidFill>
                    <a:srgbClr val="002060"/>
                  </a:solidFill>
                  <a:latin typeface="Muli Bold Bold"/>
                </a:rPr>
                <a:t>02</a:t>
              </a:r>
            </a:p>
          </p:txBody>
        </p:sp>
      </p:grpSp>
      <p:grpSp>
        <p:nvGrpSpPr>
          <p:cNvPr id="5" name="Group 4">
            <a:extLst>
              <a:ext uri="{FF2B5EF4-FFF2-40B4-BE49-F238E27FC236}">
                <a16:creationId xmlns:a16="http://schemas.microsoft.com/office/drawing/2014/main" id="{187AD12E-B075-4948-8C9E-90F5C21BA7BD}"/>
              </a:ext>
            </a:extLst>
          </p:cNvPr>
          <p:cNvGrpSpPr/>
          <p:nvPr/>
        </p:nvGrpSpPr>
        <p:grpSpPr>
          <a:xfrm>
            <a:off x="9234509" y="2239419"/>
            <a:ext cx="1261829" cy="1893928"/>
            <a:chOff x="8838736" y="2276872"/>
            <a:chExt cx="1261829" cy="1893928"/>
          </a:xfrm>
        </p:grpSpPr>
        <p:pic>
          <p:nvPicPr>
            <p:cNvPr id="13" name="Picture 4">
              <a:extLst>
                <a:ext uri="{FF2B5EF4-FFF2-40B4-BE49-F238E27FC236}">
                  <a16:creationId xmlns:a16="http://schemas.microsoft.com/office/drawing/2014/main" id="{29F6F5F4-7DB1-4A90-80E4-A41D18DFAF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8736" y="2276872"/>
              <a:ext cx="1261829" cy="1893928"/>
            </a:xfrm>
            <a:prstGeom prst="rect">
              <a:avLst/>
            </a:prstGeom>
          </p:spPr>
        </p:pic>
        <p:sp>
          <p:nvSpPr>
            <p:cNvPr id="27" name="TextBox 13">
              <a:extLst>
                <a:ext uri="{FF2B5EF4-FFF2-40B4-BE49-F238E27FC236}">
                  <a16:creationId xmlns:a16="http://schemas.microsoft.com/office/drawing/2014/main" id="{D994E26E-3242-4B2B-B7C7-B5CAE0517B84}"/>
                </a:ext>
              </a:extLst>
            </p:cNvPr>
            <p:cNvSpPr txBox="1"/>
            <p:nvPr/>
          </p:nvSpPr>
          <p:spPr>
            <a:xfrm>
              <a:off x="8838736" y="2325514"/>
              <a:ext cx="1261829" cy="521157"/>
            </a:xfrm>
            <a:prstGeom prst="rect">
              <a:avLst/>
            </a:prstGeom>
          </p:spPr>
          <p:txBody>
            <a:bodyPr lIns="0" tIns="0" rIns="0" bIns="0" rtlCol="0" anchor="t">
              <a:spAutoFit/>
            </a:bodyPr>
            <a:lstStyle/>
            <a:p>
              <a:pPr algn="ctr">
                <a:lnSpc>
                  <a:spcPts val="4291"/>
                </a:lnSpc>
                <a:spcBef>
                  <a:spcPct val="0"/>
                </a:spcBef>
              </a:pPr>
              <a:r>
                <a:rPr lang="en-US" sz="3065" b="1">
                  <a:solidFill>
                    <a:srgbClr val="002060"/>
                  </a:solidFill>
                  <a:latin typeface="Muli Bold Bold"/>
                </a:rPr>
                <a:t>03</a:t>
              </a:r>
            </a:p>
          </p:txBody>
        </p:sp>
      </p:grpSp>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sp>
        <p:nvSpPr>
          <p:cNvPr id="38" name="Rectangle 18">
            <a:extLst>
              <a:ext uri="{FF2B5EF4-FFF2-40B4-BE49-F238E27FC236}">
                <a16:creationId xmlns:a16="http://schemas.microsoft.com/office/drawing/2014/main" id="{762FFDF3-7E45-43AC-B482-D1B39328B2A8}"/>
              </a:ext>
            </a:extLst>
          </p:cNvPr>
          <p:cNvSpPr>
            <a:spLocks noChangeArrowheads="1"/>
          </p:cNvSpPr>
          <p:nvPr/>
        </p:nvSpPr>
        <p:spPr bwMode="auto">
          <a:xfrm>
            <a:off x="5141331" y="4939181"/>
            <a:ext cx="262466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2060"/>
                </a:solidFill>
                <a:latin typeface="UVN Mang Cau" panose="03060702040402020B04" pitchFamily="66" charset="0"/>
                <a:cs typeface="Times New Roman" panose="02020603050405020304" pitchFamily="18" charset="0"/>
              </a:rPr>
              <a:t>Một lần khác </a:t>
            </a:r>
          </a:p>
          <a:p>
            <a:pPr algn="ctr" eaLnBrk="1" hangingPunct="1">
              <a:spcBef>
                <a:spcPct val="50000"/>
              </a:spcBef>
            </a:pPr>
            <a:r>
              <a:rPr lang="en-US" altLang="en-US" sz="3200" b="1">
                <a:solidFill>
                  <a:srgbClr val="002060"/>
                </a:solidFill>
                <a:latin typeface="UVN Mang Cau" panose="03060702040402020B04" pitchFamily="66" charset="0"/>
                <a:cs typeface="Times New Roman" panose="02020603050405020304" pitchFamily="18" charset="0"/>
              </a:rPr>
              <a:t>… hối hận. </a:t>
            </a:r>
          </a:p>
        </p:txBody>
      </p:sp>
      <p:sp>
        <p:nvSpPr>
          <p:cNvPr id="39" name="Rectangle 19">
            <a:extLst>
              <a:ext uri="{FF2B5EF4-FFF2-40B4-BE49-F238E27FC236}">
                <a16:creationId xmlns:a16="http://schemas.microsoft.com/office/drawing/2014/main" id="{A9682D00-69BE-4B64-B419-C08F9720CBF4}"/>
              </a:ext>
            </a:extLst>
          </p:cNvPr>
          <p:cNvSpPr>
            <a:spLocks noChangeArrowheads="1"/>
          </p:cNvSpPr>
          <p:nvPr/>
        </p:nvSpPr>
        <p:spPr bwMode="auto">
          <a:xfrm>
            <a:off x="8071668" y="4786160"/>
            <a:ext cx="3982432" cy="147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lnSpc>
                <a:spcPct val="150000"/>
              </a:lnSpc>
              <a:spcBef>
                <a:spcPct val="50000"/>
              </a:spcBef>
            </a:pPr>
            <a:r>
              <a:rPr lang="en-US" altLang="en-US" sz="3200" b="1">
                <a:solidFill>
                  <a:srgbClr val="002060"/>
                </a:solidFill>
                <a:latin typeface="UVN Mang Cau" panose="03060702040402020B04" pitchFamily="66" charset="0"/>
                <a:cs typeface="Times New Roman" panose="02020603050405020304" pitchFamily="18" charset="0"/>
              </a:rPr>
              <a:t>Là thầy thuốc …  chẳng đổi phương.</a:t>
            </a:r>
          </a:p>
        </p:txBody>
      </p:sp>
      <p:sp>
        <p:nvSpPr>
          <p:cNvPr id="40" name="Rectangle 18">
            <a:extLst>
              <a:ext uri="{FF2B5EF4-FFF2-40B4-BE49-F238E27FC236}">
                <a16:creationId xmlns:a16="http://schemas.microsoft.com/office/drawing/2014/main" id="{AC365A9D-8691-4C0C-9DD1-A0159829EC38}"/>
              </a:ext>
            </a:extLst>
          </p:cNvPr>
          <p:cNvSpPr>
            <a:spLocks noChangeArrowheads="1"/>
          </p:cNvSpPr>
          <p:nvPr/>
        </p:nvSpPr>
        <p:spPr bwMode="auto">
          <a:xfrm>
            <a:off x="1684211" y="4978534"/>
            <a:ext cx="25035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03263">
              <a:defRPr sz="4000">
                <a:solidFill>
                  <a:schemeClr val="tx1"/>
                </a:solidFill>
                <a:latin typeface="Arial" panose="020B0604020202020204" pitchFamily="34" charset="0"/>
              </a:defRPr>
            </a:lvl1pPr>
            <a:lvl2pPr marL="742950" indent="-285750" defTabSz="703263">
              <a:defRPr sz="4000">
                <a:solidFill>
                  <a:schemeClr val="tx1"/>
                </a:solidFill>
                <a:latin typeface="Arial" panose="020B0604020202020204" pitchFamily="34" charset="0"/>
              </a:defRPr>
            </a:lvl2pPr>
            <a:lvl3pPr marL="1143000" indent="-228600" defTabSz="703263">
              <a:defRPr sz="4000">
                <a:solidFill>
                  <a:schemeClr val="tx1"/>
                </a:solidFill>
                <a:latin typeface="Arial" panose="020B0604020202020204" pitchFamily="34" charset="0"/>
              </a:defRPr>
            </a:lvl3pPr>
            <a:lvl4pPr marL="1600200" indent="-228600" defTabSz="703263">
              <a:defRPr sz="4000">
                <a:solidFill>
                  <a:schemeClr val="tx1"/>
                </a:solidFill>
                <a:latin typeface="Arial" panose="020B0604020202020204" pitchFamily="34" charset="0"/>
              </a:defRPr>
            </a:lvl4pPr>
            <a:lvl5pPr marL="2057400" indent="-228600" defTabSz="703263">
              <a:defRPr sz="4000">
                <a:solidFill>
                  <a:schemeClr val="tx1"/>
                </a:solidFill>
                <a:latin typeface="Arial" panose="020B0604020202020204" pitchFamily="34" charset="0"/>
              </a:defRPr>
            </a:lvl5pPr>
            <a:lvl6pPr marL="2514600" indent="-228600" defTabSz="703263"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703263"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703263"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703263"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2060"/>
                </a:solidFill>
                <a:latin typeface="UVN Mang Cau" panose="03060702040402020B04" pitchFamily="66" charset="0"/>
                <a:cs typeface="Times New Roman" panose="02020603050405020304" pitchFamily="18" charset="0"/>
              </a:rPr>
              <a:t>Từ đầu </a:t>
            </a:r>
          </a:p>
          <a:p>
            <a:pPr algn="ctr" eaLnBrk="1" hangingPunct="1">
              <a:spcBef>
                <a:spcPct val="50000"/>
              </a:spcBef>
            </a:pPr>
            <a:r>
              <a:rPr lang="en-US" altLang="en-US" sz="3200" b="1">
                <a:solidFill>
                  <a:srgbClr val="002060"/>
                </a:solidFill>
                <a:latin typeface="UVN Mang Cau" panose="03060702040402020B04" pitchFamily="66" charset="0"/>
                <a:cs typeface="Times New Roman" panose="02020603050405020304" pitchFamily="18" charset="0"/>
              </a:rPr>
              <a:t>… gạo, củi.</a:t>
            </a:r>
          </a:p>
        </p:txBody>
      </p:sp>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10"/>
          <a:stretch>
            <a:fillRect/>
          </a:stretch>
        </p:blipFill>
        <p:spPr>
          <a:xfrm>
            <a:off x="4155274" y="-101793"/>
            <a:ext cx="4596782" cy="2036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up)">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tree, nature&#10;&#10;Description automatically generated">
            <a:extLst>
              <a:ext uri="{FF2B5EF4-FFF2-40B4-BE49-F238E27FC236}">
                <a16:creationId xmlns:a16="http://schemas.microsoft.com/office/drawing/2014/main" id="{C7E4583F-1A2D-48A4-93FF-BB7442D5119B}"/>
              </a:ext>
            </a:extLst>
          </p:cNvPr>
          <p:cNvPicPr>
            <a:picLocks noChangeAspect="1"/>
          </p:cNvPicPr>
          <p:nvPr/>
        </p:nvPicPr>
        <p:blipFill rotWithShape="1">
          <a:blip r:embed="rId2">
            <a:extLst>
              <a:ext uri="{28A0092B-C50C-407E-A947-70E740481C1C}">
                <a14:useLocalDpi xmlns:a14="http://schemas.microsoft.com/office/drawing/2010/main" val="0"/>
              </a:ext>
            </a:extLst>
          </a:blip>
          <a:srcRect l="-1" t="36546" r="48860" b="-2"/>
          <a:stretch/>
        </p:blipFill>
        <p:spPr>
          <a:xfrm>
            <a:off x="4234814" y="0"/>
            <a:ext cx="7968310" cy="685800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54582BE2-FBCA-4A1A-95BE-5BEFDBBD8492}"/>
              </a:ext>
            </a:extLst>
          </p:cNvPr>
          <p:cNvSpPr/>
          <p:nvPr/>
        </p:nvSpPr>
        <p:spPr>
          <a:xfrm>
            <a:off x="351142" y="841577"/>
            <a:ext cx="4520722" cy="762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3356">
              <a:defRPr/>
            </a:pPr>
            <a:r>
              <a:rPr lang="en-US" sz="3692" b="1">
                <a:solidFill>
                  <a:srgbClr val="002060"/>
                </a:solidFill>
              </a:rPr>
              <a:t>Hướng dẫn giọng đọc</a:t>
            </a:r>
            <a:endParaRPr lang="en-US" sz="3692" b="1" dirty="0">
              <a:solidFill>
                <a:srgbClr val="002060"/>
              </a:solidFill>
            </a:endParaRPr>
          </a:p>
        </p:txBody>
      </p:sp>
      <p:pic>
        <p:nvPicPr>
          <p:cNvPr id="28" name="图片 16">
            <a:extLst>
              <a:ext uri="{FF2B5EF4-FFF2-40B4-BE49-F238E27FC236}">
                <a16:creationId xmlns:a16="http://schemas.microsoft.com/office/drawing/2014/main" id="{6DEAA807-BDEA-497A-881D-FBC314031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50877">
            <a:off x="922287" y="-49907"/>
            <a:ext cx="2923797" cy="2865934"/>
          </a:xfrm>
          <a:prstGeom prst="rect">
            <a:avLst/>
          </a:prstGeom>
        </p:spPr>
      </p:pic>
      <p:sp>
        <p:nvSpPr>
          <p:cNvPr id="15" name="TextBox 14">
            <a:extLst>
              <a:ext uri="{FF2B5EF4-FFF2-40B4-BE49-F238E27FC236}">
                <a16:creationId xmlns:a16="http://schemas.microsoft.com/office/drawing/2014/main" id="{35CE7037-9A59-4861-8D02-3A05085E7630}"/>
              </a:ext>
            </a:extLst>
          </p:cNvPr>
          <p:cNvSpPr txBox="1"/>
          <p:nvPr/>
        </p:nvSpPr>
        <p:spPr>
          <a:xfrm>
            <a:off x="633606" y="3717032"/>
            <a:ext cx="8414721" cy="1569660"/>
          </a:xfrm>
          <a:prstGeom prst="rect">
            <a:avLst/>
          </a:prstGeom>
          <a:solidFill>
            <a:schemeClr val="accent4">
              <a:lumMod val="20000"/>
              <a:lumOff val="80000"/>
            </a:schemeClr>
          </a:solidFill>
        </p:spPr>
        <p:txBody>
          <a:bodyPr wrap="square">
            <a:spAutoFit/>
          </a:bodyPr>
          <a:lstStyle/>
          <a:p>
            <a:r>
              <a:rPr lang="vi-VN" sz="3200">
                <a:latin typeface="+mj-lt"/>
              </a:rPr>
              <a:t>Toàn bài đọc với giọng kể nhẹ nhàng, điềm tĩnh, thể hiện thái độ cảm phục lòng nhân ái, không màng danh lợi của Hải Thượng Lãn Ông.</a:t>
            </a:r>
          </a:p>
        </p:txBody>
      </p:sp>
    </p:spTree>
    <p:extLst>
      <p:ext uri="{BB962C8B-B14F-4D97-AF65-F5344CB8AC3E}">
        <p14:creationId xmlns:p14="http://schemas.microsoft.com/office/powerpoint/2010/main" val="261787221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ＭＳ Ｐ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1308</Words>
  <Application>Microsoft Office PowerPoint</Application>
  <PresentationFormat>Widescreen</PresentationFormat>
  <Paragraphs>80</Paragraphs>
  <Slides>34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Barlow Condensed</vt:lpstr>
      <vt:lpstr>Calibri</vt:lpstr>
      <vt:lpstr>Muli Bold Bold</vt:lpstr>
      <vt:lpstr>Times New Roman</vt:lpstr>
      <vt:lpstr>UVN Han Viet</vt:lpstr>
      <vt:lpstr>UVN Mang Cau</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EduFive</dc:creator>
  <cp:keywords>Võ Thị Tuyết Mai</cp:keywords>
  <cp:lastModifiedBy>ADMIN</cp:lastModifiedBy>
  <cp:revision>68</cp:revision>
  <dcterms:created xsi:type="dcterms:W3CDTF">2018-04-13T02:00:00Z</dcterms:created>
  <dcterms:modified xsi:type="dcterms:W3CDTF">2021-12-08T05:07:55Z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2052-11.1.0.10463</vt:lpwstr>
  </property>
  <property fmtid="{D5CDD505-2E9C-101B-9397-08002B2CF9AE}" pid="4" name="ICV">
    <vt:lpwstr>710773F992D94DC98BCD9313FA0031B7</vt:lpwstr>
  </property>
</Properties>
</file>