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0" r:id="rId3"/>
    <p:sldId id="296" r:id="rId4"/>
    <p:sldId id="7608" r:id="rId5"/>
    <p:sldId id="7607" r:id="rId6"/>
    <p:sldId id="7609" r:id="rId7"/>
    <p:sldId id="7611" r:id="rId8"/>
    <p:sldId id="7612" r:id="rId9"/>
    <p:sldId id="257" r:id="rId10"/>
    <p:sldId id="7651" r:id="rId11"/>
    <p:sldId id="261" r:id="rId12"/>
    <p:sldId id="7643" r:id="rId13"/>
    <p:sldId id="7644" r:id="rId14"/>
    <p:sldId id="7645" r:id="rId15"/>
    <p:sldId id="7646" r:id="rId16"/>
    <p:sldId id="7647" r:id="rId17"/>
    <p:sldId id="7648" r:id="rId18"/>
    <p:sldId id="7650" r:id="rId19"/>
    <p:sldId id="266" r:id="rId20"/>
    <p:sldId id="7653" r:id="rId21"/>
    <p:sldId id="7654" r:id="rId22"/>
    <p:sldId id="7655" r:id="rId23"/>
    <p:sldId id="7656" r:id="rId24"/>
    <p:sldId id="7652" r:id="rId25"/>
    <p:sldId id="7657" r:id="rId26"/>
    <p:sldId id="7658" r:id="rId27"/>
    <p:sldId id="7660" r:id="rId28"/>
    <p:sldId id="7659" r:id="rId29"/>
    <p:sldId id="258" r:id="rId30"/>
    <p:sldId id="7661"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333"/>
    <a:srgbClr val="135995"/>
    <a:srgbClr val="4D9161"/>
    <a:srgbClr val="33493C"/>
    <a:srgbClr val="F1D0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71"/>
    <p:restoredTop sz="94633"/>
  </p:normalViewPr>
  <p:slideViewPr>
    <p:cSldViewPr snapToGrid="0" snapToObjects="1" showGuides="1">
      <p:cViewPr varScale="1">
        <p:scale>
          <a:sx n="76" d="100"/>
          <a:sy n="76" d="100"/>
        </p:scale>
        <p:origin x="99" y="39"/>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7C92-92DB-4865-884D-191FA9ED2330}"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3E079-AABC-4496-BD21-87748C05EE07}" type="slidenum">
              <a:rPr lang="zh-CN" altLang="en-US" smtClean="0"/>
              <a:t>‹#›</a:t>
            </a:fld>
            <a:endParaRPr lang="zh-CN" altLang="en-US"/>
          </a:p>
        </p:txBody>
      </p:sp>
    </p:spTree>
    <p:extLst>
      <p:ext uri="{BB962C8B-B14F-4D97-AF65-F5344CB8AC3E}">
        <p14:creationId xmlns:p14="http://schemas.microsoft.com/office/powerpoint/2010/main" val="249912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a:t>
            </a:fld>
            <a:endParaRPr lang="zh-CN" altLang="en-US"/>
          </a:p>
        </p:txBody>
      </p:sp>
    </p:spTree>
    <p:extLst>
      <p:ext uri="{BB962C8B-B14F-4D97-AF65-F5344CB8AC3E}">
        <p14:creationId xmlns:p14="http://schemas.microsoft.com/office/powerpoint/2010/main" val="2094497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19</a:t>
            </a:fld>
            <a:endParaRPr lang="zh-CN" altLang="en-US"/>
          </a:p>
        </p:txBody>
      </p:sp>
    </p:spTree>
    <p:extLst>
      <p:ext uri="{BB962C8B-B14F-4D97-AF65-F5344CB8AC3E}">
        <p14:creationId xmlns:p14="http://schemas.microsoft.com/office/powerpoint/2010/main" val="164178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20</a:t>
            </a:fld>
            <a:endParaRPr lang="zh-CN" altLang="en-US"/>
          </a:p>
        </p:txBody>
      </p:sp>
    </p:spTree>
    <p:extLst>
      <p:ext uri="{BB962C8B-B14F-4D97-AF65-F5344CB8AC3E}">
        <p14:creationId xmlns:p14="http://schemas.microsoft.com/office/powerpoint/2010/main" val="2907456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21</a:t>
            </a:fld>
            <a:endParaRPr lang="zh-CN" altLang="en-US"/>
          </a:p>
        </p:txBody>
      </p:sp>
    </p:spTree>
    <p:extLst>
      <p:ext uri="{BB962C8B-B14F-4D97-AF65-F5344CB8AC3E}">
        <p14:creationId xmlns:p14="http://schemas.microsoft.com/office/powerpoint/2010/main" val="2930232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22</a:t>
            </a:fld>
            <a:endParaRPr lang="zh-CN" altLang="en-US"/>
          </a:p>
        </p:txBody>
      </p:sp>
    </p:spTree>
    <p:extLst>
      <p:ext uri="{BB962C8B-B14F-4D97-AF65-F5344CB8AC3E}">
        <p14:creationId xmlns:p14="http://schemas.microsoft.com/office/powerpoint/2010/main" val="2592009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27</a:t>
            </a:fld>
            <a:endParaRPr lang="zh-CN" altLang="en-US"/>
          </a:p>
        </p:txBody>
      </p:sp>
    </p:spTree>
    <p:extLst>
      <p:ext uri="{BB962C8B-B14F-4D97-AF65-F5344CB8AC3E}">
        <p14:creationId xmlns:p14="http://schemas.microsoft.com/office/powerpoint/2010/main" val="341023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29</a:t>
            </a:fld>
            <a:endParaRPr lang="zh-CN" altLang="en-US"/>
          </a:p>
        </p:txBody>
      </p:sp>
    </p:spTree>
    <p:extLst>
      <p:ext uri="{BB962C8B-B14F-4D97-AF65-F5344CB8AC3E}">
        <p14:creationId xmlns:p14="http://schemas.microsoft.com/office/powerpoint/2010/main" val="198830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30</a:t>
            </a:fld>
            <a:endParaRPr lang="zh-CN" altLang="en-US"/>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2</a:t>
            </a:fld>
            <a:endParaRPr lang="zh-CN" altLang="en-US"/>
          </a:p>
        </p:txBody>
      </p:sp>
    </p:spTree>
    <p:extLst>
      <p:ext uri="{BB962C8B-B14F-4D97-AF65-F5344CB8AC3E}">
        <p14:creationId xmlns:p14="http://schemas.microsoft.com/office/powerpoint/2010/main" val="123519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4</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5</a:t>
            </a:fld>
            <a:endParaRPr lang="en-US"/>
          </a:p>
        </p:txBody>
      </p:sp>
    </p:spTree>
    <p:extLst>
      <p:ext uri="{BB962C8B-B14F-4D97-AF65-F5344CB8AC3E}">
        <p14:creationId xmlns:p14="http://schemas.microsoft.com/office/powerpoint/2010/main" val="16802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6</a:t>
            </a:fld>
            <a:endParaRPr lang="en-US"/>
          </a:p>
        </p:txBody>
      </p:sp>
    </p:spTree>
    <p:extLst>
      <p:ext uri="{BB962C8B-B14F-4D97-AF65-F5344CB8AC3E}">
        <p14:creationId xmlns:p14="http://schemas.microsoft.com/office/powerpoint/2010/main" val="2933471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8</a:t>
            </a:fld>
            <a:endParaRPr lang="zh-CN" altLang="en-US"/>
          </a:p>
        </p:txBody>
      </p:sp>
    </p:spTree>
    <p:extLst>
      <p:ext uri="{BB962C8B-B14F-4D97-AF65-F5344CB8AC3E}">
        <p14:creationId xmlns:p14="http://schemas.microsoft.com/office/powerpoint/2010/main" val="4199686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9</a:t>
            </a:fld>
            <a:endParaRPr lang="zh-CN" altLang="en-US"/>
          </a:p>
        </p:txBody>
      </p:sp>
    </p:spTree>
    <p:extLst>
      <p:ext uri="{BB962C8B-B14F-4D97-AF65-F5344CB8AC3E}">
        <p14:creationId xmlns:p14="http://schemas.microsoft.com/office/powerpoint/2010/main" val="332000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10</a:t>
            </a:fld>
            <a:endParaRPr lang="zh-CN" altLang="en-US"/>
          </a:p>
        </p:txBody>
      </p:sp>
    </p:spTree>
    <p:extLst>
      <p:ext uri="{BB962C8B-B14F-4D97-AF65-F5344CB8AC3E}">
        <p14:creationId xmlns:p14="http://schemas.microsoft.com/office/powerpoint/2010/main" val="3402801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B3E079-AABC-4496-BD21-87748C05EE07}" type="slidenum">
              <a:rPr lang="zh-CN" altLang="en-US" smtClean="0"/>
              <a:t>18</a:t>
            </a:fld>
            <a:endParaRPr lang="zh-CN" altLang="en-US"/>
          </a:p>
        </p:txBody>
      </p:sp>
    </p:spTree>
    <p:extLst>
      <p:ext uri="{BB962C8B-B14F-4D97-AF65-F5344CB8AC3E}">
        <p14:creationId xmlns:p14="http://schemas.microsoft.com/office/powerpoint/2010/main" val="1178924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243273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77136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44486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17-Jan-22</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25891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17-Jan-22</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40286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03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24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4051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804715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8511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4342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54766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2022/1/17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15410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8C8903-C02E-4C95-AE14-F2463144C0EB}"/>
              </a:ext>
            </a:extLst>
          </p:cNvPr>
          <p:cNvSpPr/>
          <p:nvPr userDrawn="1"/>
        </p:nvSpPr>
        <p:spPr>
          <a:xfrm>
            <a:off x="13662498" y="-1440358"/>
            <a:ext cx="661481" cy="622571"/>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A55E50B2-357D-4D06-99E9-DFA84A3F3CBD}"/>
              </a:ext>
            </a:extLst>
          </p:cNvPr>
          <p:cNvSpPr/>
          <p:nvPr userDrawn="1"/>
        </p:nvSpPr>
        <p:spPr>
          <a:xfrm>
            <a:off x="-2563238" y="7723097"/>
            <a:ext cx="661481" cy="622571"/>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D4898E-F15C-42A0-A8E7-9EBB69C0BCA2}"/>
              </a:ext>
            </a:extLst>
          </p:cNvPr>
          <p:cNvSpPr/>
          <p:nvPr userDrawn="1"/>
        </p:nvSpPr>
        <p:spPr>
          <a:xfrm>
            <a:off x="2877811" y="695365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3797413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3.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6.wmf"/><Relationship Id="rId13" Type="http://schemas.microsoft.com/office/2007/relationships/hdphoto" Target="../media/hdphoto5.wdp"/><Relationship Id="rId3" Type="http://schemas.openxmlformats.org/officeDocument/2006/relationships/image" Target="../media/image31.png"/><Relationship Id="rId7" Type="http://schemas.openxmlformats.org/officeDocument/2006/relationships/oleObject" Target="../embeddings/oleObject3.bin"/><Relationship Id="rId12"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35.wmf"/><Relationship Id="rId10" Type="http://schemas.openxmlformats.org/officeDocument/2006/relationships/image" Target="../media/image37.wmf"/><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39.w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gif"/><Relationship Id="rId22"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grpSp>
        <p:nvGrpSpPr>
          <p:cNvPr id="20" name="Group 19">
            <a:extLst>
              <a:ext uri="{FF2B5EF4-FFF2-40B4-BE49-F238E27FC236}">
                <a16:creationId xmlns:a16="http://schemas.microsoft.com/office/drawing/2014/main" id="{DDCE2F45-9509-45D0-85C6-9A4ACDF482CF}"/>
              </a:ext>
            </a:extLst>
          </p:cNvPr>
          <p:cNvGrpSpPr/>
          <p:nvPr/>
        </p:nvGrpSpPr>
        <p:grpSpPr>
          <a:xfrm>
            <a:off x="3380209" y="279705"/>
            <a:ext cx="7640830" cy="1569660"/>
            <a:chOff x="574185" y="2072411"/>
            <a:chExt cx="12656194" cy="1569660"/>
          </a:xfrm>
        </p:grpSpPr>
        <p:sp>
          <p:nvSpPr>
            <p:cNvPr id="21" name="文本框 15">
              <a:extLst>
                <a:ext uri="{FF2B5EF4-FFF2-40B4-BE49-F238E27FC236}">
                  <a16:creationId xmlns:a16="http://schemas.microsoft.com/office/drawing/2014/main" id="{D9825E40-4D96-4AA7-BF9F-A7D21F75ABAB}"/>
                </a:ext>
              </a:extLst>
            </p:cNvPr>
            <p:cNvSpPr txBox="1"/>
            <p:nvPr/>
          </p:nvSpPr>
          <p:spPr>
            <a:xfrm>
              <a:off x="737142" y="2072411"/>
              <a:ext cx="12493237"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9600" dirty="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7102DF8C-9D53-47B3-BB60-AC7ED7425F0D}"/>
                </a:ext>
              </a:extLst>
            </p:cNvPr>
            <p:cNvSpPr txBox="1"/>
            <p:nvPr/>
          </p:nvSpPr>
          <p:spPr>
            <a:xfrm>
              <a:off x="574185" y="2072411"/>
              <a:ext cx="12493237"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rgbClr val="135995"/>
                  </a:solidFill>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9600" dirty="0">
                <a:solidFill>
                  <a:srgbClr val="135995"/>
                </a:solidFill>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35926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987779" y="1766550"/>
            <a:ext cx="6724443" cy="1446550"/>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3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EE9F2-FD95-4754-A423-64D69F11E0D3}"/>
              </a:ext>
            </a:extLst>
          </p:cNvPr>
          <p:cNvPicPr>
            <a:picLocks noChangeAspect="1"/>
          </p:cNvPicPr>
          <p:nvPr/>
        </p:nvPicPr>
        <p:blipFill>
          <a:blip r:embed="rId2"/>
          <a:stretch>
            <a:fillRect/>
          </a:stretch>
        </p:blipFill>
        <p:spPr>
          <a:xfrm>
            <a:off x="0" y="0"/>
            <a:ext cx="12192000" cy="6858000"/>
          </a:xfrm>
          <a:prstGeom prst="rect">
            <a:avLst/>
          </a:prstGeom>
        </p:spPr>
      </p:pic>
      <p:sp>
        <p:nvSpPr>
          <p:cNvPr id="221" name="Rectangle 220">
            <a:extLst>
              <a:ext uri="{FF2B5EF4-FFF2-40B4-BE49-F238E27FC236}">
                <a16:creationId xmlns:a16="http://schemas.microsoft.com/office/drawing/2014/main" id="{A0F2D442-2F6B-47AD-9B71-4CA5D9217149}"/>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Line 15">
            <a:extLst>
              <a:ext uri="{FF2B5EF4-FFF2-40B4-BE49-F238E27FC236}">
                <a16:creationId xmlns:a16="http://schemas.microsoft.com/office/drawing/2014/main" id="{49BC28D8-5EE2-4A6B-A5BE-193EF8DBCCA2}"/>
              </a:ext>
            </a:extLst>
          </p:cNvPr>
          <p:cNvSpPr>
            <a:spLocks noChangeShapeType="1"/>
          </p:cNvSpPr>
          <p:nvPr/>
        </p:nvSpPr>
        <p:spPr bwMode="auto">
          <a:xfrm>
            <a:off x="3933508" y="2705100"/>
            <a:ext cx="0" cy="20574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2" name="Text Box 11">
            <a:extLst>
              <a:ext uri="{FF2B5EF4-FFF2-40B4-BE49-F238E27FC236}">
                <a16:creationId xmlns:a16="http://schemas.microsoft.com/office/drawing/2014/main" id="{827A438A-3575-4840-A03B-EBB27106A3BE}"/>
              </a:ext>
            </a:extLst>
          </p:cNvPr>
          <p:cNvSpPr txBox="1">
            <a:spLocks noChangeArrowheads="1"/>
          </p:cNvSpPr>
          <p:nvPr/>
        </p:nvSpPr>
        <p:spPr bwMode="auto">
          <a:xfrm>
            <a:off x="3589887" y="2093475"/>
            <a:ext cx="609600" cy="529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113" name="Text Box 12">
            <a:extLst>
              <a:ext uri="{FF2B5EF4-FFF2-40B4-BE49-F238E27FC236}">
                <a16:creationId xmlns:a16="http://schemas.microsoft.com/office/drawing/2014/main" id="{AB25F009-2873-4385-BA14-8DFD3882078C}"/>
              </a:ext>
            </a:extLst>
          </p:cNvPr>
          <p:cNvSpPr txBox="1">
            <a:spLocks noChangeArrowheads="1"/>
          </p:cNvSpPr>
          <p:nvPr/>
        </p:nvSpPr>
        <p:spPr bwMode="auto">
          <a:xfrm>
            <a:off x="5906849" y="2127120"/>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sp>
        <p:nvSpPr>
          <p:cNvPr id="114" name="Text Box 13">
            <a:extLst>
              <a:ext uri="{FF2B5EF4-FFF2-40B4-BE49-F238E27FC236}">
                <a16:creationId xmlns:a16="http://schemas.microsoft.com/office/drawing/2014/main" id="{D1532918-7990-4220-9E9E-2797C73B4F49}"/>
              </a:ext>
            </a:extLst>
          </p:cNvPr>
          <p:cNvSpPr txBox="1">
            <a:spLocks noChangeArrowheads="1"/>
          </p:cNvSpPr>
          <p:nvPr/>
        </p:nvSpPr>
        <p:spPr bwMode="auto">
          <a:xfrm>
            <a:off x="7640320" y="4906441"/>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115" name="Text Box 14">
            <a:extLst>
              <a:ext uri="{FF2B5EF4-FFF2-40B4-BE49-F238E27FC236}">
                <a16:creationId xmlns:a16="http://schemas.microsoft.com/office/drawing/2014/main" id="{251E3889-14D9-4BB2-967D-2BC8899AB4CF}"/>
              </a:ext>
            </a:extLst>
          </p:cNvPr>
          <p:cNvSpPr txBox="1">
            <a:spLocks noChangeArrowheads="1"/>
          </p:cNvSpPr>
          <p:nvPr/>
        </p:nvSpPr>
        <p:spPr bwMode="auto">
          <a:xfrm>
            <a:off x="2382520" y="4731694"/>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grpSp>
        <p:nvGrpSpPr>
          <p:cNvPr id="116" name="Group 16">
            <a:extLst>
              <a:ext uri="{FF2B5EF4-FFF2-40B4-BE49-F238E27FC236}">
                <a16:creationId xmlns:a16="http://schemas.microsoft.com/office/drawing/2014/main" id="{55CE63FE-DF93-4F5D-8AFC-A6C6C77526E4}"/>
              </a:ext>
            </a:extLst>
          </p:cNvPr>
          <p:cNvGrpSpPr>
            <a:grpSpLocks/>
          </p:cNvGrpSpPr>
          <p:nvPr/>
        </p:nvGrpSpPr>
        <p:grpSpPr bwMode="auto">
          <a:xfrm>
            <a:off x="2915920" y="2654693"/>
            <a:ext cx="4933950" cy="2156886"/>
            <a:chOff x="876" y="1824"/>
            <a:chExt cx="3108" cy="1296"/>
          </a:xfrm>
        </p:grpSpPr>
        <p:sp>
          <p:nvSpPr>
            <p:cNvPr id="117" name="Line 17">
              <a:extLst>
                <a:ext uri="{FF2B5EF4-FFF2-40B4-BE49-F238E27FC236}">
                  <a16:creationId xmlns:a16="http://schemas.microsoft.com/office/drawing/2014/main" id="{FD75CC80-F1C1-4B79-8E26-CF3F91701298}"/>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8" name="Line 18">
              <a:extLst>
                <a:ext uri="{FF2B5EF4-FFF2-40B4-BE49-F238E27FC236}">
                  <a16:creationId xmlns:a16="http://schemas.microsoft.com/office/drawing/2014/main" id="{ED5D7BB6-8BDB-48F9-9C17-CAFFCACB4A0E}"/>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9" name="Line 19">
              <a:extLst>
                <a:ext uri="{FF2B5EF4-FFF2-40B4-BE49-F238E27FC236}">
                  <a16:creationId xmlns:a16="http://schemas.microsoft.com/office/drawing/2014/main" id="{D9CBFF19-DBE2-4DED-827F-89D9963F3208}"/>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0" name="Line 20">
              <a:extLst>
                <a:ext uri="{FF2B5EF4-FFF2-40B4-BE49-F238E27FC236}">
                  <a16:creationId xmlns:a16="http://schemas.microsoft.com/office/drawing/2014/main" id="{B58B14AC-C531-4739-B780-85803B975E8C}"/>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21" name="Group 21">
            <a:extLst>
              <a:ext uri="{FF2B5EF4-FFF2-40B4-BE49-F238E27FC236}">
                <a16:creationId xmlns:a16="http://schemas.microsoft.com/office/drawing/2014/main" id="{13139B1F-225E-4EB1-8365-B573766D3557}"/>
              </a:ext>
            </a:extLst>
          </p:cNvPr>
          <p:cNvGrpSpPr>
            <a:grpSpLocks/>
          </p:cNvGrpSpPr>
          <p:nvPr/>
        </p:nvGrpSpPr>
        <p:grpSpPr bwMode="auto">
          <a:xfrm>
            <a:off x="3941445" y="4527550"/>
            <a:ext cx="228600" cy="228600"/>
            <a:chOff x="1872" y="3024"/>
            <a:chExt cx="144" cy="144"/>
          </a:xfrm>
        </p:grpSpPr>
        <p:sp>
          <p:nvSpPr>
            <p:cNvPr id="122" name="Line 22">
              <a:extLst>
                <a:ext uri="{FF2B5EF4-FFF2-40B4-BE49-F238E27FC236}">
                  <a16:creationId xmlns:a16="http://schemas.microsoft.com/office/drawing/2014/main" id="{82F7A99E-9FAB-4805-A21A-46333931959C}"/>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3" name="Line 23">
              <a:extLst>
                <a:ext uri="{FF2B5EF4-FFF2-40B4-BE49-F238E27FC236}">
                  <a16:creationId xmlns:a16="http://schemas.microsoft.com/office/drawing/2014/main" id="{C3588D40-5A9D-42A0-AB93-8986B42D07AB}"/>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24" name="Text Box 24">
            <a:extLst>
              <a:ext uri="{FF2B5EF4-FFF2-40B4-BE49-F238E27FC236}">
                <a16:creationId xmlns:a16="http://schemas.microsoft.com/office/drawing/2014/main" id="{05749E4D-5D9E-4A0E-B842-0DCDF35CDBDB}"/>
              </a:ext>
            </a:extLst>
          </p:cNvPr>
          <p:cNvSpPr txBox="1">
            <a:spLocks noChangeArrowheads="1"/>
          </p:cNvSpPr>
          <p:nvPr/>
        </p:nvSpPr>
        <p:spPr bwMode="auto">
          <a:xfrm>
            <a:off x="3677920" y="4757738"/>
            <a:ext cx="6096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pic>
        <p:nvPicPr>
          <p:cNvPr id="125" name="Picture 2" descr="Pencil Cartoon">
            <a:extLst>
              <a:ext uri="{FF2B5EF4-FFF2-40B4-BE49-F238E27FC236}">
                <a16:creationId xmlns:a16="http://schemas.microsoft.com/office/drawing/2014/main" id="{1F8EAAEE-FA02-4265-B99F-41564A64DD7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871892" y="2026857"/>
            <a:ext cx="1275567" cy="680303"/>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26" name="Group 25">
            <a:extLst>
              <a:ext uri="{FF2B5EF4-FFF2-40B4-BE49-F238E27FC236}">
                <a16:creationId xmlns:a16="http://schemas.microsoft.com/office/drawing/2014/main" id="{C75A57EE-F380-43CE-A778-CEAFB7C8FA2C}"/>
              </a:ext>
            </a:extLst>
          </p:cNvPr>
          <p:cNvGrpSpPr>
            <a:grpSpLocks/>
          </p:cNvGrpSpPr>
          <p:nvPr/>
        </p:nvGrpSpPr>
        <p:grpSpPr bwMode="auto">
          <a:xfrm>
            <a:off x="7945120" y="1866900"/>
            <a:ext cx="2133600" cy="2924175"/>
            <a:chOff x="3840" y="471"/>
            <a:chExt cx="1632" cy="2217"/>
          </a:xfrm>
        </p:grpSpPr>
        <p:grpSp>
          <p:nvGrpSpPr>
            <p:cNvPr id="127" name="Group 26">
              <a:extLst>
                <a:ext uri="{FF2B5EF4-FFF2-40B4-BE49-F238E27FC236}">
                  <a16:creationId xmlns:a16="http://schemas.microsoft.com/office/drawing/2014/main" id="{D269E899-0767-48B1-BC40-86761467329F}"/>
                </a:ext>
              </a:extLst>
            </p:cNvPr>
            <p:cNvGrpSpPr>
              <a:grpSpLocks/>
            </p:cNvGrpSpPr>
            <p:nvPr/>
          </p:nvGrpSpPr>
          <p:grpSpPr bwMode="auto">
            <a:xfrm rot="-5400000">
              <a:off x="4255" y="2309"/>
              <a:ext cx="96" cy="661"/>
              <a:chOff x="1008" y="1319"/>
              <a:chExt cx="96" cy="661"/>
            </a:xfrm>
          </p:grpSpPr>
          <p:sp>
            <p:nvSpPr>
              <p:cNvPr id="199" name="Line 27">
                <a:extLst>
                  <a:ext uri="{FF2B5EF4-FFF2-40B4-BE49-F238E27FC236}">
                    <a16:creationId xmlns:a16="http://schemas.microsoft.com/office/drawing/2014/main" id="{52AE19ED-CA51-4CC3-A921-086337B6B904}"/>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0" name="Line 28">
                <a:extLst>
                  <a:ext uri="{FF2B5EF4-FFF2-40B4-BE49-F238E27FC236}">
                    <a16:creationId xmlns:a16="http://schemas.microsoft.com/office/drawing/2014/main" id="{4580E1A0-14F9-4FBF-BF28-C7F56F5E1758}"/>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1" name="Line 29">
                <a:extLst>
                  <a:ext uri="{FF2B5EF4-FFF2-40B4-BE49-F238E27FC236}">
                    <a16:creationId xmlns:a16="http://schemas.microsoft.com/office/drawing/2014/main" id="{F399444B-332A-44F3-A6BF-3ACCA081E9F9}"/>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2" name="Line 30">
                <a:extLst>
                  <a:ext uri="{FF2B5EF4-FFF2-40B4-BE49-F238E27FC236}">
                    <a16:creationId xmlns:a16="http://schemas.microsoft.com/office/drawing/2014/main" id="{13729657-4EE1-43FD-8427-1AED38C0AA73}"/>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3" name="Line 31">
                <a:extLst>
                  <a:ext uri="{FF2B5EF4-FFF2-40B4-BE49-F238E27FC236}">
                    <a16:creationId xmlns:a16="http://schemas.microsoft.com/office/drawing/2014/main" id="{B3999FCA-FDC0-48B7-9184-3A07A4D5812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4" name="Line 32">
                <a:extLst>
                  <a:ext uri="{FF2B5EF4-FFF2-40B4-BE49-F238E27FC236}">
                    <a16:creationId xmlns:a16="http://schemas.microsoft.com/office/drawing/2014/main" id="{00040131-CC11-405F-A7F7-3F5DA372A43E}"/>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5" name="Line 33">
                <a:extLst>
                  <a:ext uri="{FF2B5EF4-FFF2-40B4-BE49-F238E27FC236}">
                    <a16:creationId xmlns:a16="http://schemas.microsoft.com/office/drawing/2014/main" id="{37309EF4-7A22-4E09-944D-866EF90F6D2C}"/>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6" name="Line 34">
                <a:extLst>
                  <a:ext uri="{FF2B5EF4-FFF2-40B4-BE49-F238E27FC236}">
                    <a16:creationId xmlns:a16="http://schemas.microsoft.com/office/drawing/2014/main" id="{4F7BE13D-49BE-45EA-A182-BB084B794334}"/>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07" name="Line 35">
                <a:extLst>
                  <a:ext uri="{FF2B5EF4-FFF2-40B4-BE49-F238E27FC236}">
                    <a16:creationId xmlns:a16="http://schemas.microsoft.com/office/drawing/2014/main" id="{6C4086D7-4285-49E6-847C-052C252A621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nvGrpSpPr>
              <p:cNvPr id="208" name="Group 36">
                <a:extLst>
                  <a:ext uri="{FF2B5EF4-FFF2-40B4-BE49-F238E27FC236}">
                    <a16:creationId xmlns:a16="http://schemas.microsoft.com/office/drawing/2014/main" id="{632EFEBA-93D6-4F93-BA0A-2F1793DCE947}"/>
                  </a:ext>
                </a:extLst>
              </p:cNvPr>
              <p:cNvGrpSpPr>
                <a:grpSpLocks/>
              </p:cNvGrpSpPr>
              <p:nvPr/>
            </p:nvGrpSpPr>
            <p:grpSpPr bwMode="auto">
              <a:xfrm rot="-5400000">
                <a:off x="891" y="1436"/>
                <a:ext cx="330" cy="96"/>
                <a:chOff x="960" y="1104"/>
                <a:chExt cx="432" cy="144"/>
              </a:xfrm>
            </p:grpSpPr>
            <p:sp>
              <p:nvSpPr>
                <p:cNvPr id="209" name="Line 37">
                  <a:extLst>
                    <a:ext uri="{FF2B5EF4-FFF2-40B4-BE49-F238E27FC236}">
                      <a16:creationId xmlns:a16="http://schemas.microsoft.com/office/drawing/2014/main" id="{16A716A7-10EB-43FA-BA77-AF1953E7369B}"/>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0" name="Line 38">
                  <a:extLst>
                    <a:ext uri="{FF2B5EF4-FFF2-40B4-BE49-F238E27FC236}">
                      <a16:creationId xmlns:a16="http://schemas.microsoft.com/office/drawing/2014/main" id="{C79266CD-AD42-4168-9525-E39A89FD2E3B}"/>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1" name="Line 39">
                  <a:extLst>
                    <a:ext uri="{FF2B5EF4-FFF2-40B4-BE49-F238E27FC236}">
                      <a16:creationId xmlns:a16="http://schemas.microsoft.com/office/drawing/2014/main" id="{82525EF1-F774-44A2-8A4E-D1CD97EB9F88}"/>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2" name="Line 40">
                  <a:extLst>
                    <a:ext uri="{FF2B5EF4-FFF2-40B4-BE49-F238E27FC236}">
                      <a16:creationId xmlns:a16="http://schemas.microsoft.com/office/drawing/2014/main" id="{00DA2988-E3DA-485B-9BE0-A67076C16993}"/>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3" name="Line 41">
                  <a:extLst>
                    <a:ext uri="{FF2B5EF4-FFF2-40B4-BE49-F238E27FC236}">
                      <a16:creationId xmlns:a16="http://schemas.microsoft.com/office/drawing/2014/main" id="{9DD4C3EB-A0A5-4DF9-ACDE-39266BF0C2BE}"/>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4" name="Line 42">
                  <a:extLst>
                    <a:ext uri="{FF2B5EF4-FFF2-40B4-BE49-F238E27FC236}">
                      <a16:creationId xmlns:a16="http://schemas.microsoft.com/office/drawing/2014/main" id="{2040A1D4-CFD7-4CA5-AFD9-1D9FDFF40307}"/>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5" name="Line 43">
                  <a:extLst>
                    <a:ext uri="{FF2B5EF4-FFF2-40B4-BE49-F238E27FC236}">
                      <a16:creationId xmlns:a16="http://schemas.microsoft.com/office/drawing/2014/main" id="{73BA3EDF-8430-41DC-AF4C-BE2BAFB286B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6" name="Line 44">
                  <a:extLst>
                    <a:ext uri="{FF2B5EF4-FFF2-40B4-BE49-F238E27FC236}">
                      <a16:creationId xmlns:a16="http://schemas.microsoft.com/office/drawing/2014/main" id="{B04D081D-4D06-43F7-9C8D-FFEF9A5D54C1}"/>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7" name="Line 45">
                  <a:extLst>
                    <a:ext uri="{FF2B5EF4-FFF2-40B4-BE49-F238E27FC236}">
                      <a16:creationId xmlns:a16="http://schemas.microsoft.com/office/drawing/2014/main" id="{4E5092CF-118A-4A04-B750-D2CF05BC44FB}"/>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218" name="Line 46">
                  <a:extLst>
                    <a:ext uri="{FF2B5EF4-FFF2-40B4-BE49-F238E27FC236}">
                      <a16:creationId xmlns:a16="http://schemas.microsoft.com/office/drawing/2014/main" id="{A16CE4F9-0430-4F1F-9FEB-FB01AB11478F}"/>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grpSp>
          <p:nvGrpSpPr>
            <p:cNvPr id="128" name="Group 47">
              <a:extLst>
                <a:ext uri="{FF2B5EF4-FFF2-40B4-BE49-F238E27FC236}">
                  <a16:creationId xmlns:a16="http://schemas.microsoft.com/office/drawing/2014/main" id="{B6CE7138-D492-4F7A-8046-037D2C4ABDE8}"/>
                </a:ext>
              </a:extLst>
            </p:cNvPr>
            <p:cNvGrpSpPr>
              <a:grpSpLocks/>
            </p:cNvGrpSpPr>
            <p:nvPr/>
          </p:nvGrpSpPr>
          <p:grpSpPr bwMode="auto">
            <a:xfrm rot="-5400000">
              <a:off x="3646" y="2285"/>
              <a:ext cx="472" cy="84"/>
              <a:chOff x="960" y="1104"/>
              <a:chExt cx="432" cy="144"/>
            </a:xfrm>
          </p:grpSpPr>
          <p:sp>
            <p:nvSpPr>
              <p:cNvPr id="189" name="Line 48">
                <a:extLst>
                  <a:ext uri="{FF2B5EF4-FFF2-40B4-BE49-F238E27FC236}">
                    <a16:creationId xmlns:a16="http://schemas.microsoft.com/office/drawing/2014/main" id="{DA5357A2-31C9-4F8A-982C-B1DFBDAA7687}"/>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0" name="Line 49">
                <a:extLst>
                  <a:ext uri="{FF2B5EF4-FFF2-40B4-BE49-F238E27FC236}">
                    <a16:creationId xmlns:a16="http://schemas.microsoft.com/office/drawing/2014/main" id="{8A1FDE06-058C-4DBE-937E-B3FA9CE178A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1" name="Line 50">
                <a:extLst>
                  <a:ext uri="{FF2B5EF4-FFF2-40B4-BE49-F238E27FC236}">
                    <a16:creationId xmlns:a16="http://schemas.microsoft.com/office/drawing/2014/main" id="{0312A2CA-CDC3-4059-8346-99C2FD04CCB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2" name="Line 51">
                <a:extLst>
                  <a:ext uri="{FF2B5EF4-FFF2-40B4-BE49-F238E27FC236}">
                    <a16:creationId xmlns:a16="http://schemas.microsoft.com/office/drawing/2014/main" id="{648CA96A-F68C-426D-A502-1EA9A5BE18F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3" name="Line 52">
                <a:extLst>
                  <a:ext uri="{FF2B5EF4-FFF2-40B4-BE49-F238E27FC236}">
                    <a16:creationId xmlns:a16="http://schemas.microsoft.com/office/drawing/2014/main" id="{2175DCDD-8FE6-4A9D-97BD-3CA75F5F4CE3}"/>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4" name="Line 53">
                <a:extLst>
                  <a:ext uri="{FF2B5EF4-FFF2-40B4-BE49-F238E27FC236}">
                    <a16:creationId xmlns:a16="http://schemas.microsoft.com/office/drawing/2014/main" id="{D43B6FB1-2863-495B-AB54-2260809D0A58}"/>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5" name="Line 54">
                <a:extLst>
                  <a:ext uri="{FF2B5EF4-FFF2-40B4-BE49-F238E27FC236}">
                    <a16:creationId xmlns:a16="http://schemas.microsoft.com/office/drawing/2014/main" id="{E36ED8C5-D68C-4E42-8B43-7576689CEDBC}"/>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6" name="Line 55">
                <a:extLst>
                  <a:ext uri="{FF2B5EF4-FFF2-40B4-BE49-F238E27FC236}">
                    <a16:creationId xmlns:a16="http://schemas.microsoft.com/office/drawing/2014/main" id="{5E5C9D12-53D2-4A31-BD1D-73F445A997E3}"/>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7" name="Line 56">
                <a:extLst>
                  <a:ext uri="{FF2B5EF4-FFF2-40B4-BE49-F238E27FC236}">
                    <a16:creationId xmlns:a16="http://schemas.microsoft.com/office/drawing/2014/main" id="{3ADA09B7-EC50-4302-8237-496BC51ACE4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98" name="Line 57">
                <a:extLst>
                  <a:ext uri="{FF2B5EF4-FFF2-40B4-BE49-F238E27FC236}">
                    <a16:creationId xmlns:a16="http://schemas.microsoft.com/office/drawing/2014/main" id="{6F6F911E-772F-4C74-B7D0-A0D6E59CD6EE}"/>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29" name="Group 58">
              <a:extLst>
                <a:ext uri="{FF2B5EF4-FFF2-40B4-BE49-F238E27FC236}">
                  <a16:creationId xmlns:a16="http://schemas.microsoft.com/office/drawing/2014/main" id="{AC0F604A-6F9D-4B39-BDB2-016A9AB371AD}"/>
                </a:ext>
              </a:extLst>
            </p:cNvPr>
            <p:cNvGrpSpPr>
              <a:grpSpLocks/>
            </p:cNvGrpSpPr>
            <p:nvPr/>
          </p:nvGrpSpPr>
          <p:grpSpPr bwMode="auto">
            <a:xfrm rot="-5400000">
              <a:off x="3646" y="1813"/>
              <a:ext cx="472" cy="84"/>
              <a:chOff x="960" y="1104"/>
              <a:chExt cx="432" cy="144"/>
            </a:xfrm>
          </p:grpSpPr>
          <p:sp>
            <p:nvSpPr>
              <p:cNvPr id="179" name="Line 59">
                <a:extLst>
                  <a:ext uri="{FF2B5EF4-FFF2-40B4-BE49-F238E27FC236}">
                    <a16:creationId xmlns:a16="http://schemas.microsoft.com/office/drawing/2014/main" id="{FAD584A6-3D2C-49BB-A735-4AF7C366189F}"/>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0" name="Line 60">
                <a:extLst>
                  <a:ext uri="{FF2B5EF4-FFF2-40B4-BE49-F238E27FC236}">
                    <a16:creationId xmlns:a16="http://schemas.microsoft.com/office/drawing/2014/main" id="{D8B0C78B-C7CB-4FFB-813E-FA2B7919BAB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1" name="Line 61">
                <a:extLst>
                  <a:ext uri="{FF2B5EF4-FFF2-40B4-BE49-F238E27FC236}">
                    <a16:creationId xmlns:a16="http://schemas.microsoft.com/office/drawing/2014/main" id="{A4EE398B-4059-4416-B4D7-60F3AEB7217E}"/>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2" name="Line 62">
                <a:extLst>
                  <a:ext uri="{FF2B5EF4-FFF2-40B4-BE49-F238E27FC236}">
                    <a16:creationId xmlns:a16="http://schemas.microsoft.com/office/drawing/2014/main" id="{DA7E8BFC-3D6A-4F17-AD0A-D06605759B60}"/>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3" name="Line 63">
                <a:extLst>
                  <a:ext uri="{FF2B5EF4-FFF2-40B4-BE49-F238E27FC236}">
                    <a16:creationId xmlns:a16="http://schemas.microsoft.com/office/drawing/2014/main" id="{CEE69689-CEBD-4176-9CFC-AB6A6C644DF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4" name="Line 64">
                <a:extLst>
                  <a:ext uri="{FF2B5EF4-FFF2-40B4-BE49-F238E27FC236}">
                    <a16:creationId xmlns:a16="http://schemas.microsoft.com/office/drawing/2014/main" id="{BEA2EBA8-DE38-4320-A704-1A910F0422B7}"/>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5" name="Line 65">
                <a:extLst>
                  <a:ext uri="{FF2B5EF4-FFF2-40B4-BE49-F238E27FC236}">
                    <a16:creationId xmlns:a16="http://schemas.microsoft.com/office/drawing/2014/main" id="{13ED9889-3025-407A-ACBE-6C5DB3B2405C}"/>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6" name="Line 66">
                <a:extLst>
                  <a:ext uri="{FF2B5EF4-FFF2-40B4-BE49-F238E27FC236}">
                    <a16:creationId xmlns:a16="http://schemas.microsoft.com/office/drawing/2014/main" id="{74A00C91-D511-467F-82E5-67C625143BA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7" name="Line 67">
                <a:extLst>
                  <a:ext uri="{FF2B5EF4-FFF2-40B4-BE49-F238E27FC236}">
                    <a16:creationId xmlns:a16="http://schemas.microsoft.com/office/drawing/2014/main" id="{049E32A1-88F2-498B-A872-D59F0365456B}"/>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88" name="Line 68">
                <a:extLst>
                  <a:ext uri="{FF2B5EF4-FFF2-40B4-BE49-F238E27FC236}">
                    <a16:creationId xmlns:a16="http://schemas.microsoft.com/office/drawing/2014/main" id="{7ED3F746-0700-4CC4-A842-7AFA60054BF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30" name="Group 69">
              <a:extLst>
                <a:ext uri="{FF2B5EF4-FFF2-40B4-BE49-F238E27FC236}">
                  <a16:creationId xmlns:a16="http://schemas.microsoft.com/office/drawing/2014/main" id="{8CB68FF1-A702-4D5A-AAD5-5A76373FED8E}"/>
                </a:ext>
              </a:extLst>
            </p:cNvPr>
            <p:cNvGrpSpPr>
              <a:grpSpLocks/>
            </p:cNvGrpSpPr>
            <p:nvPr/>
          </p:nvGrpSpPr>
          <p:grpSpPr bwMode="auto">
            <a:xfrm rot="-5400000">
              <a:off x="3646" y="1341"/>
              <a:ext cx="472" cy="84"/>
              <a:chOff x="960" y="1104"/>
              <a:chExt cx="432" cy="144"/>
            </a:xfrm>
          </p:grpSpPr>
          <p:sp>
            <p:nvSpPr>
              <p:cNvPr id="169" name="Line 70">
                <a:extLst>
                  <a:ext uri="{FF2B5EF4-FFF2-40B4-BE49-F238E27FC236}">
                    <a16:creationId xmlns:a16="http://schemas.microsoft.com/office/drawing/2014/main" id="{A53E5EE6-E12B-4C8B-A8B8-07B5A005CB1A}"/>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0" name="Line 71">
                <a:extLst>
                  <a:ext uri="{FF2B5EF4-FFF2-40B4-BE49-F238E27FC236}">
                    <a16:creationId xmlns:a16="http://schemas.microsoft.com/office/drawing/2014/main" id="{3AC654B4-BAA2-48E5-B45E-2B3BD7360C2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1" name="Line 72">
                <a:extLst>
                  <a:ext uri="{FF2B5EF4-FFF2-40B4-BE49-F238E27FC236}">
                    <a16:creationId xmlns:a16="http://schemas.microsoft.com/office/drawing/2014/main" id="{9E929646-010B-4825-B74A-0EFBB476DC5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2" name="Line 73">
                <a:extLst>
                  <a:ext uri="{FF2B5EF4-FFF2-40B4-BE49-F238E27FC236}">
                    <a16:creationId xmlns:a16="http://schemas.microsoft.com/office/drawing/2014/main" id="{237AB800-2028-47A0-A100-4D6AA850517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3" name="Line 74">
                <a:extLst>
                  <a:ext uri="{FF2B5EF4-FFF2-40B4-BE49-F238E27FC236}">
                    <a16:creationId xmlns:a16="http://schemas.microsoft.com/office/drawing/2014/main" id="{C5BF2B13-5852-4750-B0FA-5129D90793B1}"/>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4" name="Line 75">
                <a:extLst>
                  <a:ext uri="{FF2B5EF4-FFF2-40B4-BE49-F238E27FC236}">
                    <a16:creationId xmlns:a16="http://schemas.microsoft.com/office/drawing/2014/main" id="{5431400F-B2AF-48FC-A919-CDF15D57F5BB}"/>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5" name="Line 76">
                <a:extLst>
                  <a:ext uri="{FF2B5EF4-FFF2-40B4-BE49-F238E27FC236}">
                    <a16:creationId xmlns:a16="http://schemas.microsoft.com/office/drawing/2014/main" id="{43FEF8EF-9E51-42E5-9CC3-91CD3F5E9626}"/>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6" name="Line 77">
                <a:extLst>
                  <a:ext uri="{FF2B5EF4-FFF2-40B4-BE49-F238E27FC236}">
                    <a16:creationId xmlns:a16="http://schemas.microsoft.com/office/drawing/2014/main" id="{F2A80F23-83B9-456A-BE36-8C9BB578C78D}"/>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7" name="Line 78">
                <a:extLst>
                  <a:ext uri="{FF2B5EF4-FFF2-40B4-BE49-F238E27FC236}">
                    <a16:creationId xmlns:a16="http://schemas.microsoft.com/office/drawing/2014/main" id="{2523841C-1A70-4D43-A639-656D4BD5D9C4}"/>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78" name="Line 79">
                <a:extLst>
                  <a:ext uri="{FF2B5EF4-FFF2-40B4-BE49-F238E27FC236}">
                    <a16:creationId xmlns:a16="http://schemas.microsoft.com/office/drawing/2014/main" id="{967FB175-9555-442D-83E3-20A46E86B240}"/>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nvGrpSpPr>
            <p:cNvPr id="131" name="Group 80">
              <a:extLst>
                <a:ext uri="{FF2B5EF4-FFF2-40B4-BE49-F238E27FC236}">
                  <a16:creationId xmlns:a16="http://schemas.microsoft.com/office/drawing/2014/main" id="{99434DB7-56CB-4C8B-AA8B-1207E8699C7B}"/>
                </a:ext>
              </a:extLst>
            </p:cNvPr>
            <p:cNvGrpSpPr>
              <a:grpSpLocks/>
            </p:cNvGrpSpPr>
            <p:nvPr/>
          </p:nvGrpSpPr>
          <p:grpSpPr bwMode="auto">
            <a:xfrm rot="-5400000">
              <a:off x="3646" y="869"/>
              <a:ext cx="472" cy="84"/>
              <a:chOff x="960" y="1104"/>
              <a:chExt cx="432" cy="144"/>
            </a:xfrm>
          </p:grpSpPr>
          <p:sp>
            <p:nvSpPr>
              <p:cNvPr id="159" name="Line 81">
                <a:extLst>
                  <a:ext uri="{FF2B5EF4-FFF2-40B4-BE49-F238E27FC236}">
                    <a16:creationId xmlns:a16="http://schemas.microsoft.com/office/drawing/2014/main" id="{25327E0A-E738-4832-ACFA-397211D454F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0" name="Line 82">
                <a:extLst>
                  <a:ext uri="{FF2B5EF4-FFF2-40B4-BE49-F238E27FC236}">
                    <a16:creationId xmlns:a16="http://schemas.microsoft.com/office/drawing/2014/main" id="{2266CAB7-0110-47CA-A675-C7673837FFC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1" name="Line 83">
                <a:extLst>
                  <a:ext uri="{FF2B5EF4-FFF2-40B4-BE49-F238E27FC236}">
                    <a16:creationId xmlns:a16="http://schemas.microsoft.com/office/drawing/2014/main" id="{5F4CC81C-8B42-4D34-BADE-CDBBC8292BF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2" name="Line 84">
                <a:extLst>
                  <a:ext uri="{FF2B5EF4-FFF2-40B4-BE49-F238E27FC236}">
                    <a16:creationId xmlns:a16="http://schemas.microsoft.com/office/drawing/2014/main" id="{BBAA15DB-B74A-4D14-AEF7-97386DCE20F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3" name="Line 85">
                <a:extLst>
                  <a:ext uri="{FF2B5EF4-FFF2-40B4-BE49-F238E27FC236}">
                    <a16:creationId xmlns:a16="http://schemas.microsoft.com/office/drawing/2014/main" id="{210E3798-39C7-47A5-8B98-86782909B42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4" name="Line 86">
                <a:extLst>
                  <a:ext uri="{FF2B5EF4-FFF2-40B4-BE49-F238E27FC236}">
                    <a16:creationId xmlns:a16="http://schemas.microsoft.com/office/drawing/2014/main" id="{C00F7C6E-51B1-4F32-BDCA-FEC0BD6C018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5" name="Line 87">
                <a:extLst>
                  <a:ext uri="{FF2B5EF4-FFF2-40B4-BE49-F238E27FC236}">
                    <a16:creationId xmlns:a16="http://schemas.microsoft.com/office/drawing/2014/main" id="{C2EB4D16-6486-4881-91E9-0FC1D3E2CB66}"/>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6" name="Line 88">
                <a:extLst>
                  <a:ext uri="{FF2B5EF4-FFF2-40B4-BE49-F238E27FC236}">
                    <a16:creationId xmlns:a16="http://schemas.microsoft.com/office/drawing/2014/main" id="{F4D9ECD4-2E8D-4BE4-8348-F0CA3C031984}"/>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7" name="Line 89">
                <a:extLst>
                  <a:ext uri="{FF2B5EF4-FFF2-40B4-BE49-F238E27FC236}">
                    <a16:creationId xmlns:a16="http://schemas.microsoft.com/office/drawing/2014/main" id="{D962C5A2-1F32-493B-BC76-D6D7F6E176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68" name="Line 90">
                <a:extLst>
                  <a:ext uri="{FF2B5EF4-FFF2-40B4-BE49-F238E27FC236}">
                    <a16:creationId xmlns:a16="http://schemas.microsoft.com/office/drawing/2014/main" id="{C38B9ED5-A840-4867-821D-10D2EB14C26F}"/>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sp>
          <p:nvSpPr>
            <p:cNvPr id="132" name="Line 91">
              <a:extLst>
                <a:ext uri="{FF2B5EF4-FFF2-40B4-BE49-F238E27FC236}">
                  <a16:creationId xmlns:a16="http://schemas.microsoft.com/office/drawing/2014/main" id="{E83F5EB3-2EBE-4875-B68C-BBBC87A269EF}"/>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3" name="Line 92">
              <a:extLst>
                <a:ext uri="{FF2B5EF4-FFF2-40B4-BE49-F238E27FC236}">
                  <a16:creationId xmlns:a16="http://schemas.microsoft.com/office/drawing/2014/main" id="{233856CC-66B8-4D0F-A782-8E66B5EFC148}"/>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4" name="Line 93">
              <a:extLst>
                <a:ext uri="{FF2B5EF4-FFF2-40B4-BE49-F238E27FC236}">
                  <a16:creationId xmlns:a16="http://schemas.microsoft.com/office/drawing/2014/main" id="{71923898-90B6-4F27-948F-8C07737F98D9}"/>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nvGrpSpPr>
            <p:cNvPr id="135" name="Group 94">
              <a:extLst>
                <a:ext uri="{FF2B5EF4-FFF2-40B4-BE49-F238E27FC236}">
                  <a16:creationId xmlns:a16="http://schemas.microsoft.com/office/drawing/2014/main" id="{F862ACC2-F64C-42C5-AB44-52F75CC5313B}"/>
                </a:ext>
              </a:extLst>
            </p:cNvPr>
            <p:cNvGrpSpPr>
              <a:grpSpLocks/>
            </p:cNvGrpSpPr>
            <p:nvPr/>
          </p:nvGrpSpPr>
          <p:grpSpPr bwMode="auto">
            <a:xfrm rot="-5400000">
              <a:off x="4918" y="2309"/>
              <a:ext cx="96" cy="661"/>
              <a:chOff x="1008" y="1319"/>
              <a:chExt cx="96" cy="661"/>
            </a:xfrm>
          </p:grpSpPr>
          <p:sp>
            <p:nvSpPr>
              <p:cNvPr id="139" name="Line 95">
                <a:extLst>
                  <a:ext uri="{FF2B5EF4-FFF2-40B4-BE49-F238E27FC236}">
                    <a16:creationId xmlns:a16="http://schemas.microsoft.com/office/drawing/2014/main" id="{7D879670-4FBF-463D-860F-48195F38FA66}"/>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0" name="Line 96">
                <a:extLst>
                  <a:ext uri="{FF2B5EF4-FFF2-40B4-BE49-F238E27FC236}">
                    <a16:creationId xmlns:a16="http://schemas.microsoft.com/office/drawing/2014/main" id="{C97DB345-6818-4FE2-8FC4-5A4DE5C98A80}"/>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1" name="Line 97">
                <a:extLst>
                  <a:ext uri="{FF2B5EF4-FFF2-40B4-BE49-F238E27FC236}">
                    <a16:creationId xmlns:a16="http://schemas.microsoft.com/office/drawing/2014/main" id="{ACC34F47-80DE-4FBD-9AC5-39CA6D248439}"/>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2" name="Line 98">
                <a:extLst>
                  <a:ext uri="{FF2B5EF4-FFF2-40B4-BE49-F238E27FC236}">
                    <a16:creationId xmlns:a16="http://schemas.microsoft.com/office/drawing/2014/main" id="{4A9FA1EE-2708-47D0-8D95-7C62B7A88F55}"/>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3" name="Line 99">
                <a:extLst>
                  <a:ext uri="{FF2B5EF4-FFF2-40B4-BE49-F238E27FC236}">
                    <a16:creationId xmlns:a16="http://schemas.microsoft.com/office/drawing/2014/main" id="{1EE657AF-6518-440A-B54E-E1B24BC34AC0}"/>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4" name="Line 100">
                <a:extLst>
                  <a:ext uri="{FF2B5EF4-FFF2-40B4-BE49-F238E27FC236}">
                    <a16:creationId xmlns:a16="http://schemas.microsoft.com/office/drawing/2014/main" id="{8627E0D1-6561-4B4D-8451-8DDC656DB203}"/>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5" name="Line 101">
                <a:extLst>
                  <a:ext uri="{FF2B5EF4-FFF2-40B4-BE49-F238E27FC236}">
                    <a16:creationId xmlns:a16="http://schemas.microsoft.com/office/drawing/2014/main" id="{A5784CD9-1DD7-4E5F-986B-605E245C1096}"/>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6" name="Line 102">
                <a:extLst>
                  <a:ext uri="{FF2B5EF4-FFF2-40B4-BE49-F238E27FC236}">
                    <a16:creationId xmlns:a16="http://schemas.microsoft.com/office/drawing/2014/main" id="{4241A110-8E0F-4947-9799-0DCE19ED89CE}"/>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47" name="Line 103">
                <a:extLst>
                  <a:ext uri="{FF2B5EF4-FFF2-40B4-BE49-F238E27FC236}">
                    <a16:creationId xmlns:a16="http://schemas.microsoft.com/office/drawing/2014/main" id="{E0D7A124-8AFC-4A5C-99DE-A21B42B374C4}"/>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nvGrpSpPr>
              <p:cNvPr id="148" name="Group 104">
                <a:extLst>
                  <a:ext uri="{FF2B5EF4-FFF2-40B4-BE49-F238E27FC236}">
                    <a16:creationId xmlns:a16="http://schemas.microsoft.com/office/drawing/2014/main" id="{718CAB66-2C49-40EF-B7AB-F4B6C1A53BB4}"/>
                  </a:ext>
                </a:extLst>
              </p:cNvPr>
              <p:cNvGrpSpPr>
                <a:grpSpLocks/>
              </p:cNvGrpSpPr>
              <p:nvPr/>
            </p:nvGrpSpPr>
            <p:grpSpPr bwMode="auto">
              <a:xfrm rot="-5400000">
                <a:off x="891" y="1436"/>
                <a:ext cx="330" cy="96"/>
                <a:chOff x="960" y="1104"/>
                <a:chExt cx="432" cy="144"/>
              </a:xfrm>
            </p:grpSpPr>
            <p:sp>
              <p:nvSpPr>
                <p:cNvPr id="149" name="Line 105">
                  <a:extLst>
                    <a:ext uri="{FF2B5EF4-FFF2-40B4-BE49-F238E27FC236}">
                      <a16:creationId xmlns:a16="http://schemas.microsoft.com/office/drawing/2014/main" id="{667889C2-C072-41AD-AE87-0C7AF013E18E}"/>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0" name="Line 106">
                  <a:extLst>
                    <a:ext uri="{FF2B5EF4-FFF2-40B4-BE49-F238E27FC236}">
                      <a16:creationId xmlns:a16="http://schemas.microsoft.com/office/drawing/2014/main" id="{7B4B7FF4-7F58-4AA6-9377-6633DAADD4CD}"/>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1" name="Line 107">
                  <a:extLst>
                    <a:ext uri="{FF2B5EF4-FFF2-40B4-BE49-F238E27FC236}">
                      <a16:creationId xmlns:a16="http://schemas.microsoft.com/office/drawing/2014/main" id="{CE72DC8F-8303-4EB7-BD68-E8AD2AEE4B40}"/>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2" name="Line 108">
                  <a:extLst>
                    <a:ext uri="{FF2B5EF4-FFF2-40B4-BE49-F238E27FC236}">
                      <a16:creationId xmlns:a16="http://schemas.microsoft.com/office/drawing/2014/main" id="{B30C32F0-75BE-48AE-B0AC-A26C3C884574}"/>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3" name="Line 109">
                  <a:extLst>
                    <a:ext uri="{FF2B5EF4-FFF2-40B4-BE49-F238E27FC236}">
                      <a16:creationId xmlns:a16="http://schemas.microsoft.com/office/drawing/2014/main" id="{10C36F19-E4B5-4A65-A401-D1D0469BA56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4" name="Line 110">
                  <a:extLst>
                    <a:ext uri="{FF2B5EF4-FFF2-40B4-BE49-F238E27FC236}">
                      <a16:creationId xmlns:a16="http://schemas.microsoft.com/office/drawing/2014/main" id="{DFD39073-DBB5-44A3-9064-5F2F919BCE5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5" name="Line 111">
                  <a:extLst>
                    <a:ext uri="{FF2B5EF4-FFF2-40B4-BE49-F238E27FC236}">
                      <a16:creationId xmlns:a16="http://schemas.microsoft.com/office/drawing/2014/main" id="{691520A9-A4B1-42EA-9C5E-61C81491056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6" name="Line 112">
                  <a:extLst>
                    <a:ext uri="{FF2B5EF4-FFF2-40B4-BE49-F238E27FC236}">
                      <a16:creationId xmlns:a16="http://schemas.microsoft.com/office/drawing/2014/main" id="{29FF3A27-539F-4BC9-A699-2C6B6E29982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7" name="Line 113">
                  <a:extLst>
                    <a:ext uri="{FF2B5EF4-FFF2-40B4-BE49-F238E27FC236}">
                      <a16:creationId xmlns:a16="http://schemas.microsoft.com/office/drawing/2014/main" id="{50F1FD4E-77E8-4584-827B-A51877FF6EA7}"/>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sp>
              <p:nvSpPr>
                <p:cNvPr id="158" name="Line 114">
                  <a:extLst>
                    <a:ext uri="{FF2B5EF4-FFF2-40B4-BE49-F238E27FC236}">
                      <a16:creationId xmlns:a16="http://schemas.microsoft.com/office/drawing/2014/main" id="{F7A985BE-23FE-409B-9AC9-89143105EE20}"/>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ysClr val="windowText" lastClr="000000"/>
                    </a:solidFill>
                  </a:endParaRPr>
                </a:p>
              </p:txBody>
            </p:sp>
          </p:grpSp>
        </p:grpSp>
        <p:sp>
          <p:nvSpPr>
            <p:cNvPr id="136" name="Line 115">
              <a:extLst>
                <a:ext uri="{FF2B5EF4-FFF2-40B4-BE49-F238E27FC236}">
                  <a16:creationId xmlns:a16="http://schemas.microsoft.com/office/drawing/2014/main" id="{D349AAEC-714E-49A9-81DC-D5562FD9DA54}"/>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7" name="Line 116">
              <a:extLst>
                <a:ext uri="{FF2B5EF4-FFF2-40B4-BE49-F238E27FC236}">
                  <a16:creationId xmlns:a16="http://schemas.microsoft.com/office/drawing/2014/main" id="{6B4257F3-E3A0-4CAC-96BD-39E9E7F7EB0F}"/>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8" name="Line 117">
              <a:extLst>
                <a:ext uri="{FF2B5EF4-FFF2-40B4-BE49-F238E27FC236}">
                  <a16:creationId xmlns:a16="http://schemas.microsoft.com/office/drawing/2014/main" id="{5173527D-F983-4465-96EB-34BC38F083A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19" name="Rectangle 59">
            <a:extLst>
              <a:ext uri="{FF2B5EF4-FFF2-40B4-BE49-F238E27FC236}">
                <a16:creationId xmlns:a16="http://schemas.microsoft.com/office/drawing/2014/main" id="{A83D1A35-0337-4F73-8195-0FB8DA29E096}"/>
              </a:ext>
            </a:extLst>
          </p:cNvPr>
          <p:cNvSpPr>
            <a:spLocks noChangeArrowheads="1"/>
          </p:cNvSpPr>
          <p:nvPr/>
        </p:nvSpPr>
        <p:spPr bwMode="auto">
          <a:xfrm>
            <a:off x="787220" y="1244282"/>
            <a:ext cx="10617561"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      Để tính được diện tích hình thang ta tiến hành cắt, ghép</a:t>
            </a:r>
            <a:r>
              <a:rPr lang="vi-VN" altLang="en-US" b="1">
                <a:solidFill>
                  <a:sysClr val="windowText" lastClr="000000"/>
                </a:solidFill>
              </a:rPr>
              <a:t> </a:t>
            </a:r>
            <a:r>
              <a:rPr lang="en-US" altLang="en-US" b="1">
                <a:solidFill>
                  <a:sysClr val="windowText" lastClr="000000"/>
                </a:solidFill>
              </a:rPr>
              <a:t>như sau:</a:t>
            </a:r>
          </a:p>
        </p:txBody>
      </p:sp>
      <p:pic>
        <p:nvPicPr>
          <p:cNvPr id="223" name="图片 12">
            <a:extLst>
              <a:ext uri="{FF2B5EF4-FFF2-40B4-BE49-F238E27FC236}">
                <a16:creationId xmlns:a16="http://schemas.microsoft.com/office/drawing/2014/main" id="{CA89435E-86FC-400A-8EB8-FEFCC2814CE5}"/>
              </a:ext>
            </a:extLst>
          </p:cNvPr>
          <p:cNvPicPr>
            <a:picLocks noChangeAspect="1"/>
          </p:cNvPicPr>
          <p:nvPr/>
        </p:nvPicPr>
        <p:blipFill rotWithShape="1">
          <a:blip r:embed="rId5">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253876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nodeType="afterEffect">
                                  <p:stCondLst>
                                    <p:cond delay="0"/>
                                  </p:stCondLst>
                                  <p:childTnLst>
                                    <p:animMotion origin="layout" path="M 0.02487 3.33333E-6 L -0.32981 3.33333E-6 " pathEditMode="relative" rAng="0" ptsTypes="AA">
                                      <p:cBhvr>
                                        <p:cTn id="9" dur="2000" fill="hold"/>
                                        <p:tgtEl>
                                          <p:spTgt spid="126"/>
                                        </p:tgtEl>
                                        <p:attrNameLst>
                                          <p:attrName>ppt_x</p:attrName>
                                          <p:attrName>ppt_y</p:attrName>
                                        </p:attrNameLst>
                                      </p:cBhvr>
                                      <p:rCtr x="-17734" y="0"/>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70833E-6 -4.44444E-6 L 2.70833E-6 0.30857 " pathEditMode="relative" rAng="0" ptsTypes="AA">
                                      <p:cBhvr>
                                        <p:cTn id="13" dur="2000" fill="hold"/>
                                        <p:tgtEl>
                                          <p:spTgt spid="125"/>
                                        </p:tgtEl>
                                        <p:attrNameLst>
                                          <p:attrName>ppt_x</p:attrName>
                                          <p:attrName>ppt_y</p:attrName>
                                        </p:attrNameLst>
                                      </p:cBhvr>
                                      <p:rCtr x="0" y="15417"/>
                                    </p:animMotion>
                                  </p:childTnLst>
                                </p:cTn>
                              </p:par>
                              <p:par>
                                <p:cTn id="14" presetID="18" presetClass="entr" presetSubtype="12" fill="hold" nodeType="withEffect">
                                  <p:stCondLst>
                                    <p:cond delay="400"/>
                                  </p:stCondLst>
                                  <p:childTnLst>
                                    <p:set>
                                      <p:cBhvr>
                                        <p:cTn id="15" dur="1" fill="hold">
                                          <p:stCondLst>
                                            <p:cond delay="0"/>
                                          </p:stCondLst>
                                        </p:cTn>
                                        <p:tgtEl>
                                          <p:spTgt spid="111"/>
                                        </p:tgtEl>
                                        <p:attrNameLst>
                                          <p:attrName>style.visibility</p:attrName>
                                        </p:attrNameLst>
                                      </p:cBhvr>
                                      <p:to>
                                        <p:strVal val="visible"/>
                                      </p:to>
                                    </p:set>
                                    <p:animEffect transition="in" filter="strips(downLeft)">
                                      <p:cBhvr>
                                        <p:cTn id="16" dur="20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4"/>
                                        </p:tgtEl>
                                        <p:attrNameLst>
                                          <p:attrName>style.visibility</p:attrName>
                                        </p:attrNameLst>
                                      </p:cBhvr>
                                      <p:to>
                                        <p:strVal val="visible"/>
                                      </p:to>
                                    </p:set>
                                    <p:animEffect transition="in" filter="blinds(horizontal)">
                                      <p:cBhvr>
                                        <p:cTn id="21" dur="500"/>
                                        <p:tgtEl>
                                          <p:spTgt spid="124"/>
                                        </p:tgtEl>
                                      </p:cBhvr>
                                    </p:animEffect>
                                  </p:childTnLst>
                                </p:cTn>
                              </p:par>
                              <p:par>
                                <p:cTn id="22" presetID="3" presetClass="entr" presetSubtype="10" fill="hold" nodeType="withEffect">
                                  <p:stCondLst>
                                    <p:cond delay="0"/>
                                  </p:stCondLst>
                                  <p:childTnLst>
                                    <p:set>
                                      <p:cBhvr>
                                        <p:cTn id="23" dur="1" fill="hold">
                                          <p:stCondLst>
                                            <p:cond delay="0"/>
                                          </p:stCondLst>
                                        </p:cTn>
                                        <p:tgtEl>
                                          <p:spTgt spid="121"/>
                                        </p:tgtEl>
                                        <p:attrNameLst>
                                          <p:attrName>style.visibility</p:attrName>
                                        </p:attrNameLst>
                                      </p:cBhvr>
                                      <p:to>
                                        <p:strVal val="visible"/>
                                      </p:to>
                                    </p:set>
                                    <p:animEffect transition="in" filter="blinds(horizontal)">
                                      <p:cBhvr>
                                        <p:cTn id="24" dur="500"/>
                                        <p:tgtEl>
                                          <p:spTgt spid="121"/>
                                        </p:tgtEl>
                                      </p:cBhvr>
                                    </p:animEffect>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5"/>
                                        </p:tgtEl>
                                      </p:cBhvr>
                                    </p:animEffect>
                                    <p:set>
                                      <p:cBhvr>
                                        <p:cTn id="31" dur="1" fill="hold">
                                          <p:stCondLst>
                                            <p:cond delay="499"/>
                                          </p:stCondLst>
                                        </p:cTn>
                                        <p:tgtEl>
                                          <p:spTgt spid="12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19"/>
                                        </p:tgtEl>
                                        <p:attrNameLst>
                                          <p:attrName>style.visibility</p:attrName>
                                        </p:attrNameLst>
                                      </p:cBhvr>
                                      <p:to>
                                        <p:strVal val="visible"/>
                                      </p:to>
                                    </p:set>
                                    <p:animEffect transition="in" filter="blinds(horizontal)">
                                      <p:cBhvr>
                                        <p:cTn id="36"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2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FD5AFE1-B8D8-4900-AC1C-CECAFD4F2D25}"/>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1C038497-5D24-4495-9154-E0F6F7CDC4E3}"/>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ine 15">
            <a:extLst>
              <a:ext uri="{FF2B5EF4-FFF2-40B4-BE49-F238E27FC236}">
                <a16:creationId xmlns:a16="http://schemas.microsoft.com/office/drawing/2014/main" id="{A6A4A712-D136-4CAD-8BFD-CADE2AEC2EB8}"/>
              </a:ext>
            </a:extLst>
          </p:cNvPr>
          <p:cNvSpPr>
            <a:spLocks noChangeShapeType="1"/>
          </p:cNvSpPr>
          <p:nvPr/>
        </p:nvSpPr>
        <p:spPr bwMode="auto">
          <a:xfrm>
            <a:off x="2577464" y="2819792"/>
            <a:ext cx="0" cy="20574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 name="Text Box 11">
            <a:extLst>
              <a:ext uri="{FF2B5EF4-FFF2-40B4-BE49-F238E27FC236}">
                <a16:creationId xmlns:a16="http://schemas.microsoft.com/office/drawing/2014/main" id="{ECE0E703-28F7-4D2F-A643-7486AA418A22}"/>
              </a:ext>
            </a:extLst>
          </p:cNvPr>
          <p:cNvSpPr txBox="1">
            <a:spLocks noChangeArrowheads="1"/>
          </p:cNvSpPr>
          <p:nvPr/>
        </p:nvSpPr>
        <p:spPr bwMode="auto">
          <a:xfrm>
            <a:off x="2224318" y="2208167"/>
            <a:ext cx="609600" cy="529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4" name="Text Box 12">
            <a:extLst>
              <a:ext uri="{FF2B5EF4-FFF2-40B4-BE49-F238E27FC236}">
                <a16:creationId xmlns:a16="http://schemas.microsoft.com/office/drawing/2014/main" id="{F08514B6-0DC7-4CB7-9866-ACEFFD2F8672}"/>
              </a:ext>
            </a:extLst>
          </p:cNvPr>
          <p:cNvSpPr txBox="1">
            <a:spLocks noChangeArrowheads="1"/>
          </p:cNvSpPr>
          <p:nvPr/>
        </p:nvSpPr>
        <p:spPr bwMode="auto">
          <a:xfrm>
            <a:off x="4541280" y="2241812"/>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sp>
        <p:nvSpPr>
          <p:cNvPr id="5" name="Text Box 13">
            <a:extLst>
              <a:ext uri="{FF2B5EF4-FFF2-40B4-BE49-F238E27FC236}">
                <a16:creationId xmlns:a16="http://schemas.microsoft.com/office/drawing/2014/main" id="{184BAA22-809D-4BE6-8B6A-BBA744AEE107}"/>
              </a:ext>
            </a:extLst>
          </p:cNvPr>
          <p:cNvSpPr txBox="1">
            <a:spLocks noChangeArrowheads="1"/>
          </p:cNvSpPr>
          <p:nvPr/>
        </p:nvSpPr>
        <p:spPr bwMode="auto">
          <a:xfrm>
            <a:off x="6274751" y="5021133"/>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6" name="Text Box 14">
            <a:extLst>
              <a:ext uri="{FF2B5EF4-FFF2-40B4-BE49-F238E27FC236}">
                <a16:creationId xmlns:a16="http://schemas.microsoft.com/office/drawing/2014/main" id="{04B7BC24-55C7-49CF-BD13-8615C62E69C1}"/>
              </a:ext>
            </a:extLst>
          </p:cNvPr>
          <p:cNvSpPr txBox="1">
            <a:spLocks noChangeArrowheads="1"/>
          </p:cNvSpPr>
          <p:nvPr/>
        </p:nvSpPr>
        <p:spPr bwMode="auto">
          <a:xfrm>
            <a:off x="1016951" y="4846386"/>
            <a:ext cx="609600" cy="5275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grpSp>
        <p:nvGrpSpPr>
          <p:cNvPr id="7" name="Group 16">
            <a:extLst>
              <a:ext uri="{FF2B5EF4-FFF2-40B4-BE49-F238E27FC236}">
                <a16:creationId xmlns:a16="http://schemas.microsoft.com/office/drawing/2014/main" id="{70D2967C-A630-48AE-941A-91BE4EDF0415}"/>
              </a:ext>
            </a:extLst>
          </p:cNvPr>
          <p:cNvGrpSpPr>
            <a:grpSpLocks/>
          </p:cNvGrpSpPr>
          <p:nvPr/>
        </p:nvGrpSpPr>
        <p:grpSpPr bwMode="auto">
          <a:xfrm>
            <a:off x="1550351" y="2769385"/>
            <a:ext cx="4933950" cy="2156886"/>
            <a:chOff x="876" y="1824"/>
            <a:chExt cx="3108" cy="1296"/>
          </a:xfrm>
        </p:grpSpPr>
        <p:sp>
          <p:nvSpPr>
            <p:cNvPr id="8" name="Line 17">
              <a:extLst>
                <a:ext uri="{FF2B5EF4-FFF2-40B4-BE49-F238E27FC236}">
                  <a16:creationId xmlns:a16="http://schemas.microsoft.com/office/drawing/2014/main" id="{35DAF4CB-2421-4E6B-A4A6-250B2EBB597B}"/>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 name="Line 18">
              <a:extLst>
                <a:ext uri="{FF2B5EF4-FFF2-40B4-BE49-F238E27FC236}">
                  <a16:creationId xmlns:a16="http://schemas.microsoft.com/office/drawing/2014/main" id="{7A81B8F8-A120-4275-A926-9CF408358DA4}"/>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 name="Line 19">
              <a:extLst>
                <a:ext uri="{FF2B5EF4-FFF2-40B4-BE49-F238E27FC236}">
                  <a16:creationId xmlns:a16="http://schemas.microsoft.com/office/drawing/2014/main" id="{57218CCA-994E-46C3-B322-B7B277851E08}"/>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 name="Line 20">
              <a:extLst>
                <a:ext uri="{FF2B5EF4-FFF2-40B4-BE49-F238E27FC236}">
                  <a16:creationId xmlns:a16="http://schemas.microsoft.com/office/drawing/2014/main" id="{E0764020-96A2-4CC0-8818-386B27FB38FB}"/>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2" name="Group 21">
            <a:extLst>
              <a:ext uri="{FF2B5EF4-FFF2-40B4-BE49-F238E27FC236}">
                <a16:creationId xmlns:a16="http://schemas.microsoft.com/office/drawing/2014/main" id="{888D83C7-9882-41A9-85DD-C872E9D413DE}"/>
              </a:ext>
            </a:extLst>
          </p:cNvPr>
          <p:cNvGrpSpPr>
            <a:grpSpLocks/>
          </p:cNvGrpSpPr>
          <p:nvPr/>
        </p:nvGrpSpPr>
        <p:grpSpPr bwMode="auto">
          <a:xfrm>
            <a:off x="2575876" y="4642242"/>
            <a:ext cx="228600" cy="228600"/>
            <a:chOff x="1872" y="3024"/>
            <a:chExt cx="144" cy="144"/>
          </a:xfrm>
        </p:grpSpPr>
        <p:sp>
          <p:nvSpPr>
            <p:cNvPr id="13" name="Line 22">
              <a:extLst>
                <a:ext uri="{FF2B5EF4-FFF2-40B4-BE49-F238E27FC236}">
                  <a16:creationId xmlns:a16="http://schemas.microsoft.com/office/drawing/2014/main" id="{487A1D15-9838-424A-A503-835745924341}"/>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4" name="Line 23">
              <a:extLst>
                <a:ext uri="{FF2B5EF4-FFF2-40B4-BE49-F238E27FC236}">
                  <a16:creationId xmlns:a16="http://schemas.microsoft.com/office/drawing/2014/main" id="{EB86E737-F6D0-47F8-9D9B-84AAA620D550}"/>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5" name="Text Box 24">
            <a:extLst>
              <a:ext uri="{FF2B5EF4-FFF2-40B4-BE49-F238E27FC236}">
                <a16:creationId xmlns:a16="http://schemas.microsoft.com/office/drawing/2014/main" id="{BFE348D8-CD39-4F53-B128-EA6E62C09D89}"/>
              </a:ext>
            </a:extLst>
          </p:cNvPr>
          <p:cNvSpPr txBox="1">
            <a:spLocks noChangeArrowheads="1"/>
          </p:cNvSpPr>
          <p:nvPr/>
        </p:nvSpPr>
        <p:spPr bwMode="auto">
          <a:xfrm>
            <a:off x="2312351" y="4872430"/>
            <a:ext cx="6096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pic>
        <p:nvPicPr>
          <p:cNvPr id="16" name="Picture 2" descr="Pencil Cartoon">
            <a:extLst>
              <a:ext uri="{FF2B5EF4-FFF2-40B4-BE49-F238E27FC236}">
                <a16:creationId xmlns:a16="http://schemas.microsoft.com/office/drawing/2014/main" id="{9854C408-B674-4FCE-9B24-1689209980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1506323" y="2141549"/>
            <a:ext cx="1275567" cy="6803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59">
            <a:extLst>
              <a:ext uri="{FF2B5EF4-FFF2-40B4-BE49-F238E27FC236}">
                <a16:creationId xmlns:a16="http://schemas.microsoft.com/office/drawing/2014/main" id="{17BAACEF-44ED-4024-969F-E0408133DB66}"/>
              </a:ext>
            </a:extLst>
          </p:cNvPr>
          <p:cNvSpPr>
            <a:spLocks noChangeArrowheads="1"/>
          </p:cNvSpPr>
          <p:nvPr/>
        </p:nvSpPr>
        <p:spPr bwMode="auto">
          <a:xfrm>
            <a:off x="1182052" y="1012194"/>
            <a:ext cx="8943974"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ysClr val="windowText" lastClr="000000"/>
                </a:solidFill>
              </a:rPr>
              <a:t>      Để tính được diện tích hình thang ta tiến hành cắt, ghép</a:t>
            </a:r>
            <a:r>
              <a:rPr lang="vi-VN" altLang="en-US" sz="3200" b="1">
                <a:solidFill>
                  <a:sysClr val="windowText" lastClr="000000"/>
                </a:solidFill>
              </a:rPr>
              <a:t> </a:t>
            </a:r>
            <a:r>
              <a:rPr lang="en-US" altLang="en-US" sz="3200" b="1">
                <a:solidFill>
                  <a:sysClr val="windowText" lastClr="000000"/>
                </a:solidFill>
              </a:rPr>
              <a:t>như sau:</a:t>
            </a:r>
          </a:p>
        </p:txBody>
      </p:sp>
      <p:sp>
        <p:nvSpPr>
          <p:cNvPr id="18" name="Oval 4">
            <a:extLst>
              <a:ext uri="{FF2B5EF4-FFF2-40B4-BE49-F238E27FC236}">
                <a16:creationId xmlns:a16="http://schemas.microsoft.com/office/drawing/2014/main" id="{031E81A5-86DF-4B89-86D8-15323E3E3ECB}"/>
              </a:ext>
            </a:extLst>
          </p:cNvPr>
          <p:cNvSpPr>
            <a:spLocks noChangeArrowheads="1"/>
          </p:cNvSpPr>
          <p:nvPr/>
        </p:nvSpPr>
        <p:spPr bwMode="auto">
          <a:xfrm>
            <a:off x="5536564" y="3704700"/>
            <a:ext cx="117475" cy="117475"/>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solidFill>
                <a:sysClr val="windowText" lastClr="000000"/>
              </a:solidFill>
            </a:endParaRPr>
          </a:p>
        </p:txBody>
      </p:sp>
      <p:sp>
        <p:nvSpPr>
          <p:cNvPr id="19" name="Line 5">
            <a:extLst>
              <a:ext uri="{FF2B5EF4-FFF2-40B4-BE49-F238E27FC236}">
                <a16:creationId xmlns:a16="http://schemas.microsoft.com/office/drawing/2014/main" id="{DA705635-129F-4BAF-98EC-A9942C6B7197}"/>
              </a:ext>
            </a:extLst>
          </p:cNvPr>
          <p:cNvSpPr>
            <a:spLocks noChangeShapeType="1"/>
          </p:cNvSpPr>
          <p:nvPr/>
        </p:nvSpPr>
        <p:spPr bwMode="auto">
          <a:xfrm>
            <a:off x="2561589" y="2791887"/>
            <a:ext cx="2987673" cy="995747"/>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0" name="Text Box 30">
            <a:extLst>
              <a:ext uri="{FF2B5EF4-FFF2-40B4-BE49-F238E27FC236}">
                <a16:creationId xmlns:a16="http://schemas.microsoft.com/office/drawing/2014/main" id="{A071E1D0-10AF-4B97-8719-305701F6F2BA}"/>
              </a:ext>
            </a:extLst>
          </p:cNvPr>
          <p:cNvSpPr txBox="1">
            <a:spLocks noChangeArrowheads="1"/>
          </p:cNvSpPr>
          <p:nvPr/>
        </p:nvSpPr>
        <p:spPr bwMode="auto">
          <a:xfrm>
            <a:off x="5709521" y="3445143"/>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M</a:t>
            </a:r>
          </a:p>
        </p:txBody>
      </p:sp>
      <p:pic>
        <p:nvPicPr>
          <p:cNvPr id="21" name="Picture 2" descr="Scissors cartoon Royalty Free Vector Image - VectorStock">
            <a:extLst>
              <a:ext uri="{FF2B5EF4-FFF2-40B4-BE49-F238E27FC236}">
                <a16:creationId xmlns:a16="http://schemas.microsoft.com/office/drawing/2014/main" id="{4A206940-CF59-4AE5-8B0A-ED63B395E20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1403667" y="1894627"/>
            <a:ext cx="1417162" cy="13232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D6AB4BB-DDF2-450D-BEE1-DD53D858C84D}"/>
              </a:ext>
            </a:extLst>
          </p:cNvPr>
          <p:cNvSpPr txBox="1"/>
          <p:nvPr/>
        </p:nvSpPr>
        <p:spPr>
          <a:xfrm>
            <a:off x="6293562" y="1991070"/>
            <a:ext cx="5011178"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Trên cạnh BC lấy điểm M sao cho M là trung điểm BC.</a:t>
            </a:r>
          </a:p>
        </p:txBody>
      </p:sp>
      <p:sp>
        <p:nvSpPr>
          <p:cNvPr id="25" name="TextBox 24">
            <a:extLst>
              <a:ext uri="{FF2B5EF4-FFF2-40B4-BE49-F238E27FC236}">
                <a16:creationId xmlns:a16="http://schemas.microsoft.com/office/drawing/2014/main" id="{C0BF7887-ED71-424E-A71B-90AAF2A8ABF4}"/>
              </a:ext>
            </a:extLst>
          </p:cNvPr>
          <p:cNvSpPr txBox="1"/>
          <p:nvPr/>
        </p:nvSpPr>
        <p:spPr>
          <a:xfrm>
            <a:off x="6316026" y="3217719"/>
            <a:ext cx="46524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Nối</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 với M.</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A60ECF42-4E38-4D56-BEA8-87F0FFDB3995}"/>
              </a:ext>
            </a:extLst>
          </p:cNvPr>
          <p:cNvSpPr txBox="1"/>
          <p:nvPr/>
        </p:nvSpPr>
        <p:spPr>
          <a:xfrm>
            <a:off x="6322115" y="3991114"/>
            <a:ext cx="46524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Cắt hình tam giác ABM.</a:t>
            </a:r>
          </a:p>
        </p:txBody>
      </p:sp>
      <p:pic>
        <p:nvPicPr>
          <p:cNvPr id="33" name="图片 12">
            <a:extLst>
              <a:ext uri="{FF2B5EF4-FFF2-40B4-BE49-F238E27FC236}">
                <a16:creationId xmlns:a16="http://schemas.microsoft.com/office/drawing/2014/main" id="{82822D9D-57A9-42B7-BDEC-1344B8524BC7}"/>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520144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1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strips(upRight)">
                                      <p:cBhvr>
                                        <p:cTn id="31" dur="3000"/>
                                        <p:tgtEl>
                                          <p:spTgt spid="1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2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3"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E4011346-26DD-4DEF-8D70-C0F5193FE2AB}"/>
              </a:ext>
            </a:extLst>
          </p:cNvPr>
          <p:cNvPicPr>
            <a:picLocks noChangeAspect="1"/>
          </p:cNvPicPr>
          <p:nvPr/>
        </p:nvPicPr>
        <p:blipFill>
          <a:blip r:embed="rId2"/>
          <a:stretch>
            <a:fillRect/>
          </a:stretch>
        </p:blipFill>
        <p:spPr>
          <a:xfrm>
            <a:off x="0" y="0"/>
            <a:ext cx="12192000" cy="6858000"/>
          </a:xfrm>
          <a:prstGeom prst="rect">
            <a:avLst/>
          </a:prstGeom>
        </p:spPr>
      </p:pic>
      <p:sp>
        <p:nvSpPr>
          <p:cNvPr id="132" name="Rectangle 131">
            <a:extLst>
              <a:ext uri="{FF2B5EF4-FFF2-40B4-BE49-F238E27FC236}">
                <a16:creationId xmlns:a16="http://schemas.microsoft.com/office/drawing/2014/main" id="{CF6B4B21-DA75-44A7-BB7F-5C60D7F0A449}"/>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9">
            <a:extLst>
              <a:ext uri="{FF2B5EF4-FFF2-40B4-BE49-F238E27FC236}">
                <a16:creationId xmlns:a16="http://schemas.microsoft.com/office/drawing/2014/main" id="{58350936-99A8-44F3-A973-46810F2906D3}"/>
              </a:ext>
            </a:extLst>
          </p:cNvPr>
          <p:cNvSpPr>
            <a:spLocks noChangeArrowheads="1"/>
          </p:cNvSpPr>
          <p:nvPr/>
        </p:nvSpPr>
        <p:spPr bwMode="auto">
          <a:xfrm>
            <a:off x="1523785" y="433251"/>
            <a:ext cx="9096449"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ysClr val="windowText" lastClr="000000"/>
                </a:solidFill>
              </a:rPr>
              <a:t>      Để tính được diện tích hình thang ta tiến hành cắt, ghép</a:t>
            </a:r>
            <a:r>
              <a:rPr lang="vi-VN" altLang="en-US" sz="3200" b="1">
                <a:solidFill>
                  <a:sysClr val="windowText" lastClr="000000"/>
                </a:solidFill>
              </a:rPr>
              <a:t> </a:t>
            </a:r>
            <a:r>
              <a:rPr lang="en-US" altLang="en-US" sz="3200" b="1">
                <a:solidFill>
                  <a:sysClr val="windowText" lastClr="000000"/>
                </a:solidFill>
              </a:rPr>
              <a:t>như sau:</a:t>
            </a:r>
          </a:p>
        </p:txBody>
      </p:sp>
      <p:grpSp>
        <p:nvGrpSpPr>
          <p:cNvPr id="3" name="Group 13">
            <a:extLst>
              <a:ext uri="{FF2B5EF4-FFF2-40B4-BE49-F238E27FC236}">
                <a16:creationId xmlns:a16="http://schemas.microsoft.com/office/drawing/2014/main" id="{113A261D-6E0C-47B3-976A-1D976C8BBDAD}"/>
              </a:ext>
            </a:extLst>
          </p:cNvPr>
          <p:cNvGrpSpPr>
            <a:grpSpLocks/>
          </p:cNvGrpSpPr>
          <p:nvPr/>
        </p:nvGrpSpPr>
        <p:grpSpPr bwMode="auto">
          <a:xfrm rot="10800000">
            <a:off x="2175223" y="3481704"/>
            <a:ext cx="3124200" cy="1031875"/>
            <a:chOff x="3813" y="1601"/>
            <a:chExt cx="1885" cy="655"/>
          </a:xfrm>
        </p:grpSpPr>
        <p:grpSp>
          <p:nvGrpSpPr>
            <p:cNvPr id="4" name="Group 14">
              <a:extLst>
                <a:ext uri="{FF2B5EF4-FFF2-40B4-BE49-F238E27FC236}">
                  <a16:creationId xmlns:a16="http://schemas.microsoft.com/office/drawing/2014/main" id="{64995411-DD0A-452E-A42B-ECCC6031C134}"/>
                </a:ext>
              </a:extLst>
            </p:cNvPr>
            <p:cNvGrpSpPr>
              <a:grpSpLocks/>
            </p:cNvGrpSpPr>
            <p:nvPr/>
          </p:nvGrpSpPr>
          <p:grpSpPr bwMode="auto">
            <a:xfrm rot="10800000">
              <a:off x="3813" y="1601"/>
              <a:ext cx="1885" cy="650"/>
              <a:chOff x="1523" y="1632"/>
              <a:chExt cx="1885" cy="624"/>
            </a:xfrm>
          </p:grpSpPr>
          <p:sp>
            <p:nvSpPr>
              <p:cNvPr id="17" name="Line 15">
                <a:extLst>
                  <a:ext uri="{FF2B5EF4-FFF2-40B4-BE49-F238E27FC236}">
                    <a16:creationId xmlns:a16="http://schemas.microsoft.com/office/drawing/2014/main" id="{C1A468B2-9839-44ED-A9CC-42DF02DBE258}"/>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8" name="Line 16">
                <a:extLst>
                  <a:ext uri="{FF2B5EF4-FFF2-40B4-BE49-F238E27FC236}">
                    <a16:creationId xmlns:a16="http://schemas.microsoft.com/office/drawing/2014/main" id="{67A5C96E-83C4-4D0F-93C1-633FB21A2190}"/>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9" name="Line 17">
                <a:extLst>
                  <a:ext uri="{FF2B5EF4-FFF2-40B4-BE49-F238E27FC236}">
                    <a16:creationId xmlns:a16="http://schemas.microsoft.com/office/drawing/2014/main" id="{568A0F01-4AAB-4FB3-AF34-3A331EF0880F}"/>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5" name="Line 18">
              <a:extLst>
                <a:ext uri="{FF2B5EF4-FFF2-40B4-BE49-F238E27FC236}">
                  <a16:creationId xmlns:a16="http://schemas.microsoft.com/office/drawing/2014/main" id="{59B79469-FF74-41F7-AB3B-DD1D3399DE61}"/>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 name="Line 19">
              <a:extLst>
                <a:ext uri="{FF2B5EF4-FFF2-40B4-BE49-F238E27FC236}">
                  <a16:creationId xmlns:a16="http://schemas.microsoft.com/office/drawing/2014/main" id="{E411A190-1369-4B86-91AD-707A853B2A7F}"/>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 name="Line 20">
              <a:extLst>
                <a:ext uri="{FF2B5EF4-FFF2-40B4-BE49-F238E27FC236}">
                  <a16:creationId xmlns:a16="http://schemas.microsoft.com/office/drawing/2014/main" id="{9215F9A4-D1F9-49A4-B5EF-AD33B878A9FE}"/>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 name="Line 21">
              <a:extLst>
                <a:ext uri="{FF2B5EF4-FFF2-40B4-BE49-F238E27FC236}">
                  <a16:creationId xmlns:a16="http://schemas.microsoft.com/office/drawing/2014/main" id="{241A2E99-AE90-4594-B795-40C633CB899E}"/>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 name="Line 22">
              <a:extLst>
                <a:ext uri="{FF2B5EF4-FFF2-40B4-BE49-F238E27FC236}">
                  <a16:creationId xmlns:a16="http://schemas.microsoft.com/office/drawing/2014/main" id="{9F7FF1B4-0468-491B-ADD8-70D70E29993A}"/>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 name="Line 23">
              <a:extLst>
                <a:ext uri="{FF2B5EF4-FFF2-40B4-BE49-F238E27FC236}">
                  <a16:creationId xmlns:a16="http://schemas.microsoft.com/office/drawing/2014/main" id="{D7D104A2-6C47-4410-942F-23EE391DE53C}"/>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 name="Line 24">
              <a:extLst>
                <a:ext uri="{FF2B5EF4-FFF2-40B4-BE49-F238E27FC236}">
                  <a16:creationId xmlns:a16="http://schemas.microsoft.com/office/drawing/2014/main" id="{82849DA0-BCFA-4A14-B1B9-CD95494C4DCD}"/>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2" name="Line 25">
              <a:extLst>
                <a:ext uri="{FF2B5EF4-FFF2-40B4-BE49-F238E27FC236}">
                  <a16:creationId xmlns:a16="http://schemas.microsoft.com/office/drawing/2014/main" id="{F9F5FD8D-F822-4BD2-8396-661DF17E78B8}"/>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3" name="Line 26">
              <a:extLst>
                <a:ext uri="{FF2B5EF4-FFF2-40B4-BE49-F238E27FC236}">
                  <a16:creationId xmlns:a16="http://schemas.microsoft.com/office/drawing/2014/main" id="{B4C6D6C0-B1B0-49D5-87FA-3AFDEC5A5402}"/>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4" name="Line 27">
              <a:extLst>
                <a:ext uri="{FF2B5EF4-FFF2-40B4-BE49-F238E27FC236}">
                  <a16:creationId xmlns:a16="http://schemas.microsoft.com/office/drawing/2014/main" id="{578299D8-BE83-49A4-8D40-799117B40E7D}"/>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5" name="Line 28">
              <a:extLst>
                <a:ext uri="{FF2B5EF4-FFF2-40B4-BE49-F238E27FC236}">
                  <a16:creationId xmlns:a16="http://schemas.microsoft.com/office/drawing/2014/main" id="{3A6780B0-D79C-4DEA-A065-069190A367F2}"/>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6" name="Line 29">
              <a:extLst>
                <a:ext uri="{FF2B5EF4-FFF2-40B4-BE49-F238E27FC236}">
                  <a16:creationId xmlns:a16="http://schemas.microsoft.com/office/drawing/2014/main" id="{A89CA92D-C1DF-4BC4-B42D-B235447D97A2}"/>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0" name="Line 51">
            <a:extLst>
              <a:ext uri="{FF2B5EF4-FFF2-40B4-BE49-F238E27FC236}">
                <a16:creationId xmlns:a16="http://schemas.microsoft.com/office/drawing/2014/main" id="{0DA600C9-782E-41A2-A6B7-001C84374A69}"/>
              </a:ext>
            </a:extLst>
          </p:cNvPr>
          <p:cNvSpPr>
            <a:spLocks noChangeShapeType="1"/>
          </p:cNvSpPr>
          <p:nvPr/>
        </p:nvSpPr>
        <p:spPr bwMode="auto">
          <a:xfrm>
            <a:off x="2219673" y="5293042"/>
            <a:ext cx="2286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1" name="Line 52">
            <a:extLst>
              <a:ext uri="{FF2B5EF4-FFF2-40B4-BE49-F238E27FC236}">
                <a16:creationId xmlns:a16="http://schemas.microsoft.com/office/drawing/2014/main" id="{56AB2F8C-DB9F-4193-AE48-B74447A7B788}"/>
              </a:ext>
            </a:extLst>
          </p:cNvPr>
          <p:cNvSpPr>
            <a:spLocks noChangeShapeType="1"/>
          </p:cNvSpPr>
          <p:nvPr/>
        </p:nvSpPr>
        <p:spPr bwMode="auto">
          <a:xfrm>
            <a:off x="2448273" y="5293042"/>
            <a:ext cx="0" cy="2286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2" name="Text Box 48">
            <a:extLst>
              <a:ext uri="{FF2B5EF4-FFF2-40B4-BE49-F238E27FC236}">
                <a16:creationId xmlns:a16="http://schemas.microsoft.com/office/drawing/2014/main" id="{BAFDE152-97FA-4DAE-A3D2-1C9FCEAA711A}"/>
              </a:ext>
            </a:extLst>
          </p:cNvPr>
          <p:cNvSpPr txBox="1">
            <a:spLocks noChangeArrowheads="1"/>
          </p:cNvSpPr>
          <p:nvPr/>
        </p:nvSpPr>
        <p:spPr bwMode="auto">
          <a:xfrm>
            <a:off x="4453286" y="3040379"/>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B</a:t>
            </a:r>
          </a:p>
        </p:txBody>
      </p:sp>
      <p:grpSp>
        <p:nvGrpSpPr>
          <p:cNvPr id="23" name="Group 195">
            <a:extLst>
              <a:ext uri="{FF2B5EF4-FFF2-40B4-BE49-F238E27FC236}">
                <a16:creationId xmlns:a16="http://schemas.microsoft.com/office/drawing/2014/main" id="{187064B5-E3E5-4F8C-9A8B-3190B8922C3B}"/>
              </a:ext>
            </a:extLst>
          </p:cNvPr>
          <p:cNvGrpSpPr>
            <a:grpSpLocks/>
          </p:cNvGrpSpPr>
          <p:nvPr/>
        </p:nvGrpSpPr>
        <p:grpSpPr bwMode="auto">
          <a:xfrm>
            <a:off x="657573" y="3091179"/>
            <a:ext cx="5756275" cy="2979738"/>
            <a:chOff x="262" y="1090"/>
            <a:chExt cx="3626" cy="1877"/>
          </a:xfrm>
        </p:grpSpPr>
        <p:grpSp>
          <p:nvGrpSpPr>
            <p:cNvPr id="24" name="Group 7">
              <a:extLst>
                <a:ext uri="{FF2B5EF4-FFF2-40B4-BE49-F238E27FC236}">
                  <a16:creationId xmlns:a16="http://schemas.microsoft.com/office/drawing/2014/main" id="{5BAD6EAF-EB33-4FC9-A0C1-6505E4BF7A21}"/>
                </a:ext>
              </a:extLst>
            </p:cNvPr>
            <p:cNvGrpSpPr>
              <a:grpSpLocks/>
            </p:cNvGrpSpPr>
            <p:nvPr/>
          </p:nvGrpSpPr>
          <p:grpSpPr bwMode="auto">
            <a:xfrm>
              <a:off x="581" y="1330"/>
              <a:ext cx="3108" cy="1296"/>
              <a:chOff x="1344" y="2928"/>
              <a:chExt cx="3108" cy="1296"/>
            </a:xfrm>
          </p:grpSpPr>
          <p:sp>
            <p:nvSpPr>
              <p:cNvPr id="30" name="Line 8">
                <a:extLst>
                  <a:ext uri="{FF2B5EF4-FFF2-40B4-BE49-F238E27FC236}">
                    <a16:creationId xmlns:a16="http://schemas.microsoft.com/office/drawing/2014/main" id="{D7E68E3E-2C19-4CC1-B5AA-87A94BAC8611}"/>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1" name="Line 9">
                <a:extLst>
                  <a:ext uri="{FF2B5EF4-FFF2-40B4-BE49-F238E27FC236}">
                    <a16:creationId xmlns:a16="http://schemas.microsoft.com/office/drawing/2014/main" id="{62B4F8B0-7FD5-4B43-815B-CA7D4A9AF49D}"/>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2" name="Line 10">
                <a:extLst>
                  <a:ext uri="{FF2B5EF4-FFF2-40B4-BE49-F238E27FC236}">
                    <a16:creationId xmlns:a16="http://schemas.microsoft.com/office/drawing/2014/main" id="{ADA7C0B6-4AEF-41C7-8920-C2EB296D9E1F}"/>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3" name="Line 11">
                <a:extLst>
                  <a:ext uri="{FF2B5EF4-FFF2-40B4-BE49-F238E27FC236}">
                    <a16:creationId xmlns:a16="http://schemas.microsoft.com/office/drawing/2014/main" id="{24AEBDBE-1569-421C-9962-561B09F5ED3B}"/>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25" name="Line 12">
              <a:extLst>
                <a:ext uri="{FF2B5EF4-FFF2-40B4-BE49-F238E27FC236}">
                  <a16:creationId xmlns:a16="http://schemas.microsoft.com/office/drawing/2014/main" id="{532C6E12-8803-46CB-85B8-AABA283D641A}"/>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26" name="Text Box 47">
              <a:extLst>
                <a:ext uri="{FF2B5EF4-FFF2-40B4-BE49-F238E27FC236}">
                  <a16:creationId xmlns:a16="http://schemas.microsoft.com/office/drawing/2014/main" id="{D7CB211F-CDF1-4EAF-944F-EAF9217A70A4}"/>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A</a:t>
              </a:r>
            </a:p>
          </p:txBody>
        </p:sp>
        <p:sp>
          <p:nvSpPr>
            <p:cNvPr id="27" name="Text Box 49">
              <a:extLst>
                <a:ext uri="{FF2B5EF4-FFF2-40B4-BE49-F238E27FC236}">
                  <a16:creationId xmlns:a16="http://schemas.microsoft.com/office/drawing/2014/main" id="{D087260D-4B0E-4188-8C0F-2787D3309B19}"/>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C</a:t>
              </a:r>
            </a:p>
          </p:txBody>
        </p:sp>
        <p:sp>
          <p:nvSpPr>
            <p:cNvPr id="28" name="Text Box 50">
              <a:extLst>
                <a:ext uri="{FF2B5EF4-FFF2-40B4-BE49-F238E27FC236}">
                  <a16:creationId xmlns:a16="http://schemas.microsoft.com/office/drawing/2014/main" id="{E30D2397-11B8-4DBF-9344-B74003411456}"/>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D</a:t>
              </a:r>
            </a:p>
          </p:txBody>
        </p:sp>
        <p:sp>
          <p:nvSpPr>
            <p:cNvPr id="29" name="Text Box 53">
              <a:extLst>
                <a:ext uri="{FF2B5EF4-FFF2-40B4-BE49-F238E27FC236}">
                  <a16:creationId xmlns:a16="http://schemas.microsoft.com/office/drawing/2014/main" id="{56A5A4DC-F70C-4331-827A-8CF6D42D2896}"/>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ysClr val="windowText" lastClr="000000"/>
                  </a:solidFill>
                </a:rPr>
                <a:t>H</a:t>
              </a:r>
            </a:p>
          </p:txBody>
        </p:sp>
      </p:grpSp>
      <p:sp>
        <p:nvSpPr>
          <p:cNvPr id="34" name="Text Box 54">
            <a:extLst>
              <a:ext uri="{FF2B5EF4-FFF2-40B4-BE49-F238E27FC236}">
                <a16:creationId xmlns:a16="http://schemas.microsoft.com/office/drawing/2014/main" id="{C307D17C-D66E-4A88-90C3-D58D405C776C}"/>
              </a:ext>
            </a:extLst>
          </p:cNvPr>
          <p:cNvSpPr txBox="1">
            <a:spLocks noChangeArrowheads="1"/>
          </p:cNvSpPr>
          <p:nvPr/>
        </p:nvSpPr>
        <p:spPr bwMode="auto">
          <a:xfrm>
            <a:off x="5478811" y="4107179"/>
            <a:ext cx="6096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M</a:t>
            </a:r>
          </a:p>
        </p:txBody>
      </p:sp>
      <p:grpSp>
        <p:nvGrpSpPr>
          <p:cNvPr id="35" name="Group 55">
            <a:extLst>
              <a:ext uri="{FF2B5EF4-FFF2-40B4-BE49-F238E27FC236}">
                <a16:creationId xmlns:a16="http://schemas.microsoft.com/office/drawing/2014/main" id="{F1D47B50-EE53-472C-9CD6-A52BA8854140}"/>
              </a:ext>
            </a:extLst>
          </p:cNvPr>
          <p:cNvGrpSpPr>
            <a:grpSpLocks/>
          </p:cNvGrpSpPr>
          <p:nvPr/>
        </p:nvGrpSpPr>
        <p:grpSpPr bwMode="auto">
          <a:xfrm>
            <a:off x="5251798" y="4500879"/>
            <a:ext cx="3109913" cy="1038225"/>
            <a:chOff x="3813" y="1601"/>
            <a:chExt cx="1885" cy="655"/>
          </a:xfrm>
        </p:grpSpPr>
        <p:grpSp>
          <p:nvGrpSpPr>
            <p:cNvPr id="36" name="Group 56">
              <a:extLst>
                <a:ext uri="{FF2B5EF4-FFF2-40B4-BE49-F238E27FC236}">
                  <a16:creationId xmlns:a16="http://schemas.microsoft.com/office/drawing/2014/main" id="{48FB41D4-9EE6-486E-A0C7-44915D90FFB3}"/>
                </a:ext>
              </a:extLst>
            </p:cNvPr>
            <p:cNvGrpSpPr>
              <a:grpSpLocks/>
            </p:cNvGrpSpPr>
            <p:nvPr/>
          </p:nvGrpSpPr>
          <p:grpSpPr bwMode="auto">
            <a:xfrm rot="10800000">
              <a:off x="3813" y="1601"/>
              <a:ext cx="1885" cy="650"/>
              <a:chOff x="1523" y="1632"/>
              <a:chExt cx="1885" cy="624"/>
            </a:xfrm>
          </p:grpSpPr>
          <p:sp>
            <p:nvSpPr>
              <p:cNvPr id="49" name="Line 57">
                <a:extLst>
                  <a:ext uri="{FF2B5EF4-FFF2-40B4-BE49-F238E27FC236}">
                    <a16:creationId xmlns:a16="http://schemas.microsoft.com/office/drawing/2014/main" id="{FC015444-2964-4AB1-A6B3-A5EEE5B44C7B}"/>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0" name="Line 58">
                <a:extLst>
                  <a:ext uri="{FF2B5EF4-FFF2-40B4-BE49-F238E27FC236}">
                    <a16:creationId xmlns:a16="http://schemas.microsoft.com/office/drawing/2014/main" id="{113E915C-5CD0-46DD-925A-A98B1063698A}"/>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1" name="Line 59">
                <a:extLst>
                  <a:ext uri="{FF2B5EF4-FFF2-40B4-BE49-F238E27FC236}">
                    <a16:creationId xmlns:a16="http://schemas.microsoft.com/office/drawing/2014/main" id="{F506579E-ECBF-4D1F-9558-CEF8FEB955C0}"/>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37" name="Line 60">
              <a:extLst>
                <a:ext uri="{FF2B5EF4-FFF2-40B4-BE49-F238E27FC236}">
                  <a16:creationId xmlns:a16="http://schemas.microsoft.com/office/drawing/2014/main" id="{73B8CE9F-734B-44B2-B7BA-1D9704EC491D}"/>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8" name="Line 61">
              <a:extLst>
                <a:ext uri="{FF2B5EF4-FFF2-40B4-BE49-F238E27FC236}">
                  <a16:creationId xmlns:a16="http://schemas.microsoft.com/office/drawing/2014/main" id="{9E5B30B3-973C-4782-9AF4-07FE00F1213E}"/>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39" name="Line 62">
              <a:extLst>
                <a:ext uri="{FF2B5EF4-FFF2-40B4-BE49-F238E27FC236}">
                  <a16:creationId xmlns:a16="http://schemas.microsoft.com/office/drawing/2014/main" id="{215D908A-79A2-412B-9F08-0A652C82E086}"/>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0" name="Line 63">
              <a:extLst>
                <a:ext uri="{FF2B5EF4-FFF2-40B4-BE49-F238E27FC236}">
                  <a16:creationId xmlns:a16="http://schemas.microsoft.com/office/drawing/2014/main" id="{B361BCF5-F631-4613-880C-AE247FCF6957}"/>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1" name="Line 64">
              <a:extLst>
                <a:ext uri="{FF2B5EF4-FFF2-40B4-BE49-F238E27FC236}">
                  <a16:creationId xmlns:a16="http://schemas.microsoft.com/office/drawing/2014/main" id="{EF01B980-7556-4C00-B77E-9F02C2EC1DD4}"/>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2" name="Line 65">
              <a:extLst>
                <a:ext uri="{FF2B5EF4-FFF2-40B4-BE49-F238E27FC236}">
                  <a16:creationId xmlns:a16="http://schemas.microsoft.com/office/drawing/2014/main" id="{CF403F44-658C-494A-A09F-5F43F5B22FB9}"/>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3" name="Line 66">
              <a:extLst>
                <a:ext uri="{FF2B5EF4-FFF2-40B4-BE49-F238E27FC236}">
                  <a16:creationId xmlns:a16="http://schemas.microsoft.com/office/drawing/2014/main" id="{7ACF0A7D-EAB8-4C12-8E8E-BD6D4996D3FD}"/>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4" name="Line 67">
              <a:extLst>
                <a:ext uri="{FF2B5EF4-FFF2-40B4-BE49-F238E27FC236}">
                  <a16:creationId xmlns:a16="http://schemas.microsoft.com/office/drawing/2014/main" id="{2E5658B4-526C-4CFF-AD9E-7FE3F2812974}"/>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5" name="Line 68">
              <a:extLst>
                <a:ext uri="{FF2B5EF4-FFF2-40B4-BE49-F238E27FC236}">
                  <a16:creationId xmlns:a16="http://schemas.microsoft.com/office/drawing/2014/main" id="{18D501E2-613B-4C55-B430-928ED44AC50B}"/>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6" name="Line 69">
              <a:extLst>
                <a:ext uri="{FF2B5EF4-FFF2-40B4-BE49-F238E27FC236}">
                  <a16:creationId xmlns:a16="http://schemas.microsoft.com/office/drawing/2014/main" id="{B991C361-F92A-4C4A-ADD1-AD56B65ADDC9}"/>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7" name="Line 70">
              <a:extLst>
                <a:ext uri="{FF2B5EF4-FFF2-40B4-BE49-F238E27FC236}">
                  <a16:creationId xmlns:a16="http://schemas.microsoft.com/office/drawing/2014/main" id="{C3E14AE4-1873-45A9-9A0F-1C1CD01A3957}"/>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48" name="Line 71">
              <a:extLst>
                <a:ext uri="{FF2B5EF4-FFF2-40B4-BE49-F238E27FC236}">
                  <a16:creationId xmlns:a16="http://schemas.microsoft.com/office/drawing/2014/main" id="{756062DF-470E-4BC2-9623-705EBAE3E20D}"/>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52" name="Group 72">
            <a:extLst>
              <a:ext uri="{FF2B5EF4-FFF2-40B4-BE49-F238E27FC236}">
                <a16:creationId xmlns:a16="http://schemas.microsoft.com/office/drawing/2014/main" id="{D92EC376-049A-4AA2-A653-C8B84768FC51}"/>
              </a:ext>
            </a:extLst>
          </p:cNvPr>
          <p:cNvGrpSpPr>
            <a:grpSpLocks/>
          </p:cNvGrpSpPr>
          <p:nvPr/>
        </p:nvGrpSpPr>
        <p:grpSpPr bwMode="auto">
          <a:xfrm rot="-6812027">
            <a:off x="3933380" y="2376010"/>
            <a:ext cx="2743200" cy="1265237"/>
            <a:chOff x="3813" y="1601"/>
            <a:chExt cx="1885" cy="655"/>
          </a:xfrm>
        </p:grpSpPr>
        <p:grpSp>
          <p:nvGrpSpPr>
            <p:cNvPr id="53" name="Group 73">
              <a:extLst>
                <a:ext uri="{FF2B5EF4-FFF2-40B4-BE49-F238E27FC236}">
                  <a16:creationId xmlns:a16="http://schemas.microsoft.com/office/drawing/2014/main" id="{7D22E806-32DF-4AEC-A12A-BE904A3948A9}"/>
                </a:ext>
              </a:extLst>
            </p:cNvPr>
            <p:cNvGrpSpPr>
              <a:grpSpLocks/>
            </p:cNvGrpSpPr>
            <p:nvPr/>
          </p:nvGrpSpPr>
          <p:grpSpPr bwMode="auto">
            <a:xfrm rot="10800000">
              <a:off x="3813" y="1601"/>
              <a:ext cx="1885" cy="650"/>
              <a:chOff x="1523" y="1632"/>
              <a:chExt cx="1885" cy="624"/>
            </a:xfrm>
          </p:grpSpPr>
          <p:sp>
            <p:nvSpPr>
              <p:cNvPr id="66" name="Line 74">
                <a:extLst>
                  <a:ext uri="{FF2B5EF4-FFF2-40B4-BE49-F238E27FC236}">
                    <a16:creationId xmlns:a16="http://schemas.microsoft.com/office/drawing/2014/main" id="{CA2DA92B-EA48-45D4-8D05-AA738763C7C2}"/>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7" name="Line 75">
                <a:extLst>
                  <a:ext uri="{FF2B5EF4-FFF2-40B4-BE49-F238E27FC236}">
                    <a16:creationId xmlns:a16="http://schemas.microsoft.com/office/drawing/2014/main" id="{654CA9B4-D339-455A-BE9C-D753CFC8DFA5}"/>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8" name="Line 76">
                <a:extLst>
                  <a:ext uri="{FF2B5EF4-FFF2-40B4-BE49-F238E27FC236}">
                    <a16:creationId xmlns:a16="http://schemas.microsoft.com/office/drawing/2014/main" id="{E2A61EDD-7695-4BAB-9887-C0C07A18CE7E}"/>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54" name="Line 77">
              <a:extLst>
                <a:ext uri="{FF2B5EF4-FFF2-40B4-BE49-F238E27FC236}">
                  <a16:creationId xmlns:a16="http://schemas.microsoft.com/office/drawing/2014/main" id="{6A949ABE-667D-475A-B513-E156F94366D8}"/>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5" name="Line 78">
              <a:extLst>
                <a:ext uri="{FF2B5EF4-FFF2-40B4-BE49-F238E27FC236}">
                  <a16:creationId xmlns:a16="http://schemas.microsoft.com/office/drawing/2014/main" id="{9B4CF992-3ACE-4EAC-8E35-0655EAD2EA65}"/>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6" name="Line 79">
              <a:extLst>
                <a:ext uri="{FF2B5EF4-FFF2-40B4-BE49-F238E27FC236}">
                  <a16:creationId xmlns:a16="http://schemas.microsoft.com/office/drawing/2014/main" id="{4A1F4420-5B38-41BE-B2E0-0C14C773419A}"/>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7" name="Line 80">
              <a:extLst>
                <a:ext uri="{FF2B5EF4-FFF2-40B4-BE49-F238E27FC236}">
                  <a16:creationId xmlns:a16="http://schemas.microsoft.com/office/drawing/2014/main" id="{2C8A258E-7AF4-47DE-933A-47936A40C1ED}"/>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8" name="Line 81">
              <a:extLst>
                <a:ext uri="{FF2B5EF4-FFF2-40B4-BE49-F238E27FC236}">
                  <a16:creationId xmlns:a16="http://schemas.microsoft.com/office/drawing/2014/main" id="{75CE90F5-6725-41A2-BAE2-084FA7622D86}"/>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59" name="Line 82">
              <a:extLst>
                <a:ext uri="{FF2B5EF4-FFF2-40B4-BE49-F238E27FC236}">
                  <a16:creationId xmlns:a16="http://schemas.microsoft.com/office/drawing/2014/main" id="{0387C0DC-C961-4BE4-A014-29EC188864F7}"/>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0" name="Line 83">
              <a:extLst>
                <a:ext uri="{FF2B5EF4-FFF2-40B4-BE49-F238E27FC236}">
                  <a16:creationId xmlns:a16="http://schemas.microsoft.com/office/drawing/2014/main" id="{3D62BFA4-9B93-4A59-8D23-1D487FBF7B78}"/>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1" name="Line 84">
              <a:extLst>
                <a:ext uri="{FF2B5EF4-FFF2-40B4-BE49-F238E27FC236}">
                  <a16:creationId xmlns:a16="http://schemas.microsoft.com/office/drawing/2014/main" id="{B9098684-7FB3-4C0F-8E5D-EA9CECE01DEA}"/>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2" name="Line 85">
              <a:extLst>
                <a:ext uri="{FF2B5EF4-FFF2-40B4-BE49-F238E27FC236}">
                  <a16:creationId xmlns:a16="http://schemas.microsoft.com/office/drawing/2014/main" id="{F7B0296E-AA7D-427C-A907-FBD747238035}"/>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3" name="Line 86">
              <a:extLst>
                <a:ext uri="{FF2B5EF4-FFF2-40B4-BE49-F238E27FC236}">
                  <a16:creationId xmlns:a16="http://schemas.microsoft.com/office/drawing/2014/main" id="{FD96DEFB-3728-4450-8405-6C8FE074A19A}"/>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4" name="Line 87">
              <a:extLst>
                <a:ext uri="{FF2B5EF4-FFF2-40B4-BE49-F238E27FC236}">
                  <a16:creationId xmlns:a16="http://schemas.microsoft.com/office/drawing/2014/main" id="{B8F18F63-3AAD-46C3-8D2A-904AB7BD4BD9}"/>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65" name="Line 88">
              <a:extLst>
                <a:ext uri="{FF2B5EF4-FFF2-40B4-BE49-F238E27FC236}">
                  <a16:creationId xmlns:a16="http://schemas.microsoft.com/office/drawing/2014/main" id="{3EBE471C-2067-4AA3-9C71-B45C8C559541}"/>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69" name="Group 89">
            <a:extLst>
              <a:ext uri="{FF2B5EF4-FFF2-40B4-BE49-F238E27FC236}">
                <a16:creationId xmlns:a16="http://schemas.microsoft.com/office/drawing/2014/main" id="{899E4970-FBAF-406F-B21D-CD55456C671E}"/>
              </a:ext>
            </a:extLst>
          </p:cNvPr>
          <p:cNvGrpSpPr>
            <a:grpSpLocks/>
          </p:cNvGrpSpPr>
          <p:nvPr/>
        </p:nvGrpSpPr>
        <p:grpSpPr bwMode="auto">
          <a:xfrm rot="-5064170">
            <a:off x="5068442" y="2537936"/>
            <a:ext cx="2286000" cy="1719262"/>
            <a:chOff x="3813" y="1601"/>
            <a:chExt cx="1885" cy="655"/>
          </a:xfrm>
        </p:grpSpPr>
        <p:grpSp>
          <p:nvGrpSpPr>
            <p:cNvPr id="70" name="Group 90">
              <a:extLst>
                <a:ext uri="{FF2B5EF4-FFF2-40B4-BE49-F238E27FC236}">
                  <a16:creationId xmlns:a16="http://schemas.microsoft.com/office/drawing/2014/main" id="{FBA02EFA-6275-462B-99E4-0CD3F04123DD}"/>
                </a:ext>
              </a:extLst>
            </p:cNvPr>
            <p:cNvGrpSpPr>
              <a:grpSpLocks/>
            </p:cNvGrpSpPr>
            <p:nvPr/>
          </p:nvGrpSpPr>
          <p:grpSpPr bwMode="auto">
            <a:xfrm rot="10800000">
              <a:off x="3813" y="1601"/>
              <a:ext cx="1885" cy="650"/>
              <a:chOff x="1523" y="1632"/>
              <a:chExt cx="1885" cy="624"/>
            </a:xfrm>
          </p:grpSpPr>
          <p:sp>
            <p:nvSpPr>
              <p:cNvPr id="83" name="Line 91">
                <a:extLst>
                  <a:ext uri="{FF2B5EF4-FFF2-40B4-BE49-F238E27FC236}">
                    <a16:creationId xmlns:a16="http://schemas.microsoft.com/office/drawing/2014/main" id="{BE6629ED-D45B-4F64-8D01-7B6FAD565624}"/>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4" name="Line 92">
                <a:extLst>
                  <a:ext uri="{FF2B5EF4-FFF2-40B4-BE49-F238E27FC236}">
                    <a16:creationId xmlns:a16="http://schemas.microsoft.com/office/drawing/2014/main" id="{DDD8566A-5EB8-41CE-A014-7638A533CD22}"/>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5" name="Line 93">
                <a:extLst>
                  <a:ext uri="{FF2B5EF4-FFF2-40B4-BE49-F238E27FC236}">
                    <a16:creationId xmlns:a16="http://schemas.microsoft.com/office/drawing/2014/main" id="{94354058-E761-402F-AB4D-95194A8686EF}"/>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71" name="Line 94">
              <a:extLst>
                <a:ext uri="{FF2B5EF4-FFF2-40B4-BE49-F238E27FC236}">
                  <a16:creationId xmlns:a16="http://schemas.microsoft.com/office/drawing/2014/main" id="{467299A2-3C15-4642-931C-F896D176FC7D}"/>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2" name="Line 95">
              <a:extLst>
                <a:ext uri="{FF2B5EF4-FFF2-40B4-BE49-F238E27FC236}">
                  <a16:creationId xmlns:a16="http://schemas.microsoft.com/office/drawing/2014/main" id="{B7514469-4D1C-433F-BF19-2DF4AD8E2531}"/>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3" name="Line 96">
              <a:extLst>
                <a:ext uri="{FF2B5EF4-FFF2-40B4-BE49-F238E27FC236}">
                  <a16:creationId xmlns:a16="http://schemas.microsoft.com/office/drawing/2014/main" id="{5EFF34E5-6CE8-4954-B44D-29B4027D4279}"/>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4" name="Line 97">
              <a:extLst>
                <a:ext uri="{FF2B5EF4-FFF2-40B4-BE49-F238E27FC236}">
                  <a16:creationId xmlns:a16="http://schemas.microsoft.com/office/drawing/2014/main" id="{E152D3BA-21EB-48C8-A41F-42B0C0D4CC64}"/>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5" name="Line 98">
              <a:extLst>
                <a:ext uri="{FF2B5EF4-FFF2-40B4-BE49-F238E27FC236}">
                  <a16:creationId xmlns:a16="http://schemas.microsoft.com/office/drawing/2014/main" id="{E69E9871-72EA-4942-9E2F-7D46427C0F99}"/>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6" name="Line 99">
              <a:extLst>
                <a:ext uri="{FF2B5EF4-FFF2-40B4-BE49-F238E27FC236}">
                  <a16:creationId xmlns:a16="http://schemas.microsoft.com/office/drawing/2014/main" id="{1B30C27B-35CE-460F-9BEB-AFBE69E5FFF1}"/>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7" name="Line 100">
              <a:extLst>
                <a:ext uri="{FF2B5EF4-FFF2-40B4-BE49-F238E27FC236}">
                  <a16:creationId xmlns:a16="http://schemas.microsoft.com/office/drawing/2014/main" id="{494F6EEC-5FD0-4CE0-8117-3DAD4EA01654}"/>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8" name="Line 101">
              <a:extLst>
                <a:ext uri="{FF2B5EF4-FFF2-40B4-BE49-F238E27FC236}">
                  <a16:creationId xmlns:a16="http://schemas.microsoft.com/office/drawing/2014/main" id="{A034311D-052A-4A87-83D1-728DB0057839}"/>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79" name="Line 102">
              <a:extLst>
                <a:ext uri="{FF2B5EF4-FFF2-40B4-BE49-F238E27FC236}">
                  <a16:creationId xmlns:a16="http://schemas.microsoft.com/office/drawing/2014/main" id="{41D14D58-B07B-4BFC-BEA5-BCECBEFCAEF3}"/>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0" name="Line 103">
              <a:extLst>
                <a:ext uri="{FF2B5EF4-FFF2-40B4-BE49-F238E27FC236}">
                  <a16:creationId xmlns:a16="http://schemas.microsoft.com/office/drawing/2014/main" id="{B8589EE8-1004-4B1A-BCDE-74CCCF2D599E}"/>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1" name="Line 104">
              <a:extLst>
                <a:ext uri="{FF2B5EF4-FFF2-40B4-BE49-F238E27FC236}">
                  <a16:creationId xmlns:a16="http://schemas.microsoft.com/office/drawing/2014/main" id="{69193C9D-5D41-4944-A9B2-B85A72FC48CF}"/>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2" name="Line 105">
              <a:extLst>
                <a:ext uri="{FF2B5EF4-FFF2-40B4-BE49-F238E27FC236}">
                  <a16:creationId xmlns:a16="http://schemas.microsoft.com/office/drawing/2014/main" id="{042DC296-9B19-49F0-A84E-75CA12F0A8A3}"/>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86" name="Group 140">
            <a:extLst>
              <a:ext uri="{FF2B5EF4-FFF2-40B4-BE49-F238E27FC236}">
                <a16:creationId xmlns:a16="http://schemas.microsoft.com/office/drawing/2014/main" id="{27BDCDFB-BB59-4B31-8E10-7DAFA1D8DC1C}"/>
              </a:ext>
            </a:extLst>
          </p:cNvPr>
          <p:cNvGrpSpPr>
            <a:grpSpLocks/>
          </p:cNvGrpSpPr>
          <p:nvPr/>
        </p:nvGrpSpPr>
        <p:grpSpPr bwMode="auto">
          <a:xfrm rot="-9436539">
            <a:off x="2903886" y="2448242"/>
            <a:ext cx="2795587" cy="1604962"/>
            <a:chOff x="3813" y="1601"/>
            <a:chExt cx="1885" cy="655"/>
          </a:xfrm>
        </p:grpSpPr>
        <p:grpSp>
          <p:nvGrpSpPr>
            <p:cNvPr id="87" name="Group 141">
              <a:extLst>
                <a:ext uri="{FF2B5EF4-FFF2-40B4-BE49-F238E27FC236}">
                  <a16:creationId xmlns:a16="http://schemas.microsoft.com/office/drawing/2014/main" id="{B69764D8-3395-4A73-BB32-79FD350E405B}"/>
                </a:ext>
              </a:extLst>
            </p:cNvPr>
            <p:cNvGrpSpPr>
              <a:grpSpLocks/>
            </p:cNvGrpSpPr>
            <p:nvPr/>
          </p:nvGrpSpPr>
          <p:grpSpPr bwMode="auto">
            <a:xfrm rot="10800000">
              <a:off x="3813" y="1601"/>
              <a:ext cx="1885" cy="650"/>
              <a:chOff x="1523" y="1632"/>
              <a:chExt cx="1885" cy="624"/>
            </a:xfrm>
          </p:grpSpPr>
          <p:sp>
            <p:nvSpPr>
              <p:cNvPr id="100" name="Line 142">
                <a:extLst>
                  <a:ext uri="{FF2B5EF4-FFF2-40B4-BE49-F238E27FC236}">
                    <a16:creationId xmlns:a16="http://schemas.microsoft.com/office/drawing/2014/main" id="{222D71FE-BDD0-4F7A-9A05-6C9C169BE1B3}"/>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1" name="Line 143">
                <a:extLst>
                  <a:ext uri="{FF2B5EF4-FFF2-40B4-BE49-F238E27FC236}">
                    <a16:creationId xmlns:a16="http://schemas.microsoft.com/office/drawing/2014/main" id="{EFA30764-754D-4D56-A273-5534DC4C449A}"/>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2" name="Line 144">
                <a:extLst>
                  <a:ext uri="{FF2B5EF4-FFF2-40B4-BE49-F238E27FC236}">
                    <a16:creationId xmlns:a16="http://schemas.microsoft.com/office/drawing/2014/main" id="{4C6D0F70-DFFB-4B4D-86B4-9F30E111AF0C}"/>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88" name="Line 145">
              <a:extLst>
                <a:ext uri="{FF2B5EF4-FFF2-40B4-BE49-F238E27FC236}">
                  <a16:creationId xmlns:a16="http://schemas.microsoft.com/office/drawing/2014/main" id="{749A231E-9A19-442F-AE48-FB81FF172792}"/>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89" name="Line 146">
              <a:extLst>
                <a:ext uri="{FF2B5EF4-FFF2-40B4-BE49-F238E27FC236}">
                  <a16:creationId xmlns:a16="http://schemas.microsoft.com/office/drawing/2014/main" id="{283FDD5C-6492-45A6-85D3-5E4F6D60069B}"/>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0" name="Line 147">
              <a:extLst>
                <a:ext uri="{FF2B5EF4-FFF2-40B4-BE49-F238E27FC236}">
                  <a16:creationId xmlns:a16="http://schemas.microsoft.com/office/drawing/2014/main" id="{3F38B8C1-8E6A-4AE1-8A3D-46F4366861A8}"/>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1" name="Line 148">
              <a:extLst>
                <a:ext uri="{FF2B5EF4-FFF2-40B4-BE49-F238E27FC236}">
                  <a16:creationId xmlns:a16="http://schemas.microsoft.com/office/drawing/2014/main" id="{9F9A40DF-4746-4EE7-A1D6-BB57CC83D1E9}"/>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2" name="Line 149">
              <a:extLst>
                <a:ext uri="{FF2B5EF4-FFF2-40B4-BE49-F238E27FC236}">
                  <a16:creationId xmlns:a16="http://schemas.microsoft.com/office/drawing/2014/main" id="{8540D90E-2FAB-4CD2-962C-24FDA116674F}"/>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3" name="Line 150">
              <a:extLst>
                <a:ext uri="{FF2B5EF4-FFF2-40B4-BE49-F238E27FC236}">
                  <a16:creationId xmlns:a16="http://schemas.microsoft.com/office/drawing/2014/main" id="{0A13E416-D8CA-42DB-AD5D-566E9C3090E9}"/>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4" name="Line 151">
              <a:extLst>
                <a:ext uri="{FF2B5EF4-FFF2-40B4-BE49-F238E27FC236}">
                  <a16:creationId xmlns:a16="http://schemas.microsoft.com/office/drawing/2014/main" id="{A9CDD992-136D-4FF5-8026-92B446DA9C20}"/>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5" name="Line 152">
              <a:extLst>
                <a:ext uri="{FF2B5EF4-FFF2-40B4-BE49-F238E27FC236}">
                  <a16:creationId xmlns:a16="http://schemas.microsoft.com/office/drawing/2014/main" id="{029E3837-BD91-47A8-8BB1-A7385B7D4EBE}"/>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6" name="Line 153">
              <a:extLst>
                <a:ext uri="{FF2B5EF4-FFF2-40B4-BE49-F238E27FC236}">
                  <a16:creationId xmlns:a16="http://schemas.microsoft.com/office/drawing/2014/main" id="{ABA90AEF-A35B-4C52-A09A-79CA90625C69}"/>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7" name="Line 154">
              <a:extLst>
                <a:ext uri="{FF2B5EF4-FFF2-40B4-BE49-F238E27FC236}">
                  <a16:creationId xmlns:a16="http://schemas.microsoft.com/office/drawing/2014/main" id="{4791770F-30C2-429E-85A8-AD53E0CAF721}"/>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8" name="Line 155">
              <a:extLst>
                <a:ext uri="{FF2B5EF4-FFF2-40B4-BE49-F238E27FC236}">
                  <a16:creationId xmlns:a16="http://schemas.microsoft.com/office/drawing/2014/main" id="{044B7DD2-43AA-4AC8-A540-3285119AC04B}"/>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99" name="Line 156">
              <a:extLst>
                <a:ext uri="{FF2B5EF4-FFF2-40B4-BE49-F238E27FC236}">
                  <a16:creationId xmlns:a16="http://schemas.microsoft.com/office/drawing/2014/main" id="{B6F864F7-85B1-414B-82FB-88BDED631F09}"/>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grpSp>
        <p:nvGrpSpPr>
          <p:cNvPr id="103" name="Group 174">
            <a:extLst>
              <a:ext uri="{FF2B5EF4-FFF2-40B4-BE49-F238E27FC236}">
                <a16:creationId xmlns:a16="http://schemas.microsoft.com/office/drawing/2014/main" id="{283C1F6B-2AC5-47A8-8833-284C85544A26}"/>
              </a:ext>
            </a:extLst>
          </p:cNvPr>
          <p:cNvGrpSpPr>
            <a:grpSpLocks/>
          </p:cNvGrpSpPr>
          <p:nvPr/>
        </p:nvGrpSpPr>
        <p:grpSpPr bwMode="auto">
          <a:xfrm rot="-2008425">
            <a:off x="5267673" y="3491229"/>
            <a:ext cx="3303588" cy="1152525"/>
            <a:chOff x="3813" y="1601"/>
            <a:chExt cx="1885" cy="655"/>
          </a:xfrm>
        </p:grpSpPr>
        <p:grpSp>
          <p:nvGrpSpPr>
            <p:cNvPr id="104" name="Group 175">
              <a:extLst>
                <a:ext uri="{FF2B5EF4-FFF2-40B4-BE49-F238E27FC236}">
                  <a16:creationId xmlns:a16="http://schemas.microsoft.com/office/drawing/2014/main" id="{13CFD415-C930-474C-847E-398A2DCEDC6B}"/>
                </a:ext>
              </a:extLst>
            </p:cNvPr>
            <p:cNvGrpSpPr>
              <a:grpSpLocks/>
            </p:cNvGrpSpPr>
            <p:nvPr/>
          </p:nvGrpSpPr>
          <p:grpSpPr bwMode="auto">
            <a:xfrm rot="10800000">
              <a:off x="3813" y="1601"/>
              <a:ext cx="1885" cy="650"/>
              <a:chOff x="1523" y="1632"/>
              <a:chExt cx="1885" cy="624"/>
            </a:xfrm>
          </p:grpSpPr>
          <p:sp>
            <p:nvSpPr>
              <p:cNvPr id="117" name="Line 176">
                <a:extLst>
                  <a:ext uri="{FF2B5EF4-FFF2-40B4-BE49-F238E27FC236}">
                    <a16:creationId xmlns:a16="http://schemas.microsoft.com/office/drawing/2014/main" id="{57534AC7-AB6F-40D3-A617-55F06BD69D16}"/>
                  </a:ext>
                </a:extLst>
              </p:cNvPr>
              <p:cNvSpPr>
                <a:spLocks noChangeShapeType="1"/>
              </p:cNvSpPr>
              <p:nvPr/>
            </p:nvSpPr>
            <p:spPr bwMode="auto">
              <a:xfrm>
                <a:off x="1523" y="1632"/>
                <a:ext cx="134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8" name="Line 177">
                <a:extLst>
                  <a:ext uri="{FF2B5EF4-FFF2-40B4-BE49-F238E27FC236}">
                    <a16:creationId xmlns:a16="http://schemas.microsoft.com/office/drawing/2014/main" id="{6B368BC0-6CB5-4711-A925-4EDFE9D24B98}"/>
                  </a:ext>
                </a:extLst>
              </p:cNvPr>
              <p:cNvSpPr>
                <a:spLocks noChangeShapeType="1"/>
              </p:cNvSpPr>
              <p:nvPr/>
            </p:nvSpPr>
            <p:spPr bwMode="auto">
              <a:xfrm>
                <a:off x="2880" y="1632"/>
                <a:ext cx="528" cy="62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9" name="Line 178">
                <a:extLst>
                  <a:ext uri="{FF2B5EF4-FFF2-40B4-BE49-F238E27FC236}">
                    <a16:creationId xmlns:a16="http://schemas.microsoft.com/office/drawing/2014/main" id="{9061EE64-B64F-4E93-B7BB-57589A51E961}"/>
                  </a:ext>
                </a:extLst>
              </p:cNvPr>
              <p:cNvSpPr>
                <a:spLocks noChangeShapeType="1"/>
              </p:cNvSpPr>
              <p:nvPr/>
            </p:nvSpPr>
            <p:spPr bwMode="auto">
              <a:xfrm>
                <a:off x="1549" y="1637"/>
                <a:ext cx="1846" cy="61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05" name="Line 179">
              <a:extLst>
                <a:ext uri="{FF2B5EF4-FFF2-40B4-BE49-F238E27FC236}">
                  <a16:creationId xmlns:a16="http://schemas.microsoft.com/office/drawing/2014/main" id="{53343D1C-7F8C-4C84-B870-E2FE4EA395BC}"/>
                </a:ext>
              </a:extLst>
            </p:cNvPr>
            <p:cNvSpPr>
              <a:spLocks noChangeShapeType="1"/>
            </p:cNvSpPr>
            <p:nvPr/>
          </p:nvSpPr>
          <p:spPr bwMode="auto">
            <a:xfrm>
              <a:off x="3984" y="1667"/>
              <a:ext cx="480" cy="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6" name="Line 180">
              <a:extLst>
                <a:ext uri="{FF2B5EF4-FFF2-40B4-BE49-F238E27FC236}">
                  <a16:creationId xmlns:a16="http://schemas.microsoft.com/office/drawing/2014/main" id="{F88C2EE8-355C-4354-BDC1-0D585B8E4454}"/>
                </a:ext>
              </a:extLst>
            </p:cNvPr>
            <p:cNvSpPr>
              <a:spLocks noChangeShapeType="1"/>
            </p:cNvSpPr>
            <p:nvPr/>
          </p:nvSpPr>
          <p:spPr bwMode="auto">
            <a:xfrm>
              <a:off x="4102" y="1702"/>
              <a:ext cx="445" cy="54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7" name="Line 181">
              <a:extLst>
                <a:ext uri="{FF2B5EF4-FFF2-40B4-BE49-F238E27FC236}">
                  <a16:creationId xmlns:a16="http://schemas.microsoft.com/office/drawing/2014/main" id="{9E30A98D-3049-476C-83AE-8F7D8F33A659}"/>
                </a:ext>
              </a:extLst>
            </p:cNvPr>
            <p:cNvSpPr>
              <a:spLocks noChangeShapeType="1"/>
            </p:cNvSpPr>
            <p:nvPr/>
          </p:nvSpPr>
          <p:spPr bwMode="auto">
            <a:xfrm>
              <a:off x="4224" y="1728"/>
              <a:ext cx="419" cy="51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8" name="Line 182">
              <a:extLst>
                <a:ext uri="{FF2B5EF4-FFF2-40B4-BE49-F238E27FC236}">
                  <a16:creationId xmlns:a16="http://schemas.microsoft.com/office/drawing/2014/main" id="{6E56E9CB-1E8A-4D62-B1DA-BB348FA964C0}"/>
                </a:ext>
              </a:extLst>
            </p:cNvPr>
            <p:cNvSpPr>
              <a:spLocks noChangeShapeType="1"/>
            </p:cNvSpPr>
            <p:nvPr/>
          </p:nvSpPr>
          <p:spPr bwMode="auto">
            <a:xfrm>
              <a:off x="4342" y="1772"/>
              <a:ext cx="397" cy="4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09" name="Line 183">
              <a:extLst>
                <a:ext uri="{FF2B5EF4-FFF2-40B4-BE49-F238E27FC236}">
                  <a16:creationId xmlns:a16="http://schemas.microsoft.com/office/drawing/2014/main" id="{DAAE753A-9BE8-4901-99E5-938EA1DE3703}"/>
                </a:ext>
              </a:extLst>
            </p:cNvPr>
            <p:cNvSpPr>
              <a:spLocks noChangeShapeType="1"/>
            </p:cNvSpPr>
            <p:nvPr/>
          </p:nvSpPr>
          <p:spPr bwMode="auto">
            <a:xfrm>
              <a:off x="4464" y="1824"/>
              <a:ext cx="336" cy="43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0" name="Line 184">
              <a:extLst>
                <a:ext uri="{FF2B5EF4-FFF2-40B4-BE49-F238E27FC236}">
                  <a16:creationId xmlns:a16="http://schemas.microsoft.com/office/drawing/2014/main" id="{E9B4CB92-6867-48BF-A122-104CE48D2DFD}"/>
                </a:ext>
              </a:extLst>
            </p:cNvPr>
            <p:cNvSpPr>
              <a:spLocks noChangeShapeType="1"/>
            </p:cNvSpPr>
            <p:nvPr/>
          </p:nvSpPr>
          <p:spPr bwMode="auto">
            <a:xfrm>
              <a:off x="4547" y="1837"/>
              <a:ext cx="326" cy="41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1" name="Line 185">
              <a:extLst>
                <a:ext uri="{FF2B5EF4-FFF2-40B4-BE49-F238E27FC236}">
                  <a16:creationId xmlns:a16="http://schemas.microsoft.com/office/drawing/2014/main" id="{7A5ABF26-B371-4BA5-BDF3-8763E1C7E9E3}"/>
                </a:ext>
              </a:extLst>
            </p:cNvPr>
            <p:cNvSpPr>
              <a:spLocks noChangeShapeType="1"/>
            </p:cNvSpPr>
            <p:nvPr/>
          </p:nvSpPr>
          <p:spPr bwMode="auto">
            <a:xfrm>
              <a:off x="4678" y="1894"/>
              <a:ext cx="301" cy="3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2" name="Line 186">
              <a:extLst>
                <a:ext uri="{FF2B5EF4-FFF2-40B4-BE49-F238E27FC236}">
                  <a16:creationId xmlns:a16="http://schemas.microsoft.com/office/drawing/2014/main" id="{965A28E6-F4FD-4890-8D43-1B1CDEB0FC08}"/>
                </a:ext>
              </a:extLst>
            </p:cNvPr>
            <p:cNvSpPr>
              <a:spLocks noChangeShapeType="1"/>
            </p:cNvSpPr>
            <p:nvPr/>
          </p:nvSpPr>
          <p:spPr bwMode="auto">
            <a:xfrm>
              <a:off x="4787" y="1920"/>
              <a:ext cx="288" cy="3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3" name="Line 187">
              <a:extLst>
                <a:ext uri="{FF2B5EF4-FFF2-40B4-BE49-F238E27FC236}">
                  <a16:creationId xmlns:a16="http://schemas.microsoft.com/office/drawing/2014/main" id="{26E00D7C-46D7-4932-9574-95C52726A13C}"/>
                </a:ext>
              </a:extLst>
            </p:cNvPr>
            <p:cNvSpPr>
              <a:spLocks noChangeShapeType="1"/>
            </p:cNvSpPr>
            <p:nvPr/>
          </p:nvSpPr>
          <p:spPr bwMode="auto">
            <a:xfrm>
              <a:off x="4944" y="1994"/>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4" name="Line 188">
              <a:extLst>
                <a:ext uri="{FF2B5EF4-FFF2-40B4-BE49-F238E27FC236}">
                  <a16:creationId xmlns:a16="http://schemas.microsoft.com/office/drawing/2014/main" id="{88817B91-57C4-480D-98A1-711311E0D813}"/>
                </a:ext>
              </a:extLst>
            </p:cNvPr>
            <p:cNvSpPr>
              <a:spLocks noChangeShapeType="1"/>
            </p:cNvSpPr>
            <p:nvPr/>
          </p:nvSpPr>
          <p:spPr bwMode="auto">
            <a:xfrm>
              <a:off x="5053" y="2016"/>
              <a:ext cx="192"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5" name="Line 189">
              <a:extLst>
                <a:ext uri="{FF2B5EF4-FFF2-40B4-BE49-F238E27FC236}">
                  <a16:creationId xmlns:a16="http://schemas.microsoft.com/office/drawing/2014/main" id="{9700F627-806B-4258-BD2C-7B2C0233E681}"/>
                </a:ext>
              </a:extLst>
            </p:cNvPr>
            <p:cNvSpPr>
              <a:spLocks noChangeShapeType="1"/>
            </p:cNvSpPr>
            <p:nvPr/>
          </p:nvSpPr>
          <p:spPr bwMode="auto">
            <a:xfrm>
              <a:off x="5184" y="2064"/>
              <a:ext cx="144" cy="1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sp>
          <p:nvSpPr>
            <p:cNvPr id="116" name="Line 190">
              <a:extLst>
                <a:ext uri="{FF2B5EF4-FFF2-40B4-BE49-F238E27FC236}">
                  <a16:creationId xmlns:a16="http://schemas.microsoft.com/office/drawing/2014/main" id="{59A3C891-0F48-4F41-89EF-4D9716CE3031}"/>
                </a:ext>
              </a:extLst>
            </p:cNvPr>
            <p:cNvSpPr>
              <a:spLocks noChangeShapeType="1"/>
            </p:cNvSpPr>
            <p:nvPr/>
          </p:nvSpPr>
          <p:spPr bwMode="auto">
            <a:xfrm>
              <a:off x="5328" y="2112"/>
              <a:ext cx="96" cy="1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ysClr val="windowText" lastClr="000000"/>
                </a:solidFill>
              </a:endParaRPr>
            </a:p>
          </p:txBody>
        </p:sp>
      </p:grpSp>
      <p:sp>
        <p:nvSpPr>
          <p:cNvPr id="120" name="Text Box 124">
            <a:extLst>
              <a:ext uri="{FF2B5EF4-FFF2-40B4-BE49-F238E27FC236}">
                <a16:creationId xmlns:a16="http://schemas.microsoft.com/office/drawing/2014/main" id="{82351FC5-6849-4153-9C58-5432396C0CE4}"/>
              </a:ext>
            </a:extLst>
          </p:cNvPr>
          <p:cNvSpPr txBox="1">
            <a:spLocks noChangeArrowheads="1"/>
          </p:cNvSpPr>
          <p:nvPr/>
        </p:nvSpPr>
        <p:spPr bwMode="auto">
          <a:xfrm>
            <a:off x="5747390" y="5939348"/>
            <a:ext cx="7620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(B)</a:t>
            </a:r>
          </a:p>
        </p:txBody>
      </p:sp>
      <p:sp>
        <p:nvSpPr>
          <p:cNvPr id="121" name="Text Box 125">
            <a:extLst>
              <a:ext uri="{FF2B5EF4-FFF2-40B4-BE49-F238E27FC236}">
                <a16:creationId xmlns:a16="http://schemas.microsoft.com/office/drawing/2014/main" id="{EDE3755C-E1AB-4EB4-890A-89AF8DE49C15}"/>
              </a:ext>
            </a:extLst>
          </p:cNvPr>
          <p:cNvSpPr txBox="1">
            <a:spLocks noChangeArrowheads="1"/>
          </p:cNvSpPr>
          <p:nvPr/>
        </p:nvSpPr>
        <p:spPr bwMode="auto">
          <a:xfrm>
            <a:off x="8119721" y="5921421"/>
            <a:ext cx="762000" cy="519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(A)</a:t>
            </a:r>
          </a:p>
        </p:txBody>
      </p:sp>
      <p:sp>
        <p:nvSpPr>
          <p:cNvPr id="122" name="Text Box 126">
            <a:extLst>
              <a:ext uri="{FF2B5EF4-FFF2-40B4-BE49-F238E27FC236}">
                <a16:creationId xmlns:a16="http://schemas.microsoft.com/office/drawing/2014/main" id="{F4C9E5D2-4047-4197-AFEC-6431778DB69D}"/>
              </a:ext>
            </a:extLst>
          </p:cNvPr>
          <p:cNvSpPr txBox="1">
            <a:spLocks noChangeArrowheads="1"/>
          </p:cNvSpPr>
          <p:nvPr/>
        </p:nvSpPr>
        <p:spPr bwMode="auto">
          <a:xfrm>
            <a:off x="8206891" y="5516530"/>
            <a:ext cx="762000" cy="519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ysClr val="windowText" lastClr="000000"/>
                </a:solidFill>
              </a:rPr>
              <a:t>K</a:t>
            </a:r>
          </a:p>
        </p:txBody>
      </p:sp>
      <p:sp>
        <p:nvSpPr>
          <p:cNvPr id="124" name="TextBox 123">
            <a:extLst>
              <a:ext uri="{FF2B5EF4-FFF2-40B4-BE49-F238E27FC236}">
                <a16:creationId xmlns:a16="http://schemas.microsoft.com/office/drawing/2014/main" id="{19B9EAF6-5773-4FCE-B5A7-D1E6B026D23A}"/>
              </a:ext>
            </a:extLst>
          </p:cNvPr>
          <p:cNvSpPr txBox="1"/>
          <p:nvPr/>
        </p:nvSpPr>
        <p:spPr>
          <a:xfrm>
            <a:off x="4949102" y="959211"/>
            <a:ext cx="588825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Ghép</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với hình tứ giác AMCD.</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4" name="图片 12">
            <a:extLst>
              <a:ext uri="{FF2B5EF4-FFF2-40B4-BE49-F238E27FC236}">
                <a16:creationId xmlns:a16="http://schemas.microsoft.com/office/drawing/2014/main" id="{C01E8037-2C5A-448F-A2ED-6E8E941D157A}"/>
              </a:ext>
            </a:extLst>
          </p:cNvPr>
          <p:cNvPicPr>
            <a:picLocks noChangeAspect="1"/>
          </p:cNvPicPr>
          <p:nvPr/>
        </p:nvPicPr>
        <p:blipFill rotWithShape="1">
          <a:blip r:embed="rId3">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239119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barn(inVertical)">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5" presetClass="exit" presetSubtype="10" fill="hold" nodeType="withEffect">
                                  <p:stCondLst>
                                    <p:cond delay="0"/>
                                  </p:stCondLst>
                                  <p:childTnLst>
                                    <p:animEffect transition="out" filter="checkerboard(across)">
                                      <p:cBhvr>
                                        <p:cTn id="16" dur="1000"/>
                                        <p:tgtEl>
                                          <p:spTgt spid="86"/>
                                        </p:tgtEl>
                                      </p:cBhvr>
                                    </p:animEffect>
                                    <p:set>
                                      <p:cBhvr>
                                        <p:cTn id="17" dur="1" fill="hold">
                                          <p:stCondLst>
                                            <p:cond delay="999"/>
                                          </p:stCondLst>
                                        </p:cTn>
                                        <p:tgtEl>
                                          <p:spTgt spid="86"/>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childTnLst>
                                </p:cTn>
                              </p:par>
                              <p:par>
                                <p:cTn id="24" presetID="8" presetClass="exit" presetSubtype="32" fill="hold" nodeType="withEffect">
                                  <p:stCondLst>
                                    <p:cond delay="0"/>
                                  </p:stCondLst>
                                  <p:childTnLst>
                                    <p:animEffect transition="out" filter="diamond(out)">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9"/>
                                        </p:tgtEl>
                                        <p:attrNameLst>
                                          <p:attrName>style.visibility</p:attrName>
                                        </p:attrNameLst>
                                      </p:cBhvr>
                                      <p:to>
                                        <p:strVal val="hidden"/>
                                      </p:to>
                                    </p:se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dissolve">
                                      <p:cBhvr>
                                        <p:cTn id="32" dur="500"/>
                                        <p:tgtEl>
                                          <p:spTgt spid="103"/>
                                        </p:tgtEl>
                                      </p:cBhvr>
                                    </p:animEffec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par>
                          <p:cTn id="36" fill="hold">
                            <p:stCondLst>
                              <p:cond delay="2000"/>
                            </p:stCondLst>
                            <p:childTnLst>
                              <p:par>
                                <p:cTn id="37" presetID="3" presetClass="exit" presetSubtype="10" fill="hold" grpId="0" nodeType="afterEffect">
                                  <p:stCondLst>
                                    <p:cond delay="0"/>
                                  </p:stCondLst>
                                  <p:childTnLst>
                                    <p:animEffect transition="out" filter="blinds(horizontal)">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par>
                                <p:cTn id="40" presetID="14" presetClass="exit" presetSubtype="10" fill="hold" nodeType="withEffect">
                                  <p:stCondLst>
                                    <p:cond delay="0"/>
                                  </p:stCondLst>
                                  <p:childTnLst>
                                    <p:animEffect transition="out" filter="randombar(horizontal)">
                                      <p:cBhvr>
                                        <p:cTn id="41" dur="1000"/>
                                        <p:tgtEl>
                                          <p:spTgt spid="103"/>
                                        </p:tgtEl>
                                      </p:cBhvr>
                                    </p:animEffect>
                                    <p:set>
                                      <p:cBhvr>
                                        <p:cTn id="42" dur="1" fill="hold">
                                          <p:stCondLst>
                                            <p:cond delay="999"/>
                                          </p:stCondLst>
                                        </p:cTn>
                                        <p:tgtEl>
                                          <p:spTgt spid="10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par>
                          <p:cTn id="48" fill="hold">
                            <p:stCondLst>
                              <p:cond delay="3000"/>
                            </p:stCondLst>
                            <p:childTnLst>
                              <p:par>
                                <p:cTn id="49" presetID="1" presetClass="entr" presetSubtype="0" fill="hold" grpId="0" nodeType="afterEffect">
                                  <p:stCondLst>
                                    <p:cond delay="0"/>
                                  </p:stCondLst>
                                  <p:childTnLst>
                                    <p:set>
                                      <p:cBhvr>
                                        <p:cTn id="50" dur="1" fill="hold">
                                          <p:stCondLst>
                                            <p:cond delay="0"/>
                                          </p:stCondLst>
                                        </p:cTn>
                                        <p:tgtEl>
                                          <p:spTgt spid="122"/>
                                        </p:tgtEl>
                                        <p:attrNameLst>
                                          <p:attrName>style.visibility</p:attrName>
                                        </p:attrNameLst>
                                      </p:cBhvr>
                                      <p:to>
                                        <p:strVal val="visible"/>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2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P spid="34" grpId="1"/>
      <p:bldP spid="120" grpId="0"/>
      <p:bldP spid="121" grpId="0"/>
      <p:bldP spid="122" grpId="0"/>
      <p:bldP spid="1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2006CC5-4A4D-49DD-8CA4-A02661DDDABF}"/>
              </a:ext>
            </a:extLst>
          </p:cNvPr>
          <p:cNvPicPr>
            <a:picLocks noChangeAspect="1"/>
          </p:cNvPicPr>
          <p:nvPr/>
        </p:nvPicPr>
        <p:blipFill>
          <a:blip r:embed="rId2"/>
          <a:stretch>
            <a:fillRect/>
          </a:stretch>
        </p:blipFill>
        <p:spPr>
          <a:xfrm>
            <a:off x="0" y="0"/>
            <a:ext cx="12192000" cy="6858000"/>
          </a:xfrm>
          <a:prstGeom prst="rect">
            <a:avLst/>
          </a:prstGeom>
        </p:spPr>
      </p:pic>
      <p:sp>
        <p:nvSpPr>
          <p:cNvPr id="43" name="Rectangle 42">
            <a:extLst>
              <a:ext uri="{FF2B5EF4-FFF2-40B4-BE49-F238E27FC236}">
                <a16:creationId xmlns:a16="http://schemas.microsoft.com/office/drawing/2014/main" id="{7B683597-2AFA-4D92-BE01-C6376F6A8472}"/>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ne 51">
            <a:extLst>
              <a:ext uri="{FF2B5EF4-FFF2-40B4-BE49-F238E27FC236}">
                <a16:creationId xmlns:a16="http://schemas.microsoft.com/office/drawing/2014/main" id="{5621B4E5-3AD1-4019-94A1-F177A2A0A0B9}"/>
              </a:ext>
            </a:extLst>
          </p:cNvPr>
          <p:cNvSpPr>
            <a:spLocks noChangeShapeType="1"/>
          </p:cNvSpPr>
          <p:nvPr/>
        </p:nvSpPr>
        <p:spPr bwMode="auto">
          <a:xfrm>
            <a:off x="2613440" y="5141530"/>
            <a:ext cx="228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 name="Line 52">
            <a:extLst>
              <a:ext uri="{FF2B5EF4-FFF2-40B4-BE49-F238E27FC236}">
                <a16:creationId xmlns:a16="http://schemas.microsoft.com/office/drawing/2014/main" id="{D63B3556-D161-4A4C-B095-0BC1CAD692C2}"/>
              </a:ext>
            </a:extLst>
          </p:cNvPr>
          <p:cNvSpPr>
            <a:spLocks noChangeShapeType="1"/>
          </p:cNvSpPr>
          <p:nvPr/>
        </p:nvSpPr>
        <p:spPr bwMode="auto">
          <a:xfrm>
            <a:off x="2842040" y="5141530"/>
            <a:ext cx="0" cy="22860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nvGrpSpPr>
          <p:cNvPr id="6" name="Group 195">
            <a:extLst>
              <a:ext uri="{FF2B5EF4-FFF2-40B4-BE49-F238E27FC236}">
                <a16:creationId xmlns:a16="http://schemas.microsoft.com/office/drawing/2014/main" id="{6858296B-F404-4CA3-B08C-CC8AEC858902}"/>
              </a:ext>
            </a:extLst>
          </p:cNvPr>
          <p:cNvGrpSpPr>
            <a:grpSpLocks/>
          </p:cNvGrpSpPr>
          <p:nvPr/>
        </p:nvGrpSpPr>
        <p:grpSpPr bwMode="auto">
          <a:xfrm>
            <a:off x="1051340" y="2939667"/>
            <a:ext cx="5756275" cy="2979738"/>
            <a:chOff x="262" y="1090"/>
            <a:chExt cx="3626" cy="1877"/>
          </a:xfrm>
        </p:grpSpPr>
        <p:grpSp>
          <p:nvGrpSpPr>
            <p:cNvPr id="7" name="Group 7">
              <a:extLst>
                <a:ext uri="{FF2B5EF4-FFF2-40B4-BE49-F238E27FC236}">
                  <a16:creationId xmlns:a16="http://schemas.microsoft.com/office/drawing/2014/main" id="{9EF4D9A5-052E-42B8-B320-CE470FD2CFD4}"/>
                </a:ext>
              </a:extLst>
            </p:cNvPr>
            <p:cNvGrpSpPr>
              <a:grpSpLocks/>
            </p:cNvGrpSpPr>
            <p:nvPr/>
          </p:nvGrpSpPr>
          <p:grpSpPr bwMode="auto">
            <a:xfrm>
              <a:off x="581" y="1330"/>
              <a:ext cx="3108" cy="1296"/>
              <a:chOff x="1344" y="2928"/>
              <a:chExt cx="3108" cy="1296"/>
            </a:xfrm>
          </p:grpSpPr>
          <p:sp>
            <p:nvSpPr>
              <p:cNvPr id="13" name="Line 8">
                <a:extLst>
                  <a:ext uri="{FF2B5EF4-FFF2-40B4-BE49-F238E27FC236}">
                    <a16:creationId xmlns:a16="http://schemas.microsoft.com/office/drawing/2014/main" id="{8A33B052-6C9F-4B64-A4DF-D8702893391D}"/>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4" name="Line 9">
                <a:extLst>
                  <a:ext uri="{FF2B5EF4-FFF2-40B4-BE49-F238E27FC236}">
                    <a16:creationId xmlns:a16="http://schemas.microsoft.com/office/drawing/2014/main" id="{4D6461DD-2144-4D6D-B60D-5FFCB385BDCB}"/>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5" name="Line 10">
                <a:extLst>
                  <a:ext uri="{FF2B5EF4-FFF2-40B4-BE49-F238E27FC236}">
                    <a16:creationId xmlns:a16="http://schemas.microsoft.com/office/drawing/2014/main" id="{E43791E3-C80D-475B-8C76-83915BB52437}"/>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16" name="Line 11">
                <a:extLst>
                  <a:ext uri="{FF2B5EF4-FFF2-40B4-BE49-F238E27FC236}">
                    <a16:creationId xmlns:a16="http://schemas.microsoft.com/office/drawing/2014/main" id="{53066C64-86A6-4E3C-A477-30AB15C7534D}"/>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8" name="Line 12">
              <a:extLst>
                <a:ext uri="{FF2B5EF4-FFF2-40B4-BE49-F238E27FC236}">
                  <a16:creationId xmlns:a16="http://schemas.microsoft.com/office/drawing/2014/main" id="{B062FD98-0E8D-426A-AFCC-5EAF38C19223}"/>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 name="Text Box 47">
              <a:extLst>
                <a:ext uri="{FF2B5EF4-FFF2-40B4-BE49-F238E27FC236}">
                  <a16:creationId xmlns:a16="http://schemas.microsoft.com/office/drawing/2014/main" id="{E13047AF-52C2-4D88-A6FA-357D94F8BFBF}"/>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A</a:t>
              </a:r>
            </a:p>
          </p:txBody>
        </p:sp>
        <p:sp>
          <p:nvSpPr>
            <p:cNvPr id="10" name="Text Box 49">
              <a:extLst>
                <a:ext uri="{FF2B5EF4-FFF2-40B4-BE49-F238E27FC236}">
                  <a16:creationId xmlns:a16="http://schemas.microsoft.com/office/drawing/2014/main" id="{F0061B71-420B-42DD-AC3A-3BE3005B71B0}"/>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C</a:t>
              </a:r>
            </a:p>
          </p:txBody>
        </p:sp>
        <p:sp>
          <p:nvSpPr>
            <p:cNvPr id="11" name="Text Box 50">
              <a:extLst>
                <a:ext uri="{FF2B5EF4-FFF2-40B4-BE49-F238E27FC236}">
                  <a16:creationId xmlns:a16="http://schemas.microsoft.com/office/drawing/2014/main" id="{3323B0A0-6B6D-4079-A5E4-2F318EA7ADC7}"/>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D</a:t>
              </a:r>
            </a:p>
          </p:txBody>
        </p:sp>
        <p:sp>
          <p:nvSpPr>
            <p:cNvPr id="12" name="Text Box 53">
              <a:extLst>
                <a:ext uri="{FF2B5EF4-FFF2-40B4-BE49-F238E27FC236}">
                  <a16:creationId xmlns:a16="http://schemas.microsoft.com/office/drawing/2014/main" id="{3E961B79-342F-455D-8121-52550308A6ED}"/>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H</a:t>
              </a:r>
            </a:p>
          </p:txBody>
        </p:sp>
      </p:grpSp>
      <p:grpSp>
        <p:nvGrpSpPr>
          <p:cNvPr id="17" name="Group 55">
            <a:extLst>
              <a:ext uri="{FF2B5EF4-FFF2-40B4-BE49-F238E27FC236}">
                <a16:creationId xmlns:a16="http://schemas.microsoft.com/office/drawing/2014/main" id="{4BAE4E08-EF55-4B2E-81E7-EA50628E7D1D}"/>
              </a:ext>
            </a:extLst>
          </p:cNvPr>
          <p:cNvGrpSpPr>
            <a:grpSpLocks/>
          </p:cNvGrpSpPr>
          <p:nvPr/>
        </p:nvGrpSpPr>
        <p:grpSpPr bwMode="auto">
          <a:xfrm>
            <a:off x="5645565" y="4358892"/>
            <a:ext cx="3109913" cy="1038225"/>
            <a:chOff x="3813" y="1601"/>
            <a:chExt cx="1885" cy="655"/>
          </a:xfrm>
        </p:grpSpPr>
        <p:grpSp>
          <p:nvGrpSpPr>
            <p:cNvPr id="18" name="Group 56">
              <a:extLst>
                <a:ext uri="{FF2B5EF4-FFF2-40B4-BE49-F238E27FC236}">
                  <a16:creationId xmlns:a16="http://schemas.microsoft.com/office/drawing/2014/main" id="{CADAFC79-D680-4347-907C-0DAD4A23411F}"/>
                </a:ext>
              </a:extLst>
            </p:cNvPr>
            <p:cNvGrpSpPr>
              <a:grpSpLocks/>
            </p:cNvGrpSpPr>
            <p:nvPr/>
          </p:nvGrpSpPr>
          <p:grpSpPr bwMode="auto">
            <a:xfrm rot="10800000">
              <a:off x="3813" y="1601"/>
              <a:ext cx="1885" cy="650"/>
              <a:chOff x="1523" y="1632"/>
              <a:chExt cx="1885" cy="624"/>
            </a:xfrm>
          </p:grpSpPr>
          <p:sp>
            <p:nvSpPr>
              <p:cNvPr id="31" name="Line 57">
                <a:extLst>
                  <a:ext uri="{FF2B5EF4-FFF2-40B4-BE49-F238E27FC236}">
                    <a16:creationId xmlns:a16="http://schemas.microsoft.com/office/drawing/2014/main" id="{5D8A9F29-6827-463F-9127-E8B90D550414}"/>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2" name="Line 58">
                <a:extLst>
                  <a:ext uri="{FF2B5EF4-FFF2-40B4-BE49-F238E27FC236}">
                    <a16:creationId xmlns:a16="http://schemas.microsoft.com/office/drawing/2014/main" id="{87BE38D1-FE1B-4F20-9461-B98B585B32B8}"/>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3" name="Line 59">
                <a:extLst>
                  <a:ext uri="{FF2B5EF4-FFF2-40B4-BE49-F238E27FC236}">
                    <a16:creationId xmlns:a16="http://schemas.microsoft.com/office/drawing/2014/main" id="{2A04DCFF-BA50-4792-87D8-4DF74AF0F6B8}"/>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19" name="Line 60">
              <a:extLst>
                <a:ext uri="{FF2B5EF4-FFF2-40B4-BE49-F238E27FC236}">
                  <a16:creationId xmlns:a16="http://schemas.microsoft.com/office/drawing/2014/main" id="{A6D90C37-D126-4D51-A20D-D0716639C660}"/>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0" name="Line 61">
              <a:extLst>
                <a:ext uri="{FF2B5EF4-FFF2-40B4-BE49-F238E27FC236}">
                  <a16:creationId xmlns:a16="http://schemas.microsoft.com/office/drawing/2014/main" id="{37A3EE38-52A8-46B5-9439-EE00574AFF8C}"/>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1" name="Line 62">
              <a:extLst>
                <a:ext uri="{FF2B5EF4-FFF2-40B4-BE49-F238E27FC236}">
                  <a16:creationId xmlns:a16="http://schemas.microsoft.com/office/drawing/2014/main" id="{1C04A600-8F2B-4B52-87F2-03A5F4DB28D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2" name="Line 63">
              <a:extLst>
                <a:ext uri="{FF2B5EF4-FFF2-40B4-BE49-F238E27FC236}">
                  <a16:creationId xmlns:a16="http://schemas.microsoft.com/office/drawing/2014/main" id="{98F13D7D-2D12-4541-A55F-43AE96C258D1}"/>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3" name="Line 64">
              <a:extLst>
                <a:ext uri="{FF2B5EF4-FFF2-40B4-BE49-F238E27FC236}">
                  <a16:creationId xmlns:a16="http://schemas.microsoft.com/office/drawing/2014/main" id="{68218C9E-3145-4857-8B51-B32B1B278292}"/>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4" name="Line 65">
              <a:extLst>
                <a:ext uri="{FF2B5EF4-FFF2-40B4-BE49-F238E27FC236}">
                  <a16:creationId xmlns:a16="http://schemas.microsoft.com/office/drawing/2014/main" id="{852E4823-4968-460A-95FF-A44860F9BF96}"/>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5" name="Line 66">
              <a:extLst>
                <a:ext uri="{FF2B5EF4-FFF2-40B4-BE49-F238E27FC236}">
                  <a16:creationId xmlns:a16="http://schemas.microsoft.com/office/drawing/2014/main" id="{5A76D884-1859-4B1D-9BCC-8C67DC899C50}"/>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6" name="Line 67">
              <a:extLst>
                <a:ext uri="{FF2B5EF4-FFF2-40B4-BE49-F238E27FC236}">
                  <a16:creationId xmlns:a16="http://schemas.microsoft.com/office/drawing/2014/main" id="{3771CC3C-2928-49EC-98AB-4535A3D4522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7" name="Line 68">
              <a:extLst>
                <a:ext uri="{FF2B5EF4-FFF2-40B4-BE49-F238E27FC236}">
                  <a16:creationId xmlns:a16="http://schemas.microsoft.com/office/drawing/2014/main" id="{E2F8EFC7-B648-4E59-A2EA-2928F28E12E8}"/>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8" name="Line 69">
              <a:extLst>
                <a:ext uri="{FF2B5EF4-FFF2-40B4-BE49-F238E27FC236}">
                  <a16:creationId xmlns:a16="http://schemas.microsoft.com/office/drawing/2014/main" id="{0CFC3797-358D-4131-BBA2-AF50D8114D3A}"/>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29" name="Line 70">
              <a:extLst>
                <a:ext uri="{FF2B5EF4-FFF2-40B4-BE49-F238E27FC236}">
                  <a16:creationId xmlns:a16="http://schemas.microsoft.com/office/drawing/2014/main" id="{03FDF9F9-BF05-42AF-BAA5-A758D739109C}"/>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30" name="Line 71">
              <a:extLst>
                <a:ext uri="{FF2B5EF4-FFF2-40B4-BE49-F238E27FC236}">
                  <a16:creationId xmlns:a16="http://schemas.microsoft.com/office/drawing/2014/main" id="{FED84110-29F1-48AF-96E6-42860513B97E}"/>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34" name="Text Box 124">
            <a:extLst>
              <a:ext uri="{FF2B5EF4-FFF2-40B4-BE49-F238E27FC236}">
                <a16:creationId xmlns:a16="http://schemas.microsoft.com/office/drawing/2014/main" id="{4BA125DA-446C-4793-A8F0-8513068582F2}"/>
              </a:ext>
            </a:extLst>
          </p:cNvPr>
          <p:cNvSpPr txBox="1">
            <a:spLocks noChangeArrowheads="1"/>
          </p:cNvSpPr>
          <p:nvPr/>
        </p:nvSpPr>
        <p:spPr bwMode="auto">
          <a:xfrm>
            <a:off x="6141157" y="5787836"/>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(B)</a:t>
            </a:r>
          </a:p>
        </p:txBody>
      </p:sp>
      <p:sp>
        <p:nvSpPr>
          <p:cNvPr id="35" name="Text Box 125">
            <a:extLst>
              <a:ext uri="{FF2B5EF4-FFF2-40B4-BE49-F238E27FC236}">
                <a16:creationId xmlns:a16="http://schemas.microsoft.com/office/drawing/2014/main" id="{F8B27ED5-F3EC-44E7-8304-9BFE0479A0BF}"/>
              </a:ext>
            </a:extLst>
          </p:cNvPr>
          <p:cNvSpPr txBox="1">
            <a:spLocks noChangeArrowheads="1"/>
          </p:cNvSpPr>
          <p:nvPr/>
        </p:nvSpPr>
        <p:spPr bwMode="auto">
          <a:xfrm>
            <a:off x="8513488" y="5769909"/>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(A)</a:t>
            </a:r>
          </a:p>
        </p:txBody>
      </p:sp>
      <p:sp>
        <p:nvSpPr>
          <p:cNvPr id="36" name="Text Box 126">
            <a:extLst>
              <a:ext uri="{FF2B5EF4-FFF2-40B4-BE49-F238E27FC236}">
                <a16:creationId xmlns:a16="http://schemas.microsoft.com/office/drawing/2014/main" id="{F86B9FC8-F533-427E-81B0-F1AC010266B7}"/>
              </a:ext>
            </a:extLst>
          </p:cNvPr>
          <p:cNvSpPr txBox="1">
            <a:spLocks noChangeArrowheads="1"/>
          </p:cNvSpPr>
          <p:nvPr/>
        </p:nvSpPr>
        <p:spPr bwMode="auto">
          <a:xfrm>
            <a:off x="8600658" y="5365018"/>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K</a:t>
            </a:r>
          </a:p>
        </p:txBody>
      </p:sp>
      <p:pic>
        <p:nvPicPr>
          <p:cNvPr id="37" name="图片 1" descr="图片包含 室内, 物体&#10;&#10;描述已自动生成">
            <a:extLst>
              <a:ext uri="{FF2B5EF4-FFF2-40B4-BE49-F238E27FC236}">
                <a16:creationId xmlns:a16="http://schemas.microsoft.com/office/drawing/2014/main" id="{C8A54527-FDC7-4B2A-877F-D77B1DA66B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3" t="4143" r="15251" b="20361"/>
          <a:stretch/>
        </p:blipFill>
        <p:spPr>
          <a:xfrm>
            <a:off x="886206" y="340385"/>
            <a:ext cx="5438013" cy="2435602"/>
          </a:xfrm>
          <a:prstGeom prst="rect">
            <a:avLst/>
          </a:prstGeom>
        </p:spPr>
      </p:pic>
      <p:sp>
        <p:nvSpPr>
          <p:cNvPr id="38" name="Text Box 135">
            <a:extLst>
              <a:ext uri="{FF2B5EF4-FFF2-40B4-BE49-F238E27FC236}">
                <a16:creationId xmlns:a16="http://schemas.microsoft.com/office/drawing/2014/main" id="{A25CBF84-F8B6-41B6-87CB-AA4A3B7FD740}"/>
              </a:ext>
            </a:extLst>
          </p:cNvPr>
          <p:cNvSpPr txBox="1">
            <a:spLocks noChangeArrowheads="1"/>
          </p:cNvSpPr>
          <p:nvPr/>
        </p:nvSpPr>
        <p:spPr bwMode="auto">
          <a:xfrm>
            <a:off x="1333692" y="833420"/>
            <a:ext cx="4691752" cy="1200329"/>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3600" b="1"/>
              <a:t>Hãy gọi tên tam giác mà ta vừa ghép xong?</a:t>
            </a:r>
          </a:p>
        </p:txBody>
      </p:sp>
      <p:sp>
        <p:nvSpPr>
          <p:cNvPr id="39" name="Text Box 135">
            <a:extLst>
              <a:ext uri="{FF2B5EF4-FFF2-40B4-BE49-F238E27FC236}">
                <a16:creationId xmlns:a16="http://schemas.microsoft.com/office/drawing/2014/main" id="{20E5A985-CFE1-4341-AB3C-AAB20B6C64CB}"/>
              </a:ext>
            </a:extLst>
          </p:cNvPr>
          <p:cNvSpPr txBox="1">
            <a:spLocks noChangeArrowheads="1"/>
          </p:cNvSpPr>
          <p:nvPr/>
        </p:nvSpPr>
        <p:spPr bwMode="auto">
          <a:xfrm>
            <a:off x="1034917" y="1937605"/>
            <a:ext cx="4691752" cy="646331"/>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altLang="en-US" sz="3600" b="1">
                <a:solidFill>
                  <a:srgbClr val="FF0066"/>
                </a:solidFill>
              </a:rPr>
              <a:t>Tam giác ADK</a:t>
            </a:r>
            <a:endParaRPr lang="en-US" altLang="en-US" sz="3600" b="1"/>
          </a:p>
        </p:txBody>
      </p:sp>
      <p:pic>
        <p:nvPicPr>
          <p:cNvPr id="45" name="图片 12">
            <a:extLst>
              <a:ext uri="{FF2B5EF4-FFF2-40B4-BE49-F238E27FC236}">
                <a16:creationId xmlns:a16="http://schemas.microsoft.com/office/drawing/2014/main" id="{1A023761-A0F5-422E-B924-F733938C7BCB}"/>
              </a:ext>
            </a:extLst>
          </p:cNvPr>
          <p:cNvPicPr>
            <a:picLocks noChangeAspect="1"/>
          </p:cNvPicPr>
          <p:nvPr/>
        </p:nvPicPr>
        <p:blipFill rotWithShape="1">
          <a:blip r:embed="rId4">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7494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checkerboard(across)">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164">
            <a:extLst>
              <a:ext uri="{FF2B5EF4-FFF2-40B4-BE49-F238E27FC236}">
                <a16:creationId xmlns:a16="http://schemas.microsoft.com/office/drawing/2014/main" id="{47D70D69-E296-4F72-9056-25A2DFA378C4}"/>
              </a:ext>
            </a:extLst>
          </p:cNvPr>
          <p:cNvPicPr>
            <a:picLocks noChangeAspect="1"/>
          </p:cNvPicPr>
          <p:nvPr/>
        </p:nvPicPr>
        <p:blipFill>
          <a:blip r:embed="rId2"/>
          <a:stretch>
            <a:fillRect/>
          </a:stretch>
        </p:blipFill>
        <p:spPr>
          <a:xfrm>
            <a:off x="0" y="0"/>
            <a:ext cx="12192000" cy="6858000"/>
          </a:xfrm>
          <a:prstGeom prst="rect">
            <a:avLst/>
          </a:prstGeom>
        </p:spPr>
      </p:pic>
      <p:sp>
        <p:nvSpPr>
          <p:cNvPr id="166" name="Rectangle 165">
            <a:extLst>
              <a:ext uri="{FF2B5EF4-FFF2-40B4-BE49-F238E27FC236}">
                <a16:creationId xmlns:a16="http://schemas.microsoft.com/office/drawing/2014/main" id="{FD80BA4B-A0D0-4E42-9458-F96FDDD52445}"/>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图片 1" descr="图片包含 室内, 物体&#10;&#10;描述已自动生成">
            <a:extLst>
              <a:ext uri="{FF2B5EF4-FFF2-40B4-BE49-F238E27FC236}">
                <a16:creationId xmlns:a16="http://schemas.microsoft.com/office/drawing/2014/main" id="{5E6644C9-03E2-483C-AC0F-45ED573919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83" t="4143" r="15251" b="20361"/>
          <a:stretch/>
        </p:blipFill>
        <p:spPr>
          <a:xfrm>
            <a:off x="407573" y="494847"/>
            <a:ext cx="5438013" cy="2435602"/>
          </a:xfrm>
          <a:prstGeom prst="rect">
            <a:avLst/>
          </a:prstGeom>
        </p:spPr>
      </p:pic>
      <p:sp>
        <p:nvSpPr>
          <p:cNvPr id="42" name="Text Box 135">
            <a:extLst>
              <a:ext uri="{FF2B5EF4-FFF2-40B4-BE49-F238E27FC236}">
                <a16:creationId xmlns:a16="http://schemas.microsoft.com/office/drawing/2014/main" id="{B77FF4EC-175A-4085-9691-B6202F44E55B}"/>
              </a:ext>
            </a:extLst>
          </p:cNvPr>
          <p:cNvSpPr txBox="1">
            <a:spLocks noChangeArrowheads="1"/>
          </p:cNvSpPr>
          <p:nvPr/>
        </p:nvSpPr>
        <p:spPr bwMode="auto">
          <a:xfrm>
            <a:off x="780703" y="977241"/>
            <a:ext cx="4691752" cy="1754326"/>
          </a:xfrm>
          <a:prstGeom prst="rect">
            <a:avLst/>
          </a:prstGeom>
          <a:noFill/>
          <a:ln w="9525">
            <a:noFill/>
            <a:miter lim="800000"/>
            <a:headEnd/>
            <a:tailEnd/>
          </a:ln>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spcBef>
                <a:spcPct val="50000"/>
              </a:spcBef>
            </a:pPr>
            <a:r>
              <a:rPr lang="en-US" sz="3600">
                <a:effectLst>
                  <a:outerShdw blurRad="38100" dist="38100" dir="2700000" algn="tl">
                    <a:srgbClr val="FFFFFF"/>
                  </a:outerShdw>
                </a:effectLst>
                <a:cs typeface="Times New Roman" pitchFamily="18" charset="0"/>
              </a:rPr>
              <a:t>Diện tích hình thang ABCD </a:t>
            </a:r>
            <a:r>
              <a:rPr lang="en-US" sz="3600" u="sng">
                <a:solidFill>
                  <a:srgbClr val="9900FF"/>
                </a:solidFill>
                <a:effectLst>
                  <a:outerShdw blurRad="38100" dist="38100" dir="2700000" algn="tl">
                    <a:srgbClr val="000000"/>
                  </a:outerShdw>
                </a:effectLst>
                <a:cs typeface="Times New Roman" pitchFamily="18" charset="0"/>
              </a:rPr>
              <a:t>bằng</a:t>
            </a:r>
            <a:r>
              <a:rPr lang="en-US" sz="3600">
                <a:effectLst>
                  <a:outerShdw blurRad="38100" dist="38100" dir="2700000" algn="tl">
                    <a:srgbClr val="FFFFFF"/>
                  </a:outerShdw>
                </a:effectLst>
                <a:cs typeface="Times New Roman" pitchFamily="18" charset="0"/>
              </a:rPr>
              <a:t> diện tích hình tam giác ADK.</a:t>
            </a:r>
            <a:endParaRPr lang="en-US" altLang="en-US" sz="3600" b="1"/>
          </a:p>
        </p:txBody>
      </p:sp>
      <p:grpSp>
        <p:nvGrpSpPr>
          <p:cNvPr id="43" name="Group 13">
            <a:extLst>
              <a:ext uri="{FF2B5EF4-FFF2-40B4-BE49-F238E27FC236}">
                <a16:creationId xmlns:a16="http://schemas.microsoft.com/office/drawing/2014/main" id="{A085CF14-6242-4708-8CBC-7B13C9DBB356}"/>
              </a:ext>
            </a:extLst>
          </p:cNvPr>
          <p:cNvGrpSpPr>
            <a:grpSpLocks/>
          </p:cNvGrpSpPr>
          <p:nvPr/>
        </p:nvGrpSpPr>
        <p:grpSpPr bwMode="auto">
          <a:xfrm rot="10800000">
            <a:off x="4896580" y="3429000"/>
            <a:ext cx="3124200" cy="1031875"/>
            <a:chOff x="3813" y="1601"/>
            <a:chExt cx="1885" cy="655"/>
          </a:xfrm>
        </p:grpSpPr>
        <p:grpSp>
          <p:nvGrpSpPr>
            <p:cNvPr id="44" name="Group 14">
              <a:extLst>
                <a:ext uri="{FF2B5EF4-FFF2-40B4-BE49-F238E27FC236}">
                  <a16:creationId xmlns:a16="http://schemas.microsoft.com/office/drawing/2014/main" id="{42B45A30-27B6-4A79-A109-5DD05DCA7873}"/>
                </a:ext>
              </a:extLst>
            </p:cNvPr>
            <p:cNvGrpSpPr>
              <a:grpSpLocks/>
            </p:cNvGrpSpPr>
            <p:nvPr/>
          </p:nvGrpSpPr>
          <p:grpSpPr bwMode="auto">
            <a:xfrm rot="10800000">
              <a:off x="3813" y="1601"/>
              <a:ext cx="1885" cy="650"/>
              <a:chOff x="1523" y="1632"/>
              <a:chExt cx="1885" cy="624"/>
            </a:xfrm>
          </p:grpSpPr>
          <p:sp>
            <p:nvSpPr>
              <p:cNvPr id="57" name="Line 15">
                <a:extLst>
                  <a:ext uri="{FF2B5EF4-FFF2-40B4-BE49-F238E27FC236}">
                    <a16:creationId xmlns:a16="http://schemas.microsoft.com/office/drawing/2014/main" id="{704D63DC-4BAF-47F0-B7BE-1B47B67930BB}"/>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8" name="Line 16">
                <a:extLst>
                  <a:ext uri="{FF2B5EF4-FFF2-40B4-BE49-F238E27FC236}">
                    <a16:creationId xmlns:a16="http://schemas.microsoft.com/office/drawing/2014/main" id="{3FEEAA9E-CD58-4A68-8030-0D16C20F5558}"/>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9" name="Line 17">
                <a:extLst>
                  <a:ext uri="{FF2B5EF4-FFF2-40B4-BE49-F238E27FC236}">
                    <a16:creationId xmlns:a16="http://schemas.microsoft.com/office/drawing/2014/main" id="{ECA4943B-581C-4F0F-9477-8CA9BD68AC08}"/>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45" name="Line 18">
              <a:extLst>
                <a:ext uri="{FF2B5EF4-FFF2-40B4-BE49-F238E27FC236}">
                  <a16:creationId xmlns:a16="http://schemas.microsoft.com/office/drawing/2014/main" id="{41D58DA2-61A0-446E-93AE-469F02E6D2A3}"/>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6" name="Line 19">
              <a:extLst>
                <a:ext uri="{FF2B5EF4-FFF2-40B4-BE49-F238E27FC236}">
                  <a16:creationId xmlns:a16="http://schemas.microsoft.com/office/drawing/2014/main" id="{D05F8789-F0B5-43AA-9B98-33F636A2AC9C}"/>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7" name="Line 20">
              <a:extLst>
                <a:ext uri="{FF2B5EF4-FFF2-40B4-BE49-F238E27FC236}">
                  <a16:creationId xmlns:a16="http://schemas.microsoft.com/office/drawing/2014/main" id="{47436559-AD26-49A1-B9C3-B8B501405A0C}"/>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8" name="Line 21">
              <a:extLst>
                <a:ext uri="{FF2B5EF4-FFF2-40B4-BE49-F238E27FC236}">
                  <a16:creationId xmlns:a16="http://schemas.microsoft.com/office/drawing/2014/main" id="{6FD39E7E-E95A-4E44-8A15-A8AC5D81868A}"/>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49" name="Line 22">
              <a:extLst>
                <a:ext uri="{FF2B5EF4-FFF2-40B4-BE49-F238E27FC236}">
                  <a16:creationId xmlns:a16="http://schemas.microsoft.com/office/drawing/2014/main" id="{5698D7A6-7210-496E-9787-4E04C90D0FD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0" name="Line 23">
              <a:extLst>
                <a:ext uri="{FF2B5EF4-FFF2-40B4-BE49-F238E27FC236}">
                  <a16:creationId xmlns:a16="http://schemas.microsoft.com/office/drawing/2014/main" id="{DFDF05A4-FC05-4618-B0F5-C22E46EB5C13}"/>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1" name="Line 24">
              <a:extLst>
                <a:ext uri="{FF2B5EF4-FFF2-40B4-BE49-F238E27FC236}">
                  <a16:creationId xmlns:a16="http://schemas.microsoft.com/office/drawing/2014/main" id="{0D58DE6C-B42F-47FD-9341-F24EED289DDA}"/>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2" name="Line 25">
              <a:extLst>
                <a:ext uri="{FF2B5EF4-FFF2-40B4-BE49-F238E27FC236}">
                  <a16:creationId xmlns:a16="http://schemas.microsoft.com/office/drawing/2014/main" id="{94D166B7-AF4F-4EF9-A441-BF45B324D20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3" name="Line 26">
              <a:extLst>
                <a:ext uri="{FF2B5EF4-FFF2-40B4-BE49-F238E27FC236}">
                  <a16:creationId xmlns:a16="http://schemas.microsoft.com/office/drawing/2014/main" id="{CB6693FA-F03B-4C40-B1FF-388016A6F809}"/>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4" name="Line 27">
              <a:extLst>
                <a:ext uri="{FF2B5EF4-FFF2-40B4-BE49-F238E27FC236}">
                  <a16:creationId xmlns:a16="http://schemas.microsoft.com/office/drawing/2014/main" id="{3E402486-0856-4E3B-86E8-DB0E3E718154}"/>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5" name="Line 28">
              <a:extLst>
                <a:ext uri="{FF2B5EF4-FFF2-40B4-BE49-F238E27FC236}">
                  <a16:creationId xmlns:a16="http://schemas.microsoft.com/office/drawing/2014/main" id="{19737B56-41AA-4A30-A78F-5BCB86A3FC99}"/>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56" name="Line 29">
              <a:extLst>
                <a:ext uri="{FF2B5EF4-FFF2-40B4-BE49-F238E27FC236}">
                  <a16:creationId xmlns:a16="http://schemas.microsoft.com/office/drawing/2014/main" id="{1F1C4108-51D5-496F-B000-973CD0A0A7DA}"/>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60" name="Line 51">
            <a:extLst>
              <a:ext uri="{FF2B5EF4-FFF2-40B4-BE49-F238E27FC236}">
                <a16:creationId xmlns:a16="http://schemas.microsoft.com/office/drawing/2014/main" id="{C83613A9-E8FB-4324-B8E3-C8D8098FEAEE}"/>
              </a:ext>
            </a:extLst>
          </p:cNvPr>
          <p:cNvSpPr>
            <a:spLocks noChangeShapeType="1"/>
          </p:cNvSpPr>
          <p:nvPr/>
        </p:nvSpPr>
        <p:spPr bwMode="auto">
          <a:xfrm>
            <a:off x="4921980" y="5202238"/>
            <a:ext cx="228600" cy="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1" name="Line 52">
            <a:extLst>
              <a:ext uri="{FF2B5EF4-FFF2-40B4-BE49-F238E27FC236}">
                <a16:creationId xmlns:a16="http://schemas.microsoft.com/office/drawing/2014/main" id="{F6925D1E-9E47-4089-8F02-BE236BF0F6A1}"/>
              </a:ext>
            </a:extLst>
          </p:cNvPr>
          <p:cNvSpPr>
            <a:spLocks noChangeShapeType="1"/>
          </p:cNvSpPr>
          <p:nvPr/>
        </p:nvSpPr>
        <p:spPr bwMode="auto">
          <a:xfrm>
            <a:off x="5150580" y="5202238"/>
            <a:ext cx="0" cy="228600"/>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2" name="Text Box 48">
            <a:extLst>
              <a:ext uri="{FF2B5EF4-FFF2-40B4-BE49-F238E27FC236}">
                <a16:creationId xmlns:a16="http://schemas.microsoft.com/office/drawing/2014/main" id="{482B01D6-541F-4E00-9406-10F89E415E96}"/>
              </a:ext>
            </a:extLst>
          </p:cNvPr>
          <p:cNvSpPr txBox="1">
            <a:spLocks noChangeArrowheads="1"/>
          </p:cNvSpPr>
          <p:nvPr/>
        </p:nvSpPr>
        <p:spPr bwMode="auto">
          <a:xfrm>
            <a:off x="7155593" y="29495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B</a:t>
            </a:r>
          </a:p>
        </p:txBody>
      </p:sp>
      <p:grpSp>
        <p:nvGrpSpPr>
          <p:cNvPr id="63" name="Group 195">
            <a:extLst>
              <a:ext uri="{FF2B5EF4-FFF2-40B4-BE49-F238E27FC236}">
                <a16:creationId xmlns:a16="http://schemas.microsoft.com/office/drawing/2014/main" id="{48102782-9D43-439C-9EBA-5CE9996ECCD4}"/>
              </a:ext>
            </a:extLst>
          </p:cNvPr>
          <p:cNvGrpSpPr>
            <a:grpSpLocks/>
          </p:cNvGrpSpPr>
          <p:nvPr/>
        </p:nvGrpSpPr>
        <p:grpSpPr bwMode="auto">
          <a:xfrm>
            <a:off x="3359880" y="3000375"/>
            <a:ext cx="5756275" cy="2979738"/>
            <a:chOff x="262" y="1090"/>
            <a:chExt cx="3626" cy="1877"/>
          </a:xfrm>
        </p:grpSpPr>
        <p:grpSp>
          <p:nvGrpSpPr>
            <p:cNvPr id="64" name="Group 7">
              <a:extLst>
                <a:ext uri="{FF2B5EF4-FFF2-40B4-BE49-F238E27FC236}">
                  <a16:creationId xmlns:a16="http://schemas.microsoft.com/office/drawing/2014/main" id="{EE9BA128-DFEE-486B-81DF-D7E87004E95E}"/>
                </a:ext>
              </a:extLst>
            </p:cNvPr>
            <p:cNvGrpSpPr>
              <a:grpSpLocks/>
            </p:cNvGrpSpPr>
            <p:nvPr/>
          </p:nvGrpSpPr>
          <p:grpSpPr bwMode="auto">
            <a:xfrm>
              <a:off x="581" y="1330"/>
              <a:ext cx="3108" cy="1296"/>
              <a:chOff x="1344" y="2928"/>
              <a:chExt cx="3108" cy="1296"/>
            </a:xfrm>
          </p:grpSpPr>
          <p:sp>
            <p:nvSpPr>
              <p:cNvPr id="70" name="Line 8">
                <a:extLst>
                  <a:ext uri="{FF2B5EF4-FFF2-40B4-BE49-F238E27FC236}">
                    <a16:creationId xmlns:a16="http://schemas.microsoft.com/office/drawing/2014/main" id="{515256D4-4332-4EEE-AC3D-FEB45B231542}"/>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1" name="Line 9">
                <a:extLst>
                  <a:ext uri="{FF2B5EF4-FFF2-40B4-BE49-F238E27FC236}">
                    <a16:creationId xmlns:a16="http://schemas.microsoft.com/office/drawing/2014/main" id="{0E2B8374-6816-4B27-BEC3-CD5A6CEB3776}"/>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2" name="Line 10">
                <a:extLst>
                  <a:ext uri="{FF2B5EF4-FFF2-40B4-BE49-F238E27FC236}">
                    <a16:creationId xmlns:a16="http://schemas.microsoft.com/office/drawing/2014/main" id="{133F6274-65D6-42E4-84BF-7A1C54EE7AE2}"/>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3" name="Line 11">
                <a:extLst>
                  <a:ext uri="{FF2B5EF4-FFF2-40B4-BE49-F238E27FC236}">
                    <a16:creationId xmlns:a16="http://schemas.microsoft.com/office/drawing/2014/main" id="{CC3B9D8B-D0D7-49B4-97F0-813C319CC9D9}"/>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65" name="Line 12">
              <a:extLst>
                <a:ext uri="{FF2B5EF4-FFF2-40B4-BE49-F238E27FC236}">
                  <a16:creationId xmlns:a16="http://schemas.microsoft.com/office/drawing/2014/main" id="{7341AD61-83EA-46C1-AD15-3A76A4304D85}"/>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66" name="Text Box 47">
              <a:extLst>
                <a:ext uri="{FF2B5EF4-FFF2-40B4-BE49-F238E27FC236}">
                  <a16:creationId xmlns:a16="http://schemas.microsoft.com/office/drawing/2014/main" id="{8D0E2110-9B78-46D1-B179-A6B2FAD9441B}"/>
                </a:ext>
              </a:extLst>
            </p:cNvPr>
            <p:cNvSpPr txBox="1">
              <a:spLocks noChangeArrowheads="1"/>
            </p:cNvSpPr>
            <p:nvPr/>
          </p:nvSpPr>
          <p:spPr bwMode="auto">
            <a:xfrm>
              <a:off x="869" y="109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A</a:t>
              </a:r>
            </a:p>
          </p:txBody>
        </p:sp>
        <p:sp>
          <p:nvSpPr>
            <p:cNvPr id="67" name="Text Box 49">
              <a:extLst>
                <a:ext uri="{FF2B5EF4-FFF2-40B4-BE49-F238E27FC236}">
                  <a16:creationId xmlns:a16="http://schemas.microsoft.com/office/drawing/2014/main" id="{E37BA9C1-402D-46DD-A9EA-85D9E94CAA03}"/>
                </a:ext>
              </a:extLst>
            </p:cNvPr>
            <p:cNvSpPr txBox="1">
              <a:spLocks noChangeArrowheads="1"/>
            </p:cNvSpPr>
            <p:nvPr/>
          </p:nvSpPr>
          <p:spPr bwMode="auto">
            <a:xfrm>
              <a:off x="3504" y="264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C</a:t>
              </a:r>
            </a:p>
          </p:txBody>
        </p:sp>
        <p:sp>
          <p:nvSpPr>
            <p:cNvPr id="68" name="Text Box 50">
              <a:extLst>
                <a:ext uri="{FF2B5EF4-FFF2-40B4-BE49-F238E27FC236}">
                  <a16:creationId xmlns:a16="http://schemas.microsoft.com/office/drawing/2014/main" id="{70BECB45-81DC-416B-8B8C-BFB2BDF56AEE}"/>
                </a:ext>
              </a:extLst>
            </p:cNvPr>
            <p:cNvSpPr txBox="1">
              <a:spLocks noChangeArrowheads="1"/>
            </p:cNvSpPr>
            <p:nvPr/>
          </p:nvSpPr>
          <p:spPr bwMode="auto">
            <a:xfrm>
              <a:off x="262" y="2524"/>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D</a:t>
              </a:r>
            </a:p>
          </p:txBody>
        </p:sp>
        <p:sp>
          <p:nvSpPr>
            <p:cNvPr id="69" name="Text Box 53">
              <a:extLst>
                <a:ext uri="{FF2B5EF4-FFF2-40B4-BE49-F238E27FC236}">
                  <a16:creationId xmlns:a16="http://schemas.microsoft.com/office/drawing/2014/main" id="{F01E7379-3401-4D81-A42C-EEDF53909629}"/>
                </a:ext>
              </a:extLst>
            </p:cNvPr>
            <p:cNvSpPr txBox="1">
              <a:spLocks noChangeArrowheads="1"/>
            </p:cNvSpPr>
            <p:nvPr/>
          </p:nvSpPr>
          <p:spPr bwMode="auto">
            <a:xfrm>
              <a:off x="1183" y="2610"/>
              <a:ext cx="384" cy="32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002060"/>
                  </a:solidFill>
                </a:rPr>
                <a:t>H</a:t>
              </a:r>
            </a:p>
          </p:txBody>
        </p:sp>
      </p:grpSp>
      <p:sp>
        <p:nvSpPr>
          <p:cNvPr id="74" name="Text Box 54">
            <a:extLst>
              <a:ext uri="{FF2B5EF4-FFF2-40B4-BE49-F238E27FC236}">
                <a16:creationId xmlns:a16="http://schemas.microsoft.com/office/drawing/2014/main" id="{45B75B2C-78C0-4F59-A8C0-8A6D0FDDD064}"/>
              </a:ext>
            </a:extLst>
          </p:cNvPr>
          <p:cNvSpPr txBox="1">
            <a:spLocks noChangeArrowheads="1"/>
          </p:cNvSpPr>
          <p:nvPr/>
        </p:nvSpPr>
        <p:spPr bwMode="auto">
          <a:xfrm>
            <a:off x="8181118" y="40163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M</a:t>
            </a:r>
          </a:p>
        </p:txBody>
      </p:sp>
      <p:grpSp>
        <p:nvGrpSpPr>
          <p:cNvPr id="75" name="Group 55">
            <a:extLst>
              <a:ext uri="{FF2B5EF4-FFF2-40B4-BE49-F238E27FC236}">
                <a16:creationId xmlns:a16="http://schemas.microsoft.com/office/drawing/2014/main" id="{1A9B9E43-CD15-4FCF-9CE3-6CFD41DBCCD5}"/>
              </a:ext>
            </a:extLst>
          </p:cNvPr>
          <p:cNvGrpSpPr>
            <a:grpSpLocks/>
          </p:cNvGrpSpPr>
          <p:nvPr/>
        </p:nvGrpSpPr>
        <p:grpSpPr bwMode="auto">
          <a:xfrm>
            <a:off x="7954105" y="4410075"/>
            <a:ext cx="3109913" cy="1038225"/>
            <a:chOff x="3813" y="1601"/>
            <a:chExt cx="1885" cy="655"/>
          </a:xfrm>
        </p:grpSpPr>
        <p:grpSp>
          <p:nvGrpSpPr>
            <p:cNvPr id="76" name="Group 56">
              <a:extLst>
                <a:ext uri="{FF2B5EF4-FFF2-40B4-BE49-F238E27FC236}">
                  <a16:creationId xmlns:a16="http://schemas.microsoft.com/office/drawing/2014/main" id="{E861DFC5-A391-4596-B6E6-E87FBFE82C5A}"/>
                </a:ext>
              </a:extLst>
            </p:cNvPr>
            <p:cNvGrpSpPr>
              <a:grpSpLocks/>
            </p:cNvGrpSpPr>
            <p:nvPr/>
          </p:nvGrpSpPr>
          <p:grpSpPr bwMode="auto">
            <a:xfrm rot="10800000">
              <a:off x="3813" y="1601"/>
              <a:ext cx="1885" cy="650"/>
              <a:chOff x="1523" y="1632"/>
              <a:chExt cx="1885" cy="624"/>
            </a:xfrm>
          </p:grpSpPr>
          <p:sp>
            <p:nvSpPr>
              <p:cNvPr id="89" name="Line 57">
                <a:extLst>
                  <a:ext uri="{FF2B5EF4-FFF2-40B4-BE49-F238E27FC236}">
                    <a16:creationId xmlns:a16="http://schemas.microsoft.com/office/drawing/2014/main" id="{8286AC21-9909-42A9-93C5-6728655CB336}"/>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0" name="Line 58">
                <a:extLst>
                  <a:ext uri="{FF2B5EF4-FFF2-40B4-BE49-F238E27FC236}">
                    <a16:creationId xmlns:a16="http://schemas.microsoft.com/office/drawing/2014/main" id="{BE1D4A2F-8C47-4723-83CE-B71D92DD74E7}"/>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91" name="Line 59">
                <a:extLst>
                  <a:ext uri="{FF2B5EF4-FFF2-40B4-BE49-F238E27FC236}">
                    <a16:creationId xmlns:a16="http://schemas.microsoft.com/office/drawing/2014/main" id="{86D5B120-1A03-4173-AA80-C1B2631C0D0C}"/>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sp>
          <p:nvSpPr>
            <p:cNvPr id="77" name="Line 60">
              <a:extLst>
                <a:ext uri="{FF2B5EF4-FFF2-40B4-BE49-F238E27FC236}">
                  <a16:creationId xmlns:a16="http://schemas.microsoft.com/office/drawing/2014/main" id="{164A29CE-262E-41EB-9518-BBE2CC25AD65}"/>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8" name="Line 61">
              <a:extLst>
                <a:ext uri="{FF2B5EF4-FFF2-40B4-BE49-F238E27FC236}">
                  <a16:creationId xmlns:a16="http://schemas.microsoft.com/office/drawing/2014/main" id="{70D6CA23-C9A7-4607-8FFC-A78BB984596B}"/>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79" name="Line 62">
              <a:extLst>
                <a:ext uri="{FF2B5EF4-FFF2-40B4-BE49-F238E27FC236}">
                  <a16:creationId xmlns:a16="http://schemas.microsoft.com/office/drawing/2014/main" id="{44E1F818-BB49-4026-97E2-E48B817B807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0" name="Line 63">
              <a:extLst>
                <a:ext uri="{FF2B5EF4-FFF2-40B4-BE49-F238E27FC236}">
                  <a16:creationId xmlns:a16="http://schemas.microsoft.com/office/drawing/2014/main" id="{0BF1A7AC-2E44-4B8F-8905-B0F9B57F7BE4}"/>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1" name="Line 64">
              <a:extLst>
                <a:ext uri="{FF2B5EF4-FFF2-40B4-BE49-F238E27FC236}">
                  <a16:creationId xmlns:a16="http://schemas.microsoft.com/office/drawing/2014/main" id="{70CA679E-9E2A-4757-A9DB-E921D30E6831}"/>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2" name="Line 65">
              <a:extLst>
                <a:ext uri="{FF2B5EF4-FFF2-40B4-BE49-F238E27FC236}">
                  <a16:creationId xmlns:a16="http://schemas.microsoft.com/office/drawing/2014/main" id="{B5D63684-66AF-4D88-B877-70E8DC33A3A8}"/>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3" name="Line 66">
              <a:extLst>
                <a:ext uri="{FF2B5EF4-FFF2-40B4-BE49-F238E27FC236}">
                  <a16:creationId xmlns:a16="http://schemas.microsoft.com/office/drawing/2014/main" id="{D711DCBA-35A1-4604-BA21-D712A27F8324}"/>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4" name="Line 67">
              <a:extLst>
                <a:ext uri="{FF2B5EF4-FFF2-40B4-BE49-F238E27FC236}">
                  <a16:creationId xmlns:a16="http://schemas.microsoft.com/office/drawing/2014/main" id="{070B26EB-F3CC-4D8E-8CF9-D14679466380}"/>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5" name="Line 68">
              <a:extLst>
                <a:ext uri="{FF2B5EF4-FFF2-40B4-BE49-F238E27FC236}">
                  <a16:creationId xmlns:a16="http://schemas.microsoft.com/office/drawing/2014/main" id="{853116E5-4D8D-4F60-9ACA-E0DF1B9F7E45}"/>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6" name="Line 69">
              <a:extLst>
                <a:ext uri="{FF2B5EF4-FFF2-40B4-BE49-F238E27FC236}">
                  <a16:creationId xmlns:a16="http://schemas.microsoft.com/office/drawing/2014/main" id="{B44257A5-DE2B-4AEC-935E-8093D2D0E3F2}"/>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7" name="Line 70">
              <a:extLst>
                <a:ext uri="{FF2B5EF4-FFF2-40B4-BE49-F238E27FC236}">
                  <a16:creationId xmlns:a16="http://schemas.microsoft.com/office/drawing/2014/main" id="{78A9A4D3-90BB-4F59-BA4D-BFF8B8DFE55E}"/>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sp>
          <p:nvSpPr>
            <p:cNvPr id="88" name="Line 71">
              <a:extLst>
                <a:ext uri="{FF2B5EF4-FFF2-40B4-BE49-F238E27FC236}">
                  <a16:creationId xmlns:a16="http://schemas.microsoft.com/office/drawing/2014/main" id="{EEDEAFF3-AC28-490C-B513-C76E343B8D05}"/>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rgbClr val="002060"/>
                </a:solidFill>
              </a:endParaRPr>
            </a:p>
          </p:txBody>
        </p:sp>
      </p:grpSp>
      <p:grpSp>
        <p:nvGrpSpPr>
          <p:cNvPr id="92" name="Group 72">
            <a:extLst>
              <a:ext uri="{FF2B5EF4-FFF2-40B4-BE49-F238E27FC236}">
                <a16:creationId xmlns:a16="http://schemas.microsoft.com/office/drawing/2014/main" id="{5A33F67D-7DED-4745-B78E-E51BCF58E8E5}"/>
              </a:ext>
            </a:extLst>
          </p:cNvPr>
          <p:cNvGrpSpPr>
            <a:grpSpLocks/>
          </p:cNvGrpSpPr>
          <p:nvPr/>
        </p:nvGrpSpPr>
        <p:grpSpPr bwMode="auto">
          <a:xfrm rot="-6812027">
            <a:off x="6635687" y="2285206"/>
            <a:ext cx="2743200" cy="1265237"/>
            <a:chOff x="3813" y="1601"/>
            <a:chExt cx="1885" cy="655"/>
          </a:xfrm>
        </p:grpSpPr>
        <p:grpSp>
          <p:nvGrpSpPr>
            <p:cNvPr id="93" name="Group 73">
              <a:extLst>
                <a:ext uri="{FF2B5EF4-FFF2-40B4-BE49-F238E27FC236}">
                  <a16:creationId xmlns:a16="http://schemas.microsoft.com/office/drawing/2014/main" id="{3EE65566-C90E-4FD0-A343-E5890B8E19BC}"/>
                </a:ext>
              </a:extLst>
            </p:cNvPr>
            <p:cNvGrpSpPr>
              <a:grpSpLocks/>
            </p:cNvGrpSpPr>
            <p:nvPr/>
          </p:nvGrpSpPr>
          <p:grpSpPr bwMode="auto">
            <a:xfrm rot="10800000">
              <a:off x="3813" y="1601"/>
              <a:ext cx="1885" cy="650"/>
              <a:chOff x="1523" y="1632"/>
              <a:chExt cx="1885" cy="624"/>
            </a:xfrm>
          </p:grpSpPr>
          <p:sp>
            <p:nvSpPr>
              <p:cNvPr id="106" name="Line 74">
                <a:extLst>
                  <a:ext uri="{FF2B5EF4-FFF2-40B4-BE49-F238E27FC236}">
                    <a16:creationId xmlns:a16="http://schemas.microsoft.com/office/drawing/2014/main" id="{8BD1E856-C9A7-4814-9B23-D073DBC13DF9}"/>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7" name="Line 75">
                <a:extLst>
                  <a:ext uri="{FF2B5EF4-FFF2-40B4-BE49-F238E27FC236}">
                    <a16:creationId xmlns:a16="http://schemas.microsoft.com/office/drawing/2014/main" id="{EC21C960-DC94-4587-97A0-74E98EF8054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8" name="Line 76">
                <a:extLst>
                  <a:ext uri="{FF2B5EF4-FFF2-40B4-BE49-F238E27FC236}">
                    <a16:creationId xmlns:a16="http://schemas.microsoft.com/office/drawing/2014/main" id="{A8A1800F-2600-4538-AC93-5263383428CC}"/>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94" name="Line 77">
              <a:extLst>
                <a:ext uri="{FF2B5EF4-FFF2-40B4-BE49-F238E27FC236}">
                  <a16:creationId xmlns:a16="http://schemas.microsoft.com/office/drawing/2014/main" id="{35D56539-6344-42A7-8A6E-52FFC1F9D085}"/>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5" name="Line 78">
              <a:extLst>
                <a:ext uri="{FF2B5EF4-FFF2-40B4-BE49-F238E27FC236}">
                  <a16:creationId xmlns:a16="http://schemas.microsoft.com/office/drawing/2014/main" id="{EDB01384-4F7B-4416-B0E1-ED4AA0B78BC3}"/>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6" name="Line 79">
              <a:extLst>
                <a:ext uri="{FF2B5EF4-FFF2-40B4-BE49-F238E27FC236}">
                  <a16:creationId xmlns:a16="http://schemas.microsoft.com/office/drawing/2014/main" id="{589DBB92-7461-4C34-9712-BAF21F702917}"/>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7" name="Line 80">
              <a:extLst>
                <a:ext uri="{FF2B5EF4-FFF2-40B4-BE49-F238E27FC236}">
                  <a16:creationId xmlns:a16="http://schemas.microsoft.com/office/drawing/2014/main" id="{240B2F69-662E-4118-B74D-802F1E5B89CF}"/>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8" name="Line 81">
              <a:extLst>
                <a:ext uri="{FF2B5EF4-FFF2-40B4-BE49-F238E27FC236}">
                  <a16:creationId xmlns:a16="http://schemas.microsoft.com/office/drawing/2014/main" id="{5209AEFD-7DD8-4399-8FF3-47E0D88C0D9B}"/>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99" name="Line 82">
              <a:extLst>
                <a:ext uri="{FF2B5EF4-FFF2-40B4-BE49-F238E27FC236}">
                  <a16:creationId xmlns:a16="http://schemas.microsoft.com/office/drawing/2014/main" id="{F7E71B03-D706-4492-A4E3-86694793F115}"/>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0" name="Line 83">
              <a:extLst>
                <a:ext uri="{FF2B5EF4-FFF2-40B4-BE49-F238E27FC236}">
                  <a16:creationId xmlns:a16="http://schemas.microsoft.com/office/drawing/2014/main" id="{513F92E7-015C-45EA-B64A-0555D34A48F4}"/>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1" name="Line 84">
              <a:extLst>
                <a:ext uri="{FF2B5EF4-FFF2-40B4-BE49-F238E27FC236}">
                  <a16:creationId xmlns:a16="http://schemas.microsoft.com/office/drawing/2014/main" id="{41743D1A-A9D5-45D3-86D4-BA110294B462}"/>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2" name="Line 85">
              <a:extLst>
                <a:ext uri="{FF2B5EF4-FFF2-40B4-BE49-F238E27FC236}">
                  <a16:creationId xmlns:a16="http://schemas.microsoft.com/office/drawing/2014/main" id="{7BF1A223-AEEB-49F6-A9EF-C93AFAC3A753}"/>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3" name="Line 86">
              <a:extLst>
                <a:ext uri="{FF2B5EF4-FFF2-40B4-BE49-F238E27FC236}">
                  <a16:creationId xmlns:a16="http://schemas.microsoft.com/office/drawing/2014/main" id="{4877A6F5-8549-4C8B-99E5-738727143BF2}"/>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4" name="Line 87">
              <a:extLst>
                <a:ext uri="{FF2B5EF4-FFF2-40B4-BE49-F238E27FC236}">
                  <a16:creationId xmlns:a16="http://schemas.microsoft.com/office/drawing/2014/main" id="{664636E9-8509-4FEA-8D10-AD3621B35F28}"/>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05" name="Line 88">
              <a:extLst>
                <a:ext uri="{FF2B5EF4-FFF2-40B4-BE49-F238E27FC236}">
                  <a16:creationId xmlns:a16="http://schemas.microsoft.com/office/drawing/2014/main" id="{88290030-6443-48B7-9C89-EDD52CB4B36A}"/>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09" name="Group 89">
            <a:extLst>
              <a:ext uri="{FF2B5EF4-FFF2-40B4-BE49-F238E27FC236}">
                <a16:creationId xmlns:a16="http://schemas.microsoft.com/office/drawing/2014/main" id="{A74AD7DD-67B8-49E4-B112-A2BA0D23A1EA}"/>
              </a:ext>
            </a:extLst>
          </p:cNvPr>
          <p:cNvGrpSpPr>
            <a:grpSpLocks/>
          </p:cNvGrpSpPr>
          <p:nvPr/>
        </p:nvGrpSpPr>
        <p:grpSpPr bwMode="auto">
          <a:xfrm rot="-5064170">
            <a:off x="7770749" y="2447132"/>
            <a:ext cx="2286000" cy="1719262"/>
            <a:chOff x="3813" y="1601"/>
            <a:chExt cx="1885" cy="655"/>
          </a:xfrm>
        </p:grpSpPr>
        <p:grpSp>
          <p:nvGrpSpPr>
            <p:cNvPr id="110" name="Group 90">
              <a:extLst>
                <a:ext uri="{FF2B5EF4-FFF2-40B4-BE49-F238E27FC236}">
                  <a16:creationId xmlns:a16="http://schemas.microsoft.com/office/drawing/2014/main" id="{5A5B453F-5AC3-41BD-9719-D9076FE43E97}"/>
                </a:ext>
              </a:extLst>
            </p:cNvPr>
            <p:cNvGrpSpPr>
              <a:grpSpLocks/>
            </p:cNvGrpSpPr>
            <p:nvPr/>
          </p:nvGrpSpPr>
          <p:grpSpPr bwMode="auto">
            <a:xfrm rot="10800000">
              <a:off x="3813" y="1601"/>
              <a:ext cx="1885" cy="650"/>
              <a:chOff x="1523" y="1632"/>
              <a:chExt cx="1885" cy="624"/>
            </a:xfrm>
          </p:grpSpPr>
          <p:sp>
            <p:nvSpPr>
              <p:cNvPr id="123" name="Line 91">
                <a:extLst>
                  <a:ext uri="{FF2B5EF4-FFF2-40B4-BE49-F238E27FC236}">
                    <a16:creationId xmlns:a16="http://schemas.microsoft.com/office/drawing/2014/main" id="{F036980E-170E-4E4D-9499-8003E1BCF3ED}"/>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4" name="Line 92">
                <a:extLst>
                  <a:ext uri="{FF2B5EF4-FFF2-40B4-BE49-F238E27FC236}">
                    <a16:creationId xmlns:a16="http://schemas.microsoft.com/office/drawing/2014/main" id="{C51ECC5E-F8E4-4E13-AF62-59FB1519218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5" name="Line 93">
                <a:extLst>
                  <a:ext uri="{FF2B5EF4-FFF2-40B4-BE49-F238E27FC236}">
                    <a16:creationId xmlns:a16="http://schemas.microsoft.com/office/drawing/2014/main" id="{497A4FB5-B80B-4F2F-9740-75879A2E0E04}"/>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11" name="Line 94">
              <a:extLst>
                <a:ext uri="{FF2B5EF4-FFF2-40B4-BE49-F238E27FC236}">
                  <a16:creationId xmlns:a16="http://schemas.microsoft.com/office/drawing/2014/main" id="{B529464E-DC8E-44C0-BC22-F6051320A236}"/>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2" name="Line 95">
              <a:extLst>
                <a:ext uri="{FF2B5EF4-FFF2-40B4-BE49-F238E27FC236}">
                  <a16:creationId xmlns:a16="http://schemas.microsoft.com/office/drawing/2014/main" id="{E853DAA2-09CB-4203-B693-612494DDE82D}"/>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3" name="Line 96">
              <a:extLst>
                <a:ext uri="{FF2B5EF4-FFF2-40B4-BE49-F238E27FC236}">
                  <a16:creationId xmlns:a16="http://schemas.microsoft.com/office/drawing/2014/main" id="{F860C49E-8BB3-4CE9-8CE7-0DC643296010}"/>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4" name="Line 97">
              <a:extLst>
                <a:ext uri="{FF2B5EF4-FFF2-40B4-BE49-F238E27FC236}">
                  <a16:creationId xmlns:a16="http://schemas.microsoft.com/office/drawing/2014/main" id="{6F21AD55-3C95-4FA6-99E8-0CAD7495AA88}"/>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5" name="Line 98">
              <a:extLst>
                <a:ext uri="{FF2B5EF4-FFF2-40B4-BE49-F238E27FC236}">
                  <a16:creationId xmlns:a16="http://schemas.microsoft.com/office/drawing/2014/main" id="{97361FAC-1B38-4DD6-B4DA-9B85E71A50E3}"/>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6" name="Line 99">
              <a:extLst>
                <a:ext uri="{FF2B5EF4-FFF2-40B4-BE49-F238E27FC236}">
                  <a16:creationId xmlns:a16="http://schemas.microsoft.com/office/drawing/2014/main" id="{0FA89144-FBAC-4BA2-B497-27CA46DCD285}"/>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7" name="Line 100">
              <a:extLst>
                <a:ext uri="{FF2B5EF4-FFF2-40B4-BE49-F238E27FC236}">
                  <a16:creationId xmlns:a16="http://schemas.microsoft.com/office/drawing/2014/main" id="{EF9CE5E8-20E5-4893-82F0-F91B99E41C1B}"/>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8" name="Line 101">
              <a:extLst>
                <a:ext uri="{FF2B5EF4-FFF2-40B4-BE49-F238E27FC236}">
                  <a16:creationId xmlns:a16="http://schemas.microsoft.com/office/drawing/2014/main" id="{8D842636-0CA9-4E67-BAB6-DDC24F20AAB3}"/>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19" name="Line 102">
              <a:extLst>
                <a:ext uri="{FF2B5EF4-FFF2-40B4-BE49-F238E27FC236}">
                  <a16:creationId xmlns:a16="http://schemas.microsoft.com/office/drawing/2014/main" id="{8C17221A-39D2-4519-BB20-198B15CAE905}"/>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0" name="Line 103">
              <a:extLst>
                <a:ext uri="{FF2B5EF4-FFF2-40B4-BE49-F238E27FC236}">
                  <a16:creationId xmlns:a16="http://schemas.microsoft.com/office/drawing/2014/main" id="{2E10DFD3-4FD7-42E4-AAF1-06B271F1D2B9}"/>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1" name="Line 104">
              <a:extLst>
                <a:ext uri="{FF2B5EF4-FFF2-40B4-BE49-F238E27FC236}">
                  <a16:creationId xmlns:a16="http://schemas.microsoft.com/office/drawing/2014/main" id="{29BB8BF1-3588-4186-9656-E93CBEDBF55E}"/>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2" name="Line 105">
              <a:extLst>
                <a:ext uri="{FF2B5EF4-FFF2-40B4-BE49-F238E27FC236}">
                  <a16:creationId xmlns:a16="http://schemas.microsoft.com/office/drawing/2014/main" id="{944B5AFA-0BD8-421C-AB6B-1059DFA7E70D}"/>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26" name="Group 140">
            <a:extLst>
              <a:ext uri="{FF2B5EF4-FFF2-40B4-BE49-F238E27FC236}">
                <a16:creationId xmlns:a16="http://schemas.microsoft.com/office/drawing/2014/main" id="{E120ED93-00A1-4714-B61B-FD926E0EFC62}"/>
              </a:ext>
            </a:extLst>
          </p:cNvPr>
          <p:cNvGrpSpPr>
            <a:grpSpLocks/>
          </p:cNvGrpSpPr>
          <p:nvPr/>
        </p:nvGrpSpPr>
        <p:grpSpPr bwMode="auto">
          <a:xfrm rot="-9436539">
            <a:off x="5606193" y="2357438"/>
            <a:ext cx="2795587" cy="1604962"/>
            <a:chOff x="3813" y="1601"/>
            <a:chExt cx="1885" cy="655"/>
          </a:xfrm>
        </p:grpSpPr>
        <p:grpSp>
          <p:nvGrpSpPr>
            <p:cNvPr id="127" name="Group 141">
              <a:extLst>
                <a:ext uri="{FF2B5EF4-FFF2-40B4-BE49-F238E27FC236}">
                  <a16:creationId xmlns:a16="http://schemas.microsoft.com/office/drawing/2014/main" id="{A6AFCD63-CA2A-4B9D-B4DD-7BBB52619765}"/>
                </a:ext>
              </a:extLst>
            </p:cNvPr>
            <p:cNvGrpSpPr>
              <a:grpSpLocks/>
            </p:cNvGrpSpPr>
            <p:nvPr/>
          </p:nvGrpSpPr>
          <p:grpSpPr bwMode="auto">
            <a:xfrm rot="10800000">
              <a:off x="3813" y="1601"/>
              <a:ext cx="1885" cy="650"/>
              <a:chOff x="1523" y="1632"/>
              <a:chExt cx="1885" cy="624"/>
            </a:xfrm>
          </p:grpSpPr>
          <p:sp>
            <p:nvSpPr>
              <p:cNvPr id="140" name="Line 142">
                <a:extLst>
                  <a:ext uri="{FF2B5EF4-FFF2-40B4-BE49-F238E27FC236}">
                    <a16:creationId xmlns:a16="http://schemas.microsoft.com/office/drawing/2014/main" id="{6E8C380C-4A93-419C-87EB-E89209A0FF31}"/>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1" name="Line 143">
                <a:extLst>
                  <a:ext uri="{FF2B5EF4-FFF2-40B4-BE49-F238E27FC236}">
                    <a16:creationId xmlns:a16="http://schemas.microsoft.com/office/drawing/2014/main" id="{6FED6268-8322-46AA-ABA8-D6AE075C3563}"/>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2" name="Line 144">
                <a:extLst>
                  <a:ext uri="{FF2B5EF4-FFF2-40B4-BE49-F238E27FC236}">
                    <a16:creationId xmlns:a16="http://schemas.microsoft.com/office/drawing/2014/main" id="{AD9D2B4B-68E5-483A-B895-A6FE2EF37412}"/>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28" name="Line 145">
              <a:extLst>
                <a:ext uri="{FF2B5EF4-FFF2-40B4-BE49-F238E27FC236}">
                  <a16:creationId xmlns:a16="http://schemas.microsoft.com/office/drawing/2014/main" id="{5142D735-F9E2-42A1-9D8F-3E1EECC51739}"/>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29" name="Line 146">
              <a:extLst>
                <a:ext uri="{FF2B5EF4-FFF2-40B4-BE49-F238E27FC236}">
                  <a16:creationId xmlns:a16="http://schemas.microsoft.com/office/drawing/2014/main" id="{1E53E57D-7210-429F-B5F4-490BEB371FC6}"/>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0" name="Line 147">
              <a:extLst>
                <a:ext uri="{FF2B5EF4-FFF2-40B4-BE49-F238E27FC236}">
                  <a16:creationId xmlns:a16="http://schemas.microsoft.com/office/drawing/2014/main" id="{61712A7D-22E6-49F8-9B9D-8547BFD16F5A}"/>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1" name="Line 148">
              <a:extLst>
                <a:ext uri="{FF2B5EF4-FFF2-40B4-BE49-F238E27FC236}">
                  <a16:creationId xmlns:a16="http://schemas.microsoft.com/office/drawing/2014/main" id="{6506F68C-4C09-44BC-9F49-AC6D892EF230}"/>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2" name="Line 149">
              <a:extLst>
                <a:ext uri="{FF2B5EF4-FFF2-40B4-BE49-F238E27FC236}">
                  <a16:creationId xmlns:a16="http://schemas.microsoft.com/office/drawing/2014/main" id="{00F6FBFF-C776-4217-8BED-55713114FD5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3" name="Line 150">
              <a:extLst>
                <a:ext uri="{FF2B5EF4-FFF2-40B4-BE49-F238E27FC236}">
                  <a16:creationId xmlns:a16="http://schemas.microsoft.com/office/drawing/2014/main" id="{9E3A99CE-3A54-45BB-98DE-7964848DD7AF}"/>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4" name="Line 151">
              <a:extLst>
                <a:ext uri="{FF2B5EF4-FFF2-40B4-BE49-F238E27FC236}">
                  <a16:creationId xmlns:a16="http://schemas.microsoft.com/office/drawing/2014/main" id="{1A19AA37-6A8D-42DF-A04E-BE67FEAE89C5}"/>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5" name="Line 152">
              <a:extLst>
                <a:ext uri="{FF2B5EF4-FFF2-40B4-BE49-F238E27FC236}">
                  <a16:creationId xmlns:a16="http://schemas.microsoft.com/office/drawing/2014/main" id="{9C57D906-8565-4EA3-8D56-3589A62C2397}"/>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6" name="Line 153">
              <a:extLst>
                <a:ext uri="{FF2B5EF4-FFF2-40B4-BE49-F238E27FC236}">
                  <a16:creationId xmlns:a16="http://schemas.microsoft.com/office/drawing/2014/main" id="{293DE32E-1A2F-4ABE-916A-C039D97CD84D}"/>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7" name="Line 154">
              <a:extLst>
                <a:ext uri="{FF2B5EF4-FFF2-40B4-BE49-F238E27FC236}">
                  <a16:creationId xmlns:a16="http://schemas.microsoft.com/office/drawing/2014/main" id="{F85B0A31-8F69-4E54-8B1C-E5B62AF4F16E}"/>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8" name="Line 155">
              <a:extLst>
                <a:ext uri="{FF2B5EF4-FFF2-40B4-BE49-F238E27FC236}">
                  <a16:creationId xmlns:a16="http://schemas.microsoft.com/office/drawing/2014/main" id="{A20B11BA-D43D-48B2-ACE0-0F5E902BB71D}"/>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39" name="Line 156">
              <a:extLst>
                <a:ext uri="{FF2B5EF4-FFF2-40B4-BE49-F238E27FC236}">
                  <a16:creationId xmlns:a16="http://schemas.microsoft.com/office/drawing/2014/main" id="{C8CBCB8F-619A-4971-A704-DB732DFA016D}"/>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grpSp>
        <p:nvGrpSpPr>
          <p:cNvPr id="143" name="Group 142">
            <a:extLst>
              <a:ext uri="{FF2B5EF4-FFF2-40B4-BE49-F238E27FC236}">
                <a16:creationId xmlns:a16="http://schemas.microsoft.com/office/drawing/2014/main" id="{80795F61-22C4-438C-A53A-B0B8AB2570C4}"/>
              </a:ext>
            </a:extLst>
          </p:cNvPr>
          <p:cNvGrpSpPr>
            <a:grpSpLocks/>
          </p:cNvGrpSpPr>
          <p:nvPr/>
        </p:nvGrpSpPr>
        <p:grpSpPr bwMode="auto">
          <a:xfrm rot="-2008425">
            <a:off x="7969980" y="3400425"/>
            <a:ext cx="3303588" cy="1152525"/>
            <a:chOff x="3813" y="1601"/>
            <a:chExt cx="1885" cy="655"/>
          </a:xfrm>
        </p:grpSpPr>
        <p:grpSp>
          <p:nvGrpSpPr>
            <p:cNvPr id="144" name="Group 143">
              <a:extLst>
                <a:ext uri="{FF2B5EF4-FFF2-40B4-BE49-F238E27FC236}">
                  <a16:creationId xmlns:a16="http://schemas.microsoft.com/office/drawing/2014/main" id="{0BBFC808-331E-42BE-BE22-0565ECC77CFC}"/>
                </a:ext>
              </a:extLst>
            </p:cNvPr>
            <p:cNvGrpSpPr>
              <a:grpSpLocks/>
            </p:cNvGrpSpPr>
            <p:nvPr/>
          </p:nvGrpSpPr>
          <p:grpSpPr bwMode="auto">
            <a:xfrm rot="10800000">
              <a:off x="3813" y="1601"/>
              <a:ext cx="1885" cy="650"/>
              <a:chOff x="1523" y="1632"/>
              <a:chExt cx="1885" cy="624"/>
            </a:xfrm>
          </p:grpSpPr>
          <p:sp>
            <p:nvSpPr>
              <p:cNvPr id="157" name="Line 176">
                <a:extLst>
                  <a:ext uri="{FF2B5EF4-FFF2-40B4-BE49-F238E27FC236}">
                    <a16:creationId xmlns:a16="http://schemas.microsoft.com/office/drawing/2014/main" id="{906D8F5B-BDD3-4388-A3A2-C5FB42410CCF}"/>
                  </a:ext>
                </a:extLst>
              </p:cNvPr>
              <p:cNvSpPr>
                <a:spLocks noChangeShapeType="1"/>
              </p:cNvSpPr>
              <p:nvPr/>
            </p:nvSpPr>
            <p:spPr bwMode="auto">
              <a:xfrm>
                <a:off x="1523" y="1632"/>
                <a:ext cx="1348" cy="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8" name="Line 177">
                <a:extLst>
                  <a:ext uri="{FF2B5EF4-FFF2-40B4-BE49-F238E27FC236}">
                    <a16:creationId xmlns:a16="http://schemas.microsoft.com/office/drawing/2014/main" id="{F6E94826-E9D9-4B9D-B558-4BC90B43E431}"/>
                  </a:ext>
                </a:extLst>
              </p:cNvPr>
              <p:cNvSpPr>
                <a:spLocks noChangeShapeType="1"/>
              </p:cNvSpPr>
              <p:nvPr/>
            </p:nvSpPr>
            <p:spPr bwMode="auto">
              <a:xfrm>
                <a:off x="2880" y="1632"/>
                <a:ext cx="528" cy="62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9" name="Line 178">
                <a:extLst>
                  <a:ext uri="{FF2B5EF4-FFF2-40B4-BE49-F238E27FC236}">
                    <a16:creationId xmlns:a16="http://schemas.microsoft.com/office/drawing/2014/main" id="{32785B5E-DBE7-422F-BC6F-9DB9AA37444E}"/>
                  </a:ext>
                </a:extLst>
              </p:cNvPr>
              <p:cNvSpPr>
                <a:spLocks noChangeShapeType="1"/>
              </p:cNvSpPr>
              <p:nvPr/>
            </p:nvSpPr>
            <p:spPr bwMode="auto">
              <a:xfrm>
                <a:off x="1549" y="1637"/>
                <a:ext cx="1846" cy="61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45" name="Line 179">
              <a:extLst>
                <a:ext uri="{FF2B5EF4-FFF2-40B4-BE49-F238E27FC236}">
                  <a16:creationId xmlns:a16="http://schemas.microsoft.com/office/drawing/2014/main" id="{EB068A7D-081E-497A-A936-061FD3934F22}"/>
                </a:ext>
              </a:extLst>
            </p:cNvPr>
            <p:cNvSpPr>
              <a:spLocks noChangeShapeType="1"/>
            </p:cNvSpPr>
            <p:nvPr/>
          </p:nvSpPr>
          <p:spPr bwMode="auto">
            <a:xfrm>
              <a:off x="3984" y="1667"/>
              <a:ext cx="480" cy="57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6" name="Line 180">
              <a:extLst>
                <a:ext uri="{FF2B5EF4-FFF2-40B4-BE49-F238E27FC236}">
                  <a16:creationId xmlns:a16="http://schemas.microsoft.com/office/drawing/2014/main" id="{2CD11F2A-F713-4AB2-93D0-E60C9C5B2EE7}"/>
                </a:ext>
              </a:extLst>
            </p:cNvPr>
            <p:cNvSpPr>
              <a:spLocks noChangeShapeType="1"/>
            </p:cNvSpPr>
            <p:nvPr/>
          </p:nvSpPr>
          <p:spPr bwMode="auto">
            <a:xfrm>
              <a:off x="4102" y="1702"/>
              <a:ext cx="445" cy="541"/>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7" name="Line 181">
              <a:extLst>
                <a:ext uri="{FF2B5EF4-FFF2-40B4-BE49-F238E27FC236}">
                  <a16:creationId xmlns:a16="http://schemas.microsoft.com/office/drawing/2014/main" id="{D1D6BAC3-B3AE-4573-9A91-DB72B2CFE88F}"/>
                </a:ext>
              </a:extLst>
            </p:cNvPr>
            <p:cNvSpPr>
              <a:spLocks noChangeShapeType="1"/>
            </p:cNvSpPr>
            <p:nvPr/>
          </p:nvSpPr>
          <p:spPr bwMode="auto">
            <a:xfrm>
              <a:off x="4224" y="1728"/>
              <a:ext cx="419" cy="515"/>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8" name="Line 182">
              <a:extLst>
                <a:ext uri="{FF2B5EF4-FFF2-40B4-BE49-F238E27FC236}">
                  <a16:creationId xmlns:a16="http://schemas.microsoft.com/office/drawing/2014/main" id="{7B046C26-A24C-4405-BDC4-D45DC0912BC0}"/>
                </a:ext>
              </a:extLst>
            </p:cNvPr>
            <p:cNvSpPr>
              <a:spLocks noChangeShapeType="1"/>
            </p:cNvSpPr>
            <p:nvPr/>
          </p:nvSpPr>
          <p:spPr bwMode="auto">
            <a:xfrm>
              <a:off x="4342" y="1772"/>
              <a:ext cx="397" cy="48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49" name="Line 183">
              <a:extLst>
                <a:ext uri="{FF2B5EF4-FFF2-40B4-BE49-F238E27FC236}">
                  <a16:creationId xmlns:a16="http://schemas.microsoft.com/office/drawing/2014/main" id="{2FF76D49-BD7F-45FA-BA5C-ADFCB64AE13D}"/>
                </a:ext>
              </a:extLst>
            </p:cNvPr>
            <p:cNvSpPr>
              <a:spLocks noChangeShapeType="1"/>
            </p:cNvSpPr>
            <p:nvPr/>
          </p:nvSpPr>
          <p:spPr bwMode="auto">
            <a:xfrm>
              <a:off x="4464" y="1824"/>
              <a:ext cx="336" cy="43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0" name="Line 184">
              <a:extLst>
                <a:ext uri="{FF2B5EF4-FFF2-40B4-BE49-F238E27FC236}">
                  <a16:creationId xmlns:a16="http://schemas.microsoft.com/office/drawing/2014/main" id="{F4A7C27A-22D7-4AA0-9B14-C3A5FDE395D6}"/>
                </a:ext>
              </a:extLst>
            </p:cNvPr>
            <p:cNvSpPr>
              <a:spLocks noChangeShapeType="1"/>
            </p:cNvSpPr>
            <p:nvPr/>
          </p:nvSpPr>
          <p:spPr bwMode="auto">
            <a:xfrm>
              <a:off x="4547" y="1837"/>
              <a:ext cx="326" cy="419"/>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1" name="Line 185">
              <a:extLst>
                <a:ext uri="{FF2B5EF4-FFF2-40B4-BE49-F238E27FC236}">
                  <a16:creationId xmlns:a16="http://schemas.microsoft.com/office/drawing/2014/main" id="{6EA20274-BFB3-4F8B-8973-4D476FA806BA}"/>
                </a:ext>
              </a:extLst>
            </p:cNvPr>
            <p:cNvSpPr>
              <a:spLocks noChangeShapeType="1"/>
            </p:cNvSpPr>
            <p:nvPr/>
          </p:nvSpPr>
          <p:spPr bwMode="auto">
            <a:xfrm>
              <a:off x="4678" y="1894"/>
              <a:ext cx="301" cy="36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2" name="Line 186">
              <a:extLst>
                <a:ext uri="{FF2B5EF4-FFF2-40B4-BE49-F238E27FC236}">
                  <a16:creationId xmlns:a16="http://schemas.microsoft.com/office/drawing/2014/main" id="{51E7A316-5020-4B8F-9F45-56A3FEFDA773}"/>
                </a:ext>
              </a:extLst>
            </p:cNvPr>
            <p:cNvSpPr>
              <a:spLocks noChangeShapeType="1"/>
            </p:cNvSpPr>
            <p:nvPr/>
          </p:nvSpPr>
          <p:spPr bwMode="auto">
            <a:xfrm>
              <a:off x="4787" y="1920"/>
              <a:ext cx="288" cy="336"/>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3" name="Line 187">
              <a:extLst>
                <a:ext uri="{FF2B5EF4-FFF2-40B4-BE49-F238E27FC236}">
                  <a16:creationId xmlns:a16="http://schemas.microsoft.com/office/drawing/2014/main" id="{EB165212-AE69-4D6A-86E1-D127E5D33619}"/>
                </a:ext>
              </a:extLst>
            </p:cNvPr>
            <p:cNvSpPr>
              <a:spLocks noChangeShapeType="1"/>
            </p:cNvSpPr>
            <p:nvPr/>
          </p:nvSpPr>
          <p:spPr bwMode="auto">
            <a:xfrm>
              <a:off x="4944" y="1994"/>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4" name="Line 188">
              <a:extLst>
                <a:ext uri="{FF2B5EF4-FFF2-40B4-BE49-F238E27FC236}">
                  <a16:creationId xmlns:a16="http://schemas.microsoft.com/office/drawing/2014/main" id="{4535B683-B43D-4ED2-B263-39656008FC56}"/>
                </a:ext>
              </a:extLst>
            </p:cNvPr>
            <p:cNvSpPr>
              <a:spLocks noChangeShapeType="1"/>
            </p:cNvSpPr>
            <p:nvPr/>
          </p:nvSpPr>
          <p:spPr bwMode="auto">
            <a:xfrm>
              <a:off x="5053" y="2016"/>
              <a:ext cx="192" cy="24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5" name="Line 189">
              <a:extLst>
                <a:ext uri="{FF2B5EF4-FFF2-40B4-BE49-F238E27FC236}">
                  <a16:creationId xmlns:a16="http://schemas.microsoft.com/office/drawing/2014/main" id="{6C8201F6-AAA6-47BE-B3AE-4A32A1A4B83D}"/>
                </a:ext>
              </a:extLst>
            </p:cNvPr>
            <p:cNvSpPr>
              <a:spLocks noChangeShapeType="1"/>
            </p:cNvSpPr>
            <p:nvPr/>
          </p:nvSpPr>
          <p:spPr bwMode="auto">
            <a:xfrm>
              <a:off x="5184" y="2064"/>
              <a:ext cx="144" cy="192"/>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156" name="Line 190">
              <a:extLst>
                <a:ext uri="{FF2B5EF4-FFF2-40B4-BE49-F238E27FC236}">
                  <a16:creationId xmlns:a16="http://schemas.microsoft.com/office/drawing/2014/main" id="{39049C23-B808-425B-B42A-656EF8A4D3CB}"/>
                </a:ext>
              </a:extLst>
            </p:cNvPr>
            <p:cNvSpPr>
              <a:spLocks noChangeShapeType="1"/>
            </p:cNvSpPr>
            <p:nvPr/>
          </p:nvSpPr>
          <p:spPr bwMode="auto">
            <a:xfrm>
              <a:off x="5328" y="2112"/>
              <a:ext cx="96" cy="144"/>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160" name="Text Box 124">
            <a:extLst>
              <a:ext uri="{FF2B5EF4-FFF2-40B4-BE49-F238E27FC236}">
                <a16:creationId xmlns:a16="http://schemas.microsoft.com/office/drawing/2014/main" id="{4BB99FCA-296E-47DA-B885-1103CB1D179E}"/>
              </a:ext>
            </a:extLst>
          </p:cNvPr>
          <p:cNvSpPr txBox="1">
            <a:spLocks noChangeArrowheads="1"/>
          </p:cNvSpPr>
          <p:nvPr/>
        </p:nvSpPr>
        <p:spPr bwMode="auto">
          <a:xfrm>
            <a:off x="8449697" y="5848544"/>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(B)</a:t>
            </a:r>
          </a:p>
        </p:txBody>
      </p:sp>
      <p:sp>
        <p:nvSpPr>
          <p:cNvPr id="161" name="Text Box 125">
            <a:extLst>
              <a:ext uri="{FF2B5EF4-FFF2-40B4-BE49-F238E27FC236}">
                <a16:creationId xmlns:a16="http://schemas.microsoft.com/office/drawing/2014/main" id="{5F9A98C1-E55E-4311-834B-5C759A553F5C}"/>
              </a:ext>
            </a:extLst>
          </p:cNvPr>
          <p:cNvSpPr txBox="1">
            <a:spLocks noChangeArrowheads="1"/>
          </p:cNvSpPr>
          <p:nvPr/>
        </p:nvSpPr>
        <p:spPr bwMode="auto">
          <a:xfrm>
            <a:off x="10822028" y="5830617"/>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(A)</a:t>
            </a:r>
          </a:p>
        </p:txBody>
      </p:sp>
      <p:sp>
        <p:nvSpPr>
          <p:cNvPr id="162" name="Text Box 126">
            <a:extLst>
              <a:ext uri="{FF2B5EF4-FFF2-40B4-BE49-F238E27FC236}">
                <a16:creationId xmlns:a16="http://schemas.microsoft.com/office/drawing/2014/main" id="{49C67E98-7ABE-4094-9D77-08616C360C14}"/>
              </a:ext>
            </a:extLst>
          </p:cNvPr>
          <p:cNvSpPr txBox="1">
            <a:spLocks noChangeArrowheads="1"/>
          </p:cNvSpPr>
          <p:nvPr/>
        </p:nvSpPr>
        <p:spPr bwMode="auto">
          <a:xfrm>
            <a:off x="10909198" y="5425726"/>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rgbClr val="002060"/>
                </a:solidFill>
              </a:rPr>
              <a:t>K</a:t>
            </a:r>
          </a:p>
        </p:txBody>
      </p:sp>
    </p:spTree>
    <p:extLst>
      <p:ext uri="{BB962C8B-B14F-4D97-AF65-F5344CB8AC3E}">
        <p14:creationId xmlns:p14="http://schemas.microsoft.com/office/powerpoint/2010/main" val="394476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6"/>
                                        </p:tgtEl>
                                        <p:attrNameLst>
                                          <p:attrName>style.visibility</p:attrName>
                                        </p:attrNameLst>
                                      </p:cBhvr>
                                      <p:to>
                                        <p:strVal val="visible"/>
                                      </p:to>
                                    </p:set>
                                  </p:childTnLst>
                                </p:cTn>
                              </p:par>
                              <p:par>
                                <p:cTn id="10" presetID="5" presetClass="exit" presetSubtype="10" fill="hold" nodeType="withEffect">
                                  <p:stCondLst>
                                    <p:cond delay="0"/>
                                  </p:stCondLst>
                                  <p:childTnLst>
                                    <p:animEffect transition="out" filter="checkerboard(across)">
                                      <p:cBhvr>
                                        <p:cTn id="11" dur="1000"/>
                                        <p:tgtEl>
                                          <p:spTgt spid="126"/>
                                        </p:tgtEl>
                                      </p:cBhvr>
                                    </p:animEffect>
                                    <p:set>
                                      <p:cBhvr>
                                        <p:cTn id="12" dur="1" fill="hold">
                                          <p:stCondLst>
                                            <p:cond delay="999"/>
                                          </p:stCondLst>
                                        </p:cTn>
                                        <p:tgtEl>
                                          <p:spTgt spid="126"/>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8" presetClass="exit" presetSubtype="32" fill="hold" nodeType="withEffect">
                                  <p:stCondLst>
                                    <p:cond delay="0"/>
                                  </p:stCondLst>
                                  <p:childTnLst>
                                    <p:animEffect transition="out" filter="diamond(out)">
                                      <p:cBhvr>
                                        <p:cTn id="20" dur="500"/>
                                        <p:tgtEl>
                                          <p:spTgt spid="92"/>
                                        </p:tgtEl>
                                      </p:cBhvr>
                                    </p:animEffect>
                                    <p:set>
                                      <p:cBhvr>
                                        <p:cTn id="21" dur="1" fill="hold">
                                          <p:stCondLst>
                                            <p:cond delay="499"/>
                                          </p:stCondLst>
                                        </p:cTn>
                                        <p:tgtEl>
                                          <p:spTgt spid="9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09"/>
                                        </p:tgtEl>
                                        <p:attrNameLst>
                                          <p:attrName>style.visibility</p:attrName>
                                        </p:attrNameLst>
                                      </p:cBhvr>
                                      <p:to>
                                        <p:strVal val="hidden"/>
                                      </p:to>
                                    </p:set>
                                  </p:childTnLst>
                                </p:cTn>
                              </p:par>
                            </p:childTnLst>
                          </p:cTn>
                        </p:par>
                        <p:par>
                          <p:cTn id="24" fill="hold">
                            <p:stCondLst>
                              <p:cond delay="1500"/>
                            </p:stCondLst>
                            <p:childTnLst>
                              <p:par>
                                <p:cTn id="25" presetID="9" presetClass="entr" presetSubtype="0" fill="hold" nodeType="after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dissolve">
                                      <p:cBhvr>
                                        <p:cTn id="27" dur="500"/>
                                        <p:tgtEl>
                                          <p:spTgt spid="143"/>
                                        </p:tgtEl>
                                      </p:cBhvr>
                                    </p:animEffec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par>
                          <p:cTn id="31" fill="hold">
                            <p:stCondLst>
                              <p:cond delay="2000"/>
                            </p:stCondLst>
                            <p:childTnLst>
                              <p:par>
                                <p:cTn id="32" presetID="3" presetClass="exit" presetSubtype="10" fill="hold" grpId="0" nodeType="afterEffect">
                                  <p:stCondLst>
                                    <p:cond delay="0"/>
                                  </p:stCondLst>
                                  <p:childTnLst>
                                    <p:animEffect transition="out" filter="blinds(horizontal)">
                                      <p:cBhvr>
                                        <p:cTn id="33" dur="500"/>
                                        <p:tgtEl>
                                          <p:spTgt spid="62"/>
                                        </p:tgtEl>
                                      </p:cBhvr>
                                    </p:animEffect>
                                    <p:set>
                                      <p:cBhvr>
                                        <p:cTn id="34" dur="1" fill="hold">
                                          <p:stCondLst>
                                            <p:cond delay="499"/>
                                          </p:stCondLst>
                                        </p:cTn>
                                        <p:tgtEl>
                                          <p:spTgt spid="6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1000"/>
                                        <p:tgtEl>
                                          <p:spTgt spid="143"/>
                                        </p:tgtEl>
                                      </p:cBhvr>
                                    </p:animEffect>
                                    <p:set>
                                      <p:cBhvr>
                                        <p:cTn id="37" dur="1" fill="hold">
                                          <p:stCondLst>
                                            <p:cond delay="999"/>
                                          </p:stCondLst>
                                        </p:cTn>
                                        <p:tgtEl>
                                          <p:spTgt spid="143"/>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74"/>
                                        </p:tgtEl>
                                      </p:cBhvr>
                                    </p:animEffect>
                                    <p:set>
                                      <p:cBhvr>
                                        <p:cTn id="42" dur="1" fill="hold">
                                          <p:stCondLst>
                                            <p:cond delay="499"/>
                                          </p:stCondLst>
                                        </p:cTn>
                                        <p:tgtEl>
                                          <p:spTgt spid="74"/>
                                        </p:tgtEl>
                                        <p:attrNameLst>
                                          <p:attrName>style.visibility</p:attrName>
                                        </p:attrNameLst>
                                      </p:cBhvr>
                                      <p:to>
                                        <p:strVal val="hidden"/>
                                      </p:to>
                                    </p:se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162"/>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1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14" presetClass="entr" presetSubtype="1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randombar(horizont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2" grpId="0"/>
      <p:bldP spid="74" grpId="0"/>
      <p:bldP spid="74" grpId="1"/>
      <p:bldP spid="160" grpId="0"/>
      <p:bldP spid="161" grpId="0"/>
      <p:bldP spid="1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73B14-BFAF-479C-A462-ECFC92713F04}"/>
              </a:ext>
            </a:extLst>
          </p:cNvPr>
          <p:cNvPicPr>
            <a:picLocks noChangeAspect="1"/>
          </p:cNvPicPr>
          <p:nvPr/>
        </p:nvPicPr>
        <p:blipFill>
          <a:blip r:embed="rId3"/>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1B0934B1-C304-426E-87F2-26E0F621FE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48">
            <a:extLst>
              <a:ext uri="{FF2B5EF4-FFF2-40B4-BE49-F238E27FC236}">
                <a16:creationId xmlns:a16="http://schemas.microsoft.com/office/drawing/2014/main" id="{B74BCCED-FB5F-44C0-B0D3-A9C83171D030}"/>
              </a:ext>
            </a:extLst>
          </p:cNvPr>
          <p:cNvSpPr txBox="1">
            <a:spLocks noChangeArrowheads="1"/>
          </p:cNvSpPr>
          <p:nvPr/>
        </p:nvSpPr>
        <p:spPr bwMode="auto">
          <a:xfrm>
            <a:off x="1840310" y="718447"/>
            <a:ext cx="6024562"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b="0" dirty="0" err="1">
                <a:effectLst>
                  <a:outerShdw blurRad="38100" dist="38100" dir="2700000" algn="tl">
                    <a:srgbClr val="FFFFFF"/>
                  </a:outerShdw>
                </a:effectLst>
                <a:latin typeface="Times New Roman" pitchFamily="18" charset="0"/>
                <a:cs typeface="Times New Roman" pitchFamily="18" charset="0"/>
              </a:rPr>
              <a:t>Diện</a:t>
            </a:r>
            <a:r>
              <a:rPr lang="en-US" sz="3200" b="0" dirty="0">
                <a:effectLst>
                  <a:outerShdw blurRad="38100" dist="38100" dir="2700000" algn="tl">
                    <a:srgbClr val="FFFFFF"/>
                  </a:outerShdw>
                </a:effectLst>
                <a:latin typeface="Times New Roman" pitchFamily="18" charset="0"/>
                <a:cs typeface="Times New Roman" pitchFamily="18" charset="0"/>
              </a:rPr>
              <a:t> </a:t>
            </a:r>
            <a:r>
              <a:rPr lang="en-US" sz="3200" b="0" dirty="0" err="1">
                <a:effectLst>
                  <a:outerShdw blurRad="38100" dist="38100" dir="2700000" algn="tl">
                    <a:srgbClr val="FFFFFF"/>
                  </a:outerShdw>
                </a:effectLst>
                <a:latin typeface="Times New Roman" pitchFamily="18" charset="0"/>
                <a:cs typeface="Times New Roman" pitchFamily="18" charset="0"/>
              </a:rPr>
              <a:t>tích</a:t>
            </a:r>
            <a:r>
              <a:rPr lang="en-US" sz="3200" b="0" dirty="0">
                <a:effectLst>
                  <a:outerShdw blurRad="38100" dist="38100" dir="2700000" algn="tl">
                    <a:srgbClr val="FFFFFF"/>
                  </a:outerShdw>
                </a:effectLst>
                <a:latin typeface="Times New Roman" pitchFamily="18" charset="0"/>
                <a:cs typeface="Times New Roman" pitchFamily="18" charset="0"/>
              </a:rPr>
              <a:t> </a:t>
            </a:r>
            <a:r>
              <a:rPr lang="en-US" sz="3200" b="0" dirty="0" err="1">
                <a:effectLst>
                  <a:outerShdw blurRad="38100" dist="38100" dir="2700000" algn="tl">
                    <a:srgbClr val="FFFFFF"/>
                  </a:outerShdw>
                </a:effectLst>
                <a:latin typeface="Times New Roman" pitchFamily="18" charset="0"/>
                <a:cs typeface="Times New Roman" pitchFamily="18" charset="0"/>
              </a:rPr>
              <a:t>hình</a:t>
            </a:r>
            <a:r>
              <a:rPr lang="en-US" sz="3200" b="0" dirty="0">
                <a:effectLst>
                  <a:outerShdw blurRad="38100" dist="38100" dir="2700000" algn="tl">
                    <a:srgbClr val="FFFFFF"/>
                  </a:outerShdw>
                </a:effectLst>
                <a:latin typeface="Times New Roman" pitchFamily="18" charset="0"/>
                <a:cs typeface="Times New Roman" pitchFamily="18" charset="0"/>
              </a:rPr>
              <a:t> tam </a:t>
            </a:r>
            <a:r>
              <a:rPr lang="en-US" sz="3200" b="0" dirty="0" err="1">
                <a:effectLst>
                  <a:outerShdw blurRad="38100" dist="38100" dir="2700000" algn="tl">
                    <a:srgbClr val="FFFFFF"/>
                  </a:outerShdw>
                </a:effectLst>
                <a:latin typeface="Times New Roman" pitchFamily="18" charset="0"/>
                <a:cs typeface="Times New Roman" pitchFamily="18" charset="0"/>
              </a:rPr>
              <a:t>giác</a:t>
            </a:r>
            <a:r>
              <a:rPr lang="en-US" sz="3200" b="0" dirty="0">
                <a:effectLst>
                  <a:outerShdw blurRad="38100" dist="38100" dir="2700000" algn="tl">
                    <a:srgbClr val="FFFFFF"/>
                  </a:outerShdw>
                </a:effectLst>
                <a:latin typeface="Times New Roman" pitchFamily="18" charset="0"/>
                <a:cs typeface="Times New Roman" pitchFamily="18" charset="0"/>
              </a:rPr>
              <a:t> ADK </a:t>
            </a:r>
            <a:r>
              <a:rPr lang="en-US" sz="3200" b="0" dirty="0" err="1">
                <a:effectLst>
                  <a:outerShdw blurRad="38100" dist="38100" dir="2700000" algn="tl">
                    <a:srgbClr val="FFFFFF"/>
                  </a:outerShdw>
                </a:effectLst>
                <a:latin typeface="Times New Roman" pitchFamily="18" charset="0"/>
                <a:cs typeface="Times New Roman" pitchFamily="18" charset="0"/>
              </a:rPr>
              <a:t>là</a:t>
            </a:r>
            <a:r>
              <a:rPr lang="vi-VN" sz="3200" b="0" dirty="0">
                <a:effectLst>
                  <a:outerShdw blurRad="38100" dist="38100" dir="2700000" algn="tl">
                    <a:srgbClr val="FFFFFF"/>
                  </a:outerShdw>
                </a:effectLst>
                <a:latin typeface="Times New Roman" pitchFamily="18" charset="0"/>
                <a:cs typeface="Times New Roman" pitchFamily="18" charset="0"/>
              </a:rPr>
              <a:t>:</a:t>
            </a:r>
            <a:r>
              <a:rPr lang="en-US" sz="3200" b="0" dirty="0">
                <a:effectLst>
                  <a:outerShdw blurRad="38100" dist="38100" dir="2700000" algn="tl">
                    <a:srgbClr val="FFFFFF"/>
                  </a:outerShdw>
                </a:effectLst>
                <a:latin typeface="Times New Roman" pitchFamily="18" charset="0"/>
                <a:cs typeface="Times New Roman" pitchFamily="18" charset="0"/>
              </a:rPr>
              <a:t> </a:t>
            </a:r>
          </a:p>
        </p:txBody>
      </p:sp>
      <p:sp>
        <p:nvSpPr>
          <p:cNvPr id="5" name="Text Box 49">
            <a:extLst>
              <a:ext uri="{FF2B5EF4-FFF2-40B4-BE49-F238E27FC236}">
                <a16:creationId xmlns:a16="http://schemas.microsoft.com/office/drawing/2014/main" id="{B0A71D3C-3F9C-4597-A188-167B4F63288F}"/>
              </a:ext>
            </a:extLst>
          </p:cNvPr>
          <p:cNvSpPr txBox="1">
            <a:spLocks noChangeArrowheads="1"/>
          </p:cNvSpPr>
          <p:nvPr/>
        </p:nvSpPr>
        <p:spPr bwMode="auto">
          <a:xfrm>
            <a:off x="5863035" y="1061347"/>
            <a:ext cx="2359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endParaRPr lang="en-US" altLang="en-US" sz="1800"/>
          </a:p>
        </p:txBody>
      </p:sp>
      <p:graphicFrame>
        <p:nvGraphicFramePr>
          <p:cNvPr id="6" name="Object 50">
            <a:extLst>
              <a:ext uri="{FF2B5EF4-FFF2-40B4-BE49-F238E27FC236}">
                <a16:creationId xmlns:a16="http://schemas.microsoft.com/office/drawing/2014/main" id="{5EE4CC3A-BE27-4E70-B0D2-96B974F51947}"/>
              </a:ext>
            </a:extLst>
          </p:cNvPr>
          <p:cNvGraphicFramePr>
            <a:graphicFrameLocks noChangeAspect="1"/>
          </p:cNvGraphicFramePr>
          <p:nvPr>
            <p:extLst>
              <p:ext uri="{D42A27DB-BD31-4B8C-83A1-F6EECF244321}">
                <p14:modId xmlns:p14="http://schemas.microsoft.com/office/powerpoint/2010/main" val="4029064815"/>
              </p:ext>
            </p:extLst>
          </p:nvPr>
        </p:nvGraphicFramePr>
        <p:xfrm>
          <a:off x="7769622" y="572397"/>
          <a:ext cx="1616075" cy="963613"/>
        </p:xfrm>
        <a:graphic>
          <a:graphicData uri="http://schemas.openxmlformats.org/presentationml/2006/ole">
            <mc:AlternateContent xmlns:mc="http://schemas.openxmlformats.org/markup-compatibility/2006">
              <mc:Choice xmlns:v="urn:schemas-microsoft-com:vml" Requires="v">
                <p:oleObj spid="_x0000_s3134" name="Equation" r:id="rId4" imgW="660113" imgH="393529" progId="Equation.DSMT4">
                  <p:embed/>
                </p:oleObj>
              </mc:Choice>
              <mc:Fallback>
                <p:oleObj name="Equation" r:id="rId4" imgW="660113" imgH="393529" progId="Equation.DSMT4">
                  <p:embed/>
                  <p:pic>
                    <p:nvPicPr>
                      <p:cNvPr id="6" name="Object 50">
                        <a:extLst>
                          <a:ext uri="{FF2B5EF4-FFF2-40B4-BE49-F238E27FC236}">
                            <a16:creationId xmlns:a16="http://schemas.microsoft.com/office/drawing/2014/main" id="{5EE4CC3A-BE27-4E70-B0D2-96B974F51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9622" y="572397"/>
                        <a:ext cx="1616075" cy="96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1">
            <a:extLst>
              <a:ext uri="{FF2B5EF4-FFF2-40B4-BE49-F238E27FC236}">
                <a16:creationId xmlns:a16="http://schemas.microsoft.com/office/drawing/2014/main" id="{9D77E0F3-40F1-40BF-888D-02C0988313EE}"/>
              </a:ext>
            </a:extLst>
          </p:cNvPr>
          <p:cNvSpPr txBox="1">
            <a:spLocks noChangeArrowheads="1"/>
          </p:cNvSpPr>
          <p:nvPr/>
        </p:nvSpPr>
        <p:spPr bwMode="auto">
          <a:xfrm>
            <a:off x="1662510" y="1685235"/>
            <a:ext cx="1050925" cy="641350"/>
          </a:xfrm>
          <a:prstGeom prst="rect">
            <a:avLst/>
          </a:prstGeom>
          <a:noFill/>
          <a:ln w="9525">
            <a:noFill/>
            <a:miter lim="800000"/>
            <a:headEnd/>
            <a:tailEnd/>
          </a:ln>
          <a:effectLst/>
        </p:spPr>
        <p:txBody>
          <a:bodyPr>
            <a:spAutoFit/>
          </a:bodyPr>
          <a:lstStyle/>
          <a:p>
            <a:pPr eaLnBrk="1" hangingPunct="1">
              <a:spcBef>
                <a:spcPct val="50000"/>
              </a:spcBef>
              <a:defRPr/>
            </a:pPr>
            <a:r>
              <a:rPr lang="en-US" sz="3600" dirty="0" err="1">
                <a:solidFill>
                  <a:srgbClr val="FF0066"/>
                </a:solidFill>
                <a:effectLst>
                  <a:outerShdw blurRad="38100" dist="38100" dir="2700000" algn="tl">
                    <a:srgbClr val="000000"/>
                  </a:outerShdw>
                </a:effectLst>
                <a:latin typeface="Times New Roman" pitchFamily="18" charset="0"/>
                <a:cs typeface="Times New Roman" pitchFamily="18" charset="0"/>
              </a:rPr>
              <a:t>Mà</a:t>
            </a:r>
            <a:r>
              <a:rPr lang="en-US" sz="3600" dirty="0">
                <a:solidFill>
                  <a:srgbClr val="FF0066"/>
                </a:solidFill>
                <a:effectLst>
                  <a:outerShdw blurRad="38100" dist="38100" dir="2700000" algn="tl">
                    <a:srgbClr val="000000"/>
                  </a:outerShdw>
                </a:effectLst>
                <a:latin typeface="Times New Roman" pitchFamily="18" charset="0"/>
                <a:cs typeface="Times New Roman" pitchFamily="18" charset="0"/>
              </a:rPr>
              <a:t> </a:t>
            </a:r>
          </a:p>
        </p:txBody>
      </p:sp>
      <p:graphicFrame>
        <p:nvGraphicFramePr>
          <p:cNvPr id="8" name="Object 52">
            <a:extLst>
              <a:ext uri="{FF2B5EF4-FFF2-40B4-BE49-F238E27FC236}">
                <a16:creationId xmlns:a16="http://schemas.microsoft.com/office/drawing/2014/main" id="{899C0AFB-C747-434C-A6FF-3AEFE6AB36A6}"/>
              </a:ext>
            </a:extLst>
          </p:cNvPr>
          <p:cNvGraphicFramePr>
            <a:graphicFrameLocks noChangeAspect="1"/>
          </p:cNvGraphicFramePr>
          <p:nvPr>
            <p:extLst>
              <p:ext uri="{D42A27DB-BD31-4B8C-83A1-F6EECF244321}">
                <p14:modId xmlns:p14="http://schemas.microsoft.com/office/powerpoint/2010/main" val="1638987828"/>
              </p:ext>
            </p:extLst>
          </p:nvPr>
        </p:nvGraphicFramePr>
        <p:xfrm>
          <a:off x="2530872" y="1559822"/>
          <a:ext cx="1616075" cy="963613"/>
        </p:xfrm>
        <a:graphic>
          <a:graphicData uri="http://schemas.openxmlformats.org/presentationml/2006/ole">
            <mc:AlternateContent xmlns:mc="http://schemas.openxmlformats.org/markup-compatibility/2006">
              <mc:Choice xmlns:v="urn:schemas-microsoft-com:vml" Requires="v">
                <p:oleObj spid="_x0000_s3135" name="Equation" r:id="rId6" imgW="660113" imgH="393529" progId="Equation.DSMT4">
                  <p:embed/>
                </p:oleObj>
              </mc:Choice>
              <mc:Fallback>
                <p:oleObj name="Equation" r:id="rId6" imgW="660113" imgH="393529" progId="Equation.DSMT4">
                  <p:embed/>
                  <p:pic>
                    <p:nvPicPr>
                      <p:cNvPr id="8" name="Object 52">
                        <a:extLst>
                          <a:ext uri="{FF2B5EF4-FFF2-40B4-BE49-F238E27FC236}">
                            <a16:creationId xmlns:a16="http://schemas.microsoft.com/office/drawing/2014/main" id="{899C0AFB-C747-434C-A6FF-3AEFE6AB3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0872" y="1559822"/>
                        <a:ext cx="1616075" cy="963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53">
            <a:extLst>
              <a:ext uri="{FF2B5EF4-FFF2-40B4-BE49-F238E27FC236}">
                <a16:creationId xmlns:a16="http://schemas.microsoft.com/office/drawing/2014/main" id="{F3951900-42DC-440C-B9EB-8F34B1DDC275}"/>
              </a:ext>
            </a:extLst>
          </p:cNvPr>
          <p:cNvSpPr txBox="1">
            <a:spLocks noChangeArrowheads="1"/>
          </p:cNvSpPr>
          <p:nvPr/>
        </p:nvSpPr>
        <p:spPr bwMode="auto">
          <a:xfrm>
            <a:off x="4054872" y="1761435"/>
            <a:ext cx="309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t>=</a:t>
            </a:r>
          </a:p>
        </p:txBody>
      </p:sp>
      <p:graphicFrame>
        <p:nvGraphicFramePr>
          <p:cNvPr id="10" name="Object 54">
            <a:extLst>
              <a:ext uri="{FF2B5EF4-FFF2-40B4-BE49-F238E27FC236}">
                <a16:creationId xmlns:a16="http://schemas.microsoft.com/office/drawing/2014/main" id="{44760031-3E78-40CD-A0BF-2EE6832C0222}"/>
              </a:ext>
            </a:extLst>
          </p:cNvPr>
          <p:cNvGraphicFramePr>
            <a:graphicFrameLocks noChangeAspect="1"/>
          </p:cNvGraphicFramePr>
          <p:nvPr>
            <p:extLst>
              <p:ext uri="{D42A27DB-BD31-4B8C-83A1-F6EECF244321}">
                <p14:modId xmlns:p14="http://schemas.microsoft.com/office/powerpoint/2010/main" val="2979570270"/>
              </p:ext>
            </p:extLst>
          </p:nvPr>
        </p:nvGraphicFramePr>
        <p:xfrm>
          <a:off x="4393010" y="1588397"/>
          <a:ext cx="3540125" cy="982663"/>
        </p:xfrm>
        <a:graphic>
          <a:graphicData uri="http://schemas.openxmlformats.org/presentationml/2006/ole">
            <mc:AlternateContent xmlns:mc="http://schemas.openxmlformats.org/markup-compatibility/2006">
              <mc:Choice xmlns:v="urn:schemas-microsoft-com:vml" Requires="v">
                <p:oleObj spid="_x0000_s3136" name="Equation" r:id="rId7" imgW="1104900" imgH="393700" progId="Equation.DSMT4">
                  <p:embed/>
                </p:oleObj>
              </mc:Choice>
              <mc:Fallback>
                <p:oleObj name="Equation" r:id="rId7" imgW="1104900" imgH="393700" progId="Equation.DSMT4">
                  <p:embed/>
                  <p:pic>
                    <p:nvPicPr>
                      <p:cNvPr id="10" name="Object 54">
                        <a:extLst>
                          <a:ext uri="{FF2B5EF4-FFF2-40B4-BE49-F238E27FC236}">
                            <a16:creationId xmlns:a16="http://schemas.microsoft.com/office/drawing/2014/main" id="{44760031-3E78-40CD-A0BF-2EE6832C02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010" y="1588397"/>
                        <a:ext cx="3540125" cy="98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55">
            <a:extLst>
              <a:ext uri="{FF2B5EF4-FFF2-40B4-BE49-F238E27FC236}">
                <a16:creationId xmlns:a16="http://schemas.microsoft.com/office/drawing/2014/main" id="{811039B3-F631-4383-B598-CC73D3B2A9B1}"/>
              </a:ext>
            </a:extLst>
          </p:cNvPr>
          <p:cNvSpPr txBox="1">
            <a:spLocks noChangeArrowheads="1"/>
          </p:cNvSpPr>
          <p:nvPr/>
        </p:nvSpPr>
        <p:spPr bwMode="auto">
          <a:xfrm>
            <a:off x="7864872" y="1761435"/>
            <a:ext cx="309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eaLnBrk="1" hangingPunct="1">
              <a:spcBef>
                <a:spcPct val="50000"/>
              </a:spcBef>
              <a:buFontTx/>
              <a:buNone/>
            </a:pPr>
            <a:r>
              <a:rPr lang="en-US" altLang="en-US" sz="2800"/>
              <a:t>=</a:t>
            </a:r>
          </a:p>
        </p:txBody>
      </p:sp>
      <p:graphicFrame>
        <p:nvGraphicFramePr>
          <p:cNvPr id="12" name="Object 56">
            <a:extLst>
              <a:ext uri="{FF2B5EF4-FFF2-40B4-BE49-F238E27FC236}">
                <a16:creationId xmlns:a16="http://schemas.microsoft.com/office/drawing/2014/main" id="{B7AA2E4A-EDFD-42E8-BF25-3291AA7B1501}"/>
              </a:ext>
            </a:extLst>
          </p:cNvPr>
          <p:cNvGraphicFramePr>
            <a:graphicFrameLocks noChangeAspect="1"/>
          </p:cNvGraphicFramePr>
          <p:nvPr>
            <p:extLst>
              <p:ext uri="{D42A27DB-BD31-4B8C-83A1-F6EECF244321}">
                <p14:modId xmlns:p14="http://schemas.microsoft.com/office/powerpoint/2010/main" val="1996947845"/>
              </p:ext>
            </p:extLst>
          </p:nvPr>
        </p:nvGraphicFramePr>
        <p:xfrm>
          <a:off x="8169672" y="1593160"/>
          <a:ext cx="2584450" cy="930275"/>
        </p:xfrm>
        <a:graphic>
          <a:graphicData uri="http://schemas.openxmlformats.org/presentationml/2006/ole">
            <mc:AlternateContent xmlns:mc="http://schemas.openxmlformats.org/markup-compatibility/2006">
              <mc:Choice xmlns:v="urn:schemas-microsoft-com:vml" Requires="v">
                <p:oleObj spid="_x0000_s3137" name="Equation" r:id="rId9" imgW="1091726" imgH="393529" progId="Equation.DSMT4">
                  <p:embed/>
                </p:oleObj>
              </mc:Choice>
              <mc:Fallback>
                <p:oleObj name="Equation" r:id="rId9" imgW="1091726" imgH="393529" progId="Equation.DSMT4">
                  <p:embed/>
                  <p:pic>
                    <p:nvPicPr>
                      <p:cNvPr id="12" name="Object 56">
                        <a:extLst>
                          <a:ext uri="{FF2B5EF4-FFF2-40B4-BE49-F238E27FC236}">
                            <a16:creationId xmlns:a16="http://schemas.microsoft.com/office/drawing/2014/main" id="{B7AA2E4A-EDFD-42E8-BF25-3291AA7B1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9672" y="1593160"/>
                        <a:ext cx="2584450"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 Box 57">
            <a:extLst>
              <a:ext uri="{FF2B5EF4-FFF2-40B4-BE49-F238E27FC236}">
                <a16:creationId xmlns:a16="http://schemas.microsoft.com/office/drawing/2014/main" id="{2FDC2D3C-7DC3-4349-AC65-29B372758679}"/>
              </a:ext>
            </a:extLst>
          </p:cNvPr>
          <p:cNvSpPr txBox="1">
            <a:spLocks noChangeArrowheads="1"/>
          </p:cNvSpPr>
          <p:nvPr/>
        </p:nvSpPr>
        <p:spPr bwMode="auto">
          <a:xfrm>
            <a:off x="1692672" y="2610747"/>
            <a:ext cx="7300913" cy="579438"/>
          </a:xfrm>
          <a:prstGeom prst="rect">
            <a:avLst/>
          </a:prstGeom>
          <a:noFill/>
          <a:ln w="9525">
            <a:noFill/>
            <a:miter lim="800000"/>
            <a:headEnd/>
            <a:tailEnd/>
          </a:ln>
          <a:effectLst/>
        </p:spPr>
        <p:txBody>
          <a:bodyPr>
            <a:spAutoFit/>
          </a:bodyPr>
          <a:lstStyle/>
          <a:p>
            <a:pPr eaLnBrk="1" hangingPunct="1">
              <a:spcBef>
                <a:spcPct val="50000"/>
              </a:spcBef>
              <a:defRPr/>
            </a:pP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Vậy</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diện</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tích</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hình</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thang ABCD </a:t>
            </a:r>
            <a:r>
              <a:rPr lang="en-US" sz="3200" dirty="0" err="1">
                <a:solidFill>
                  <a:srgbClr val="0000FF"/>
                </a:solidFill>
                <a:effectLst>
                  <a:outerShdw blurRad="38100" dist="38100" dir="2700000" algn="tl">
                    <a:srgbClr val="000000"/>
                  </a:outerShdw>
                </a:effectLst>
                <a:latin typeface="Times New Roman" pitchFamily="18" charset="0"/>
                <a:cs typeface="Times New Roman" pitchFamily="18" charset="0"/>
              </a:rPr>
              <a:t>là</a:t>
            </a:r>
            <a:r>
              <a:rPr lang="vi-VN" sz="3200" dirty="0">
                <a:solidFill>
                  <a:srgbClr val="0000FF"/>
                </a:solidFill>
                <a:effectLst>
                  <a:outerShdw blurRad="38100" dist="38100" dir="2700000" algn="tl">
                    <a:srgbClr val="000000"/>
                  </a:outerShdw>
                </a:effectLst>
                <a:latin typeface="Times New Roman" pitchFamily="18" charset="0"/>
                <a:cs typeface="Times New Roman" pitchFamily="18" charset="0"/>
              </a:rPr>
              <a:t>:</a:t>
            </a:r>
            <a:r>
              <a:rPr lang="en-US" sz="3200" dirty="0">
                <a:solidFill>
                  <a:srgbClr val="0000FF"/>
                </a:solidFill>
                <a:effectLst>
                  <a:outerShdw blurRad="38100" dist="38100" dir="2700000" algn="tl">
                    <a:srgbClr val="000000"/>
                  </a:outerShdw>
                </a:effectLst>
                <a:latin typeface="Times New Roman" pitchFamily="18" charset="0"/>
                <a:cs typeface="Times New Roman" pitchFamily="18" charset="0"/>
              </a:rPr>
              <a:t> </a:t>
            </a:r>
          </a:p>
        </p:txBody>
      </p:sp>
      <p:graphicFrame>
        <p:nvGraphicFramePr>
          <p:cNvPr id="14" name="Object 58">
            <a:extLst>
              <a:ext uri="{FF2B5EF4-FFF2-40B4-BE49-F238E27FC236}">
                <a16:creationId xmlns:a16="http://schemas.microsoft.com/office/drawing/2014/main" id="{B24F7DCB-18EE-464D-9D85-6C18AEA275A2}"/>
              </a:ext>
            </a:extLst>
          </p:cNvPr>
          <p:cNvGraphicFramePr>
            <a:graphicFrameLocks noChangeAspect="1"/>
          </p:cNvGraphicFramePr>
          <p:nvPr>
            <p:extLst>
              <p:ext uri="{D42A27DB-BD31-4B8C-83A1-F6EECF244321}">
                <p14:modId xmlns:p14="http://schemas.microsoft.com/office/powerpoint/2010/main" val="562757231"/>
              </p:ext>
            </p:extLst>
          </p:nvPr>
        </p:nvGraphicFramePr>
        <p:xfrm>
          <a:off x="7990285" y="2566297"/>
          <a:ext cx="2584450" cy="930275"/>
        </p:xfrm>
        <a:graphic>
          <a:graphicData uri="http://schemas.openxmlformats.org/presentationml/2006/ole">
            <mc:AlternateContent xmlns:mc="http://schemas.openxmlformats.org/markup-compatibility/2006">
              <mc:Choice xmlns:v="urn:schemas-microsoft-com:vml" Requires="v">
                <p:oleObj spid="_x0000_s3138" name="Equation" r:id="rId11" imgW="1091726" imgH="393529" progId="Equation.DSMT4">
                  <p:embed/>
                </p:oleObj>
              </mc:Choice>
              <mc:Fallback>
                <p:oleObj name="Equation" r:id="rId11" imgW="1091726" imgH="393529" progId="Equation.DSMT4">
                  <p:embed/>
                  <p:pic>
                    <p:nvPicPr>
                      <p:cNvPr id="14" name="Object 58">
                        <a:extLst>
                          <a:ext uri="{FF2B5EF4-FFF2-40B4-BE49-F238E27FC236}">
                            <a16:creationId xmlns:a16="http://schemas.microsoft.com/office/drawing/2014/main" id="{B24F7DCB-18EE-464D-9D85-6C18AEA275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0285" y="2566297"/>
                        <a:ext cx="2584450"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 name="Picture 2" descr="1,195 Trapezium Cliparts, Stock Vector and Royalty Free Trapezium  Illustrations">
            <a:extLst>
              <a:ext uri="{FF2B5EF4-FFF2-40B4-BE49-F238E27FC236}">
                <a16:creationId xmlns:a16="http://schemas.microsoft.com/office/drawing/2014/main" id="{020FFEEA-14D6-4CF1-B398-F1C26F185FBB}"/>
              </a:ext>
            </a:extLst>
          </p:cNvPr>
          <p:cNvPicPr>
            <a:picLocks noChangeAspect="1" noChangeArrowheads="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8000" b="80889" l="10000" r="92889">
                        <a14:foregroundMark x1="39778" y1="18889" x2="50889" y2="35333"/>
                        <a14:foregroundMark x1="42000" y1="29556" x2="57556" y2="30000"/>
                        <a14:foregroundMark x1="34667" y1="80000" x2="40222" y2="75333"/>
                        <a14:foregroundMark x1="51333" y1="74889" x2="57778" y2="79333"/>
                      </a14:backgroundRemoval>
                    </a14:imgEffect>
                  </a14:imgLayer>
                </a14:imgProps>
              </a:ext>
              <a:ext uri="{28A0092B-C50C-407E-A947-70E740481C1C}">
                <a14:useLocalDpi xmlns:a14="http://schemas.microsoft.com/office/drawing/2010/main" val="0"/>
              </a:ext>
            </a:extLst>
          </a:blip>
          <a:srcRect b="17975"/>
          <a:stretch/>
        </p:blipFill>
        <p:spPr bwMode="auto">
          <a:xfrm>
            <a:off x="-540067" y="3069206"/>
            <a:ext cx="4286250" cy="3515813"/>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12">
            <a:extLst>
              <a:ext uri="{FF2B5EF4-FFF2-40B4-BE49-F238E27FC236}">
                <a16:creationId xmlns:a16="http://schemas.microsoft.com/office/drawing/2014/main" id="{D18F63F4-2BAB-467A-B3F7-CC1BF785D5A6}"/>
              </a:ext>
            </a:extLst>
          </p:cNvPr>
          <p:cNvPicPr>
            <a:picLocks noChangeAspect="1"/>
          </p:cNvPicPr>
          <p:nvPr/>
        </p:nvPicPr>
        <p:blipFill rotWithShape="1">
          <a:blip r:embed="rId14">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3687566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 calcmode="lin" valueType="num">
                                      <p:cBhvr>
                                        <p:cTn id="26" dur="500" fill="hold"/>
                                        <p:tgtEl>
                                          <p:spTgt spid="7"/>
                                        </p:tgtEl>
                                        <p:attrNameLst>
                                          <p:attrName>style.rotation</p:attrName>
                                        </p:attrNameLst>
                                      </p:cBhvr>
                                      <p:tavLst>
                                        <p:tav tm="0">
                                          <p:val>
                                            <p:fltVal val="360"/>
                                          </p:val>
                                        </p:tav>
                                        <p:tav tm="100000">
                                          <p:val>
                                            <p:fltVal val="0"/>
                                          </p:val>
                                        </p:tav>
                                      </p:tavLst>
                                    </p:anim>
                                    <p:animEffect transition="in" filter="fade">
                                      <p:cBhvr>
                                        <p:cTn id="27" dur="500"/>
                                        <p:tgtEl>
                                          <p:spTgt spid="7"/>
                                        </p:tgtEl>
                                      </p:cBhvr>
                                    </p:animEffect>
                                  </p:childTnLst>
                                </p:cTn>
                              </p:par>
                              <p:par>
                                <p:cTn id="28" presetID="53"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9"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ppt_x</p:attrName>
                                        </p:attrNameLst>
                                      </p:cBhvr>
                                      <p:tavLst>
                                        <p:tav tm="0">
                                          <p:val>
                                            <p:strVal val="#ppt_x-.2"/>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style.rotation</p:attrName>
                                        </p:attrNameLst>
                                      </p:cBhvr>
                                      <p:tavLst>
                                        <p:tav tm="0">
                                          <p:val>
                                            <p:fltVal val="720"/>
                                          </p:val>
                                        </p:tav>
                                        <p:tav tm="100000">
                                          <p:val>
                                            <p:fltVal val="0"/>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29"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ppt_x</p:attrName>
                                        </p:attrNameLst>
                                      </p:cBhvr>
                                      <p:tavLst>
                                        <p:tav tm="0">
                                          <p:val>
                                            <p:strVal val="#ppt_x-.2"/>
                                          </p:val>
                                        </p:tav>
                                        <p:tav tm="100000">
                                          <p:val>
                                            <p:strVal val="#ppt_x"/>
                                          </p:val>
                                        </p:tav>
                                      </p:tavLst>
                                    </p:anim>
                                    <p:anim calcmode="lin" valueType="num">
                                      <p:cBhvr>
                                        <p:cTn id="5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edg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edge">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2192000" cy="6858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813852" y="558800"/>
            <a:ext cx="3653306" cy="322244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spcBef>
                <a:spcPct val="50000"/>
              </a:spcBef>
            </a:pPr>
            <a:br>
              <a:rPr lang="vi-VN" altLang="en-US" sz="2400" b="1">
                <a:solidFill>
                  <a:srgbClr val="3333FF"/>
                </a:solidFill>
              </a:rPr>
            </a:br>
            <a:r>
              <a:rPr lang="en-US" altLang="en-US" sz="2400" b="1">
                <a:solidFill>
                  <a:srgbClr val="002060"/>
                </a:solidFill>
              </a:rPr>
              <a:t>Diện tích hình thang bằng</a:t>
            </a:r>
          </a:p>
          <a:p>
            <a:pPr algn="just" eaLnBrk="1" hangingPunct="1">
              <a:spcBef>
                <a:spcPct val="50000"/>
              </a:spcBef>
            </a:pPr>
            <a:r>
              <a:rPr lang="en-US" altLang="en-US" sz="2400" b="1">
                <a:solidFill>
                  <a:srgbClr val="002060"/>
                </a:solidFill>
              </a:rPr>
              <a:t>tổng độ dài hai đáy nhân</a:t>
            </a:r>
          </a:p>
          <a:p>
            <a:pPr algn="just" eaLnBrk="1" hangingPunct="1">
              <a:spcBef>
                <a:spcPct val="50000"/>
              </a:spcBef>
            </a:pPr>
            <a:r>
              <a:rPr lang="en-US" altLang="en-US" sz="2400" b="1">
                <a:solidFill>
                  <a:srgbClr val="002060"/>
                </a:solidFill>
              </a:rPr>
              <a:t>với chiều cao (cùng một </a:t>
            </a:r>
          </a:p>
          <a:p>
            <a:pPr algn="just" eaLnBrk="1" hangingPunct="1">
              <a:spcBef>
                <a:spcPct val="50000"/>
              </a:spcBef>
            </a:pPr>
            <a:r>
              <a:rPr lang="en-US" altLang="en-US" sz="2400" b="1">
                <a:solidFill>
                  <a:srgbClr val="002060"/>
                </a:solidFill>
              </a:rPr>
              <a:t>đơn vị đo) rồi chia cho 2.</a:t>
            </a:r>
            <a:endParaRPr lang="en-US" altLang="en-US" sz="2400">
              <a:solidFill>
                <a:srgbClr val="002060"/>
              </a:solidFill>
            </a:endParaRPr>
          </a:p>
        </p:txBody>
      </p:sp>
      <p:sp>
        <p:nvSpPr>
          <p:cNvPr id="5" name="Text Box 39">
            <a:extLst>
              <a:ext uri="{FF2B5EF4-FFF2-40B4-BE49-F238E27FC236}">
                <a16:creationId xmlns:a16="http://schemas.microsoft.com/office/drawing/2014/main" id="{26AE22D9-DC75-4CA5-B853-4CD4CC4A1603}"/>
              </a:ext>
            </a:extLst>
          </p:cNvPr>
          <p:cNvSpPr txBox="1">
            <a:spLocks noChangeArrowheads="1"/>
          </p:cNvSpPr>
          <p:nvPr/>
        </p:nvSpPr>
        <p:spPr bwMode="auto">
          <a:xfrm>
            <a:off x="9142379" y="7045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B</a:t>
            </a:r>
          </a:p>
        </p:txBody>
      </p:sp>
      <p:sp>
        <p:nvSpPr>
          <p:cNvPr id="6" name="Text Box 40">
            <a:extLst>
              <a:ext uri="{FF2B5EF4-FFF2-40B4-BE49-F238E27FC236}">
                <a16:creationId xmlns:a16="http://schemas.microsoft.com/office/drawing/2014/main" id="{53518B8A-FAD4-4D77-BB97-B83EA846CA0C}"/>
              </a:ext>
            </a:extLst>
          </p:cNvPr>
          <p:cNvSpPr txBox="1">
            <a:spLocks noChangeArrowheads="1"/>
          </p:cNvSpPr>
          <p:nvPr/>
        </p:nvSpPr>
        <p:spPr bwMode="auto">
          <a:xfrm>
            <a:off x="10513979" y="3204895"/>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C</a:t>
            </a:r>
          </a:p>
        </p:txBody>
      </p:sp>
      <p:sp>
        <p:nvSpPr>
          <p:cNvPr id="7" name="Text Box 41">
            <a:extLst>
              <a:ext uri="{FF2B5EF4-FFF2-40B4-BE49-F238E27FC236}">
                <a16:creationId xmlns:a16="http://schemas.microsoft.com/office/drawing/2014/main" id="{E015C867-EF93-4D11-8F45-414A614A69B4}"/>
              </a:ext>
            </a:extLst>
          </p:cNvPr>
          <p:cNvSpPr txBox="1">
            <a:spLocks noChangeArrowheads="1"/>
          </p:cNvSpPr>
          <p:nvPr/>
        </p:nvSpPr>
        <p:spPr bwMode="auto">
          <a:xfrm>
            <a:off x="6170579" y="323347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D</a:t>
            </a:r>
          </a:p>
        </p:txBody>
      </p:sp>
      <p:sp>
        <p:nvSpPr>
          <p:cNvPr id="8" name="Text Box 42">
            <a:extLst>
              <a:ext uri="{FF2B5EF4-FFF2-40B4-BE49-F238E27FC236}">
                <a16:creationId xmlns:a16="http://schemas.microsoft.com/office/drawing/2014/main" id="{EABC5A09-3FFC-4DDB-ADC7-62E574784857}"/>
              </a:ext>
            </a:extLst>
          </p:cNvPr>
          <p:cNvSpPr txBox="1">
            <a:spLocks noChangeArrowheads="1"/>
          </p:cNvSpPr>
          <p:nvPr/>
        </p:nvSpPr>
        <p:spPr bwMode="auto">
          <a:xfrm>
            <a:off x="7008779" y="330967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H</a:t>
            </a:r>
          </a:p>
        </p:txBody>
      </p:sp>
      <p:sp>
        <p:nvSpPr>
          <p:cNvPr id="9" name="Text Box 43">
            <a:extLst>
              <a:ext uri="{FF2B5EF4-FFF2-40B4-BE49-F238E27FC236}">
                <a16:creationId xmlns:a16="http://schemas.microsoft.com/office/drawing/2014/main" id="{20299C28-9C1F-4004-8E96-EFC34F809133}"/>
              </a:ext>
            </a:extLst>
          </p:cNvPr>
          <p:cNvSpPr txBox="1">
            <a:spLocks noChangeArrowheads="1"/>
          </p:cNvSpPr>
          <p:nvPr/>
        </p:nvSpPr>
        <p:spPr bwMode="auto">
          <a:xfrm>
            <a:off x="6856379" y="7045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t>A</a:t>
            </a: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6475379" y="1161782"/>
            <a:ext cx="4191000" cy="20574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8227979" y="475982"/>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8113679" y="56882"/>
            <a:ext cx="228600" cy="18288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7694579" y="1922195"/>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8517698" y="1329263"/>
            <a:ext cx="101600" cy="4033838"/>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8304179" y="3417620"/>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D54011"/>
                </a:solidFill>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7404067" y="1204645"/>
            <a:ext cx="214312" cy="1973262"/>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66750" y="5532447"/>
            <a:ext cx="2819400" cy="701675"/>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S</a:t>
            </a:r>
            <a:r>
              <a:rPr lang="en-US" altLang="en-US" sz="4000" b="1">
                <a:solidFill>
                  <a:srgbClr val="5417CF"/>
                </a:solidFill>
              </a:rPr>
              <a:t> </a:t>
            </a:r>
            <a:r>
              <a:rPr lang="en-US" altLang="en-US" b="1">
                <a:solidFill>
                  <a:srgbClr val="5417CF"/>
                </a:solidFill>
              </a:rPr>
              <a:t>là diện tích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3371850" y="5699135"/>
            <a:ext cx="3581400" cy="519112"/>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FF0066"/>
                </a:solidFill>
              </a:rPr>
              <a:t>a, b</a:t>
            </a:r>
            <a:r>
              <a:rPr lang="en-US" altLang="en-US" b="1">
                <a:solidFill>
                  <a:srgbClr val="D54011"/>
                </a:solidFill>
              </a:rPr>
              <a:t> </a:t>
            </a:r>
            <a:r>
              <a:rPr lang="en-US" altLang="en-US" b="1">
                <a:solidFill>
                  <a:srgbClr val="5417CF"/>
                </a:solidFill>
              </a:rPr>
              <a:t>là độ dài hai đáy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6838950" y="5699135"/>
            <a:ext cx="2438400" cy="519112"/>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rgbClr val="FF0066"/>
                </a:solidFill>
              </a:rPr>
              <a:t>h</a:t>
            </a:r>
            <a:r>
              <a:rPr lang="en-US" altLang="en-US" b="1">
                <a:solidFill>
                  <a:srgbClr val="5417CF"/>
                </a:solidFill>
              </a:rPr>
              <a:t> là chiều cao</a:t>
            </a: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1750979" y="3142982"/>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1750979" y="4186330"/>
            <a:ext cx="5464175" cy="14478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29"/>
                <a:chOff x="1600" y="1200"/>
                <a:chExt cx="3442" cy="829"/>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FF0066"/>
                      </a:solidFill>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3200" b="1">
                      <a:solidFill>
                        <a:srgbClr val="FF0066"/>
                      </a:solidFill>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a:solidFill>
                        <a:srgbClr val="FF0066"/>
                      </a:solidFill>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4110"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1690830" y="704582"/>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u="sng">
                <a:solidFill>
                  <a:srgbClr val="FFC000"/>
                </a:solidFill>
              </a:rPr>
              <a:t>Ghi nhớ:</a:t>
            </a:r>
          </a:p>
        </p:txBody>
      </p:sp>
      <p:pic>
        <p:nvPicPr>
          <p:cNvPr id="50" name="图片 12">
            <a:extLst>
              <a:ext uri="{FF2B5EF4-FFF2-40B4-BE49-F238E27FC236}">
                <a16:creationId xmlns:a16="http://schemas.microsoft.com/office/drawing/2014/main" id="{F4DDB9BE-FABB-4D57-A35C-06FF09AE818E}"/>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0148" r="10552" b="77211"/>
          <a:stretch/>
        </p:blipFill>
        <p:spPr>
          <a:xfrm rot="249425" flipH="1">
            <a:off x="9349708" y="4866775"/>
            <a:ext cx="2448343" cy="1942810"/>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784578" y="1727825"/>
            <a:ext cx="6724443" cy="1446550"/>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THỰC HÀNH</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66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6991FE1-8F91-4D0D-8BEF-B62EC0E1EFB0}"/>
              </a:ext>
            </a:extLst>
          </p:cNvPr>
          <p:cNvSpPr txBox="1"/>
          <p:nvPr/>
        </p:nvSpPr>
        <p:spPr>
          <a:xfrm>
            <a:off x="621631" y="648543"/>
            <a:ext cx="8369970" cy="3970318"/>
          </a:xfrm>
          <a:prstGeom prst="rect">
            <a:avLst/>
          </a:prstGeom>
          <a:noFill/>
        </p:spPr>
        <p:txBody>
          <a:bodyPr wrap="square" rtlCol="0">
            <a:spAutoFit/>
          </a:bodyPr>
          <a:lstStyle/>
          <a:p>
            <a:pPr marL="742950" indent="-742950" algn="just">
              <a:buAutoNum type="arabicPeriod"/>
            </a:pPr>
            <a:r>
              <a:rPr lang="en-US" sz="3600">
                <a:solidFill>
                  <a:srgbClr val="E53333"/>
                </a:solidFill>
                <a:latin typeface="UTM Cooper Black" panose="02040603050506020204" pitchFamily="18" charset="0"/>
              </a:rPr>
              <a:t>Tính diện tích hình thang, biết:</a:t>
            </a:r>
            <a:endParaRPr lang="vi-VN" sz="3600">
              <a:solidFill>
                <a:srgbClr val="E53333"/>
              </a:solidFill>
              <a:latin typeface="UTM Cooper Black" panose="02040603050506020204" pitchFamily="18" charset="0"/>
            </a:endParaRPr>
          </a:p>
          <a:p>
            <a:pPr marL="742950" indent="-742950" algn="just">
              <a:buAutoNum type="arabicPeriod"/>
            </a:pPr>
            <a:endParaRPr lang="vi-VN" sz="3600">
              <a:solidFill>
                <a:srgbClr val="002060"/>
              </a:solidFill>
              <a:latin typeface="UTM Cooper Black" panose="02040603050506020204" pitchFamily="18" charset="0"/>
            </a:endParaRPr>
          </a:p>
          <a:p>
            <a:pPr algn="just"/>
            <a:r>
              <a:rPr lang="vi-VN" sz="3600">
                <a:solidFill>
                  <a:srgbClr val="002060"/>
                </a:solidFill>
                <a:latin typeface="UTM Cooper Black" panose="02040603050506020204" pitchFamily="18" charset="0"/>
              </a:rPr>
              <a:t>a) </a:t>
            </a:r>
            <a:r>
              <a:rPr lang="en-US" sz="3600">
                <a:solidFill>
                  <a:srgbClr val="002060"/>
                </a:solidFill>
                <a:latin typeface="UTM Cooper Black" panose="02040603050506020204" pitchFamily="18" charset="0"/>
              </a:rPr>
              <a:t>Độ dài hai đáy lần lượt là 12cm và 8cm; chiều cao là 5cm.</a:t>
            </a:r>
            <a:endParaRPr lang="vi-VN" sz="3600">
              <a:solidFill>
                <a:srgbClr val="002060"/>
              </a:solidFill>
              <a:latin typeface="UTM Cooper Black" panose="02040603050506020204" pitchFamily="18" charset="0"/>
            </a:endParaRPr>
          </a:p>
          <a:p>
            <a:pPr algn="just"/>
            <a:endParaRPr lang="vi-VN" sz="3600">
              <a:solidFill>
                <a:srgbClr val="002060"/>
              </a:solidFill>
              <a:latin typeface="UTM Cooper Black" panose="02040603050506020204" pitchFamily="18" charset="0"/>
            </a:endParaRPr>
          </a:p>
          <a:p>
            <a:pPr algn="just"/>
            <a:r>
              <a:rPr lang="en-US" sz="3600">
                <a:solidFill>
                  <a:srgbClr val="002060"/>
                </a:solidFill>
                <a:latin typeface="UTM Cooper Black" panose="02040603050506020204" pitchFamily="18" charset="0"/>
              </a:rPr>
              <a:t>b) Độ dài hai đáy lần lượt là 9,4m </a:t>
            </a:r>
            <a:r>
              <a:rPr lang="vi-VN" sz="3600">
                <a:solidFill>
                  <a:srgbClr val="002060"/>
                </a:solidFill>
                <a:latin typeface="UTM Cooper Black" panose="02040603050506020204" pitchFamily="18" charset="0"/>
              </a:rPr>
              <a:t> </a:t>
            </a:r>
            <a:r>
              <a:rPr lang="en-US" sz="3600">
                <a:solidFill>
                  <a:srgbClr val="002060"/>
                </a:solidFill>
                <a:latin typeface="UTM Cooper Black" panose="02040603050506020204" pitchFamily="18" charset="0"/>
              </a:rPr>
              <a:t>và 6,6m; chiều cao là 10,5m.</a:t>
            </a:r>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barn(inVertic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Effect transition="in" filter="barn(inVertical)">
                                      <p:cBhvr>
                                        <p:cTn id="12" dur="500"/>
                                        <p:tgtEl>
                                          <p:spTgt spid="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xEl>
                                              <p:pRg st="4" end="4"/>
                                            </p:txEl>
                                          </p:spTgt>
                                        </p:tgtEl>
                                        <p:attrNameLst>
                                          <p:attrName>style.visibility</p:attrName>
                                        </p:attrNameLst>
                                      </p:cBhvr>
                                      <p:to>
                                        <p:strVal val="visible"/>
                                      </p:to>
                                    </p:set>
                                    <p:animEffect transition="in" filter="barn(inVertical)">
                                      <p:cBhvr>
                                        <p:cTn id="17"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733778" y="1727825"/>
            <a:ext cx="6724443" cy="1446550"/>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03676" y="2842946"/>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82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F9B0B4-B564-453B-A755-5E63FCF9B966}"/>
              </a:ext>
            </a:extLst>
          </p:cNvPr>
          <p:cNvSpPr txBox="1"/>
          <p:nvPr/>
        </p:nvSpPr>
        <p:spPr>
          <a:xfrm>
            <a:off x="960120" y="596900"/>
            <a:ext cx="10337800" cy="1754326"/>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1. Tính diện tích hình thang, biết:</a:t>
            </a:r>
          </a:p>
          <a:p>
            <a:pPr algn="just"/>
            <a:r>
              <a:rPr lang="en-US" sz="3600">
                <a:solidFill>
                  <a:srgbClr val="002060"/>
                </a:solidFill>
                <a:latin typeface="UTM Cooper Black" panose="02040603050506020204" pitchFamily="18" charset="0"/>
              </a:rPr>
              <a:t>a) Độ dài hai đáy lần lượt là 12cm và 8cm; 	chiều cao là 5cm.</a:t>
            </a:r>
          </a:p>
        </p:txBody>
      </p:sp>
      <p:sp>
        <p:nvSpPr>
          <p:cNvPr id="6" name="TextBox 5">
            <a:extLst>
              <a:ext uri="{FF2B5EF4-FFF2-40B4-BE49-F238E27FC236}">
                <a16:creationId xmlns:a16="http://schemas.microsoft.com/office/drawing/2014/main" id="{70479204-4646-40C5-9A51-24F990050917}"/>
              </a:ext>
            </a:extLst>
          </p:cNvPr>
          <p:cNvSpPr txBox="1"/>
          <p:nvPr/>
        </p:nvSpPr>
        <p:spPr>
          <a:xfrm>
            <a:off x="644488" y="3027402"/>
            <a:ext cx="7841182"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7" name="TextBox 6">
            <a:extLst>
              <a:ext uri="{FF2B5EF4-FFF2-40B4-BE49-F238E27FC236}">
                <a16:creationId xmlns:a16="http://schemas.microsoft.com/office/drawing/2014/main" id="{54A0536F-E815-458B-A8DA-B2AE09BEA44B}"/>
              </a:ext>
            </a:extLst>
          </p:cNvPr>
          <p:cNvSpPr txBox="1"/>
          <p:nvPr/>
        </p:nvSpPr>
        <p:spPr>
          <a:xfrm>
            <a:off x="1299586"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12</a:t>
            </a:r>
          </a:p>
        </p:txBody>
      </p:sp>
      <p:sp>
        <p:nvSpPr>
          <p:cNvPr id="8" name="TextBox 7">
            <a:extLst>
              <a:ext uri="{FF2B5EF4-FFF2-40B4-BE49-F238E27FC236}">
                <a16:creationId xmlns:a16="http://schemas.microsoft.com/office/drawing/2014/main" id="{AA944086-AFC6-41EC-AEE4-75C1C2CD3D8C}"/>
              </a:ext>
            </a:extLst>
          </p:cNvPr>
          <p:cNvSpPr txBox="1"/>
          <p:nvPr/>
        </p:nvSpPr>
        <p:spPr>
          <a:xfrm>
            <a:off x="243381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8</a:t>
            </a:r>
          </a:p>
        </p:txBody>
      </p:sp>
      <p:sp>
        <p:nvSpPr>
          <p:cNvPr id="9" name="TextBox 8">
            <a:extLst>
              <a:ext uri="{FF2B5EF4-FFF2-40B4-BE49-F238E27FC236}">
                <a16:creationId xmlns:a16="http://schemas.microsoft.com/office/drawing/2014/main" id="{5B38D2F9-D840-44C7-9B2B-0F74A0E315D6}"/>
              </a:ext>
            </a:extLst>
          </p:cNvPr>
          <p:cNvSpPr txBox="1"/>
          <p:nvPr/>
        </p:nvSpPr>
        <p:spPr>
          <a:xfrm>
            <a:off x="375745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a:t>
            </a:r>
          </a:p>
        </p:txBody>
      </p:sp>
      <p:sp>
        <p:nvSpPr>
          <p:cNvPr id="10" name="TextBox 9">
            <a:extLst>
              <a:ext uri="{FF2B5EF4-FFF2-40B4-BE49-F238E27FC236}">
                <a16:creationId xmlns:a16="http://schemas.microsoft.com/office/drawing/2014/main" id="{BC983E5A-B9FE-4958-A9D0-40840C2B5C9C}"/>
              </a:ext>
            </a:extLst>
          </p:cNvPr>
          <p:cNvSpPr txBox="1"/>
          <p:nvPr/>
        </p:nvSpPr>
        <p:spPr>
          <a:xfrm>
            <a:off x="4824921"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11" name="TextBox 10">
            <a:extLst>
              <a:ext uri="{FF2B5EF4-FFF2-40B4-BE49-F238E27FC236}">
                <a16:creationId xmlns:a16="http://schemas.microsoft.com/office/drawing/2014/main" id="{EDBB5EE7-F21C-4DD3-94A3-B79359AF4206}"/>
              </a:ext>
            </a:extLst>
          </p:cNvPr>
          <p:cNvSpPr txBox="1"/>
          <p:nvPr/>
        </p:nvSpPr>
        <p:spPr>
          <a:xfrm>
            <a:off x="5973602" y="3725277"/>
            <a:ext cx="67438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50</a:t>
            </a:r>
          </a:p>
        </p:txBody>
      </p:sp>
      <p:sp>
        <p:nvSpPr>
          <p:cNvPr id="12" name="TextBox 11">
            <a:extLst>
              <a:ext uri="{FF2B5EF4-FFF2-40B4-BE49-F238E27FC236}">
                <a16:creationId xmlns:a16="http://schemas.microsoft.com/office/drawing/2014/main" id="{754FF567-DE16-4791-A14F-C2A64A7DBF62}"/>
              </a:ext>
            </a:extLst>
          </p:cNvPr>
          <p:cNvSpPr txBox="1"/>
          <p:nvPr/>
        </p:nvSpPr>
        <p:spPr>
          <a:xfrm>
            <a:off x="6799194" y="3725277"/>
            <a:ext cx="1245902"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7825B548-5047-4F7A-AFA4-867A8D677C29}"/>
              </a:ext>
            </a:extLst>
          </p:cNvPr>
          <p:cNvCxnSpPr>
            <a:cxnSpLocks/>
          </p:cNvCxnSpPr>
          <p:nvPr/>
        </p:nvCxnSpPr>
        <p:spPr>
          <a:xfrm>
            <a:off x="8054405" y="1690688"/>
            <a:ext cx="10973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0F8555-2199-44E5-A198-EAFAEBD8E15A}"/>
              </a:ext>
            </a:extLst>
          </p:cNvPr>
          <p:cNvCxnSpPr>
            <a:cxnSpLocks/>
          </p:cNvCxnSpPr>
          <p:nvPr/>
        </p:nvCxnSpPr>
        <p:spPr>
          <a:xfrm>
            <a:off x="10138637" y="1690688"/>
            <a:ext cx="10058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A3EE5-6805-4EA2-9C08-24EFAB19181C}"/>
              </a:ext>
            </a:extLst>
          </p:cNvPr>
          <p:cNvCxnSpPr>
            <a:cxnSpLocks/>
          </p:cNvCxnSpPr>
          <p:nvPr/>
        </p:nvCxnSpPr>
        <p:spPr>
          <a:xfrm>
            <a:off x="1995700" y="2280204"/>
            <a:ext cx="21241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706CC6-08DF-4363-9C99-D632DB851644}"/>
              </a:ext>
            </a:extLst>
          </p:cNvPr>
          <p:cNvCxnSpPr>
            <a:cxnSpLocks/>
          </p:cNvCxnSpPr>
          <p:nvPr/>
        </p:nvCxnSpPr>
        <p:spPr>
          <a:xfrm>
            <a:off x="4885835" y="2280204"/>
            <a:ext cx="940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5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arn(inVertic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barn(inVertical)">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500" fill="hold"/>
                                        <p:tgtEl>
                                          <p:spTgt spid="9"/>
                                        </p:tgtEl>
                                        <p:attrNameLst>
                                          <p:attrName>ppt_w</p:attrName>
                                        </p:attrNameLst>
                                      </p:cBhvr>
                                      <p:tavLst>
                                        <p:tav tm="0">
                                          <p:val>
                                            <p:fltVal val="0"/>
                                          </p:val>
                                        </p:tav>
                                        <p:tav tm="100000">
                                          <p:val>
                                            <p:strVal val="#ppt_w"/>
                                          </p:val>
                                        </p:tav>
                                      </p:tavLst>
                                    </p:anim>
                                    <p:anim calcmode="lin" valueType="num">
                                      <p:cBhvr>
                                        <p:cTn id="62" dur="500" fill="hold"/>
                                        <p:tgtEl>
                                          <p:spTgt spid="9"/>
                                        </p:tgtEl>
                                        <p:attrNameLst>
                                          <p:attrName>ppt_h</p:attrName>
                                        </p:attrNameLst>
                                      </p:cBhvr>
                                      <p:tavLst>
                                        <p:tav tm="0">
                                          <p:val>
                                            <p:fltVal val="0"/>
                                          </p:val>
                                        </p:tav>
                                        <p:tav tm="100000">
                                          <p:val>
                                            <p:strVal val="#ppt_h"/>
                                          </p:val>
                                        </p:tav>
                                      </p:tavLst>
                                    </p:anim>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500" fill="hold"/>
                                        <p:tgtEl>
                                          <p:spTgt spid="10"/>
                                        </p:tgtEl>
                                        <p:attrNameLst>
                                          <p:attrName>ppt_w</p:attrName>
                                        </p:attrNameLst>
                                      </p:cBhvr>
                                      <p:tavLst>
                                        <p:tav tm="0">
                                          <p:val>
                                            <p:fltVal val="0"/>
                                          </p:val>
                                        </p:tav>
                                        <p:tav tm="100000">
                                          <p:val>
                                            <p:strVal val="#ppt_w"/>
                                          </p:val>
                                        </p:tav>
                                      </p:tavLst>
                                    </p:anim>
                                    <p:anim calcmode="lin" valueType="num">
                                      <p:cBhvr>
                                        <p:cTn id="69" dur="500" fill="hold"/>
                                        <p:tgtEl>
                                          <p:spTgt spid="10"/>
                                        </p:tgtEl>
                                        <p:attrNameLst>
                                          <p:attrName>ppt_h</p:attrName>
                                        </p:attrNameLst>
                                      </p:cBhvr>
                                      <p:tavLst>
                                        <p:tav tm="0">
                                          <p:val>
                                            <p:fltVal val="0"/>
                                          </p:val>
                                        </p:tav>
                                        <p:tav tm="100000">
                                          <p:val>
                                            <p:strVal val="#ppt_h"/>
                                          </p:val>
                                        </p:tav>
                                      </p:tavLst>
                                    </p:anim>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Effect transition="in" filter="fade">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animEffect transition="in" filter="fade">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p:bldP spid="8"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Trapezium clip art free vector | Download it now!">
            <a:extLst>
              <a:ext uri="{FF2B5EF4-FFF2-40B4-BE49-F238E27FC236}">
                <a16:creationId xmlns:a16="http://schemas.microsoft.com/office/drawing/2014/main" id="{A42271DE-F074-42E3-8CB5-0B5E5E91AC5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7262055" y="1996351"/>
            <a:ext cx="5873956" cy="44577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867F093-A3A8-41EE-BD29-6443EE4E4A2D}"/>
              </a:ext>
            </a:extLst>
          </p:cNvPr>
          <p:cNvSpPr txBox="1"/>
          <p:nvPr/>
        </p:nvSpPr>
        <p:spPr>
          <a:xfrm>
            <a:off x="958850" y="580151"/>
            <a:ext cx="10274300" cy="1754326"/>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1. Tính diện tích hình thang, biết:</a:t>
            </a:r>
          </a:p>
          <a:p>
            <a:pPr algn="just"/>
            <a:r>
              <a:rPr lang="en-US" sz="3600">
                <a:solidFill>
                  <a:srgbClr val="002060"/>
                </a:solidFill>
                <a:latin typeface="UTM Cooper Black" panose="02040603050506020204" pitchFamily="18" charset="0"/>
              </a:rPr>
              <a:t>b) Độ dài hai đáy lần lượt là 9,4m và 6,6m; chiều cao là 10,5m.</a:t>
            </a:r>
          </a:p>
        </p:txBody>
      </p:sp>
      <p:sp>
        <p:nvSpPr>
          <p:cNvPr id="18" name="TextBox 17">
            <a:extLst>
              <a:ext uri="{FF2B5EF4-FFF2-40B4-BE49-F238E27FC236}">
                <a16:creationId xmlns:a16="http://schemas.microsoft.com/office/drawing/2014/main" id="{DCC74C72-846F-452E-9CFB-A667B6FF11D7}"/>
              </a:ext>
            </a:extLst>
          </p:cNvPr>
          <p:cNvSpPr txBox="1"/>
          <p:nvPr/>
        </p:nvSpPr>
        <p:spPr>
          <a:xfrm>
            <a:off x="290094" y="287425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19" name="TextBox 18">
            <a:extLst>
              <a:ext uri="{FF2B5EF4-FFF2-40B4-BE49-F238E27FC236}">
                <a16:creationId xmlns:a16="http://schemas.microsoft.com/office/drawing/2014/main" id="{EA373A99-441D-4E22-917E-D9E9F6C8F7DF}"/>
              </a:ext>
            </a:extLst>
          </p:cNvPr>
          <p:cNvSpPr txBox="1"/>
          <p:nvPr/>
        </p:nvSpPr>
        <p:spPr>
          <a:xfrm>
            <a:off x="1098398" y="3531928"/>
            <a:ext cx="987091"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9,4</a:t>
            </a:r>
          </a:p>
        </p:txBody>
      </p:sp>
      <p:sp>
        <p:nvSpPr>
          <p:cNvPr id="20" name="TextBox 19">
            <a:extLst>
              <a:ext uri="{FF2B5EF4-FFF2-40B4-BE49-F238E27FC236}">
                <a16:creationId xmlns:a16="http://schemas.microsoft.com/office/drawing/2014/main" id="{A5C7A092-91DA-4820-8BC7-427BE0101511}"/>
              </a:ext>
            </a:extLst>
          </p:cNvPr>
          <p:cNvSpPr txBox="1"/>
          <p:nvPr/>
        </p:nvSpPr>
        <p:spPr>
          <a:xfrm>
            <a:off x="2161690" y="3531928"/>
            <a:ext cx="92756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6,6</a:t>
            </a:r>
          </a:p>
        </p:txBody>
      </p:sp>
      <p:sp>
        <p:nvSpPr>
          <p:cNvPr id="21" name="TextBox 20">
            <a:extLst>
              <a:ext uri="{FF2B5EF4-FFF2-40B4-BE49-F238E27FC236}">
                <a16:creationId xmlns:a16="http://schemas.microsoft.com/office/drawing/2014/main" id="{4A93C8CD-6836-49EF-B090-33D8FE0F3D34}"/>
              </a:ext>
            </a:extLst>
          </p:cNvPr>
          <p:cNvSpPr txBox="1"/>
          <p:nvPr/>
        </p:nvSpPr>
        <p:spPr>
          <a:xfrm>
            <a:off x="3587081" y="3531928"/>
            <a:ext cx="106746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10,5</a:t>
            </a:r>
          </a:p>
        </p:txBody>
      </p:sp>
      <p:sp>
        <p:nvSpPr>
          <p:cNvPr id="22" name="TextBox 21">
            <a:extLst>
              <a:ext uri="{FF2B5EF4-FFF2-40B4-BE49-F238E27FC236}">
                <a16:creationId xmlns:a16="http://schemas.microsoft.com/office/drawing/2014/main" id="{3AAF1211-F799-4149-A892-54174C4797F9}"/>
              </a:ext>
            </a:extLst>
          </p:cNvPr>
          <p:cNvSpPr txBox="1"/>
          <p:nvPr/>
        </p:nvSpPr>
        <p:spPr>
          <a:xfrm>
            <a:off x="4806950" y="3531928"/>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F3147D75-D0E7-4E01-854A-77A333AE83C7}"/>
              </a:ext>
            </a:extLst>
          </p:cNvPr>
          <p:cNvSpPr txBox="1"/>
          <p:nvPr/>
        </p:nvSpPr>
        <p:spPr>
          <a:xfrm>
            <a:off x="6155322" y="3531928"/>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84</a:t>
            </a:r>
          </a:p>
        </p:txBody>
      </p:sp>
      <p:sp>
        <p:nvSpPr>
          <p:cNvPr id="24" name="TextBox 23">
            <a:extLst>
              <a:ext uri="{FF2B5EF4-FFF2-40B4-BE49-F238E27FC236}">
                <a16:creationId xmlns:a16="http://schemas.microsoft.com/office/drawing/2014/main" id="{46055C34-1DE0-4BD9-9F50-E5E495F54173}"/>
              </a:ext>
            </a:extLst>
          </p:cNvPr>
          <p:cNvSpPr txBox="1"/>
          <p:nvPr/>
        </p:nvSpPr>
        <p:spPr>
          <a:xfrm>
            <a:off x="6963945" y="3531928"/>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160A2314-8403-4325-B82A-C2B8B9DF060E}"/>
              </a:ext>
            </a:extLst>
          </p:cNvPr>
          <p:cNvCxnSpPr>
            <a:cxnSpLocks/>
          </p:cNvCxnSpPr>
          <p:nvPr/>
        </p:nvCxnSpPr>
        <p:spPr>
          <a:xfrm>
            <a:off x="7844422" y="1727200"/>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BFD645C-722C-428F-AA03-A1AD1665FC69}"/>
              </a:ext>
            </a:extLst>
          </p:cNvPr>
          <p:cNvCxnSpPr>
            <a:cxnSpLocks/>
          </p:cNvCxnSpPr>
          <p:nvPr/>
        </p:nvCxnSpPr>
        <p:spPr>
          <a:xfrm>
            <a:off x="9942094" y="1727200"/>
            <a:ext cx="111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2F277E-CB32-45ED-B6C8-0B862BAAA7C8}"/>
              </a:ext>
            </a:extLst>
          </p:cNvPr>
          <p:cNvCxnSpPr>
            <a:cxnSpLocks/>
          </p:cNvCxnSpPr>
          <p:nvPr/>
        </p:nvCxnSpPr>
        <p:spPr>
          <a:xfrm>
            <a:off x="1047235" y="2242104"/>
            <a:ext cx="21301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DD3A02-3F0D-498C-9A27-3A8715FE5666}"/>
              </a:ext>
            </a:extLst>
          </p:cNvPr>
          <p:cNvCxnSpPr>
            <a:cxnSpLocks/>
          </p:cNvCxnSpPr>
          <p:nvPr/>
        </p:nvCxnSpPr>
        <p:spPr>
          <a:xfrm>
            <a:off x="3937770" y="2242104"/>
            <a:ext cx="1501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barn(inVertical)">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barn(inVertical)">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fltVal val="0"/>
                                          </p:val>
                                        </p:tav>
                                        <p:tav tm="100000">
                                          <p:val>
                                            <p:strVal val="#ppt_h"/>
                                          </p:val>
                                        </p:tav>
                                      </p:tavLst>
                                    </p:anim>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500" fill="hold"/>
                                        <p:tgtEl>
                                          <p:spTgt spid="24"/>
                                        </p:tgtEl>
                                        <p:attrNameLst>
                                          <p:attrName>ppt_w</p:attrName>
                                        </p:attrNameLst>
                                      </p:cBhvr>
                                      <p:tavLst>
                                        <p:tav tm="0">
                                          <p:val>
                                            <p:fltVal val="0"/>
                                          </p:val>
                                        </p:tav>
                                        <p:tav tm="100000">
                                          <p:val>
                                            <p:strVal val="#ppt_w"/>
                                          </p:val>
                                        </p:tav>
                                      </p:tavLst>
                                    </p:anim>
                                    <p:anim calcmode="lin" valueType="num">
                                      <p:cBhvr>
                                        <p:cTn id="83" dur="500" fill="hold"/>
                                        <p:tgtEl>
                                          <p:spTgt spid="24"/>
                                        </p:tgtEl>
                                        <p:attrNameLst>
                                          <p:attrName>ppt_h</p:attrName>
                                        </p:attrNameLst>
                                      </p:cBhvr>
                                      <p:tavLst>
                                        <p:tav tm="0">
                                          <p:val>
                                            <p:fltVal val="0"/>
                                          </p:val>
                                        </p:tav>
                                        <p:tav tm="100000">
                                          <p:val>
                                            <p:strVal val="#ppt_h"/>
                                          </p:val>
                                        </p:tav>
                                      </p:tavLst>
                                    </p:anim>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uiExpand="1" build="p"/>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13134DE-7B03-4179-BB90-697AE5074E4F}"/>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496A2EF-5C57-499D-A23E-D5222EE5E818}"/>
              </a:ext>
            </a:extLst>
          </p:cNvPr>
          <p:cNvSpPr txBox="1"/>
          <p:nvPr/>
        </p:nvSpPr>
        <p:spPr>
          <a:xfrm>
            <a:off x="4945313" y="1686954"/>
            <a:ext cx="6663332" cy="2062103"/>
          </a:xfrm>
          <a:prstGeom prst="rect">
            <a:avLst/>
          </a:prstGeom>
          <a:noFill/>
        </p:spPr>
        <p:txBody>
          <a:bodyPr wrap="square" rtlCol="0">
            <a:spAutoFit/>
          </a:bodyPr>
          <a:lstStyle/>
          <a:p>
            <a:pPr algn="just"/>
            <a:r>
              <a:rPr lang="en-US" sz="3200" b="1" i="1">
                <a:solidFill>
                  <a:srgbClr val="002060"/>
                </a:solidFill>
                <a:latin typeface="Times New Roman" panose="02020603050405020304" pitchFamily="18" charset="0"/>
                <a:cs typeface="Times New Roman" panose="02020603050405020304" pitchFamily="18" charset="0"/>
              </a:rPr>
              <a:t>- Độ dài hai đáy là bao nhiêu?</a:t>
            </a:r>
          </a:p>
          <a:p>
            <a:pPr algn="just"/>
            <a:r>
              <a:rPr lang="en-US" sz="3200">
                <a:latin typeface="Times New Roman" panose="02020603050405020304" pitchFamily="18" charset="0"/>
                <a:cs typeface="Times New Roman" panose="02020603050405020304" pitchFamily="18" charset="0"/>
              </a:rPr>
              <a:t>      Độ dài hai cạnh đáy là: </a:t>
            </a:r>
            <a:r>
              <a:rPr lang="en-US" sz="3200" b="1" i="1">
                <a:solidFill>
                  <a:srgbClr val="FF0000"/>
                </a:solidFill>
                <a:latin typeface="Times New Roman" panose="02020603050405020304" pitchFamily="18" charset="0"/>
                <a:cs typeface="Times New Roman" panose="02020603050405020304" pitchFamily="18" charset="0"/>
              </a:rPr>
              <a:t>9cm </a:t>
            </a:r>
            <a:r>
              <a:rPr lang="en-US" sz="3200">
                <a:latin typeface="Times New Roman" panose="02020603050405020304" pitchFamily="18" charset="0"/>
                <a:cs typeface="Times New Roman" panose="02020603050405020304" pitchFamily="18" charset="0"/>
              </a:rPr>
              <a:t>và </a:t>
            </a:r>
            <a:r>
              <a:rPr lang="en-US" sz="3200" b="1" i="1">
                <a:solidFill>
                  <a:srgbClr val="FF0000"/>
                </a:solidFill>
                <a:latin typeface="Times New Roman" panose="02020603050405020304" pitchFamily="18" charset="0"/>
                <a:cs typeface="Times New Roman" panose="02020603050405020304" pitchFamily="18" charset="0"/>
              </a:rPr>
              <a:t>4cm</a:t>
            </a:r>
          </a:p>
          <a:p>
            <a:pPr algn="just"/>
            <a:r>
              <a:rPr lang="en-US" sz="3200" b="1" i="1">
                <a:solidFill>
                  <a:srgbClr val="002060"/>
                </a:solidFill>
                <a:latin typeface="Times New Roman" panose="02020603050405020304" pitchFamily="18" charset="0"/>
                <a:cs typeface="Times New Roman" panose="02020603050405020304" pitchFamily="18" charset="0"/>
              </a:rPr>
              <a:t>- Chiều cao hình thang là bao nhiêu?</a:t>
            </a:r>
          </a:p>
          <a:p>
            <a:pPr algn="just"/>
            <a:r>
              <a:rPr lang="en-US" sz="3200">
                <a:latin typeface="Times New Roman" panose="02020603050405020304" pitchFamily="18" charset="0"/>
                <a:cs typeface="Times New Roman" panose="02020603050405020304" pitchFamily="18" charset="0"/>
              </a:rPr>
              <a:t>      Chiều cao là: </a:t>
            </a:r>
            <a:r>
              <a:rPr lang="en-US" sz="3200" b="1" i="1">
                <a:solidFill>
                  <a:srgbClr val="FF0000"/>
                </a:solidFill>
                <a:latin typeface="Times New Roman" panose="02020603050405020304" pitchFamily="18" charset="0"/>
                <a:cs typeface="Times New Roman" panose="02020603050405020304" pitchFamily="18" charset="0"/>
              </a:rPr>
              <a:t>5cm</a:t>
            </a:r>
          </a:p>
        </p:txBody>
      </p:sp>
      <p:sp>
        <p:nvSpPr>
          <p:cNvPr id="29" name="TextBox 28">
            <a:extLst>
              <a:ext uri="{FF2B5EF4-FFF2-40B4-BE49-F238E27FC236}">
                <a16:creationId xmlns:a16="http://schemas.microsoft.com/office/drawing/2014/main" id="{802883D2-F115-49C3-B1F6-126F049C6F8F}"/>
              </a:ext>
            </a:extLst>
          </p:cNvPr>
          <p:cNvSpPr txBox="1"/>
          <p:nvPr/>
        </p:nvSpPr>
        <p:spPr>
          <a:xfrm>
            <a:off x="1739900" y="503639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30" name="TextBox 29">
            <a:extLst>
              <a:ext uri="{FF2B5EF4-FFF2-40B4-BE49-F238E27FC236}">
                <a16:creationId xmlns:a16="http://schemas.microsoft.com/office/drawing/2014/main" id="{F683F894-34B5-4B35-91D3-4425AEDFF829}"/>
              </a:ext>
            </a:extLst>
          </p:cNvPr>
          <p:cNvSpPr txBox="1"/>
          <p:nvPr/>
        </p:nvSpPr>
        <p:spPr>
          <a:xfrm>
            <a:off x="2853991"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9</a:t>
            </a:r>
          </a:p>
        </p:txBody>
      </p:sp>
      <p:sp>
        <p:nvSpPr>
          <p:cNvPr id="31" name="TextBox 30">
            <a:extLst>
              <a:ext uri="{FF2B5EF4-FFF2-40B4-BE49-F238E27FC236}">
                <a16:creationId xmlns:a16="http://schemas.microsoft.com/office/drawing/2014/main" id="{8FADFEF4-558C-4CBE-9A15-437E1393EAD5}"/>
              </a:ext>
            </a:extLst>
          </p:cNvPr>
          <p:cNvSpPr txBox="1"/>
          <p:nvPr/>
        </p:nvSpPr>
        <p:spPr>
          <a:xfrm>
            <a:off x="3865647"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4</a:t>
            </a:r>
          </a:p>
        </p:txBody>
      </p:sp>
      <p:sp>
        <p:nvSpPr>
          <p:cNvPr id="32" name="TextBox 31">
            <a:extLst>
              <a:ext uri="{FF2B5EF4-FFF2-40B4-BE49-F238E27FC236}">
                <a16:creationId xmlns:a16="http://schemas.microsoft.com/office/drawing/2014/main" id="{317BA3FB-3B8B-4ED5-942C-85A7AA9C35D9}"/>
              </a:ext>
            </a:extLst>
          </p:cNvPr>
          <p:cNvSpPr txBox="1"/>
          <p:nvPr/>
        </p:nvSpPr>
        <p:spPr>
          <a:xfrm>
            <a:off x="5189287" y="57342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5</a:t>
            </a:r>
          </a:p>
        </p:txBody>
      </p:sp>
      <p:sp>
        <p:nvSpPr>
          <p:cNvPr id="33" name="TextBox 32">
            <a:extLst>
              <a:ext uri="{FF2B5EF4-FFF2-40B4-BE49-F238E27FC236}">
                <a16:creationId xmlns:a16="http://schemas.microsoft.com/office/drawing/2014/main" id="{6D44644F-CAD3-48D3-A4EB-D3F182A0C938}"/>
              </a:ext>
            </a:extLst>
          </p:cNvPr>
          <p:cNvSpPr txBox="1"/>
          <p:nvPr/>
        </p:nvSpPr>
        <p:spPr>
          <a:xfrm>
            <a:off x="6210299" y="5705392"/>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9E370B2E-9BD1-4F2A-AFD3-1B5A3D671D8C}"/>
              </a:ext>
            </a:extLst>
          </p:cNvPr>
          <p:cNvSpPr txBox="1"/>
          <p:nvPr/>
        </p:nvSpPr>
        <p:spPr>
          <a:xfrm>
            <a:off x="7358980" y="5705391"/>
            <a:ext cx="987593"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32,5</a:t>
            </a:r>
          </a:p>
        </p:txBody>
      </p:sp>
      <p:sp>
        <p:nvSpPr>
          <p:cNvPr id="35" name="TextBox 34">
            <a:extLst>
              <a:ext uri="{FF2B5EF4-FFF2-40B4-BE49-F238E27FC236}">
                <a16:creationId xmlns:a16="http://schemas.microsoft.com/office/drawing/2014/main" id="{E411C118-9A7C-4C82-8269-F6FECFB7A182}"/>
              </a:ext>
            </a:extLst>
          </p:cNvPr>
          <p:cNvSpPr txBox="1"/>
          <p:nvPr/>
        </p:nvSpPr>
        <p:spPr>
          <a:xfrm>
            <a:off x="8261350" y="5734265"/>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849E5DA5-2254-4998-8491-40FF6F36DB57}"/>
              </a:ext>
            </a:extLst>
          </p:cNvPr>
          <p:cNvGrpSpPr/>
          <p:nvPr/>
        </p:nvGrpSpPr>
        <p:grpSpPr>
          <a:xfrm>
            <a:off x="414745" y="1283944"/>
            <a:ext cx="4530568" cy="3510689"/>
            <a:chOff x="414745" y="1283944"/>
            <a:chExt cx="4530568" cy="3510689"/>
          </a:xfrm>
        </p:grpSpPr>
        <p:pic>
          <p:nvPicPr>
            <p:cNvPr id="37" name="Picture 36">
              <a:extLst>
                <a:ext uri="{FF2B5EF4-FFF2-40B4-BE49-F238E27FC236}">
                  <a16:creationId xmlns:a16="http://schemas.microsoft.com/office/drawing/2014/main" id="{E6475FBC-4C63-4A92-ACD9-053527E1858F}"/>
                </a:ext>
              </a:extLst>
            </p:cNvPr>
            <p:cNvPicPr>
              <a:picLocks noChangeAspect="1"/>
            </p:cNvPicPr>
            <p:nvPr/>
          </p:nvPicPr>
          <p:blipFill rotWithShape="1">
            <a:blip r:embed="rId3"/>
            <a:srcRect l="31344" t="11630" r="30636" b="35236"/>
            <a:stretch/>
          </p:blipFill>
          <p:spPr>
            <a:xfrm>
              <a:off x="414745" y="1468966"/>
              <a:ext cx="4530568" cy="3264258"/>
            </a:xfrm>
            <a:prstGeom prst="rect">
              <a:avLst/>
            </a:prstGeom>
          </p:spPr>
        </p:pic>
        <p:sp>
          <p:nvSpPr>
            <p:cNvPr id="40" name="TextBox 39">
              <a:extLst>
                <a:ext uri="{FF2B5EF4-FFF2-40B4-BE49-F238E27FC236}">
                  <a16:creationId xmlns:a16="http://schemas.microsoft.com/office/drawing/2014/main" id="{8B18B2BA-466E-4AE9-85C2-B2BF3B05FEA9}"/>
                </a:ext>
              </a:extLst>
            </p:cNvPr>
            <p:cNvSpPr txBox="1"/>
            <p:nvPr/>
          </p:nvSpPr>
          <p:spPr>
            <a:xfrm>
              <a:off x="2225341" y="1283944"/>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41" name="TextBox 40">
              <a:extLst>
                <a:ext uri="{FF2B5EF4-FFF2-40B4-BE49-F238E27FC236}">
                  <a16:creationId xmlns:a16="http://schemas.microsoft.com/office/drawing/2014/main" id="{2C059BDE-4DB1-4784-8B4A-EDDDCD29DBB2}"/>
                </a:ext>
              </a:extLst>
            </p:cNvPr>
            <p:cNvSpPr txBox="1"/>
            <p:nvPr/>
          </p:nvSpPr>
          <p:spPr>
            <a:xfrm>
              <a:off x="1851851" y="2547863"/>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42" name="TextBox 41">
              <a:extLst>
                <a:ext uri="{FF2B5EF4-FFF2-40B4-BE49-F238E27FC236}">
                  <a16:creationId xmlns:a16="http://schemas.microsoft.com/office/drawing/2014/main" id="{CBFE7F1D-BBC5-4333-9F5B-C7808D047CA9}"/>
                </a:ext>
              </a:extLst>
            </p:cNvPr>
            <p:cNvSpPr txBox="1"/>
            <p:nvPr/>
          </p:nvSpPr>
          <p:spPr>
            <a:xfrm>
              <a:off x="2599991" y="4148302"/>
              <a:ext cx="1003300"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grpSp>
      <p:sp>
        <p:nvSpPr>
          <p:cNvPr id="43" name="TextBox 42">
            <a:extLst>
              <a:ext uri="{FF2B5EF4-FFF2-40B4-BE49-F238E27FC236}">
                <a16:creationId xmlns:a16="http://schemas.microsoft.com/office/drawing/2014/main" id="{57A440E0-6EEA-434E-B71A-8AFB0139BFA6}"/>
              </a:ext>
            </a:extLst>
          </p:cNvPr>
          <p:cNvSpPr txBox="1"/>
          <p:nvPr/>
        </p:nvSpPr>
        <p:spPr>
          <a:xfrm>
            <a:off x="813551" y="514841"/>
            <a:ext cx="9008655" cy="1200329"/>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2. Tính diện tích hình thang, biết:</a:t>
            </a:r>
          </a:p>
          <a:p>
            <a:pPr algn="just"/>
            <a:r>
              <a:rPr lang="en-US" sz="3600">
                <a:solidFill>
                  <a:srgbClr val="002060"/>
                </a:solidFill>
                <a:latin typeface="UTM Cooper Black" panose="02040603050506020204" pitchFamily="18" charset="0"/>
              </a:rPr>
              <a:t>a)</a:t>
            </a:r>
          </a:p>
        </p:txBody>
      </p:sp>
      <p:pic>
        <p:nvPicPr>
          <p:cNvPr id="44" name="Picture 43">
            <a:extLst>
              <a:ext uri="{FF2B5EF4-FFF2-40B4-BE49-F238E27FC236}">
                <a16:creationId xmlns:a16="http://schemas.microsoft.com/office/drawing/2014/main" id="{8E62DD2F-9144-44CF-A6CB-4C4CF2246E91}"/>
              </a:ext>
            </a:extLst>
          </p:cNvPr>
          <p:cNvPicPr>
            <a:picLocks/>
          </p:cNvPicPr>
          <p:nvPr/>
        </p:nvPicPr>
        <p:blipFill>
          <a:blip r:embed="rId4"/>
          <a:stretch>
            <a:fillRect/>
          </a:stretch>
        </p:blipFill>
        <p:spPr>
          <a:xfrm>
            <a:off x="5071821" y="2224019"/>
            <a:ext cx="492116" cy="551358"/>
          </a:xfrm>
          <a:prstGeom prst="rect">
            <a:avLst/>
          </a:prstGeom>
        </p:spPr>
      </p:pic>
      <p:pic>
        <p:nvPicPr>
          <p:cNvPr id="45" name="Picture 44">
            <a:extLst>
              <a:ext uri="{FF2B5EF4-FFF2-40B4-BE49-F238E27FC236}">
                <a16:creationId xmlns:a16="http://schemas.microsoft.com/office/drawing/2014/main" id="{951762C4-6A12-4B43-9165-E615E8C08E68}"/>
              </a:ext>
            </a:extLst>
          </p:cNvPr>
          <p:cNvPicPr>
            <a:picLocks/>
          </p:cNvPicPr>
          <p:nvPr/>
        </p:nvPicPr>
        <p:blipFill>
          <a:blip r:embed="rId4"/>
          <a:stretch>
            <a:fillRect/>
          </a:stretch>
        </p:blipFill>
        <p:spPr>
          <a:xfrm>
            <a:off x="5071821" y="3193770"/>
            <a:ext cx="492116" cy="551358"/>
          </a:xfrm>
          <a:prstGeom prst="rect">
            <a:avLst/>
          </a:prstGeom>
        </p:spPr>
      </p:pic>
    </p:spTree>
    <p:extLst>
      <p:ext uri="{BB962C8B-B14F-4D97-AF65-F5344CB8AC3E}">
        <p14:creationId xmlns:p14="http://schemas.microsoft.com/office/powerpoint/2010/main" val="376734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barn(inVertical)">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barn(inVertical)">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wipe(left)">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arn(inVertic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ipe(left)">
                                      <p:cBhvr>
                                        <p:cTn id="43" dur="500"/>
                                        <p:tgtEl>
                                          <p:spTgt spid="4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animEffect transition="in" filter="wipe(left)">
                                      <p:cBhvr>
                                        <p:cTn id="47" dur="500"/>
                                        <p:tgtEl>
                                          <p:spTgt spid="1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xEl>
                                              <p:pRg st="0" end="0"/>
                                            </p:txEl>
                                          </p:spTgt>
                                        </p:tgtEl>
                                        <p:attrNameLst>
                                          <p:attrName>style.visibility</p:attrName>
                                        </p:attrNameLst>
                                      </p:cBhvr>
                                      <p:to>
                                        <p:strVal val="visible"/>
                                      </p:to>
                                    </p:set>
                                    <p:animEffect transition="in" filter="barn(inVertical)">
                                      <p:cBhvr>
                                        <p:cTn id="52" dur="500"/>
                                        <p:tgtEl>
                                          <p:spTgt spid="2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xEl>
                                              <p:pRg st="1" end="1"/>
                                            </p:txEl>
                                          </p:spTgt>
                                        </p:tgtEl>
                                        <p:attrNameLst>
                                          <p:attrName>style.visibility</p:attrName>
                                        </p:attrNameLst>
                                      </p:cBhvr>
                                      <p:to>
                                        <p:strVal val="visible"/>
                                      </p:to>
                                    </p:set>
                                    <p:animEffect transition="in" filter="barn(inVertical)">
                                      <p:cBhvr>
                                        <p:cTn id="57" dur="500"/>
                                        <p:tgtEl>
                                          <p:spTgt spid="2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 calcmode="lin" valueType="num">
                                      <p:cBhvr>
                                        <p:cTn id="90" dur="500" fill="hold"/>
                                        <p:tgtEl>
                                          <p:spTgt spid="34"/>
                                        </p:tgtEl>
                                        <p:attrNameLst>
                                          <p:attrName>ppt_w</p:attrName>
                                        </p:attrNameLst>
                                      </p:cBhvr>
                                      <p:tavLst>
                                        <p:tav tm="0">
                                          <p:val>
                                            <p:fltVal val="0"/>
                                          </p:val>
                                        </p:tav>
                                        <p:tav tm="100000">
                                          <p:val>
                                            <p:strVal val="#ppt_w"/>
                                          </p:val>
                                        </p:tav>
                                      </p:tavLst>
                                    </p:anim>
                                    <p:anim calcmode="lin" valueType="num">
                                      <p:cBhvr>
                                        <p:cTn id="91" dur="500" fill="hold"/>
                                        <p:tgtEl>
                                          <p:spTgt spid="34"/>
                                        </p:tgtEl>
                                        <p:attrNameLst>
                                          <p:attrName>ppt_h</p:attrName>
                                        </p:attrNameLst>
                                      </p:cBhvr>
                                      <p:tavLst>
                                        <p:tav tm="0">
                                          <p:val>
                                            <p:fltVal val="0"/>
                                          </p:val>
                                        </p:tav>
                                        <p:tav tm="100000">
                                          <p:val>
                                            <p:strVal val="#ppt_h"/>
                                          </p:val>
                                        </p:tav>
                                      </p:tavLst>
                                    </p:anim>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9" grpId="0" uiExpand="1" build="p"/>
      <p:bldP spid="30" grpId="0"/>
      <p:bldP spid="31" grpId="0"/>
      <p:bldP spid="32" grpId="0"/>
      <p:bldP spid="33" grpId="0"/>
      <p:bldP spid="34" grpId="0"/>
      <p:bldP spid="35" grpId="0"/>
      <p:bldP spid="4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43A0A7-A06E-4722-87BB-9446DBD8634F}"/>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02B872B-1DD7-46A7-82BB-D1F31E05D0D5}"/>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271E0D8-C998-44A3-9894-D34A2AC21681}"/>
              </a:ext>
            </a:extLst>
          </p:cNvPr>
          <p:cNvSpPr txBox="1"/>
          <p:nvPr/>
        </p:nvSpPr>
        <p:spPr>
          <a:xfrm>
            <a:off x="4945313" y="1686954"/>
            <a:ext cx="6663332" cy="2062103"/>
          </a:xfrm>
          <a:prstGeom prst="rect">
            <a:avLst/>
          </a:prstGeom>
          <a:noFill/>
        </p:spPr>
        <p:txBody>
          <a:bodyPr wrap="square" rtlCol="0">
            <a:spAutoFit/>
          </a:bodyPr>
          <a:lstStyle/>
          <a:p>
            <a:pPr algn="just"/>
            <a:r>
              <a:rPr lang="en-US" sz="3200" b="1" i="1">
                <a:solidFill>
                  <a:srgbClr val="002060"/>
                </a:solidFill>
                <a:latin typeface="Times New Roman" panose="02020603050405020304" pitchFamily="18" charset="0"/>
                <a:cs typeface="Times New Roman" panose="02020603050405020304" pitchFamily="18" charset="0"/>
              </a:rPr>
              <a:t>- Độ dài hai đáy là bao nhiêu?</a:t>
            </a:r>
          </a:p>
          <a:p>
            <a:pPr algn="just"/>
            <a:r>
              <a:rPr lang="en-US" sz="3200">
                <a:latin typeface="Times New Roman" panose="02020603050405020304" pitchFamily="18" charset="0"/>
                <a:cs typeface="Times New Roman" panose="02020603050405020304" pitchFamily="18" charset="0"/>
              </a:rPr>
              <a:t>      Độ dài hai cạnh đáy là: </a:t>
            </a:r>
            <a:r>
              <a:rPr lang="en-US" sz="3200" b="1" i="1">
                <a:solidFill>
                  <a:srgbClr val="FF0000"/>
                </a:solidFill>
                <a:latin typeface="Times New Roman" panose="02020603050405020304" pitchFamily="18" charset="0"/>
                <a:cs typeface="Times New Roman" panose="02020603050405020304" pitchFamily="18" charset="0"/>
              </a:rPr>
              <a:t>7cm </a:t>
            </a:r>
            <a:r>
              <a:rPr lang="en-US" sz="3200">
                <a:latin typeface="Times New Roman" panose="02020603050405020304" pitchFamily="18" charset="0"/>
                <a:cs typeface="Times New Roman" panose="02020603050405020304" pitchFamily="18" charset="0"/>
              </a:rPr>
              <a:t>và </a:t>
            </a:r>
            <a:r>
              <a:rPr lang="en-US" sz="3200" b="1" i="1">
                <a:solidFill>
                  <a:srgbClr val="FF0000"/>
                </a:solidFill>
                <a:latin typeface="Times New Roman" panose="02020603050405020304" pitchFamily="18" charset="0"/>
                <a:cs typeface="Times New Roman" panose="02020603050405020304" pitchFamily="18" charset="0"/>
              </a:rPr>
              <a:t>3cm</a:t>
            </a:r>
          </a:p>
          <a:p>
            <a:pPr algn="just"/>
            <a:r>
              <a:rPr lang="en-US" sz="3200" b="1" i="1">
                <a:solidFill>
                  <a:srgbClr val="002060"/>
                </a:solidFill>
                <a:latin typeface="Times New Roman" panose="02020603050405020304" pitchFamily="18" charset="0"/>
                <a:cs typeface="Times New Roman" panose="02020603050405020304" pitchFamily="18" charset="0"/>
              </a:rPr>
              <a:t>- Chiều cao hình thang là bao nhiêu?</a:t>
            </a:r>
          </a:p>
          <a:p>
            <a:pPr algn="just"/>
            <a:r>
              <a:rPr lang="en-US" sz="3200">
                <a:latin typeface="Times New Roman" panose="02020603050405020304" pitchFamily="18" charset="0"/>
                <a:cs typeface="Times New Roman" panose="02020603050405020304" pitchFamily="18" charset="0"/>
              </a:rPr>
              <a:t>      Chiều cao là: </a:t>
            </a:r>
            <a:r>
              <a:rPr lang="en-US" sz="3200" b="1" i="1">
                <a:solidFill>
                  <a:srgbClr val="FF0000"/>
                </a:solidFill>
                <a:latin typeface="Times New Roman" panose="02020603050405020304" pitchFamily="18" charset="0"/>
                <a:cs typeface="Times New Roman" panose="02020603050405020304" pitchFamily="18" charset="0"/>
              </a:rPr>
              <a:t>4cm</a:t>
            </a:r>
          </a:p>
        </p:txBody>
      </p:sp>
      <p:sp>
        <p:nvSpPr>
          <p:cNvPr id="7" name="TextBox 6">
            <a:extLst>
              <a:ext uri="{FF2B5EF4-FFF2-40B4-BE49-F238E27FC236}">
                <a16:creationId xmlns:a16="http://schemas.microsoft.com/office/drawing/2014/main" id="{C978BBB1-6717-4327-BA43-6F9A8C1FC932}"/>
              </a:ext>
            </a:extLst>
          </p:cNvPr>
          <p:cNvSpPr txBox="1"/>
          <p:nvPr/>
        </p:nvSpPr>
        <p:spPr>
          <a:xfrm>
            <a:off x="1739900" y="4591890"/>
            <a:ext cx="8712200" cy="1446550"/>
          </a:xfrm>
          <a:prstGeom prst="rect">
            <a:avLst/>
          </a:prstGeom>
          <a:noFill/>
        </p:spPr>
        <p:txBody>
          <a:bodyPr wrap="square" rtlCol="0">
            <a:spAutoFit/>
          </a:bodyPr>
          <a:lstStyle/>
          <a:p>
            <a:pPr algn="ctr"/>
            <a:r>
              <a:rPr lang="en-US" sz="4400" b="1">
                <a:solidFill>
                  <a:srgbClr val="0070C0"/>
                </a:solidFill>
                <a:latin typeface="Times New Roman" panose="02020603050405020304" pitchFamily="18" charset="0"/>
                <a:cs typeface="Times New Roman" panose="02020603050405020304" pitchFamily="18" charset="0"/>
              </a:rPr>
              <a:t>Diện tích hình thang là:</a:t>
            </a:r>
          </a:p>
          <a:p>
            <a:pPr algn="ctr"/>
            <a:r>
              <a:rPr lang="en-US" sz="4400" b="1">
                <a:latin typeface="Times New Roman" panose="02020603050405020304" pitchFamily="18" charset="0"/>
                <a:cs typeface="Times New Roman" panose="02020603050405020304" pitchFamily="18" charset="0"/>
              </a:rPr>
              <a:t>( ... + ... ) x .... : .... = ..... ( .... )</a:t>
            </a:r>
          </a:p>
        </p:txBody>
      </p:sp>
      <p:sp>
        <p:nvSpPr>
          <p:cNvPr id="8" name="TextBox 7">
            <a:extLst>
              <a:ext uri="{FF2B5EF4-FFF2-40B4-BE49-F238E27FC236}">
                <a16:creationId xmlns:a16="http://schemas.microsoft.com/office/drawing/2014/main" id="{192CE13C-21D5-4DE7-A598-8AA5B5FC1485}"/>
              </a:ext>
            </a:extLst>
          </p:cNvPr>
          <p:cNvSpPr txBox="1"/>
          <p:nvPr/>
        </p:nvSpPr>
        <p:spPr>
          <a:xfrm>
            <a:off x="2853991"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7</a:t>
            </a:r>
          </a:p>
        </p:txBody>
      </p:sp>
      <p:sp>
        <p:nvSpPr>
          <p:cNvPr id="9" name="TextBox 8">
            <a:extLst>
              <a:ext uri="{FF2B5EF4-FFF2-40B4-BE49-F238E27FC236}">
                <a16:creationId xmlns:a16="http://schemas.microsoft.com/office/drawing/2014/main" id="{8E1D2A55-E38C-4BAF-A1DF-36437783AD89}"/>
              </a:ext>
            </a:extLst>
          </p:cNvPr>
          <p:cNvSpPr txBox="1"/>
          <p:nvPr/>
        </p:nvSpPr>
        <p:spPr>
          <a:xfrm>
            <a:off x="3865647"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3</a:t>
            </a:r>
          </a:p>
        </p:txBody>
      </p:sp>
      <p:sp>
        <p:nvSpPr>
          <p:cNvPr id="10" name="TextBox 9">
            <a:extLst>
              <a:ext uri="{FF2B5EF4-FFF2-40B4-BE49-F238E27FC236}">
                <a16:creationId xmlns:a16="http://schemas.microsoft.com/office/drawing/2014/main" id="{FA05ED73-9777-46F1-897A-64C70CA8F1C9}"/>
              </a:ext>
            </a:extLst>
          </p:cNvPr>
          <p:cNvSpPr txBox="1"/>
          <p:nvPr/>
        </p:nvSpPr>
        <p:spPr>
          <a:xfrm>
            <a:off x="5189287" y="5289765"/>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4</a:t>
            </a:r>
          </a:p>
        </p:txBody>
      </p:sp>
      <p:sp>
        <p:nvSpPr>
          <p:cNvPr id="11" name="TextBox 10">
            <a:extLst>
              <a:ext uri="{FF2B5EF4-FFF2-40B4-BE49-F238E27FC236}">
                <a16:creationId xmlns:a16="http://schemas.microsoft.com/office/drawing/2014/main" id="{BE1416F5-9D47-4219-8516-FE2BE086E5D9}"/>
              </a:ext>
            </a:extLst>
          </p:cNvPr>
          <p:cNvSpPr txBox="1"/>
          <p:nvPr/>
        </p:nvSpPr>
        <p:spPr>
          <a:xfrm>
            <a:off x="6210299" y="5260892"/>
            <a:ext cx="749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a16="http://schemas.microsoft.com/office/drawing/2014/main" id="{337211AC-6C4A-450A-9F8D-9E25C0D2F306}"/>
              </a:ext>
            </a:extLst>
          </p:cNvPr>
          <p:cNvSpPr txBox="1"/>
          <p:nvPr/>
        </p:nvSpPr>
        <p:spPr>
          <a:xfrm>
            <a:off x="7358980" y="5260891"/>
            <a:ext cx="987593"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20</a:t>
            </a:r>
          </a:p>
        </p:txBody>
      </p:sp>
      <p:sp>
        <p:nvSpPr>
          <p:cNvPr id="13" name="TextBox 12">
            <a:extLst>
              <a:ext uri="{FF2B5EF4-FFF2-40B4-BE49-F238E27FC236}">
                <a16:creationId xmlns:a16="http://schemas.microsoft.com/office/drawing/2014/main" id="{93BF7E0A-64AE-4BC1-AE9C-4E73A126FDED}"/>
              </a:ext>
            </a:extLst>
          </p:cNvPr>
          <p:cNvSpPr txBox="1"/>
          <p:nvPr/>
        </p:nvSpPr>
        <p:spPr>
          <a:xfrm>
            <a:off x="8276979" y="5289765"/>
            <a:ext cx="1384300"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cm</a:t>
            </a:r>
            <a:r>
              <a:rPr lang="en-US" sz="3600" b="1" baseline="30000">
                <a:solidFill>
                  <a:srgbClr val="FF0000"/>
                </a:solidFill>
                <a:latin typeface="Times New Roman" panose="02020603050405020304" pitchFamily="18" charset="0"/>
                <a:cs typeface="Times New Roman" panose="02020603050405020304" pitchFamily="18" charset="0"/>
              </a:rPr>
              <a:t>2</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438DE38-A9FA-472F-B1CE-9891709DBD9E}"/>
              </a:ext>
            </a:extLst>
          </p:cNvPr>
          <p:cNvSpPr txBox="1"/>
          <p:nvPr/>
        </p:nvSpPr>
        <p:spPr>
          <a:xfrm>
            <a:off x="743981" y="394670"/>
            <a:ext cx="9008655" cy="1200329"/>
          </a:xfrm>
          <a:prstGeom prst="rect">
            <a:avLst/>
          </a:prstGeom>
          <a:noFill/>
        </p:spPr>
        <p:txBody>
          <a:bodyPr wrap="square" rtlCol="0">
            <a:spAutoFit/>
          </a:bodyPr>
          <a:lstStyle/>
          <a:p>
            <a:pPr algn="just"/>
            <a:r>
              <a:rPr lang="en-US" sz="3600">
                <a:solidFill>
                  <a:srgbClr val="E53333"/>
                </a:solidFill>
                <a:latin typeface="UTM Cooper Black" panose="02040603050506020204" pitchFamily="18" charset="0"/>
              </a:rPr>
              <a:t>2. Tính diện tích hình thang, biết:</a:t>
            </a:r>
          </a:p>
          <a:p>
            <a:pPr algn="just"/>
            <a:r>
              <a:rPr lang="en-US" sz="3600">
                <a:solidFill>
                  <a:srgbClr val="002060"/>
                </a:solidFill>
                <a:latin typeface="UTM Cooper Black" panose="02040603050506020204" pitchFamily="18" charset="0"/>
              </a:rPr>
              <a:t>b)</a:t>
            </a:r>
          </a:p>
        </p:txBody>
      </p:sp>
      <p:pic>
        <p:nvPicPr>
          <p:cNvPr id="15" name="Picture 14">
            <a:extLst>
              <a:ext uri="{FF2B5EF4-FFF2-40B4-BE49-F238E27FC236}">
                <a16:creationId xmlns:a16="http://schemas.microsoft.com/office/drawing/2014/main" id="{9FA28BBF-EB9A-413F-9664-7780DAF38D6C}"/>
              </a:ext>
            </a:extLst>
          </p:cNvPr>
          <p:cNvPicPr>
            <a:picLocks/>
          </p:cNvPicPr>
          <p:nvPr/>
        </p:nvPicPr>
        <p:blipFill>
          <a:blip r:embed="rId3"/>
          <a:stretch>
            <a:fillRect/>
          </a:stretch>
        </p:blipFill>
        <p:spPr>
          <a:xfrm>
            <a:off x="5071821" y="2224019"/>
            <a:ext cx="492116" cy="551358"/>
          </a:xfrm>
          <a:prstGeom prst="rect">
            <a:avLst/>
          </a:prstGeom>
        </p:spPr>
      </p:pic>
      <p:pic>
        <p:nvPicPr>
          <p:cNvPr id="16" name="Picture 15">
            <a:extLst>
              <a:ext uri="{FF2B5EF4-FFF2-40B4-BE49-F238E27FC236}">
                <a16:creationId xmlns:a16="http://schemas.microsoft.com/office/drawing/2014/main" id="{08B96918-7968-4332-860A-ED846D4B1435}"/>
              </a:ext>
            </a:extLst>
          </p:cNvPr>
          <p:cNvPicPr>
            <a:picLocks/>
          </p:cNvPicPr>
          <p:nvPr/>
        </p:nvPicPr>
        <p:blipFill>
          <a:blip r:embed="rId3"/>
          <a:stretch>
            <a:fillRect/>
          </a:stretch>
        </p:blipFill>
        <p:spPr>
          <a:xfrm>
            <a:off x="5071821" y="3193770"/>
            <a:ext cx="492116" cy="551358"/>
          </a:xfrm>
          <a:prstGeom prst="rect">
            <a:avLst/>
          </a:prstGeom>
        </p:spPr>
      </p:pic>
      <p:grpSp>
        <p:nvGrpSpPr>
          <p:cNvPr id="17" name="Group 16">
            <a:extLst>
              <a:ext uri="{FF2B5EF4-FFF2-40B4-BE49-F238E27FC236}">
                <a16:creationId xmlns:a16="http://schemas.microsoft.com/office/drawing/2014/main" id="{AA0764F6-7C43-462A-902F-04ADD48FF3C1}"/>
              </a:ext>
            </a:extLst>
          </p:cNvPr>
          <p:cNvGrpSpPr/>
          <p:nvPr/>
        </p:nvGrpSpPr>
        <p:grpSpPr>
          <a:xfrm>
            <a:off x="500067" y="1572879"/>
            <a:ext cx="4508500" cy="2978501"/>
            <a:chOff x="-3192675" y="1834681"/>
            <a:chExt cx="4508500" cy="2978501"/>
          </a:xfrm>
        </p:grpSpPr>
        <p:pic>
          <p:nvPicPr>
            <p:cNvPr id="18" name="Picture 17">
              <a:extLst>
                <a:ext uri="{FF2B5EF4-FFF2-40B4-BE49-F238E27FC236}">
                  <a16:creationId xmlns:a16="http://schemas.microsoft.com/office/drawing/2014/main" id="{4924936B-80F0-4F0B-B116-18186D26297F}"/>
                </a:ext>
              </a:extLst>
            </p:cNvPr>
            <p:cNvPicPr>
              <a:picLocks noChangeAspect="1"/>
            </p:cNvPicPr>
            <p:nvPr/>
          </p:nvPicPr>
          <p:blipFill rotWithShape="1">
            <a:blip r:embed="rId4"/>
            <a:srcRect l="32099" t="11156" r="27425" b="36267"/>
            <a:stretch/>
          </p:blipFill>
          <p:spPr>
            <a:xfrm>
              <a:off x="-3192675" y="1854082"/>
              <a:ext cx="4508500" cy="2959100"/>
            </a:xfrm>
            <a:prstGeom prst="rect">
              <a:avLst/>
            </a:prstGeom>
          </p:spPr>
        </p:pic>
        <p:sp>
          <p:nvSpPr>
            <p:cNvPr id="19" name="TextBox 18">
              <a:extLst>
                <a:ext uri="{FF2B5EF4-FFF2-40B4-BE49-F238E27FC236}">
                  <a16:creationId xmlns:a16="http://schemas.microsoft.com/office/drawing/2014/main" id="{E8F7FB28-34E6-4E06-8E29-708269E1CA08}"/>
                </a:ext>
              </a:extLst>
            </p:cNvPr>
            <p:cNvSpPr txBox="1"/>
            <p:nvPr/>
          </p:nvSpPr>
          <p:spPr>
            <a:xfrm>
              <a:off x="-1253378" y="1834681"/>
              <a:ext cx="1003300" cy="556178"/>
            </a:xfrm>
            <a:prstGeom prst="rect">
              <a:avLst/>
            </a:prstGeom>
            <a:solidFill>
              <a:schemeClr val="bg1"/>
            </a:solidFill>
          </p:spPr>
          <p:txBody>
            <a:bodyPr wrap="square">
              <a:spAutoFit/>
            </a:bodyPr>
            <a:lstStyle/>
            <a:p>
              <a:pPr>
                <a:lnSpc>
                  <a:spcPct val="83000"/>
                </a:lnSpc>
              </a:pPr>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20" name="TextBox 19">
              <a:extLst>
                <a:ext uri="{FF2B5EF4-FFF2-40B4-BE49-F238E27FC236}">
                  <a16:creationId xmlns:a16="http://schemas.microsoft.com/office/drawing/2014/main" id="{B52742ED-6910-4975-B567-17AC55B2E8BF}"/>
                </a:ext>
              </a:extLst>
            </p:cNvPr>
            <p:cNvSpPr txBox="1"/>
            <p:nvPr/>
          </p:nvSpPr>
          <p:spPr>
            <a:xfrm>
              <a:off x="-2768213" y="2967312"/>
              <a:ext cx="815372" cy="646331"/>
            </a:xfrm>
            <a:prstGeom prst="rect">
              <a:avLst/>
            </a:prstGeom>
            <a:solidFill>
              <a:schemeClr val="bg1"/>
            </a:solid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cm </a:t>
              </a:r>
              <a:endParaRPr lang="en-US" sz="3600">
                <a:solidFill>
                  <a:srgbClr val="0070C0"/>
                </a:solidFill>
              </a:endParaRPr>
            </a:p>
          </p:txBody>
        </p:sp>
        <p:sp>
          <p:nvSpPr>
            <p:cNvPr id="21" name="TextBox 20">
              <a:extLst>
                <a:ext uri="{FF2B5EF4-FFF2-40B4-BE49-F238E27FC236}">
                  <a16:creationId xmlns:a16="http://schemas.microsoft.com/office/drawing/2014/main" id="{B73F8958-3FF1-4653-80A0-664BE3744055}"/>
                </a:ext>
              </a:extLst>
            </p:cNvPr>
            <p:cNvSpPr txBox="1"/>
            <p:nvPr/>
          </p:nvSpPr>
          <p:spPr>
            <a:xfrm>
              <a:off x="-534550" y="4322588"/>
              <a:ext cx="1003300" cy="468911"/>
            </a:xfrm>
            <a:prstGeom prst="rect">
              <a:avLst/>
            </a:prstGeom>
            <a:solidFill>
              <a:schemeClr val="bg1"/>
            </a:solidFill>
          </p:spPr>
          <p:txBody>
            <a:bodyPr wrap="square">
              <a:spAutoFit/>
            </a:bodyPr>
            <a:lstStyle/>
            <a:p>
              <a:pPr>
                <a:lnSpc>
                  <a:spcPct val="62000"/>
                </a:lnSpc>
              </a:pPr>
              <a:r>
                <a:rPr lang="en-US" sz="3600" b="1" spc="-40">
                  <a:solidFill>
                    <a:srgbClr val="0070C0"/>
                  </a:solidFill>
                  <a:latin typeface="Times New Roman" panose="02020603050405020304" pitchFamily="18" charset="0"/>
                  <a:cs typeface="Times New Roman" panose="02020603050405020304" pitchFamily="18" charset="0"/>
                </a:rPr>
                <a:t>cm </a:t>
              </a:r>
              <a:endParaRPr lang="en-US" sz="3600" spc="-40">
                <a:solidFill>
                  <a:srgbClr val="0070C0"/>
                </a:solidFill>
              </a:endParaRPr>
            </a:p>
          </p:txBody>
        </p:sp>
      </p:grpSp>
    </p:spTree>
    <p:extLst>
      <p:ext uri="{BB962C8B-B14F-4D97-AF65-F5344CB8AC3E}">
        <p14:creationId xmlns:p14="http://schemas.microsoft.com/office/powerpoint/2010/main" val="338843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left)">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barn(inVertical)">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barn(inVertical)">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xEl>
                                              <p:pRg st="1" end="1"/>
                                            </p:txEl>
                                          </p:spTgt>
                                        </p:tgtEl>
                                        <p:attrNameLst>
                                          <p:attrName>style.visibility</p:attrName>
                                        </p:attrNameLst>
                                      </p:cBhvr>
                                      <p:to>
                                        <p:strVal val="visible"/>
                                      </p:to>
                                    </p:set>
                                    <p:animEffect transition="in" filter="barn(inVertical)">
                                      <p:cBhvr>
                                        <p:cTn id="57" dur="500"/>
                                        <p:tgtEl>
                                          <p:spTgt spid="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Effect transition="in" filter="fade">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p:cTn id="90" dur="500" fill="hold"/>
                                        <p:tgtEl>
                                          <p:spTgt spid="12"/>
                                        </p:tgtEl>
                                        <p:attrNameLst>
                                          <p:attrName>ppt_w</p:attrName>
                                        </p:attrNameLst>
                                      </p:cBhvr>
                                      <p:tavLst>
                                        <p:tav tm="0">
                                          <p:val>
                                            <p:fltVal val="0"/>
                                          </p:val>
                                        </p:tav>
                                        <p:tav tm="100000">
                                          <p:val>
                                            <p:strVal val="#ppt_w"/>
                                          </p:val>
                                        </p:tav>
                                      </p:tavLst>
                                    </p:anim>
                                    <p:anim calcmode="lin" valueType="num">
                                      <p:cBhvr>
                                        <p:cTn id="91" dur="500" fill="hold"/>
                                        <p:tgtEl>
                                          <p:spTgt spid="12"/>
                                        </p:tgtEl>
                                        <p:attrNameLst>
                                          <p:attrName>ppt_h</p:attrName>
                                        </p:attrNameLst>
                                      </p:cBhvr>
                                      <p:tavLst>
                                        <p:tav tm="0">
                                          <p:val>
                                            <p:fltVal val="0"/>
                                          </p:val>
                                        </p:tav>
                                        <p:tav tm="100000">
                                          <p:val>
                                            <p:strVal val="#ppt_h"/>
                                          </p:val>
                                        </p:tav>
                                      </p:tavLst>
                                    </p:anim>
                                    <p:animEffect transition="in" filter="fade">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500" fill="hold"/>
                                        <p:tgtEl>
                                          <p:spTgt spid="13"/>
                                        </p:tgtEl>
                                        <p:attrNameLst>
                                          <p:attrName>ppt_w</p:attrName>
                                        </p:attrNameLst>
                                      </p:cBhvr>
                                      <p:tavLst>
                                        <p:tav tm="0">
                                          <p:val>
                                            <p:fltVal val="0"/>
                                          </p:val>
                                        </p:tav>
                                        <p:tav tm="100000">
                                          <p:val>
                                            <p:strVal val="#ppt_w"/>
                                          </p:val>
                                        </p:tav>
                                      </p:tavLst>
                                    </p:anim>
                                    <p:anim calcmode="lin" valueType="num">
                                      <p:cBhvr>
                                        <p:cTn id="98" dur="500" fill="hold"/>
                                        <p:tgtEl>
                                          <p:spTgt spid="13"/>
                                        </p:tgtEl>
                                        <p:attrNameLst>
                                          <p:attrName>ppt_h</p:attrName>
                                        </p:attrNameLst>
                                      </p:cBhvr>
                                      <p:tavLst>
                                        <p:tav tm="0">
                                          <p:val>
                                            <p:fltVal val="0"/>
                                          </p:val>
                                        </p:tav>
                                        <p:tav tm="100000">
                                          <p:val>
                                            <p:strVal val="#ppt_h"/>
                                          </p:val>
                                        </p:tav>
                                      </p:tavLst>
                                    </p:anim>
                                    <p:animEffect transition="in" filter="fade">
                                      <p:cBhvr>
                                        <p:cTn id="9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p:bldP spid="9" grpId="0"/>
      <p:bldP spid="10" grpId="0"/>
      <p:bldP spid="11" grpId="0"/>
      <p:bldP spid="12" grpId="0"/>
      <p:bldP spid="13" grpId="0"/>
      <p:bldP spid="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7826D-FEE7-4CC0-B8EA-42B68900BC79}"/>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40EAF56-A87A-4679-B6E5-E6199BD83A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andicam 2021-11-20 01-03-26-709 (online-video-cutter.com)">
            <a:hlinkClick r:id="" action="ppaction://media"/>
            <a:extLst>
              <a:ext uri="{FF2B5EF4-FFF2-40B4-BE49-F238E27FC236}">
                <a16:creationId xmlns:a16="http://schemas.microsoft.com/office/drawing/2014/main" id="{72915DB9-5ADC-40C6-9708-1A0ABDFBF7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5990"/>
          <a:stretch/>
        </p:blipFill>
        <p:spPr>
          <a:xfrm>
            <a:off x="393700" y="403947"/>
            <a:ext cx="11404600" cy="6030777"/>
          </a:xfrm>
          <a:prstGeom prst="rect">
            <a:avLst/>
          </a:prstGeom>
        </p:spPr>
      </p:pic>
    </p:spTree>
    <p:extLst>
      <p:ext uri="{BB962C8B-B14F-4D97-AF65-F5344CB8AC3E}">
        <p14:creationId xmlns:p14="http://schemas.microsoft.com/office/powerpoint/2010/main" val="28236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5A45ACE6-298B-4211-97C8-F8944F8B0544}"/>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7791579-EC15-4B60-A8BD-0F1B4ED2AC3C}"/>
              </a:ext>
            </a:extLst>
          </p:cNvPr>
          <p:cNvSpPr txBox="1"/>
          <p:nvPr/>
        </p:nvSpPr>
        <p:spPr>
          <a:xfrm>
            <a:off x="636588" y="531786"/>
            <a:ext cx="10918824" cy="1569660"/>
          </a:xfrm>
          <a:prstGeom prst="rect">
            <a:avLst/>
          </a:prstGeom>
          <a:noFill/>
        </p:spPr>
        <p:txBody>
          <a:bodyPr wrap="square">
            <a:spAutoFit/>
          </a:bodyPr>
          <a:lstStyle/>
          <a:p>
            <a:pPr algn="just"/>
            <a:r>
              <a:rPr lang="vi-VN" altLang="en-US" sz="3200" b="0">
                <a:solidFill>
                  <a:srgbClr val="002060"/>
                </a:solidFill>
                <a:latin typeface="UTM Cooper Black" panose="02040603050506020204" pitchFamily="18" charset="0"/>
              </a:rPr>
              <a:t>3. </a:t>
            </a:r>
            <a:r>
              <a:rPr lang="en-US" altLang="en-US" sz="3200" b="0">
                <a:solidFill>
                  <a:srgbClr val="002060"/>
                </a:solidFill>
                <a:latin typeface="UTM Cooper Black" panose="02040603050506020204" pitchFamily="18" charset="0"/>
              </a:rPr>
              <a:t>Một thửa ruộng hình thang có độ dài hai đáy lần lượt là 110m và 90,2m. Chiều cao bằng trung bình cộng của hai đáy. Tính diện tích thửa ruộng đó.</a:t>
            </a:r>
            <a:endParaRPr lang="en-US" sz="3200">
              <a:solidFill>
                <a:srgbClr val="002060"/>
              </a:solidFill>
              <a:latin typeface="UTM Cooper Black" panose="02040603050506020204" pitchFamily="18" charset="0"/>
            </a:endParaRPr>
          </a:p>
        </p:txBody>
      </p:sp>
      <p:sp>
        <p:nvSpPr>
          <p:cNvPr id="3" name="Trapezoid 2">
            <a:extLst>
              <a:ext uri="{FF2B5EF4-FFF2-40B4-BE49-F238E27FC236}">
                <a16:creationId xmlns:a16="http://schemas.microsoft.com/office/drawing/2014/main" id="{2CE34E37-988B-4CAC-982A-257529F1F5F5}"/>
              </a:ext>
            </a:extLst>
          </p:cNvPr>
          <p:cNvSpPr/>
          <p:nvPr/>
        </p:nvSpPr>
        <p:spPr>
          <a:xfrm>
            <a:off x="762000" y="3124200"/>
            <a:ext cx="4648200" cy="2950052"/>
          </a:xfrm>
          <a:prstGeom prst="trapezoid">
            <a:avLst>
              <a:gd name="adj" fmla="val 3726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C4D277-1480-4DE1-91ED-CC2972848BE7}"/>
              </a:ext>
            </a:extLst>
          </p:cNvPr>
          <p:cNvSpPr txBox="1"/>
          <p:nvPr/>
        </p:nvSpPr>
        <p:spPr>
          <a:xfrm>
            <a:off x="2486712" y="2587116"/>
            <a:ext cx="2009088" cy="646331"/>
          </a:xfrm>
          <a:prstGeom prst="rect">
            <a:avLst/>
          </a:prstGeom>
          <a:no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90,2m </a:t>
            </a:r>
            <a:endParaRPr lang="en-US" sz="3600">
              <a:solidFill>
                <a:srgbClr val="0070C0"/>
              </a:solidFill>
            </a:endParaRPr>
          </a:p>
        </p:txBody>
      </p:sp>
      <p:sp>
        <p:nvSpPr>
          <p:cNvPr id="5" name="TextBox 4">
            <a:extLst>
              <a:ext uri="{FF2B5EF4-FFF2-40B4-BE49-F238E27FC236}">
                <a16:creationId xmlns:a16="http://schemas.microsoft.com/office/drawing/2014/main" id="{0E84022D-CA0A-44A7-B61B-38BF17A6E3A4}"/>
              </a:ext>
            </a:extLst>
          </p:cNvPr>
          <p:cNvSpPr txBox="1"/>
          <p:nvPr/>
        </p:nvSpPr>
        <p:spPr>
          <a:xfrm>
            <a:off x="2284756" y="5427921"/>
            <a:ext cx="2009088" cy="646331"/>
          </a:xfrm>
          <a:prstGeom prst="rect">
            <a:avLst/>
          </a:prstGeom>
          <a:noFill/>
        </p:spPr>
        <p:txBody>
          <a:bodyPr wrap="square">
            <a:spAutoFit/>
          </a:bodyPr>
          <a:lstStyle/>
          <a:p>
            <a:r>
              <a:rPr lang="en-US" sz="3600" b="1">
                <a:solidFill>
                  <a:srgbClr val="0070C0"/>
                </a:solidFill>
                <a:latin typeface="Times New Roman" panose="02020603050405020304" pitchFamily="18" charset="0"/>
                <a:cs typeface="Times New Roman" panose="02020603050405020304" pitchFamily="18" charset="0"/>
              </a:rPr>
              <a:t>110m </a:t>
            </a:r>
            <a:endParaRPr lang="en-US" sz="3600">
              <a:solidFill>
                <a:srgbClr val="0070C0"/>
              </a:solidFill>
            </a:endParaRPr>
          </a:p>
        </p:txBody>
      </p:sp>
      <p:cxnSp>
        <p:nvCxnSpPr>
          <p:cNvPr id="6" name="Straight Connector 5">
            <a:extLst>
              <a:ext uri="{FF2B5EF4-FFF2-40B4-BE49-F238E27FC236}">
                <a16:creationId xmlns:a16="http://schemas.microsoft.com/office/drawing/2014/main" id="{884A6487-98FA-4BE8-8CBA-5F6EA21D9551}"/>
              </a:ext>
            </a:extLst>
          </p:cNvPr>
          <p:cNvCxnSpPr>
            <a:cxnSpLocks/>
          </p:cNvCxnSpPr>
          <p:nvPr/>
        </p:nvCxnSpPr>
        <p:spPr>
          <a:xfrm rot="16200000">
            <a:off x="8480425" y="2085975"/>
            <a:ext cx="0" cy="2950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AF62E6-5E8B-490D-982D-4D94B2A2BA29}"/>
              </a:ext>
            </a:extLst>
          </p:cNvPr>
          <p:cNvCxnSpPr>
            <a:cxnSpLocks/>
          </p:cNvCxnSpPr>
          <p:nvPr/>
        </p:nvCxnSpPr>
        <p:spPr>
          <a:xfrm>
            <a:off x="1876425" y="3124200"/>
            <a:ext cx="241741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470624-B140-4BA2-8C0E-84837DD31BF1}"/>
              </a:ext>
            </a:extLst>
          </p:cNvPr>
          <p:cNvCxnSpPr>
            <a:cxnSpLocks/>
          </p:cNvCxnSpPr>
          <p:nvPr/>
        </p:nvCxnSpPr>
        <p:spPr>
          <a:xfrm>
            <a:off x="762000" y="6061552"/>
            <a:ext cx="46482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009D4B-AE21-4DCB-8207-1AA1A5FD4F4D}"/>
              </a:ext>
            </a:extLst>
          </p:cNvPr>
          <p:cNvSpPr/>
          <p:nvPr/>
        </p:nvSpPr>
        <p:spPr>
          <a:xfrm>
            <a:off x="1857375" y="5893277"/>
            <a:ext cx="180975"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A8273A2-3680-4363-B911-99FA4FDA0888}"/>
              </a:ext>
            </a:extLst>
          </p:cNvPr>
          <p:cNvCxnSpPr>
            <a:cxnSpLocks/>
          </p:cNvCxnSpPr>
          <p:nvPr/>
        </p:nvCxnSpPr>
        <p:spPr>
          <a:xfrm>
            <a:off x="7659687" y="1043702"/>
            <a:ext cx="30607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141BA7-199C-49C9-A9E4-507CB6EF8548}"/>
              </a:ext>
            </a:extLst>
          </p:cNvPr>
          <p:cNvCxnSpPr>
            <a:cxnSpLocks/>
          </p:cNvCxnSpPr>
          <p:nvPr/>
        </p:nvCxnSpPr>
        <p:spPr>
          <a:xfrm>
            <a:off x="2460281" y="1539002"/>
            <a:ext cx="126240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B7F3D6E-809D-4E3E-A9C1-D4485F832F8A}"/>
              </a:ext>
            </a:extLst>
          </p:cNvPr>
          <p:cNvCxnSpPr>
            <a:cxnSpLocks/>
          </p:cNvCxnSpPr>
          <p:nvPr/>
        </p:nvCxnSpPr>
        <p:spPr>
          <a:xfrm>
            <a:off x="4322075" y="1526302"/>
            <a:ext cx="126240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97FAA5-0315-4DD9-A821-4D406754337F}"/>
              </a:ext>
            </a:extLst>
          </p:cNvPr>
          <p:cNvCxnSpPr>
            <a:cxnSpLocks/>
          </p:cNvCxnSpPr>
          <p:nvPr/>
        </p:nvCxnSpPr>
        <p:spPr>
          <a:xfrm>
            <a:off x="5960480" y="1526302"/>
            <a:ext cx="182869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9CC771-14CE-4FF6-8BBE-B47960C93F7E}"/>
              </a:ext>
            </a:extLst>
          </p:cNvPr>
          <p:cNvCxnSpPr>
            <a:cxnSpLocks/>
          </p:cNvCxnSpPr>
          <p:nvPr/>
        </p:nvCxnSpPr>
        <p:spPr>
          <a:xfrm>
            <a:off x="9235626" y="1513602"/>
            <a:ext cx="219596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73B671-03EF-4A66-8114-EFB6FF4C7C05}"/>
              </a:ext>
            </a:extLst>
          </p:cNvPr>
          <p:cNvCxnSpPr>
            <a:cxnSpLocks/>
          </p:cNvCxnSpPr>
          <p:nvPr/>
        </p:nvCxnSpPr>
        <p:spPr>
          <a:xfrm>
            <a:off x="762000" y="2101446"/>
            <a:ext cx="338646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91F170-C42E-4568-B129-F8A3717A33DC}"/>
              </a:ext>
            </a:extLst>
          </p:cNvPr>
          <p:cNvCxnSpPr>
            <a:cxnSpLocks/>
          </p:cNvCxnSpPr>
          <p:nvPr/>
        </p:nvCxnSpPr>
        <p:spPr>
          <a:xfrm>
            <a:off x="4812503" y="2061578"/>
            <a:ext cx="53744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18B6829-9843-40FF-B8B7-930C3605418A}"/>
              </a:ext>
            </a:extLst>
          </p:cNvPr>
          <p:cNvSpPr txBox="1"/>
          <p:nvPr/>
        </p:nvSpPr>
        <p:spPr>
          <a:xfrm>
            <a:off x="6373157" y="2328843"/>
            <a:ext cx="3648074" cy="646331"/>
          </a:xfrm>
          <a:prstGeom prst="rect">
            <a:avLst/>
          </a:prstGeom>
          <a:noFill/>
        </p:spPr>
        <p:txBody>
          <a:bodyPr wrap="square" rtlCol="0">
            <a:spAutoFit/>
          </a:bodyPr>
          <a:lstStyle/>
          <a:p>
            <a:pPr algn="ctr"/>
            <a:r>
              <a:rPr lang="en-US" sz="3600" b="1" u="sng">
                <a:solidFill>
                  <a:srgbClr val="FFC000"/>
                </a:solidFill>
                <a:latin typeface="Times New Roman" panose="02020603050405020304" pitchFamily="18" charset="0"/>
                <a:cs typeface="Times New Roman" panose="02020603050405020304" pitchFamily="18" charset="0"/>
              </a:rPr>
              <a:t>Tóm tắt: </a:t>
            </a:r>
          </a:p>
        </p:txBody>
      </p:sp>
      <p:sp>
        <p:nvSpPr>
          <p:cNvPr id="18" name="TextBox 17">
            <a:extLst>
              <a:ext uri="{FF2B5EF4-FFF2-40B4-BE49-F238E27FC236}">
                <a16:creationId xmlns:a16="http://schemas.microsoft.com/office/drawing/2014/main" id="{B6E6046F-CF56-4E72-ACAA-F442E1E5F12D}"/>
              </a:ext>
            </a:extLst>
          </p:cNvPr>
          <p:cNvSpPr txBox="1"/>
          <p:nvPr/>
        </p:nvSpPr>
        <p:spPr>
          <a:xfrm>
            <a:off x="5530373" y="3124200"/>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Độ dài đáy lớn:</a:t>
            </a:r>
          </a:p>
        </p:txBody>
      </p:sp>
      <p:sp>
        <p:nvSpPr>
          <p:cNvPr id="19" name="TextBox 18">
            <a:extLst>
              <a:ext uri="{FF2B5EF4-FFF2-40B4-BE49-F238E27FC236}">
                <a16:creationId xmlns:a16="http://schemas.microsoft.com/office/drawing/2014/main" id="{1E1182C1-EF28-4183-A82A-D54DC6E0BCD3}"/>
              </a:ext>
            </a:extLst>
          </p:cNvPr>
          <p:cNvSpPr txBox="1"/>
          <p:nvPr/>
        </p:nvSpPr>
        <p:spPr>
          <a:xfrm>
            <a:off x="5527302" y="3770531"/>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Độ dài đáy bé:</a:t>
            </a:r>
          </a:p>
        </p:txBody>
      </p:sp>
      <p:sp>
        <p:nvSpPr>
          <p:cNvPr id="20" name="TextBox 19">
            <a:extLst>
              <a:ext uri="{FF2B5EF4-FFF2-40B4-BE49-F238E27FC236}">
                <a16:creationId xmlns:a16="http://schemas.microsoft.com/office/drawing/2014/main" id="{EE93711E-364D-4EBB-967D-2CFDD2D65129}"/>
              </a:ext>
            </a:extLst>
          </p:cNvPr>
          <p:cNvSpPr txBox="1"/>
          <p:nvPr/>
        </p:nvSpPr>
        <p:spPr>
          <a:xfrm>
            <a:off x="5524231" y="4416862"/>
            <a:ext cx="2950052" cy="584775"/>
          </a:xfrm>
          <a:prstGeom prst="rect">
            <a:avLst/>
          </a:prstGeom>
          <a:noFill/>
        </p:spPr>
        <p:txBody>
          <a:bodyPr wrap="square" rtlCol="0">
            <a:spAutoFit/>
          </a:bodyPr>
          <a:lstStyle>
            <a:defPPr>
              <a:defRPr lang="en-US"/>
            </a:defPPr>
            <a:lvl1pPr algn="just">
              <a:defRPr sz="3200" b="1">
                <a:latin typeface="Times New Roman" panose="02020603050405020304" pitchFamily="18" charset="0"/>
                <a:cs typeface="Times New Roman" panose="02020603050405020304" pitchFamily="18" charset="0"/>
              </a:defRPr>
            </a:lvl1pPr>
          </a:lstStyle>
          <a:p>
            <a:r>
              <a:rPr lang="en-US"/>
              <a:t>Chiều cao:</a:t>
            </a:r>
          </a:p>
        </p:txBody>
      </p:sp>
      <p:sp>
        <p:nvSpPr>
          <p:cNvPr id="21" name="TextBox 20">
            <a:extLst>
              <a:ext uri="{FF2B5EF4-FFF2-40B4-BE49-F238E27FC236}">
                <a16:creationId xmlns:a16="http://schemas.microsoft.com/office/drawing/2014/main" id="{333C07B5-13DA-4E64-9D24-BCE40E544C1F}"/>
              </a:ext>
            </a:extLst>
          </p:cNvPr>
          <p:cNvSpPr txBox="1"/>
          <p:nvPr/>
        </p:nvSpPr>
        <p:spPr>
          <a:xfrm>
            <a:off x="5524231" y="5396327"/>
            <a:ext cx="2950052" cy="584775"/>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Diện tích:</a:t>
            </a:r>
          </a:p>
        </p:txBody>
      </p:sp>
      <p:sp>
        <p:nvSpPr>
          <p:cNvPr id="22" name="TextBox 21">
            <a:extLst>
              <a:ext uri="{FF2B5EF4-FFF2-40B4-BE49-F238E27FC236}">
                <a16:creationId xmlns:a16="http://schemas.microsoft.com/office/drawing/2014/main" id="{2D38A117-1ECF-4748-80D1-015705E1249F}"/>
              </a:ext>
            </a:extLst>
          </p:cNvPr>
          <p:cNvSpPr txBox="1"/>
          <p:nvPr/>
        </p:nvSpPr>
        <p:spPr>
          <a:xfrm>
            <a:off x="8337073" y="3124200"/>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110m</a:t>
            </a:r>
          </a:p>
        </p:txBody>
      </p:sp>
      <p:sp>
        <p:nvSpPr>
          <p:cNvPr id="23" name="TextBox 22">
            <a:extLst>
              <a:ext uri="{FF2B5EF4-FFF2-40B4-BE49-F238E27FC236}">
                <a16:creationId xmlns:a16="http://schemas.microsoft.com/office/drawing/2014/main" id="{5D91ACC3-7FCD-46CA-A07E-032C23650FF2}"/>
              </a:ext>
            </a:extLst>
          </p:cNvPr>
          <p:cNvSpPr txBox="1"/>
          <p:nvPr/>
        </p:nvSpPr>
        <p:spPr>
          <a:xfrm>
            <a:off x="8334002" y="3770531"/>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90,2m</a:t>
            </a:r>
          </a:p>
        </p:txBody>
      </p:sp>
      <p:sp>
        <p:nvSpPr>
          <p:cNvPr id="24" name="TextBox 23">
            <a:extLst>
              <a:ext uri="{FF2B5EF4-FFF2-40B4-BE49-F238E27FC236}">
                <a16:creationId xmlns:a16="http://schemas.microsoft.com/office/drawing/2014/main" id="{29E43717-0939-4F68-94B4-09A940921382}"/>
              </a:ext>
            </a:extLst>
          </p:cNvPr>
          <p:cNvSpPr txBox="1"/>
          <p:nvPr/>
        </p:nvSpPr>
        <p:spPr>
          <a:xfrm>
            <a:off x="7948790" y="4319109"/>
            <a:ext cx="3857686" cy="1077218"/>
          </a:xfrm>
          <a:prstGeom prst="rect">
            <a:avLst/>
          </a:prstGeom>
          <a:noFill/>
        </p:spPr>
        <p:txBody>
          <a:bodyPr wrap="square" rtlCol="0">
            <a:spAutoFit/>
          </a:bodyPr>
          <a:lstStyle>
            <a:defPPr>
              <a:defRPr lang="en-US"/>
            </a:defPPr>
            <a:lvl1pPr algn="just">
              <a:defRPr sz="3200" b="1">
                <a:latin typeface="Times New Roman" panose="02020603050405020304" pitchFamily="18" charset="0"/>
                <a:cs typeface="Times New Roman" panose="02020603050405020304" pitchFamily="18" charset="0"/>
              </a:defRPr>
            </a:lvl1pPr>
          </a:lstStyle>
          <a:p>
            <a:r>
              <a:rPr lang="en-US" altLang="en-US">
                <a:solidFill>
                  <a:srgbClr val="0070C0"/>
                </a:solidFill>
              </a:rPr>
              <a:t>Trung bình cộng của hai đáy</a:t>
            </a:r>
            <a:endParaRPr lang="en-US">
              <a:solidFill>
                <a:srgbClr val="0070C0"/>
              </a:solidFill>
            </a:endParaRPr>
          </a:p>
        </p:txBody>
      </p:sp>
      <p:sp>
        <p:nvSpPr>
          <p:cNvPr id="25" name="TextBox 24">
            <a:extLst>
              <a:ext uri="{FF2B5EF4-FFF2-40B4-BE49-F238E27FC236}">
                <a16:creationId xmlns:a16="http://schemas.microsoft.com/office/drawing/2014/main" id="{E8B27AD2-B817-441E-A8D0-99BCCE1E14FD}"/>
              </a:ext>
            </a:extLst>
          </p:cNvPr>
          <p:cNvSpPr txBox="1"/>
          <p:nvPr/>
        </p:nvSpPr>
        <p:spPr>
          <a:xfrm>
            <a:off x="8062821" y="5396327"/>
            <a:ext cx="2950052" cy="584775"/>
          </a:xfrm>
          <a:prstGeom prst="rect">
            <a:avLst/>
          </a:prstGeom>
          <a:noFill/>
        </p:spPr>
        <p:txBody>
          <a:bodyPr wrap="square" rtlCol="0">
            <a:spAutoFit/>
          </a:bodyPr>
          <a:lstStyle/>
          <a:p>
            <a:pPr algn="just"/>
            <a:r>
              <a:rPr lang="en-US" sz="3200" b="1">
                <a:solidFill>
                  <a:srgbClr val="0070C0"/>
                </a:solidFill>
                <a:latin typeface="Times New Roman" panose="02020603050405020304" pitchFamily="18" charset="0"/>
                <a:cs typeface="Times New Roman" panose="02020603050405020304" pitchFamily="18" charset="0"/>
              </a:rPr>
              <a:t>... m</a:t>
            </a:r>
            <a:r>
              <a:rPr lang="en-US" sz="3200" b="1" baseline="30000">
                <a:solidFill>
                  <a:srgbClr val="0070C0"/>
                </a:solidFill>
                <a:latin typeface="Times New Roman" panose="02020603050405020304" pitchFamily="18" charset="0"/>
                <a:cs typeface="Times New Roman" panose="02020603050405020304" pitchFamily="18" charset="0"/>
              </a:rPr>
              <a:t>2</a:t>
            </a:r>
            <a:r>
              <a:rPr lang="en-US" sz="3200" b="1">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963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nodeType="clickEffect">
                                  <p:stCondLst>
                                    <p:cond delay="0"/>
                                  </p:stCondLst>
                                  <p:childTnLst>
                                    <p:animMotion origin="layout" path="M 5E-6 3.7037E-6 L 0.32149 -0.36459 " pathEditMode="relative" rAng="0" ptsTypes="AA">
                                      <p:cBhvr>
                                        <p:cTn id="73" dur="2000" fill="hold"/>
                                        <p:tgtEl>
                                          <p:spTgt spid="8"/>
                                        </p:tgtEl>
                                        <p:attrNameLst>
                                          <p:attrName>ppt_x</p:attrName>
                                          <p:attrName>ppt_y</p:attrName>
                                        </p:attrNameLst>
                                      </p:cBhvr>
                                      <p:rCtr x="16068" y="-18241"/>
                                    </p:animMotion>
                                  </p:childTnLst>
                                </p:cTn>
                              </p:par>
                              <p:par>
                                <p:cTn id="74" presetID="42" presetClass="path" presetSubtype="0" accel="50000" decel="50000" fill="hold" nodeType="withEffect">
                                  <p:stCondLst>
                                    <p:cond delay="0"/>
                                  </p:stCondLst>
                                  <p:childTnLst>
                                    <p:animMotion origin="layout" path="M -4.79167E-6 4.44444E-6 L 0.60326 0.06365 " pathEditMode="relative" rAng="0" ptsTypes="AA">
                                      <p:cBhvr>
                                        <p:cTn id="75" dur="2000" fill="hold"/>
                                        <p:tgtEl>
                                          <p:spTgt spid="7"/>
                                        </p:tgtEl>
                                        <p:attrNameLst>
                                          <p:attrName>ppt_x</p:attrName>
                                          <p:attrName>ppt_y</p:attrName>
                                        </p:attrNameLst>
                                      </p:cBhvr>
                                      <p:rCtr x="30156" y="3171"/>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2.91667E-6 -2.96296E-6 L -0.54271 0.15301 " pathEditMode="relative" rAng="0" ptsTypes="AA">
                                      <p:cBhvr>
                                        <p:cTn id="91" dur="2000" fill="hold"/>
                                        <p:tgtEl>
                                          <p:spTgt spid="6"/>
                                        </p:tgtEl>
                                        <p:attrNameLst>
                                          <p:attrName>ppt_x</p:attrName>
                                          <p:attrName>ppt_y</p:attrName>
                                        </p:attrNameLst>
                                      </p:cBhvr>
                                      <p:rCtr x="-27135" y="7639"/>
                                    </p:animMotion>
                                  </p:childTnLst>
                                </p:cTn>
                              </p:par>
                            </p:childTnLst>
                          </p:cTn>
                        </p:par>
                        <p:par>
                          <p:cTn id="92" fill="hold">
                            <p:stCondLst>
                              <p:cond delay="2000"/>
                            </p:stCondLst>
                            <p:childTnLst>
                              <p:par>
                                <p:cTn id="93" presetID="8" presetClass="emph" presetSubtype="0" fill="hold" nodeType="afterEffect">
                                  <p:stCondLst>
                                    <p:cond delay="0"/>
                                  </p:stCondLst>
                                  <p:childTnLst>
                                    <p:animRot by="5400000">
                                      <p:cBhvr>
                                        <p:cTn id="94" dur="2000" fill="hold"/>
                                        <p:tgtEl>
                                          <p:spTgt spid="6"/>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Effect transition="in" filter="fade">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left)">
                                      <p:cBhvr>
                                        <p:cTn id="123" dur="500"/>
                                        <p:tgtEl>
                                          <p:spTgt spid="19"/>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left)">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left)">
                                      <p:cBhvr>
                                        <p:cTn id="133" dur="500"/>
                                        <p:tgtEl>
                                          <p:spTgt spid="20"/>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left)">
                                      <p:cBhvr>
                                        <p:cTn id="138" dur="500"/>
                                        <p:tgtEl>
                                          <p:spTgt spid="24"/>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left)">
                                      <p:cBhvr>
                                        <p:cTn id="143" dur="500"/>
                                        <p:tgtEl>
                                          <p:spTgt spid="21"/>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25"/>
                                        </p:tgtEl>
                                        <p:attrNameLst>
                                          <p:attrName>style.visibility</p:attrName>
                                        </p:attrNameLst>
                                      </p:cBhvr>
                                      <p:to>
                                        <p:strVal val="visible"/>
                                      </p:to>
                                    </p:set>
                                    <p:animEffect transition="in" filter="wipe(left)">
                                      <p:cBhvr>
                                        <p:cTn id="1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9" grpId="0" animBg="1"/>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4224DED8-8B33-46AA-907B-615BCCBF34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7A1313F-B8DE-402B-B9BD-D08A905D6985}"/>
              </a:ext>
            </a:extLst>
          </p:cNvPr>
          <p:cNvSpPr txBox="1"/>
          <p:nvPr/>
        </p:nvSpPr>
        <p:spPr>
          <a:xfrm>
            <a:off x="636588" y="531786"/>
            <a:ext cx="10918824" cy="1569660"/>
          </a:xfrm>
          <a:prstGeom prst="rect">
            <a:avLst/>
          </a:prstGeom>
          <a:noFill/>
        </p:spPr>
        <p:txBody>
          <a:bodyPr wrap="square">
            <a:spAutoFit/>
          </a:bodyPr>
          <a:lstStyle/>
          <a:p>
            <a:pPr algn="just"/>
            <a:r>
              <a:rPr lang="vi-VN" altLang="en-US" sz="3200" b="0">
                <a:solidFill>
                  <a:srgbClr val="002060"/>
                </a:solidFill>
                <a:latin typeface="UTM Cooper Black" panose="02040603050506020204" pitchFamily="18" charset="0"/>
              </a:rPr>
              <a:t>3. </a:t>
            </a:r>
            <a:r>
              <a:rPr lang="en-US" altLang="en-US" sz="3200" b="0">
                <a:solidFill>
                  <a:srgbClr val="002060"/>
                </a:solidFill>
                <a:latin typeface="UTM Cooper Black" panose="02040603050506020204" pitchFamily="18" charset="0"/>
              </a:rPr>
              <a:t>Một thửa ruộng hình thang có độ dài hai đáy lần lượt là 110m và 90,2m. Chiều cao bằng trung bình cộng của hai đáy. Tính diện tích thửa ruộng đó.</a:t>
            </a:r>
            <a:endParaRPr lang="en-US" sz="3200">
              <a:solidFill>
                <a:srgbClr val="002060"/>
              </a:solidFill>
              <a:latin typeface="UTM Cooper Black" panose="02040603050506020204" pitchFamily="18" charset="0"/>
            </a:endParaRPr>
          </a:p>
        </p:txBody>
      </p:sp>
      <p:sp>
        <p:nvSpPr>
          <p:cNvPr id="29" name="TextBox 28">
            <a:extLst>
              <a:ext uri="{FF2B5EF4-FFF2-40B4-BE49-F238E27FC236}">
                <a16:creationId xmlns:a16="http://schemas.microsoft.com/office/drawing/2014/main" id="{D07A6A97-50FB-41F9-9F22-B9127F2D1EFF}"/>
              </a:ext>
            </a:extLst>
          </p:cNvPr>
          <p:cNvSpPr txBox="1"/>
          <p:nvPr/>
        </p:nvSpPr>
        <p:spPr>
          <a:xfrm>
            <a:off x="6788015" y="2256260"/>
            <a:ext cx="2902220" cy="707886"/>
          </a:xfrm>
          <a:prstGeom prst="rect">
            <a:avLst/>
          </a:prstGeom>
          <a:noFill/>
        </p:spPr>
        <p:txBody>
          <a:bodyPr wrap="square">
            <a:spAutoFit/>
          </a:bodyPr>
          <a:lstStyle/>
          <a:p>
            <a:pPr algn="ctr"/>
            <a:r>
              <a:rPr lang="vi-VN" sz="4000" b="1" u="sng">
                <a:solidFill>
                  <a:srgbClr val="FF0000"/>
                </a:solidFill>
                <a:latin typeface="UTM Avo" panose="02040603050506020204" pitchFamily="18" charset="0"/>
              </a:rPr>
              <a:t>Bài giải</a:t>
            </a:r>
            <a:endParaRPr lang="en-US" sz="4000" b="1" u="sng">
              <a:solidFill>
                <a:srgbClr val="FF0000"/>
              </a:solidFill>
              <a:latin typeface="UTM Avo" panose="02040603050506020204" pitchFamily="18" charset="0"/>
            </a:endParaRPr>
          </a:p>
        </p:txBody>
      </p:sp>
      <p:sp>
        <p:nvSpPr>
          <p:cNvPr id="30" name="TextBox 29">
            <a:extLst>
              <a:ext uri="{FF2B5EF4-FFF2-40B4-BE49-F238E27FC236}">
                <a16:creationId xmlns:a16="http://schemas.microsoft.com/office/drawing/2014/main" id="{82870E39-FF8B-4DB9-8743-C2C04A85E50D}"/>
              </a:ext>
            </a:extLst>
          </p:cNvPr>
          <p:cNvSpPr txBox="1"/>
          <p:nvPr/>
        </p:nvSpPr>
        <p:spPr>
          <a:xfrm>
            <a:off x="3844925" y="2964146"/>
            <a:ext cx="8788400" cy="2862322"/>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Chiều cao thửa ruộng là:</a:t>
            </a:r>
          </a:p>
          <a:p>
            <a:r>
              <a:rPr lang="en-US" sz="3600" b="1" i="1">
                <a:solidFill>
                  <a:srgbClr val="0070C0"/>
                </a:solidFill>
                <a:latin typeface="Times New Roman" panose="02020603050405020304" pitchFamily="18" charset="0"/>
                <a:cs typeface="Times New Roman" panose="02020603050405020304" pitchFamily="18" charset="0"/>
              </a:rPr>
              <a:t>(110 + 90,2) : 2 = 100,1 (m)</a:t>
            </a:r>
          </a:p>
          <a:p>
            <a:pPr algn="ctr"/>
            <a:r>
              <a:rPr lang="en-US" sz="3600">
                <a:latin typeface="Times New Roman" panose="02020603050405020304" pitchFamily="18" charset="0"/>
                <a:cs typeface="Times New Roman" panose="02020603050405020304" pitchFamily="18" charset="0"/>
              </a:rPr>
              <a:t>Diện tích thửa ruộng là:</a:t>
            </a:r>
          </a:p>
          <a:p>
            <a:r>
              <a:rPr lang="en-US" sz="3600" b="1" i="1">
                <a:solidFill>
                  <a:srgbClr val="0070C0"/>
                </a:solidFill>
                <a:latin typeface="Times New Roman" panose="02020603050405020304" pitchFamily="18" charset="0"/>
                <a:cs typeface="Times New Roman" panose="02020603050405020304" pitchFamily="18" charset="0"/>
              </a:rPr>
              <a:t>(110 + 90,2) x 100,1 : 2 = 10020,01 (m</a:t>
            </a:r>
            <a:r>
              <a:rPr lang="en-US" sz="3600" b="1" i="1" baseline="30000">
                <a:solidFill>
                  <a:srgbClr val="0070C0"/>
                </a:solidFill>
                <a:latin typeface="Times New Roman" panose="02020603050405020304" pitchFamily="18" charset="0"/>
                <a:cs typeface="Times New Roman" panose="02020603050405020304" pitchFamily="18" charset="0"/>
              </a:rPr>
              <a:t>2</a:t>
            </a:r>
            <a:r>
              <a:rPr lang="en-US" sz="3600" b="1" i="1">
                <a:solidFill>
                  <a:srgbClr val="0070C0"/>
                </a:solidFill>
                <a:latin typeface="Times New Roman" panose="02020603050405020304" pitchFamily="18" charset="0"/>
                <a:cs typeface="Times New Roman" panose="02020603050405020304" pitchFamily="18" charset="0"/>
              </a:rPr>
              <a:t>)</a:t>
            </a:r>
          </a:p>
          <a:p>
            <a:pPr algn="ctr"/>
            <a:r>
              <a:rPr lang="en-US" sz="3600" u="sng">
                <a:latin typeface="Times New Roman" panose="02020603050405020304" pitchFamily="18" charset="0"/>
                <a:cs typeface="Times New Roman" panose="02020603050405020304" pitchFamily="18" charset="0"/>
              </a:rPr>
              <a:t>Đáp số:</a:t>
            </a:r>
            <a:r>
              <a:rPr lang="en-US" sz="3600">
                <a:latin typeface="Times New Roman" panose="02020603050405020304" pitchFamily="18" charset="0"/>
                <a:cs typeface="Times New Roman" panose="02020603050405020304" pitchFamily="18" charset="0"/>
              </a:rPr>
              <a:t> 10020,01 m</a:t>
            </a:r>
            <a:r>
              <a:rPr lang="en-US" sz="3600" baseline="30000">
                <a:latin typeface="Times New Roman" panose="02020603050405020304" pitchFamily="18" charset="0"/>
                <a:cs typeface="Times New Roman" panose="02020603050405020304" pitchFamily="18" charset="0"/>
              </a:rPr>
              <a:t>2</a:t>
            </a:r>
            <a:endParaRPr lang="en-US" sz="3600">
              <a:latin typeface="Times New Roman" panose="02020603050405020304" pitchFamily="18" charset="0"/>
              <a:cs typeface="Times New Roman" panose="02020603050405020304" pitchFamily="18" charset="0"/>
            </a:endParaRPr>
          </a:p>
        </p:txBody>
      </p:sp>
      <p:pic>
        <p:nvPicPr>
          <p:cNvPr id="32" name="Picture 4" descr="Trapezium clip art free vector | Download it now!">
            <a:extLst>
              <a:ext uri="{FF2B5EF4-FFF2-40B4-BE49-F238E27FC236}">
                <a16:creationId xmlns:a16="http://schemas.microsoft.com/office/drawing/2014/main" id="{B1A961BB-862C-4B85-806E-3112A9CB51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323" b="100000" l="1556" r="82889">
                        <a14:foregroundMark x1="22000" y1="52344" x2="38444" y2="48438"/>
                        <a14:foregroundMark x1="29556" y1="73698" x2="32000" y2="86979"/>
                      </a14:backgroundRemoval>
                    </a14:imgEffect>
                  </a14:imgLayer>
                </a14:imgProps>
              </a:ext>
              <a:ext uri="{28A0092B-C50C-407E-A947-70E740481C1C}">
                <a14:useLocalDpi xmlns:a14="http://schemas.microsoft.com/office/drawing/2010/main" val="0"/>
              </a:ext>
            </a:extLst>
          </a:blip>
          <a:srcRect/>
          <a:stretch>
            <a:fillRect/>
          </a:stretch>
        </p:blipFill>
        <p:spPr bwMode="auto">
          <a:xfrm>
            <a:off x="-308110" y="1307075"/>
            <a:ext cx="6654800" cy="567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barn(inVertical)">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barn(inVertical)">
                                      <p:cBhvr>
                                        <p:cTn id="17" dur="500"/>
                                        <p:tgtEl>
                                          <p:spTgt spid="3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xEl>
                                              <p:pRg st="2" end="2"/>
                                            </p:txEl>
                                          </p:spTgt>
                                        </p:tgtEl>
                                        <p:attrNameLst>
                                          <p:attrName>style.visibility</p:attrName>
                                        </p:attrNameLst>
                                      </p:cBhvr>
                                      <p:to>
                                        <p:strVal val="visible"/>
                                      </p:to>
                                    </p:set>
                                    <p:animEffect transition="in" filter="barn(inVertical)">
                                      <p:cBhvr>
                                        <p:cTn id="22" dur="500"/>
                                        <p:tgtEl>
                                          <p:spTgt spid="3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xEl>
                                              <p:pRg st="3" end="3"/>
                                            </p:txEl>
                                          </p:spTgt>
                                        </p:tgtEl>
                                        <p:attrNameLst>
                                          <p:attrName>style.visibility</p:attrName>
                                        </p:attrNameLst>
                                      </p:cBhvr>
                                      <p:to>
                                        <p:strVal val="visible"/>
                                      </p:to>
                                    </p:set>
                                    <p:animEffect transition="in" filter="barn(inVertical)">
                                      <p:cBhvr>
                                        <p:cTn id="27" dur="500"/>
                                        <p:tgtEl>
                                          <p:spTgt spid="3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xEl>
                                              <p:pRg st="4" end="4"/>
                                            </p:txEl>
                                          </p:spTgt>
                                        </p:tgtEl>
                                        <p:attrNameLst>
                                          <p:attrName>style.visibility</p:attrName>
                                        </p:attrNameLst>
                                      </p:cBhvr>
                                      <p:to>
                                        <p:strVal val="visible"/>
                                      </p:to>
                                    </p:set>
                                    <p:animEffect transition="in" filter="barn(inVertical)">
                                      <p:cBhvr>
                                        <p:cTn id="32"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loud 35">
            <a:extLst>
              <a:ext uri="{FF2B5EF4-FFF2-40B4-BE49-F238E27FC236}">
                <a16:creationId xmlns:a16="http://schemas.microsoft.com/office/drawing/2014/main" id="{F1C25D40-2676-488F-B73B-22D9A463CB8D}"/>
              </a:ext>
            </a:extLst>
          </p:cNvPr>
          <p:cNvSpPr/>
          <p:nvPr/>
        </p:nvSpPr>
        <p:spPr>
          <a:xfrm>
            <a:off x="711200" y="501650"/>
            <a:ext cx="10591800" cy="58547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图片 33">
            <a:extLst>
              <a:ext uri="{FF2B5EF4-FFF2-40B4-BE49-F238E27FC236}">
                <a16:creationId xmlns:a16="http://schemas.microsoft.com/office/drawing/2014/main" id="{209281E3-0E6D-46F8-9978-9AE65C823644}"/>
              </a:ext>
            </a:extLst>
          </p:cNvPr>
          <p:cNvPicPr>
            <a:picLocks noChangeAspect="1"/>
          </p:cNvPicPr>
          <p:nvPr/>
        </p:nvPicPr>
        <p:blipFill rotWithShape="1">
          <a:blip r:embed="rId3">
            <a:extLst>
              <a:ext uri="{28A0092B-C50C-407E-A947-70E740481C1C}">
                <a14:useLocalDpi xmlns:a14="http://schemas.microsoft.com/office/drawing/2010/main" val="0"/>
              </a:ext>
            </a:extLst>
          </a:blip>
          <a:srcRect l="19653" r="22249" b="16773"/>
          <a:stretch/>
        </p:blipFill>
        <p:spPr>
          <a:xfrm>
            <a:off x="558800" y="114300"/>
            <a:ext cx="11176000" cy="6743700"/>
          </a:xfrm>
          <a:prstGeom prst="rect">
            <a:avLst/>
          </a:prstGeom>
        </p:spPr>
      </p:pic>
      <p:sp>
        <p:nvSpPr>
          <p:cNvPr id="38" name="矩形 4">
            <a:extLst>
              <a:ext uri="{FF2B5EF4-FFF2-40B4-BE49-F238E27FC236}">
                <a16:creationId xmlns:a16="http://schemas.microsoft.com/office/drawing/2014/main" id="{2C495B7F-496D-45A0-90E0-F94EDEBC52BF}"/>
              </a:ext>
            </a:extLst>
          </p:cNvPr>
          <p:cNvSpPr/>
          <p:nvPr/>
        </p:nvSpPr>
        <p:spPr>
          <a:xfrm>
            <a:off x="2784578" y="1425089"/>
            <a:ext cx="6724443" cy="2215991"/>
          </a:xfrm>
          <a:prstGeom prst="rect">
            <a:avLst/>
          </a:prstGeom>
        </p:spPr>
        <p:txBody>
          <a:bodyPr wrap="square">
            <a:spAutoFit/>
            <a:scene3d>
              <a:camera prst="orthographicFront"/>
              <a:lightRig rig="threePt" dir="t"/>
            </a:scene3d>
            <a:sp3d contourW="12700"/>
          </a:bodyPr>
          <a:lstStyle/>
          <a:p>
            <a:r>
              <a:rPr lang="vi-VN" altLang="zh-CN" sz="13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9Slide03 AllRoundGothic" panose="020B0703020202020104" pitchFamily="34" charset="0"/>
                <a:ea typeface="inpin heiti" charset="-122"/>
              </a:rPr>
              <a:t>LIÊN HỆ</a:t>
            </a:r>
            <a:endParaRPr lang="zh-CN" altLang="en-US" sz="13800" dirty="0">
              <a:ln w="38100">
                <a:solidFill>
                  <a:schemeClr val="tx1"/>
                </a:solidFill>
              </a:ln>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40" name="Picture 8" descr="Trapezoidpose,Clashdown of the Items Trapezoid png Téléchargement Gratuit -  Key0">
            <a:extLst>
              <a:ext uri="{FF2B5EF4-FFF2-40B4-BE49-F238E27FC236}">
                <a16:creationId xmlns:a16="http://schemas.microsoft.com/office/drawing/2014/main" id="{61F33B3C-EF45-4609-9F83-3F9F476951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33" y1="49271" x2="71500" y2="552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74890" y="2826611"/>
            <a:ext cx="4624876" cy="47559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d Trapezoid Png - Figuras Geometricas Animadas Trapecio Clipart - Full  Size Clipart (#5358406) - PinClipart">
            <a:extLst>
              <a:ext uri="{FF2B5EF4-FFF2-40B4-BE49-F238E27FC236}">
                <a16:creationId xmlns:a16="http://schemas.microsoft.com/office/drawing/2014/main" id="{DEE5834B-A49F-4C18-A024-4E0D71166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2015" y="3977005"/>
            <a:ext cx="4166483" cy="276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8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4"/>
                                        </p:tgtEl>
                                        <p:attrNameLst>
                                          <p:attrName>r</p:attrName>
                                        </p:attrNameLst>
                                      </p:cBhvr>
                                    </p:animRot>
                                    <p:animRot by="-240000">
                                      <p:cBhvr>
                                        <p:cTn id="13" dur="200" fill="hold">
                                          <p:stCondLst>
                                            <p:cond delay="200"/>
                                          </p:stCondLst>
                                        </p:cTn>
                                        <p:tgtEl>
                                          <p:spTgt spid="2054"/>
                                        </p:tgtEl>
                                        <p:attrNameLst>
                                          <p:attrName>r</p:attrName>
                                        </p:attrNameLst>
                                      </p:cBhvr>
                                    </p:animRot>
                                    <p:animRot by="240000">
                                      <p:cBhvr>
                                        <p:cTn id="14" dur="200" fill="hold">
                                          <p:stCondLst>
                                            <p:cond delay="400"/>
                                          </p:stCondLst>
                                        </p:cTn>
                                        <p:tgtEl>
                                          <p:spTgt spid="2054"/>
                                        </p:tgtEl>
                                        <p:attrNameLst>
                                          <p:attrName>r</p:attrName>
                                        </p:attrNameLst>
                                      </p:cBhvr>
                                    </p:animRot>
                                    <p:animRot by="-240000">
                                      <p:cBhvr>
                                        <p:cTn id="15" dur="200" fill="hold">
                                          <p:stCondLst>
                                            <p:cond delay="600"/>
                                          </p:stCondLst>
                                        </p:cTn>
                                        <p:tgtEl>
                                          <p:spTgt spid="2054"/>
                                        </p:tgtEl>
                                        <p:attrNameLst>
                                          <p:attrName>r</p:attrName>
                                        </p:attrNameLst>
                                      </p:cBhvr>
                                    </p:animRot>
                                    <p:animRot by="120000">
                                      <p:cBhvr>
                                        <p:cTn id="16"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ADDDDFD-CA03-47A8-B90A-876DC9068572}"/>
              </a:ext>
            </a:extLst>
          </p:cNvPr>
          <p:cNvPicPr>
            <a:picLocks noChangeAspect="1"/>
          </p:cNvPicPr>
          <p:nvPr/>
        </p:nvPicPr>
        <p:blipFill>
          <a:blip r:embed="rId2"/>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4224DED8-8B33-46AA-907B-615BCCBF341A}"/>
              </a:ext>
            </a:extLst>
          </p:cNvPr>
          <p:cNvSpPr/>
          <p:nvPr/>
        </p:nvSpPr>
        <p:spPr>
          <a:xfrm>
            <a:off x="393700" y="403948"/>
            <a:ext cx="11404600" cy="6050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3FE9848-1790-4A7F-AEA1-A2AD7E6A64DB}"/>
              </a:ext>
            </a:extLst>
          </p:cNvPr>
          <p:cNvSpPr/>
          <p:nvPr/>
        </p:nvSpPr>
        <p:spPr>
          <a:xfrm>
            <a:off x="473910" y="576847"/>
            <a:ext cx="5882105" cy="2307278"/>
          </a:xfrm>
          <a:prstGeom prst="cloud">
            <a:avLst/>
          </a:prstGeom>
          <a:solidFill>
            <a:srgbClr val="135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B34C7E54-AB3D-418E-A031-99562335E604}"/>
              </a:ext>
            </a:extLst>
          </p:cNvPr>
          <p:cNvSpPr/>
          <p:nvPr/>
        </p:nvSpPr>
        <p:spPr bwMode="auto">
          <a:xfrm>
            <a:off x="4929605" y="3270764"/>
            <a:ext cx="6672847" cy="2642826"/>
          </a:xfrm>
          <a:prstGeom prst="trapezoid">
            <a:avLst>
              <a:gd name="adj" fmla="val 40532"/>
            </a:avLst>
          </a:prstGeom>
          <a:solidFill>
            <a:srgbClr val="FFC000"/>
          </a:solidFill>
          <a:ln w="9525" cap="flat" cmpd="sng" algn="ctr">
            <a:noFill/>
            <a:prstDash val="solid"/>
            <a:round/>
            <a:headEnd type="none" w="med" len="med"/>
            <a:tailEnd type="none" w="med" len="med"/>
          </a:ln>
          <a:effectLst/>
        </p:spPr>
        <p:txBody>
          <a:bodyPr/>
          <a:lstStyle/>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Muốn </a:t>
            </a:r>
            <a:r>
              <a:rPr lang="en-US" sz="2400" b="1" i="1" dirty="0" err="1">
                <a:solidFill>
                  <a:srgbClr val="002060"/>
                </a:solidFill>
                <a:latin typeface="Times New Roman" panose="02020603050405020304" pitchFamily="18" charset="0"/>
                <a:cs typeface="Times New Roman" panose="02020603050405020304" pitchFamily="18" charset="0"/>
              </a:rPr>
              <a:t>tính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diện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tích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err="1">
                <a:solidFill>
                  <a:srgbClr val="002060"/>
                </a:solidFill>
                <a:latin typeface="Times New Roman" panose="02020603050405020304" pitchFamily="18" charset="0"/>
                <a:cs typeface="Times New Roman" panose="02020603050405020304" pitchFamily="18" charset="0"/>
              </a:rPr>
              <a:t>hình</a:t>
            </a:r>
            <a:r>
              <a:rPr lang="en-US" sz="2400" b="1" i="1">
                <a:solidFill>
                  <a:srgbClr val="002060"/>
                </a:solidFill>
                <a:latin typeface="Times New Roman" panose="02020603050405020304" pitchFamily="18" charset="0"/>
                <a:cs typeface="Times New Roman" panose="02020603050405020304" pitchFamily="18" charset="0"/>
              </a:rPr>
              <a:t> thang</a:t>
            </a:r>
            <a:endParaRPr lang="vi-VN" sz="2400" b="1">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Đáy lớn</a:t>
            </a:r>
            <a:r>
              <a:rPr lang="vi-VN" sz="2400" b="1" i="1">
                <a:solidFill>
                  <a:srgbClr val="002060"/>
                </a:solidFill>
                <a:latin typeface="Times New Roman" panose="02020603050405020304" pitchFamily="18" charset="0"/>
                <a:cs typeface="Times New Roman" panose="02020603050405020304" pitchFamily="18" charset="0"/>
              </a:rPr>
              <a:t>,</a:t>
            </a:r>
            <a:r>
              <a:rPr lang="en-US" sz="2400" b="1" i="1">
                <a:solidFill>
                  <a:srgbClr val="002060"/>
                </a:solidFill>
                <a:latin typeface="Times New Roman" panose="02020603050405020304" pitchFamily="18" charset="0"/>
                <a:cs typeface="Times New Roman" panose="02020603050405020304" pitchFamily="18" charset="0"/>
              </a:rPr>
              <a:t> đáy bé ta đem cộng vào</a:t>
            </a:r>
            <a:endParaRPr lang="vi-VN" sz="2400" b="1">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Rồi </a:t>
            </a:r>
            <a:r>
              <a:rPr lang="en-US" sz="2400" b="1" i="1" dirty="0" err="1">
                <a:solidFill>
                  <a:srgbClr val="002060"/>
                </a:solidFill>
                <a:latin typeface="Times New Roman" panose="02020603050405020304" pitchFamily="18" charset="0"/>
                <a:cs typeface="Times New Roman" panose="02020603050405020304" pitchFamily="18" charset="0"/>
              </a:rPr>
              <a:t>đem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nhân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với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err="1">
                <a:solidFill>
                  <a:srgbClr val="002060"/>
                </a:solidFill>
                <a:latin typeface="Times New Roman" panose="02020603050405020304" pitchFamily="18" charset="0"/>
                <a:cs typeface="Times New Roman" panose="02020603050405020304" pitchFamily="18" charset="0"/>
              </a:rPr>
              <a:t>chiều</a:t>
            </a:r>
            <a:r>
              <a:rPr lang="en-US" sz="2400" b="1" i="1">
                <a:solidFill>
                  <a:srgbClr val="002060"/>
                </a:solidFill>
                <a:latin typeface="Times New Roman" panose="02020603050405020304" pitchFamily="18" charset="0"/>
                <a:cs typeface="Times New Roman" panose="02020603050405020304" pitchFamily="18" charset="0"/>
              </a:rPr>
              <a:t> cao</a:t>
            </a:r>
            <a:endParaRPr lang="vi-VN" sz="2400" b="1" dirty="0">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r>
              <a:rPr lang="en-US" sz="2400" b="1" i="1">
                <a:solidFill>
                  <a:srgbClr val="002060"/>
                </a:solidFill>
                <a:latin typeface="Times New Roman" panose="02020603050405020304" pitchFamily="18" charset="0"/>
                <a:cs typeface="Times New Roman" panose="02020603050405020304" pitchFamily="18" charset="0"/>
              </a:rPr>
              <a:t>Chia </a:t>
            </a:r>
            <a:r>
              <a:rPr lang="en-US" sz="2400" b="1" i="1" dirty="0" err="1">
                <a:solidFill>
                  <a:srgbClr val="002060"/>
                </a:solidFill>
                <a:latin typeface="Times New Roman" panose="02020603050405020304" pitchFamily="18" charset="0"/>
                <a:cs typeface="Times New Roman" panose="02020603050405020304" pitchFamily="18" charset="0"/>
              </a:rPr>
              <a:t>đôi</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lấy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nửa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thê</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nào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cũng</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ra.</a:t>
            </a:r>
            <a:endParaRPr lang="en-US" sz="2400" b="1" dirty="0">
              <a:solidFill>
                <a:srgbClr val="002060"/>
              </a:solidFill>
              <a:latin typeface="Times New Roman" panose="02020603050405020304" pitchFamily="18" charset="0"/>
              <a:cs typeface="Times New Roman" panose="02020603050405020304" pitchFamily="18" charset="0"/>
            </a:endParaRPr>
          </a:p>
          <a:p>
            <a:pPr algn="ctr" eaLnBrk="1" hangingPunct="1">
              <a:lnSpc>
                <a:spcPct val="150000"/>
              </a:lnSpc>
              <a:defRPr/>
            </a:pP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DBE1998-1A2B-4743-AC8E-2F2C51776516}"/>
              </a:ext>
            </a:extLst>
          </p:cNvPr>
          <p:cNvSpPr/>
          <p:nvPr/>
        </p:nvSpPr>
        <p:spPr>
          <a:xfrm>
            <a:off x="793415" y="799019"/>
            <a:ext cx="5317290" cy="19431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Grinning with board trapezoid character cartoon Vector Image">
            <a:extLst>
              <a:ext uri="{FF2B5EF4-FFF2-40B4-BE49-F238E27FC236}">
                <a16:creationId xmlns:a16="http://schemas.microsoft.com/office/drawing/2014/main" id="{B4DE80AD-49A4-4F1A-BBE9-751B288B2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48889" l="3200" r="95800">
                        <a14:foregroundMark x1="39400" y1="13519" x2="57200" y2="26667"/>
                        <a14:foregroundMark x1="56600" y1="11296" x2="66400" y2="27222"/>
                        <a14:foregroundMark x1="37600" y1="19259" x2="52200" y2="30556"/>
                        <a14:foregroundMark x1="44600" y1="32778" x2="63600" y2="38704"/>
                        <a14:foregroundMark x1="36800" y1="28148" x2="65800" y2="21667"/>
                        <a14:foregroundMark x1="46800" y1="38704" x2="64000" y2="29630"/>
                        <a14:foregroundMark x1="30200" y1="41296" x2="34600" y2="42593"/>
                        <a14:foregroundMark x1="68000" y1="43889" x2="73200" y2="42037"/>
                        <a14:backgroundMark x1="10000" y1="40741" x2="25600" y2="49444"/>
                        <a14:backgroundMark x1="40400" y1="43148" x2="63200" y2="43519"/>
                        <a14:backgroundMark x1="81400" y1="43519" x2="93800" y2="43519"/>
                      </a14:backgroundRemoval>
                    </a14:imgEffect>
                  </a14:imgLayer>
                </a14:imgProps>
              </a:ext>
              <a:ext uri="{28A0092B-C50C-407E-A947-70E740481C1C}">
                <a14:useLocalDpi xmlns:a14="http://schemas.microsoft.com/office/drawing/2010/main" val="0"/>
              </a:ext>
            </a:extLst>
          </a:blip>
          <a:srcRect b="9130"/>
          <a:stretch/>
        </p:blipFill>
        <p:spPr bwMode="auto">
          <a:xfrm>
            <a:off x="4929605" y="403948"/>
            <a:ext cx="6350000" cy="62318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67A1ED7-BC7B-4A90-9206-D19114912166}"/>
              </a:ext>
            </a:extLst>
          </p:cNvPr>
          <p:cNvSpPr/>
          <p:nvPr/>
        </p:nvSpPr>
        <p:spPr>
          <a:xfrm>
            <a:off x="950991" y="1134858"/>
            <a:ext cx="4927942" cy="954107"/>
          </a:xfrm>
          <a:prstGeom prst="rect">
            <a:avLst/>
          </a:prstGeom>
          <a:noFill/>
        </p:spPr>
        <p:txBody>
          <a:bodyPr wrap="square" lIns="91440" tIns="45720" rIns="91440" bIns="45720">
            <a:spAutoFit/>
          </a:bodyPr>
          <a:lstStyle/>
          <a:p>
            <a:pPr algn="ctr"/>
            <a:r>
              <a:rPr lang="vi-VN" sz="2800" b="1" cap="none" spc="0">
                <a:ln w="22225">
                  <a:no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Bài thơ về</a:t>
            </a:r>
          </a:p>
          <a:p>
            <a:pPr algn="ctr"/>
            <a:r>
              <a:rPr lang="vi-VN" sz="2800" b="1" cap="none" spc="0">
                <a:ln w="22225">
                  <a:no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Tính diện tích hình thang</a:t>
            </a:r>
          </a:p>
        </p:txBody>
      </p:sp>
    </p:spTree>
    <p:extLst>
      <p:ext uri="{BB962C8B-B14F-4D97-AF65-F5344CB8AC3E}">
        <p14:creationId xmlns:p14="http://schemas.microsoft.com/office/powerpoint/2010/main" val="114590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arn(inVertical)">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arn(inVertic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0" name="Rectangle 19">
            <a:extLst>
              <a:ext uri="{FF2B5EF4-FFF2-40B4-BE49-F238E27FC236}">
                <a16:creationId xmlns:a16="http://schemas.microsoft.com/office/drawing/2014/main" id="{9AB9702A-4542-4397-A28C-2DD9F434D588}"/>
              </a:ext>
            </a:extLst>
          </p:cNvPr>
          <p:cNvSpPr/>
          <p:nvPr/>
        </p:nvSpPr>
        <p:spPr>
          <a:xfrm>
            <a:off x="-658997" y="335987"/>
            <a:ext cx="9197188" cy="1569660"/>
          </a:xfrm>
          <a:prstGeom prst="rect">
            <a:avLst/>
          </a:prstGeom>
          <a:noFill/>
        </p:spPr>
        <p:txBody>
          <a:bodyPr wrap="square" lIns="91440" tIns="45720" rIns="91440" bIns="45720">
            <a:spAutoFit/>
          </a:bodyPr>
          <a:lstStyle/>
          <a:p>
            <a:pPr algn="ctr"/>
            <a:r>
              <a:rPr lang="en-US" sz="9600" b="1">
                <a:ln w="57150">
                  <a:solidFill>
                    <a:srgbClr val="C00000"/>
                  </a:solidFill>
                  <a:prstDash val="solid"/>
                </a:ln>
                <a:solidFill>
                  <a:srgbClr val="E53333"/>
                </a:solidFill>
                <a:effectLst>
                  <a:outerShdw blurRad="38100" dist="38100" dir="2700000" algn="tl">
                    <a:srgbClr val="000000">
                      <a:alpha val="43137"/>
                    </a:srgbClr>
                  </a:outerShdw>
                </a:effectLst>
                <a:latin typeface="UTM Cookies" panose="02040603050506020204" pitchFamily="18" charset="0"/>
              </a:rPr>
              <a:t>Dặn dò</a:t>
            </a:r>
            <a:endParaRPr lang="en-US" sz="9600" b="1" cap="none" spc="0">
              <a:ln w="57150">
                <a:solidFill>
                  <a:srgbClr val="C00000"/>
                </a:solidFill>
                <a:prstDash val="solid"/>
              </a:ln>
              <a:solidFill>
                <a:srgbClr val="E53333"/>
              </a:solidFill>
              <a:effectLst>
                <a:outerShdw blurRad="38100" dist="38100" dir="2700000" algn="tl">
                  <a:srgbClr val="000000">
                    <a:alpha val="43137"/>
                  </a:srgbClr>
                </a:outerShdw>
              </a:effectLst>
              <a:latin typeface="UTM Cookies" panose="02040603050506020204" pitchFamily="18" charset="0"/>
            </a:endParaRPr>
          </a:p>
        </p:txBody>
      </p:sp>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Học thuộc công thức tính diện tích hình thang.</a:t>
            </a:r>
            <a:endParaRPr lang="zh-CN" altLang="en-US" sz="3200" b="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200" b="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Chuẩn bị bài: </a:t>
            </a:r>
            <a:r>
              <a:rPr lang="en-US" altLang="zh-CN" sz="3200" b="1" i="1">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rPr>
              <a:t>Luyện tập</a:t>
            </a:r>
            <a:endParaRPr lang="zh-CN" altLang="en-US" sz="3200" b="1" i="1" dirty="0">
              <a:solidFill>
                <a:schemeClr val="tx1"/>
              </a:solidFill>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10" name="tiếng trò chơi xuất hiện">
            <a:hlinkClick r:id="" action="ppaction://media"/>
            <a:extLst>
              <a:ext uri="{FF2B5EF4-FFF2-40B4-BE49-F238E27FC236}">
                <a16:creationId xmlns:a16="http://schemas.microsoft.com/office/drawing/2014/main" id="{0C8FA431-7443-460A-B17D-A35EAD33D365}"/>
              </a:ext>
            </a:extLst>
          </p:cNvPr>
          <p:cNvPicPr>
            <a:picLocks noChangeAspect="1"/>
          </p:cNvPicPr>
          <p:nvPr>
            <a:audioFile r:link="rId1"/>
            <p:extLst>
              <p:ext uri="{DAA4B4D4-6D71-4841-9C94-3DE7FCFB9230}">
                <p14:media xmlns:p14="http://schemas.microsoft.com/office/powerpoint/2010/main" r:embed="rId2">
                  <p14:trim st="4048" end="3001"/>
                </p14:media>
              </p:ext>
            </p:extLst>
          </p:nvPr>
        </p:nvPicPr>
        <p:blipFill>
          <a:blip r:embed="rId9"/>
          <a:stretch>
            <a:fillRect/>
          </a:stretch>
        </p:blipFill>
        <p:spPr>
          <a:xfrm>
            <a:off x="-861311" y="6322391"/>
            <a:ext cx="406400" cy="406400"/>
          </a:xfrm>
          <a:prstGeom prst="rect">
            <a:avLst/>
          </a:prstGeom>
        </p:spPr>
      </p:pic>
    </p:spTree>
    <p:extLst>
      <p:ext uri="{BB962C8B-B14F-4D97-AF65-F5344CB8AC3E}">
        <p14:creationId xmlns:p14="http://schemas.microsoft.com/office/powerpoint/2010/main" val="8921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71" fill="hold"/>
                                        <p:tgtEl>
                                          <p:spTgt spid="10"/>
                                        </p:tgtEl>
                                      </p:cBhvr>
                                    </p:cmd>
                                  </p:childTnLst>
                                </p:cTn>
                              </p:par>
                              <p:par>
                                <p:cTn id="13" presetID="5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grpSp>
        <p:nvGrpSpPr>
          <p:cNvPr id="20" name="Group 19">
            <a:extLst>
              <a:ext uri="{FF2B5EF4-FFF2-40B4-BE49-F238E27FC236}">
                <a16:creationId xmlns:a16="http://schemas.microsoft.com/office/drawing/2014/main" id="{DDCE2F45-9509-45D0-85C6-9A4ACDF482CF}"/>
              </a:ext>
            </a:extLst>
          </p:cNvPr>
          <p:cNvGrpSpPr/>
          <p:nvPr/>
        </p:nvGrpSpPr>
        <p:grpSpPr>
          <a:xfrm>
            <a:off x="4293921" y="279705"/>
            <a:ext cx="5813408" cy="1569660"/>
            <a:chOff x="2087648" y="2072411"/>
            <a:chExt cx="9629270" cy="1569660"/>
          </a:xfrm>
        </p:grpSpPr>
        <p:sp>
          <p:nvSpPr>
            <p:cNvPr id="21" name="文本框 15">
              <a:extLst>
                <a:ext uri="{FF2B5EF4-FFF2-40B4-BE49-F238E27FC236}">
                  <a16:creationId xmlns:a16="http://schemas.microsoft.com/office/drawing/2014/main" id="{D9825E40-4D96-4AA7-BF9F-A7D21F75ABAB}"/>
                </a:ext>
              </a:extLst>
            </p:cNvPr>
            <p:cNvSpPr txBox="1"/>
            <p:nvPr/>
          </p:nvSpPr>
          <p:spPr>
            <a:xfrm>
              <a:off x="2250605" y="2072411"/>
              <a:ext cx="9466313"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Tạm biệt</a:t>
              </a:r>
              <a:endParaRPr lang="zh-CN" altLang="en-US" sz="9600" dirty="0">
                <a:solidFill>
                  <a:schemeClr val="bg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7102DF8C-9D53-47B3-BB60-AC7ED7425F0D}"/>
                </a:ext>
              </a:extLst>
            </p:cNvPr>
            <p:cNvSpPr txBox="1"/>
            <p:nvPr/>
          </p:nvSpPr>
          <p:spPr>
            <a:xfrm>
              <a:off x="2087648" y="2072411"/>
              <a:ext cx="9466313" cy="156966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9600">
                  <a:solidFill>
                    <a:srgbClr val="135995"/>
                  </a:solidFill>
                  <a:latin typeface="UTM Showcard" panose="02040603050506020204" pitchFamily="18" charset="0"/>
                  <a:ea typeface="inpin heiti" panose="00000500000000000000" pitchFamily="2" charset="-122"/>
                  <a:sym typeface="inpin heiti" panose="00000500000000000000" pitchFamily="2" charset="-122"/>
                </a:rPr>
                <a:t>Tạm biệt</a:t>
              </a:r>
              <a:endParaRPr lang="zh-CN" altLang="en-US" sz="9600" dirty="0">
                <a:solidFill>
                  <a:srgbClr val="135995"/>
                </a:solidFill>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0" y="416364"/>
            <a:ext cx="3857460" cy="923330"/>
            <a:chOff x="8422160" y="1437760"/>
            <a:chExt cx="4689478" cy="1122483"/>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572698" y="1437760"/>
              <a:ext cx="3538940" cy="1122483"/>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a:t>
              </a:r>
            </a:p>
            <a:p>
              <a:pPr algn="ctr"/>
              <a:r>
                <a:rPr lang="vi-VN" b="1">
                  <a:solidFill>
                    <a:srgbClr val="D83440"/>
                  </a:solidFill>
                  <a:latin typeface="UTM Avo" panose="02040603050506020204" pitchFamily="18" charset="0"/>
                </a:rPr>
                <a:t>(cùng một đơn vị đo)</a:t>
              </a:r>
              <a:endParaRPr lang="en-US" b="1">
                <a:solidFill>
                  <a:srgbClr val="D83440"/>
                </a:solidFill>
                <a:latin typeface="UTM Avo" panose="02040603050506020204" pitchFamily="18" charset="0"/>
              </a:endParaRPr>
            </a:p>
          </p:txBody>
        </p:sp>
      </p:grpSp>
      <p:grpSp>
        <p:nvGrpSpPr>
          <p:cNvPr id="23" name="B"/>
          <p:cNvGrpSpPr/>
          <p:nvPr/>
        </p:nvGrpSpPr>
        <p:grpSpPr>
          <a:xfrm>
            <a:off x="7829985" y="1868749"/>
            <a:ext cx="4067195" cy="923330"/>
            <a:chOff x="8422168" y="2761738"/>
            <a:chExt cx="4944446" cy="1122485"/>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285923" y="2761738"/>
              <a:ext cx="4080691" cy="1122485"/>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chia cho</a:t>
              </a:r>
            </a:p>
            <a:p>
              <a:pPr algn="ctr"/>
              <a:r>
                <a:rPr lang="vi-VN" b="1">
                  <a:solidFill>
                    <a:srgbClr val="D83440"/>
                  </a:solidFill>
                  <a:latin typeface="UTM Avo" panose="02040603050506020204" pitchFamily="18" charset="0"/>
                </a:rPr>
                <a:t>chiều cao (cùng một </a:t>
              </a:r>
            </a:p>
            <a:p>
              <a:pPr algn="ctr"/>
              <a:r>
                <a:rPr lang="vi-VN" b="1">
                  <a:solidFill>
                    <a:srgbClr val="D83440"/>
                  </a:solidFill>
                  <a:latin typeface="UTM Avo" panose="02040603050506020204" pitchFamily="18" charset="0"/>
                </a:rPr>
                <a:t>đơn vị đo)</a:t>
              </a:r>
              <a:endParaRPr lang="en-US" b="1">
                <a:solidFill>
                  <a:srgbClr val="D83440"/>
                </a:solidFill>
                <a:latin typeface="UTM Avo" panose="02040603050506020204" pitchFamily="18" charset="0"/>
              </a:endParaRPr>
            </a:p>
          </p:txBody>
        </p:sp>
      </p:grpSp>
      <p:grpSp>
        <p:nvGrpSpPr>
          <p:cNvPr id="24" name="C"/>
          <p:cNvGrpSpPr/>
          <p:nvPr/>
        </p:nvGrpSpPr>
        <p:grpSpPr>
          <a:xfrm>
            <a:off x="7829986" y="3384298"/>
            <a:ext cx="3971965" cy="923330"/>
            <a:chOff x="8422168" y="3722373"/>
            <a:chExt cx="4828675" cy="1122483"/>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376331" y="3722373"/>
              <a:ext cx="3874512" cy="1122483"/>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(cùng một </a:t>
              </a:r>
            </a:p>
            <a:p>
              <a:pPr algn="ctr"/>
              <a:r>
                <a:rPr lang="vi-VN" b="1">
                  <a:solidFill>
                    <a:srgbClr val="D83440"/>
                  </a:solidFill>
                  <a:latin typeface="UTM Avo" panose="02040603050506020204" pitchFamily="18" charset="0"/>
                </a:rPr>
                <a:t>đơn vị đo) rồi nhân với 2.</a:t>
              </a:r>
              <a:endParaRPr lang="en-US" b="1">
                <a:solidFill>
                  <a:srgbClr val="D83440"/>
                </a:solidFill>
                <a:latin typeface="UTM Avo" panose="02040603050506020204" pitchFamily="18" charset="0"/>
              </a:endParaRPr>
            </a:p>
          </p:txBody>
        </p:sp>
      </p:grpSp>
      <p:grpSp>
        <p:nvGrpSpPr>
          <p:cNvPr id="25" name="D"/>
          <p:cNvGrpSpPr/>
          <p:nvPr/>
        </p:nvGrpSpPr>
        <p:grpSpPr>
          <a:xfrm>
            <a:off x="7829969" y="4823122"/>
            <a:ext cx="3987385" cy="923330"/>
            <a:chOff x="8469285" y="4649180"/>
            <a:chExt cx="4847431" cy="1122484"/>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442197" y="4649180"/>
              <a:ext cx="3874519" cy="1122484"/>
            </a:xfrm>
            <a:prstGeom prst="rect">
              <a:avLst/>
            </a:prstGeom>
            <a:noFill/>
          </p:spPr>
          <p:txBody>
            <a:bodyPr wrap="none" rtlCol="0">
              <a:spAutoFit/>
            </a:bodyPr>
            <a:lstStyle/>
            <a:p>
              <a:pPr algn="ctr"/>
              <a:r>
                <a:rPr lang="vi-VN" b="1">
                  <a:solidFill>
                    <a:srgbClr val="D83440"/>
                  </a:solidFill>
                  <a:latin typeface="UTM Avo" panose="02040603050506020204" pitchFamily="18" charset="0"/>
                </a:rPr>
                <a:t>Ta lấy độ dài đáy nhân</a:t>
              </a:r>
            </a:p>
            <a:p>
              <a:pPr algn="ctr"/>
              <a:r>
                <a:rPr lang="vi-VN" b="1">
                  <a:solidFill>
                    <a:srgbClr val="D83440"/>
                  </a:solidFill>
                  <a:latin typeface="UTM Avo" panose="02040603050506020204" pitchFamily="18" charset="0"/>
                </a:rPr>
                <a:t>với chiều cao (cùng một </a:t>
              </a:r>
            </a:p>
            <a:p>
              <a:pPr algn="ctr"/>
              <a:r>
                <a:rPr lang="vi-VN" b="1">
                  <a:solidFill>
                    <a:srgbClr val="D83440"/>
                  </a:solidFill>
                  <a:latin typeface="UTM Avo" panose="02040603050506020204" pitchFamily="18" charset="0"/>
                </a:rPr>
                <a:t>đơn vị đo) rồi chia cho 2.</a:t>
              </a:r>
              <a:endParaRPr lang="en-US"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584309" y="2885166"/>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Muốn tính diện tích hình tam giác ?</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96445" y="1064074"/>
              <a:ext cx="43954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1</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1940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nodeType="withEffect">
                                  <p:stCondLst>
                                    <p:cond delay="100"/>
                                  </p:stCondLst>
                                  <p:childTnLst>
                                    <p:set>
                                      <p:cBhvr>
                                        <p:cTn id="100" dur="indefinite"/>
                                        <p:tgtEl>
                                          <p:spTgt spid="23"/>
                                        </p:tgtEl>
                                        <p:attrNameLst>
                                          <p:attrName>style.opacity</p:attrName>
                                        </p:attrNameLst>
                                      </p:cBhvr>
                                      <p:to>
                                        <p:strVal val="0.25"/>
                                      </p:to>
                                    </p:set>
                                    <p:animEffect filter="image" prLst="opacity: 0.25">
                                      <p:cBhvr rctx="IE">
                                        <p:cTn id="101" dur="indefinite"/>
                                        <p:tgtEl>
                                          <p:spTgt spid="23"/>
                                        </p:tgtEl>
                                      </p:cBhvr>
                                    </p:animEffect>
                                  </p:childTnLst>
                                </p:cTn>
                              </p:par>
                              <p:par>
                                <p:cTn id="102" presetID="9" presetClass="emph" presetSubtype="0" grpId="1" nodeType="withEffect">
                                  <p:stCondLst>
                                    <p:cond delay="100"/>
                                  </p:stCondLst>
                                  <p:childTnLst>
                                    <p:set>
                                      <p:cBhvr>
                                        <p:cTn id="103" dur="indefinite"/>
                                        <p:tgtEl>
                                          <p:spTgt spid="42"/>
                                        </p:tgtEl>
                                        <p:attrNameLst>
                                          <p:attrName>style.opacity</p:attrName>
                                        </p:attrNameLst>
                                      </p:cBhvr>
                                      <p:to>
                                        <p:strVal val="0.25"/>
                                      </p:to>
                                    </p:set>
                                    <p:animEffect filter="image" prLst="opacity: 0.25">
                                      <p:cBhvr rctx="IE">
                                        <p:cTn id="104" dur="indefinite"/>
                                        <p:tgtEl>
                                          <p:spTgt spid="42"/>
                                        </p:tgtEl>
                                      </p:cBhvr>
                                    </p:animEffect>
                                  </p:childTnLst>
                                </p:cTn>
                              </p:par>
                              <p:par>
                                <p:cTn id="105" presetID="9" presetClass="emph" presetSubtype="0" grpId="1" nodeType="withEffect">
                                  <p:stCondLst>
                                    <p:cond delay="100"/>
                                  </p:stCondLst>
                                  <p:childTnLst>
                                    <p:set>
                                      <p:cBhvr>
                                        <p:cTn id="106" dur="indefinite"/>
                                        <p:tgtEl>
                                          <p:spTgt spid="43"/>
                                        </p:tgtEl>
                                        <p:attrNameLst>
                                          <p:attrName>style.opacity</p:attrName>
                                        </p:attrNameLst>
                                      </p:cBhvr>
                                      <p:to>
                                        <p:strVal val="0.25"/>
                                      </p:to>
                                    </p:set>
                                    <p:animEffect filter="image" prLst="opacity: 0.25">
                                      <p:cBhvr rctx="IE">
                                        <p:cTn id="107" dur="indefinite"/>
                                        <p:tgtEl>
                                          <p:spTgt spid="43"/>
                                        </p:tgtEl>
                                      </p:cBhvr>
                                    </p:animEffect>
                                  </p:child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3" grpId="1" animBg="1"/>
      <p:bldP spid="44"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7" y="433043"/>
            <a:ext cx="3988808" cy="843580"/>
            <a:chOff x="8422160" y="1458037"/>
            <a:chExt cx="4849154" cy="1025531"/>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9355877" y="1458037"/>
              <a:ext cx="3915437" cy="935401"/>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2 cặp cạnh đối </a:t>
              </a:r>
            </a:p>
            <a:p>
              <a:pPr algn="ctr"/>
              <a:r>
                <a:rPr lang="vi-VN" sz="2200" b="1">
                  <a:solidFill>
                    <a:srgbClr val="D83440"/>
                  </a:solidFill>
                  <a:latin typeface="UTM Avo" panose="02040603050506020204" pitchFamily="18" charset="0"/>
                </a:rPr>
                <a:t>diện song song nhau</a:t>
              </a:r>
              <a:endParaRPr lang="en-US" sz="2200" b="1">
                <a:solidFill>
                  <a:srgbClr val="D83440"/>
                </a:solidFill>
                <a:latin typeface="UTM Avo" panose="02040603050506020204" pitchFamily="18" charset="0"/>
              </a:endParaRPr>
            </a:p>
          </p:txBody>
        </p:sp>
      </p:grpSp>
      <p:grpSp>
        <p:nvGrpSpPr>
          <p:cNvPr id="23" name="B"/>
          <p:cNvGrpSpPr/>
          <p:nvPr/>
        </p:nvGrpSpPr>
        <p:grpSpPr>
          <a:xfrm>
            <a:off x="7829980" y="1871081"/>
            <a:ext cx="3988794" cy="788838"/>
            <a:chOff x="8422168" y="2764573"/>
            <a:chExt cx="4849138" cy="958984"/>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9355868" y="2764573"/>
              <a:ext cx="3915438" cy="935403"/>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1 cặp cạnh đối </a:t>
              </a:r>
            </a:p>
            <a:p>
              <a:pPr algn="ctr"/>
              <a:r>
                <a:rPr lang="vi-VN" sz="2200" b="1">
                  <a:solidFill>
                    <a:srgbClr val="D83440"/>
                  </a:solidFill>
                  <a:latin typeface="UTM Avo" panose="02040603050506020204" pitchFamily="18" charset="0"/>
                </a:rPr>
                <a:t>diện song song nhau</a:t>
              </a:r>
              <a:endParaRPr lang="en-US" sz="2200" b="1">
                <a:solidFill>
                  <a:srgbClr val="D83440"/>
                </a:solidFill>
                <a:latin typeface="UTM Avo" panose="02040603050506020204" pitchFamily="18" charset="0"/>
              </a:endParaRPr>
            </a:p>
          </p:txBody>
        </p:sp>
      </p:grpSp>
      <p:grpSp>
        <p:nvGrpSpPr>
          <p:cNvPr id="24" name="C"/>
          <p:cNvGrpSpPr/>
          <p:nvPr/>
        </p:nvGrpSpPr>
        <p:grpSpPr>
          <a:xfrm>
            <a:off x="7829983" y="3413445"/>
            <a:ext cx="3877382" cy="769441"/>
            <a:chOff x="8422168" y="3757803"/>
            <a:chExt cx="4713693" cy="935401"/>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9491301" y="3757803"/>
              <a:ext cx="3644560" cy="935401"/>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2 cặp cạnh đối </a:t>
              </a:r>
            </a:p>
            <a:p>
              <a:pPr algn="ctr"/>
              <a:r>
                <a:rPr lang="vi-VN" sz="2200" b="1">
                  <a:solidFill>
                    <a:srgbClr val="D83440"/>
                  </a:solidFill>
                  <a:latin typeface="UTM Avo" panose="02040603050506020204" pitchFamily="18" charset="0"/>
                </a:rPr>
                <a:t>diện bằng nhau</a:t>
              </a:r>
              <a:endParaRPr lang="en-US" sz="2200" b="1">
                <a:solidFill>
                  <a:srgbClr val="D83440"/>
                </a:solidFill>
                <a:latin typeface="UTM Avo" panose="02040603050506020204" pitchFamily="18" charset="0"/>
              </a:endParaRPr>
            </a:p>
          </p:txBody>
        </p:sp>
      </p:grpSp>
      <p:grpSp>
        <p:nvGrpSpPr>
          <p:cNvPr id="25" name="D"/>
          <p:cNvGrpSpPr/>
          <p:nvPr/>
        </p:nvGrpSpPr>
        <p:grpSpPr>
          <a:xfrm>
            <a:off x="7829968" y="4885130"/>
            <a:ext cx="3892808" cy="769441"/>
            <a:chOff x="8469285" y="4724562"/>
            <a:chExt cx="4732454" cy="935402"/>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9557172" y="4724562"/>
              <a:ext cx="3644567" cy="935402"/>
            </a:xfrm>
            <a:prstGeom prst="rect">
              <a:avLst/>
            </a:prstGeom>
            <a:noFill/>
          </p:spPr>
          <p:txBody>
            <a:bodyPr wrap="none" rtlCol="0">
              <a:spAutoFit/>
            </a:bodyPr>
            <a:lstStyle/>
            <a:p>
              <a:pPr algn="ctr"/>
              <a:r>
                <a:rPr lang="vi-VN" sz="2200" b="1">
                  <a:solidFill>
                    <a:srgbClr val="D83440"/>
                  </a:solidFill>
                  <a:latin typeface="UTM Avo" panose="02040603050506020204" pitchFamily="18" charset="0"/>
                </a:rPr>
                <a:t>Có 1 cặp cạnh đối </a:t>
              </a:r>
            </a:p>
            <a:p>
              <a:pPr algn="ctr"/>
              <a:r>
                <a:rPr lang="vi-VN" sz="2200" b="1">
                  <a:solidFill>
                    <a:srgbClr val="D83440"/>
                  </a:solidFill>
                  <a:latin typeface="UTM Avo" panose="02040603050506020204" pitchFamily="18" charset="0"/>
                </a:rPr>
                <a:t>diện bằng nhau</a:t>
              </a:r>
              <a:endParaRPr lang="en-US" sz="22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434999" y="2813281"/>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Hình thang là</a:t>
              </a:r>
            </a:p>
            <a:p>
              <a:pPr algn="ctr"/>
              <a:r>
                <a:rPr lang="vi-VN" sz="3600" b="1">
                  <a:solidFill>
                    <a:srgbClr val="D83440"/>
                  </a:solidFill>
                  <a:latin typeface="UTM Avo" panose="02040603050506020204" pitchFamily="18" charset="0"/>
                </a:rPr>
                <a:t>hình như thế nào?</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82019" y="1064074"/>
              <a:ext cx="468397"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2</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spTree>
    <p:extLst>
      <p:ext uri="{BB962C8B-B14F-4D97-AF65-F5344CB8AC3E}">
        <p14:creationId xmlns:p14="http://schemas.microsoft.com/office/powerpoint/2010/main" val="28197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nodeType="withEffect">
                                  <p:stCondLst>
                                    <p:cond delay="100"/>
                                  </p:stCondLst>
                                  <p:childTnLst>
                                    <p:set>
                                      <p:cBhvr>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par>
                                <p:cTn id="99" presetID="9" presetClass="emph" presetSubtype="0" grpId="1" nodeType="withEffect">
                                  <p:stCondLst>
                                    <p:cond delay="100"/>
                                  </p:stCondLst>
                                  <p:childTnLst>
                                    <p:set>
                                      <p:cBhvr>
                                        <p:cTn id="100" dur="indefinite"/>
                                        <p:tgtEl>
                                          <p:spTgt spid="43"/>
                                        </p:tgtEl>
                                        <p:attrNameLst>
                                          <p:attrName>style.opacity</p:attrName>
                                        </p:attrNameLst>
                                      </p:cBhvr>
                                      <p:to>
                                        <p:strVal val="0.25"/>
                                      </p:to>
                                    </p:set>
                                    <p:animEffect filter="image" prLst="opacity: 0.25">
                                      <p:cBhvr rctx="IE">
                                        <p:cTn id="101" dur="indefinite"/>
                                        <p:tgtEl>
                                          <p:spTgt spid="43"/>
                                        </p:tgtEl>
                                      </p:cBhvr>
                                    </p:animEffect>
                                  </p:childTnLst>
                                </p:cTn>
                              </p:par>
                              <p:par>
                                <p:cTn id="102" presetID="9" presetClass="emph" presetSubtype="0" grpId="1" nodeType="withEffect">
                                  <p:stCondLst>
                                    <p:cond delay="100"/>
                                  </p:stCondLst>
                                  <p:childTnLst>
                                    <p:set>
                                      <p:cBhvr>
                                        <p:cTn id="103" dur="indefinite"/>
                                        <p:tgtEl>
                                          <p:spTgt spid="44"/>
                                        </p:tgtEl>
                                        <p:attrNameLst>
                                          <p:attrName>style.opacity</p:attrName>
                                        </p:attrNameLst>
                                      </p:cBhvr>
                                      <p:to>
                                        <p:strVal val="0.25"/>
                                      </p:to>
                                    </p:set>
                                    <p:animEffect filter="image" prLst="opacity: 0.25">
                                      <p:cBhvr rctx="IE">
                                        <p:cTn id="104" dur="indefinite"/>
                                        <p:tgtEl>
                                          <p:spTgt spid="44"/>
                                        </p:tgtEl>
                                      </p:cBhvr>
                                    </p:animEffect>
                                  </p:child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3" grpId="0" animBg="1"/>
      <p:bldP spid="43" grpId="1" animBg="1"/>
      <p:bldP spid="44" grpId="0" animBg="1"/>
      <p:bldP spid="44"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D267512-9FC6-4707-BA27-079FFF8ECBC6}"/>
              </a:ext>
            </a:extLst>
          </p:cNvPr>
          <p:cNvPicPr>
            <a:picLocks noChangeAspect="1"/>
          </p:cNvPicPr>
          <p:nvPr/>
        </p:nvPicPr>
        <p:blipFill>
          <a:blip r:embed="rId6"/>
          <a:stretch>
            <a:fillRect/>
          </a:stretch>
        </p:blipFill>
        <p:spPr>
          <a:xfrm>
            <a:off x="0" y="0"/>
            <a:ext cx="12192000" cy="6858000"/>
          </a:xfrm>
          <a:prstGeom prst="rect">
            <a:avLst/>
          </a:prstGeom>
        </p:spPr>
      </p:pic>
      <p:sp>
        <p:nvSpPr>
          <p:cNvPr id="42" name="Rectangle: Rounded Corners 41">
            <a:extLst>
              <a:ext uri="{FF2B5EF4-FFF2-40B4-BE49-F238E27FC236}">
                <a16:creationId xmlns:a16="http://schemas.microsoft.com/office/drawing/2014/main" id="{82828B46-C3D4-4181-B084-342EA7A61220}"/>
              </a:ext>
            </a:extLst>
          </p:cNvPr>
          <p:cNvSpPr/>
          <p:nvPr/>
        </p:nvSpPr>
        <p:spPr>
          <a:xfrm>
            <a:off x="8556224" y="1673176"/>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3" name="Rectangle: Rounded Corners 42">
            <a:extLst>
              <a:ext uri="{FF2B5EF4-FFF2-40B4-BE49-F238E27FC236}">
                <a16:creationId xmlns:a16="http://schemas.microsoft.com/office/drawing/2014/main" id="{D451A0B9-B1E4-4C66-9E20-F2B4C584C7F0}"/>
              </a:ext>
            </a:extLst>
          </p:cNvPr>
          <p:cNvSpPr/>
          <p:nvPr/>
        </p:nvSpPr>
        <p:spPr>
          <a:xfrm>
            <a:off x="8556224" y="3184000"/>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44" name="Rectangle: Rounded Corners 43">
            <a:extLst>
              <a:ext uri="{FF2B5EF4-FFF2-40B4-BE49-F238E27FC236}">
                <a16:creationId xmlns:a16="http://schemas.microsoft.com/office/drawing/2014/main" id="{C8A88E9F-D623-4566-A228-53F940C3FFEA}"/>
              </a:ext>
            </a:extLst>
          </p:cNvPr>
          <p:cNvSpPr/>
          <p:nvPr/>
        </p:nvSpPr>
        <p:spPr>
          <a:xfrm>
            <a:off x="8562559" y="4620597"/>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sp>
        <p:nvSpPr>
          <p:cNvPr id="14" name="Rectangle: Rounded Corners 13">
            <a:extLst>
              <a:ext uri="{FF2B5EF4-FFF2-40B4-BE49-F238E27FC236}">
                <a16:creationId xmlns:a16="http://schemas.microsoft.com/office/drawing/2014/main" id="{4C81DBC7-AE1D-4D2E-A75A-319B0286F1F4}"/>
              </a:ext>
            </a:extLst>
          </p:cNvPr>
          <p:cNvSpPr/>
          <p:nvPr/>
        </p:nvSpPr>
        <p:spPr>
          <a:xfrm>
            <a:off x="8540821" y="238802"/>
            <a:ext cx="3335171" cy="1284630"/>
          </a:xfrm>
          <a:prstGeom prst="roundRect">
            <a:avLst/>
          </a:prstGeom>
          <a:solidFill>
            <a:srgbClr val="FFC000"/>
          </a:solidFill>
          <a:ln w="38100">
            <a:solidFill>
              <a:srgbClr val="97353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trike="sngStrike"/>
          </a:p>
        </p:txBody>
      </p:sp>
      <p:grpSp>
        <p:nvGrpSpPr>
          <p:cNvPr id="22" name="A"/>
          <p:cNvGrpSpPr/>
          <p:nvPr/>
        </p:nvGrpSpPr>
        <p:grpSpPr>
          <a:xfrm>
            <a:off x="7829977" y="568270"/>
            <a:ext cx="3037900" cy="708354"/>
            <a:chOff x="8422160" y="1622430"/>
            <a:chExt cx="3693145" cy="861138"/>
          </a:xfrm>
        </p:grpSpPr>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0" r="23885">
                          <a14:foregroundMark x1="21007" y1="45732" x2="20144" y2="62195"/>
                          <a14:foregroundMark x1="21151" y1="49390" x2="20576" y2="61585"/>
                          <a14:backgroundMark x1="23165" y1="18293" x2="23165" y2="18293"/>
                          <a14:backgroundMark x1="23165" y1="18293" x2="22014" y2="91463"/>
                          <a14:backgroundMark x1="22014" y1="43293" x2="22014" y2="64634"/>
                        </a14:backgroundRemoval>
                      </a14:imgEffect>
                    </a14:imgLayer>
                  </a14:imgProps>
                </a:ext>
                <a:ext uri="{28A0092B-C50C-407E-A947-70E740481C1C}">
                  <a14:useLocalDpi xmlns:a14="http://schemas.microsoft.com/office/drawing/2010/main" val="0"/>
                </a:ext>
              </a:extLst>
            </a:blip>
            <a:srcRect t="1" r="75649" b="-3870"/>
            <a:stretch/>
          </p:blipFill>
          <p:spPr>
            <a:xfrm>
              <a:off x="8422160" y="1622430"/>
              <a:ext cx="854282" cy="861138"/>
            </a:xfrm>
            <a:prstGeom prst="rect">
              <a:avLst/>
            </a:prstGeom>
          </p:spPr>
        </p:pic>
        <p:sp>
          <p:nvSpPr>
            <p:cNvPr id="12" name="TextBox 11"/>
            <p:cNvSpPr txBox="1"/>
            <p:nvPr/>
          </p:nvSpPr>
          <p:spPr>
            <a:xfrm>
              <a:off x="10682580" y="1622430"/>
              <a:ext cx="1432725" cy="561241"/>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1</a:t>
              </a:r>
              <a:endParaRPr lang="en-US" sz="2400" b="1">
                <a:solidFill>
                  <a:srgbClr val="D83440"/>
                </a:solidFill>
                <a:latin typeface="UTM Avo" panose="02040603050506020204" pitchFamily="18" charset="0"/>
              </a:endParaRPr>
            </a:p>
          </p:txBody>
        </p:sp>
      </p:grpSp>
      <p:grpSp>
        <p:nvGrpSpPr>
          <p:cNvPr id="23" name="B"/>
          <p:cNvGrpSpPr/>
          <p:nvPr/>
        </p:nvGrpSpPr>
        <p:grpSpPr>
          <a:xfrm>
            <a:off x="7829981" y="1977955"/>
            <a:ext cx="3037896" cy="681964"/>
            <a:chOff x="8422168" y="2894499"/>
            <a:chExt cx="3693140" cy="829058"/>
          </a:xfrm>
        </p:grpSpPr>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r="78665"/>
            <a:stretch/>
          </p:blipFill>
          <p:spPr>
            <a:xfrm>
              <a:off x="8422168" y="2894499"/>
              <a:ext cx="748454" cy="829058"/>
            </a:xfrm>
            <a:prstGeom prst="rect">
              <a:avLst/>
            </a:prstGeom>
          </p:spPr>
        </p:pic>
        <p:sp>
          <p:nvSpPr>
            <p:cNvPr id="13" name="TextBox 12"/>
            <p:cNvSpPr txBox="1"/>
            <p:nvPr/>
          </p:nvSpPr>
          <p:spPr>
            <a:xfrm>
              <a:off x="10682583" y="3017905"/>
              <a:ext cx="1432725"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2</a:t>
              </a:r>
              <a:endParaRPr lang="en-US" sz="2400" b="1">
                <a:solidFill>
                  <a:srgbClr val="D83440"/>
                </a:solidFill>
                <a:latin typeface="UTM Avo" panose="02040603050506020204" pitchFamily="18" charset="0"/>
              </a:endParaRPr>
            </a:p>
          </p:txBody>
        </p:sp>
      </p:grpSp>
      <p:grpSp>
        <p:nvGrpSpPr>
          <p:cNvPr id="24" name="C"/>
          <p:cNvGrpSpPr/>
          <p:nvPr/>
        </p:nvGrpSpPr>
        <p:grpSpPr>
          <a:xfrm>
            <a:off x="7829981" y="3485331"/>
            <a:ext cx="3045631" cy="681965"/>
            <a:chOff x="8422168" y="3845196"/>
            <a:chExt cx="3702544" cy="829058"/>
          </a:xfrm>
        </p:grpSpPr>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r="78666"/>
            <a:stretch/>
          </p:blipFill>
          <p:spPr>
            <a:xfrm>
              <a:off x="8422168" y="3845196"/>
              <a:ext cx="748452" cy="829058"/>
            </a:xfrm>
            <a:prstGeom prst="rect">
              <a:avLst/>
            </a:prstGeom>
          </p:spPr>
        </p:pic>
        <p:sp>
          <p:nvSpPr>
            <p:cNvPr id="18" name="TextBox 17"/>
            <p:cNvSpPr txBox="1"/>
            <p:nvPr/>
          </p:nvSpPr>
          <p:spPr>
            <a:xfrm>
              <a:off x="10691987" y="3943130"/>
              <a:ext cx="1432725"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3</a:t>
              </a:r>
            </a:p>
          </p:txBody>
        </p:sp>
      </p:grpSp>
      <p:grpSp>
        <p:nvGrpSpPr>
          <p:cNvPr id="25" name="D"/>
          <p:cNvGrpSpPr/>
          <p:nvPr/>
        </p:nvGrpSpPr>
        <p:grpSpPr>
          <a:xfrm>
            <a:off x="7829970" y="4943807"/>
            <a:ext cx="3085070" cy="681965"/>
            <a:chOff x="8469285" y="4795893"/>
            <a:chExt cx="3750493" cy="829058"/>
          </a:xfrm>
        </p:grpSpPr>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l="1" r="78665"/>
            <a:stretch/>
          </p:blipFill>
          <p:spPr>
            <a:xfrm>
              <a:off x="8469285" y="4795893"/>
              <a:ext cx="748451" cy="829058"/>
            </a:xfrm>
            <a:prstGeom prst="rect">
              <a:avLst/>
            </a:prstGeom>
          </p:spPr>
        </p:pic>
        <p:sp>
          <p:nvSpPr>
            <p:cNvPr id="21" name="TextBox 20"/>
            <p:cNvSpPr txBox="1"/>
            <p:nvPr/>
          </p:nvSpPr>
          <p:spPr>
            <a:xfrm>
              <a:off x="10787052" y="4886552"/>
              <a:ext cx="1432726" cy="561242"/>
            </a:xfrm>
            <a:prstGeom prst="rect">
              <a:avLst/>
            </a:prstGeom>
            <a:noFill/>
          </p:spPr>
          <p:txBody>
            <a:bodyPr wrap="none" rtlCol="0">
              <a:spAutoFit/>
            </a:bodyPr>
            <a:lstStyle/>
            <a:p>
              <a:pPr algn="ctr"/>
              <a:r>
                <a:rPr lang="vi-VN" sz="2400" b="1">
                  <a:solidFill>
                    <a:srgbClr val="D83440"/>
                  </a:solidFill>
                  <a:latin typeface="UTM Avo" panose="02040603050506020204" pitchFamily="18" charset="0"/>
                </a:rPr>
                <a:t>Hình 4</a:t>
              </a:r>
              <a:endParaRPr lang="en-US" sz="2400" b="1">
                <a:solidFill>
                  <a:srgbClr val="D83440"/>
                </a:solidFill>
                <a:latin typeface="UTM Avo" panose="02040603050506020204" pitchFamily="18" charset="0"/>
              </a:endParaRPr>
            </a:p>
          </p:txBody>
        </p:sp>
      </p:grpSp>
      <p:pic>
        <p:nvPicPr>
          <p:cNvPr id="29" name="DAP 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3012" y="5789388"/>
            <a:ext cx="2326412" cy="838211"/>
          </a:xfrm>
          <a:prstGeom prst="rect">
            <a:avLst/>
          </a:prstGeom>
        </p:spPr>
      </p:pic>
      <p:pic>
        <p:nvPicPr>
          <p:cNvPr id="30" name="BAT DA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6239" y="5789388"/>
            <a:ext cx="2326412" cy="838211"/>
          </a:xfrm>
          <a:prstGeom prst="rect">
            <a:avLst/>
          </a:prstGeom>
        </p:spPr>
      </p:pic>
      <p:pic>
        <p:nvPicPr>
          <p:cNvPr id="31" name="DONG HO 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4912" y="188567"/>
            <a:ext cx="1588750" cy="1087357"/>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5624" y="188567"/>
            <a:ext cx="1588750" cy="1087357"/>
          </a:xfrm>
          <a:prstGeom prst="rect">
            <a:avLst/>
          </a:prstGeom>
        </p:spPr>
      </p:pic>
      <p:pic>
        <p:nvPicPr>
          <p:cNvPr id="35" name="Picture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912" y="188568"/>
            <a:ext cx="1588750" cy="1087357"/>
          </a:xfrm>
          <a:prstGeom prst="rect">
            <a:avLst/>
          </a:prstGeom>
        </p:spPr>
      </p:pic>
      <p:pic>
        <p:nvPicPr>
          <p:cNvPr id="36" name="Picture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12" y="188569"/>
            <a:ext cx="1588750" cy="1087357"/>
          </a:xfrm>
          <a:prstGeom prst="rect">
            <a:avLst/>
          </a:prstGeom>
        </p:spPr>
      </p:pic>
      <p:pic>
        <p:nvPicPr>
          <p:cNvPr id="37" name="Picture 3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6335" y="188569"/>
            <a:ext cx="1588750" cy="1087357"/>
          </a:xfrm>
          <a:prstGeom prst="rect">
            <a:avLst/>
          </a:prstGeom>
        </p:spPr>
      </p:pic>
      <p:pic>
        <p:nvPicPr>
          <p:cNvPr id="40"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87BE630-AE1B-4554-B7CA-CFB107A969A5}"/>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18932766">
            <a:off x="-688214" y="2211022"/>
            <a:ext cx="3573048" cy="38588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D354803-59D5-4B78-AD19-EC210200D38F}"/>
              </a:ext>
            </a:extLst>
          </p:cNvPr>
          <p:cNvGrpSpPr/>
          <p:nvPr/>
        </p:nvGrpSpPr>
        <p:grpSpPr>
          <a:xfrm>
            <a:off x="2192132" y="145863"/>
            <a:ext cx="5894349" cy="5532547"/>
            <a:chOff x="2192132" y="145863"/>
            <a:chExt cx="5894349" cy="5532547"/>
          </a:xfrm>
        </p:grpSpPr>
        <p:pic>
          <p:nvPicPr>
            <p:cNvPr id="4" name="BANG CAU HOI"/>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192132" y="145863"/>
              <a:ext cx="5894349" cy="5532547"/>
            </a:xfrm>
            <a:prstGeom prst="rect">
              <a:avLst/>
            </a:prstGeom>
          </p:spPr>
        </p:pic>
        <p:sp>
          <p:nvSpPr>
            <p:cNvPr id="10" name="TextBox 9"/>
            <p:cNvSpPr txBox="1"/>
            <p:nvPr/>
          </p:nvSpPr>
          <p:spPr>
            <a:xfrm>
              <a:off x="2642864" y="2285001"/>
              <a:ext cx="4886511" cy="1200329"/>
            </a:xfrm>
            <a:prstGeom prst="rect">
              <a:avLst/>
            </a:prstGeom>
            <a:noFill/>
          </p:spPr>
          <p:txBody>
            <a:bodyPr wrap="square" rtlCol="0">
              <a:spAutoFit/>
            </a:bodyPr>
            <a:lstStyle/>
            <a:p>
              <a:pPr algn="ctr"/>
              <a:r>
                <a:rPr lang="vi-VN" sz="3600" b="1">
                  <a:solidFill>
                    <a:srgbClr val="D83440"/>
                  </a:solidFill>
                  <a:latin typeface="UTM Avo" panose="02040603050506020204" pitchFamily="18" charset="0"/>
                </a:rPr>
                <a:t>Hình nào dưới đây là hình thang ?</a:t>
              </a:r>
              <a:endParaRPr lang="en-US" sz="3600" b="1">
                <a:solidFill>
                  <a:srgbClr val="D8344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19B65117-C220-48B9-AC76-AD47A401C261}"/>
                </a:ext>
              </a:extLst>
            </p:cNvPr>
            <p:cNvSpPr/>
            <p:nvPr/>
          </p:nvSpPr>
          <p:spPr>
            <a:xfrm>
              <a:off x="6314173" y="1275922"/>
              <a:ext cx="279132" cy="298877"/>
            </a:xfrm>
            <a:prstGeom prst="roundRect">
              <a:avLst/>
            </a:prstGeom>
            <a:solidFill>
              <a:srgbClr val="ED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4081270-534D-49CE-980C-69C01A806360}"/>
                </a:ext>
              </a:extLst>
            </p:cNvPr>
            <p:cNvSpPr/>
            <p:nvPr/>
          </p:nvSpPr>
          <p:spPr>
            <a:xfrm>
              <a:off x="6296711" y="1560678"/>
              <a:ext cx="279132" cy="88735"/>
            </a:xfrm>
            <a:prstGeom prst="roundRect">
              <a:avLst/>
            </a:prstGeom>
            <a:solidFill>
              <a:srgbClr val="EBB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15198C8B-4BDA-45AD-93BB-08E319D3B2D4}"/>
                </a:ext>
              </a:extLst>
            </p:cNvPr>
            <p:cNvSpPr/>
            <p:nvPr/>
          </p:nvSpPr>
          <p:spPr>
            <a:xfrm>
              <a:off x="6296711" y="1637782"/>
              <a:ext cx="279132" cy="76192"/>
            </a:xfrm>
            <a:prstGeom prst="roundRect">
              <a:avLst/>
            </a:prstGeom>
            <a:solidFill>
              <a:srgbClr val="E9A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91DF3D9-338B-4F59-98D1-534185E3A12E}"/>
                </a:ext>
              </a:extLst>
            </p:cNvPr>
            <p:cNvSpPr/>
            <p:nvPr/>
          </p:nvSpPr>
          <p:spPr>
            <a:xfrm>
              <a:off x="6172401" y="1064074"/>
              <a:ext cx="487634" cy="830997"/>
            </a:xfrm>
            <a:prstGeom prst="rect">
              <a:avLst/>
            </a:prstGeom>
            <a:noFill/>
          </p:spPr>
          <p:txBody>
            <a:bodyPr wrap="none" lIns="91440" tIns="45720" rIns="91440" bIns="45720">
              <a:spAutoFit/>
            </a:bodyPr>
            <a:lstStyle/>
            <a:p>
              <a:pPr algn="ctr"/>
              <a:r>
                <a:rPr lang="vi-VN"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rPr>
                <a:t>3</a:t>
              </a:r>
              <a:endParaRPr lang="en-US" sz="4800" b="0" cap="none" spc="0">
                <a:ln w="0"/>
                <a:solidFill>
                  <a:srgbClr val="973537"/>
                </a:solidFill>
                <a:effectLst>
                  <a:outerShdw blurRad="38100" dist="19050" dir="2700000" algn="tl" rotWithShape="0">
                    <a:schemeClr val="dk1">
                      <a:alpha val="40000"/>
                    </a:schemeClr>
                  </a:outerShdw>
                </a:effectLst>
                <a:latin typeface="UTM Showcard" panose="02040603050506020204" pitchFamily="18" charset="0"/>
              </a:endParaRPr>
            </a:p>
          </p:txBody>
        </p:sp>
      </p:grpSp>
      <p:grpSp>
        <p:nvGrpSpPr>
          <p:cNvPr id="11" name="Group 10">
            <a:extLst>
              <a:ext uri="{FF2B5EF4-FFF2-40B4-BE49-F238E27FC236}">
                <a16:creationId xmlns:a16="http://schemas.microsoft.com/office/drawing/2014/main" id="{419EFC2A-4E7A-441E-B04C-F86010824B31}"/>
              </a:ext>
            </a:extLst>
          </p:cNvPr>
          <p:cNvGrpSpPr/>
          <p:nvPr/>
        </p:nvGrpSpPr>
        <p:grpSpPr>
          <a:xfrm>
            <a:off x="2395009" y="3768008"/>
            <a:ext cx="4847137" cy="1320702"/>
            <a:chOff x="539750" y="1587723"/>
            <a:chExt cx="9933490" cy="2706582"/>
          </a:xfrm>
        </p:grpSpPr>
        <p:sp>
          <p:nvSpPr>
            <p:cNvPr id="45" name="Freeform 5">
              <a:extLst>
                <a:ext uri="{FF2B5EF4-FFF2-40B4-BE49-F238E27FC236}">
                  <a16:creationId xmlns:a16="http://schemas.microsoft.com/office/drawing/2014/main" id="{0C16FE85-7F64-4270-89FB-29C97E9448DB}"/>
                </a:ext>
              </a:extLst>
            </p:cNvPr>
            <p:cNvSpPr>
              <a:spLocks/>
            </p:cNvSpPr>
            <p:nvPr/>
          </p:nvSpPr>
          <p:spPr bwMode="auto">
            <a:xfrm>
              <a:off x="5682441" y="1843136"/>
              <a:ext cx="2087562" cy="1366837"/>
            </a:xfrm>
            <a:custGeom>
              <a:avLst/>
              <a:gdLst>
                <a:gd name="T0" fmla="*/ 2147483647 w 1315"/>
                <a:gd name="T1" fmla="*/ 0 h 861"/>
                <a:gd name="T2" fmla="*/ 2147483647 w 1315"/>
                <a:gd name="T3" fmla="*/ 0 h 861"/>
                <a:gd name="T4" fmla="*/ 2147483647 w 1315"/>
                <a:gd name="T5" fmla="*/ 2147483647 h 861"/>
                <a:gd name="T6" fmla="*/ 0 w 1315"/>
                <a:gd name="T7" fmla="*/ 2147483647 h 861"/>
                <a:gd name="T8" fmla="*/ 2147483647 w 1315"/>
                <a:gd name="T9" fmla="*/ 0 h 8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861">
                  <a:moveTo>
                    <a:pt x="476" y="0"/>
                  </a:moveTo>
                  <a:lnTo>
                    <a:pt x="1156" y="0"/>
                  </a:lnTo>
                  <a:lnTo>
                    <a:pt x="1315" y="861"/>
                  </a:lnTo>
                  <a:lnTo>
                    <a:pt x="0" y="861"/>
                  </a:lnTo>
                  <a:lnTo>
                    <a:pt x="476" y="0"/>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6" name="Freeform 6">
              <a:extLst>
                <a:ext uri="{FF2B5EF4-FFF2-40B4-BE49-F238E27FC236}">
                  <a16:creationId xmlns:a16="http://schemas.microsoft.com/office/drawing/2014/main" id="{750F61A3-EBA2-4127-B696-502271A43637}"/>
                </a:ext>
              </a:extLst>
            </p:cNvPr>
            <p:cNvSpPr>
              <a:spLocks/>
            </p:cNvSpPr>
            <p:nvPr/>
          </p:nvSpPr>
          <p:spPr bwMode="auto">
            <a:xfrm rot="20083004">
              <a:off x="3194164" y="1587723"/>
              <a:ext cx="1943099" cy="1330726"/>
            </a:xfrm>
            <a:custGeom>
              <a:avLst/>
              <a:gdLst>
                <a:gd name="T0" fmla="*/ 2147483647 w 1224"/>
                <a:gd name="T1" fmla="*/ 0 h 567"/>
                <a:gd name="T2" fmla="*/ 2147483647 w 1224"/>
                <a:gd name="T3" fmla="*/ 0 h 567"/>
                <a:gd name="T4" fmla="*/ 2147483647 w 1224"/>
                <a:gd name="T5" fmla="*/ 2147483647 h 567"/>
                <a:gd name="T6" fmla="*/ 0 w 1224"/>
                <a:gd name="T7" fmla="*/ 2147483647 h 567"/>
                <a:gd name="T8" fmla="*/ 2147483647 w 1224"/>
                <a:gd name="T9" fmla="*/ 0 h 567"/>
                <a:gd name="T10" fmla="*/ 0 60000 65536"/>
                <a:gd name="T11" fmla="*/ 0 60000 65536"/>
                <a:gd name="T12" fmla="*/ 0 60000 65536"/>
                <a:gd name="T13" fmla="*/ 0 60000 65536"/>
                <a:gd name="T14" fmla="*/ 0 60000 65536"/>
                <a:gd name="connsiteX0" fmla="*/ 923 w 10000"/>
                <a:gd name="connsiteY0" fmla="*/ 4784 h 14784"/>
                <a:gd name="connsiteX1" fmla="*/ 5018 w 10000"/>
                <a:gd name="connsiteY1" fmla="*/ 0 h 14784"/>
                <a:gd name="connsiteX2" fmla="*/ 10000 w 10000"/>
                <a:gd name="connsiteY2" fmla="*/ 14784 h 14784"/>
                <a:gd name="connsiteX3" fmla="*/ 0 w 10000"/>
                <a:gd name="connsiteY3" fmla="*/ 14784 h 14784"/>
                <a:gd name="connsiteX4" fmla="*/ 923 w 10000"/>
                <a:gd name="connsiteY4" fmla="*/ 4784 h 1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784">
                  <a:moveTo>
                    <a:pt x="923" y="4784"/>
                  </a:moveTo>
                  <a:lnTo>
                    <a:pt x="5018" y="0"/>
                  </a:lnTo>
                  <a:lnTo>
                    <a:pt x="10000" y="14784"/>
                  </a:lnTo>
                  <a:lnTo>
                    <a:pt x="0" y="14784"/>
                  </a:lnTo>
                  <a:cubicBezTo>
                    <a:pt x="308" y="11451"/>
                    <a:pt x="615" y="8117"/>
                    <a:pt x="923" y="4784"/>
                  </a:cubicBez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7" name="Freeform 8">
              <a:extLst>
                <a:ext uri="{FF2B5EF4-FFF2-40B4-BE49-F238E27FC236}">
                  <a16:creationId xmlns:a16="http://schemas.microsoft.com/office/drawing/2014/main" id="{10E99560-C957-4DA8-A579-60958D692BE5}"/>
                </a:ext>
              </a:extLst>
            </p:cNvPr>
            <p:cNvSpPr>
              <a:spLocks/>
            </p:cNvSpPr>
            <p:nvPr/>
          </p:nvSpPr>
          <p:spPr bwMode="auto">
            <a:xfrm rot="900000">
              <a:off x="864436" y="1837971"/>
              <a:ext cx="1979610" cy="1187449"/>
            </a:xfrm>
            <a:custGeom>
              <a:avLst/>
              <a:gdLst>
                <a:gd name="T0" fmla="*/ 2147483647 w 1247"/>
                <a:gd name="T1" fmla="*/ 2147483647 h 748"/>
                <a:gd name="T2" fmla="*/ 2147483647 w 1247"/>
                <a:gd name="T3" fmla="*/ 2147483647 h 748"/>
                <a:gd name="T4" fmla="*/ 2147483647 w 1247"/>
                <a:gd name="T5" fmla="*/ 0 h 748"/>
                <a:gd name="T6" fmla="*/ 0 w 1247"/>
                <a:gd name="T7" fmla="*/ 2147483647 h 748"/>
                <a:gd name="T8" fmla="*/ 2147483647 w 1247"/>
                <a:gd name="T9" fmla="*/ 2147483647 h 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 h="748">
                  <a:moveTo>
                    <a:pt x="181" y="748"/>
                  </a:moveTo>
                  <a:lnTo>
                    <a:pt x="1247" y="748"/>
                  </a:lnTo>
                  <a:lnTo>
                    <a:pt x="589" y="0"/>
                  </a:lnTo>
                  <a:lnTo>
                    <a:pt x="0" y="159"/>
                  </a:lnTo>
                  <a:lnTo>
                    <a:pt x="181" y="748"/>
                  </a:lnTo>
                  <a:close/>
                </a:path>
              </a:pathLst>
            </a:cu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48" name="Text Box 11">
              <a:extLst>
                <a:ext uri="{FF2B5EF4-FFF2-40B4-BE49-F238E27FC236}">
                  <a16:creationId xmlns:a16="http://schemas.microsoft.com/office/drawing/2014/main" id="{6D16B533-8E0A-451E-BC35-AE4945B8E17B}"/>
                </a:ext>
              </a:extLst>
            </p:cNvPr>
            <p:cNvSpPr txBox="1">
              <a:spLocks noChangeArrowheads="1"/>
            </p:cNvSpPr>
            <p:nvPr/>
          </p:nvSpPr>
          <p:spPr bwMode="auto">
            <a:xfrm>
              <a:off x="539750" y="3656012"/>
              <a:ext cx="1476376"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endParaRPr lang="en-US" altLang="en-US" sz="1400">
                <a:solidFill>
                  <a:schemeClr val="bg1"/>
                </a:solidFill>
              </a:endParaRPr>
            </a:p>
          </p:txBody>
        </p:sp>
        <p:sp>
          <p:nvSpPr>
            <p:cNvPr id="49" name="Text Box 12">
              <a:extLst>
                <a:ext uri="{FF2B5EF4-FFF2-40B4-BE49-F238E27FC236}">
                  <a16:creationId xmlns:a16="http://schemas.microsoft.com/office/drawing/2014/main" id="{E4A47A90-0206-4292-9E59-7125CE0EFE99}"/>
                </a:ext>
              </a:extLst>
            </p:cNvPr>
            <p:cNvSpPr txBox="1">
              <a:spLocks noChangeArrowheads="1"/>
            </p:cNvSpPr>
            <p:nvPr/>
          </p:nvSpPr>
          <p:spPr bwMode="auto">
            <a:xfrm>
              <a:off x="784870" y="3488803"/>
              <a:ext cx="2087562"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1</a:t>
              </a:r>
            </a:p>
          </p:txBody>
        </p:sp>
        <p:sp>
          <p:nvSpPr>
            <p:cNvPr id="50" name="Text Box 14">
              <a:extLst>
                <a:ext uri="{FF2B5EF4-FFF2-40B4-BE49-F238E27FC236}">
                  <a16:creationId xmlns:a16="http://schemas.microsoft.com/office/drawing/2014/main" id="{25A18053-E61A-4AD6-B3B5-9162CB6D2020}"/>
                </a:ext>
              </a:extLst>
            </p:cNvPr>
            <p:cNvSpPr txBox="1">
              <a:spLocks noChangeArrowheads="1"/>
            </p:cNvSpPr>
            <p:nvPr/>
          </p:nvSpPr>
          <p:spPr bwMode="auto">
            <a:xfrm>
              <a:off x="6149060" y="3522663"/>
              <a:ext cx="1734465" cy="638292"/>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3</a:t>
              </a:r>
            </a:p>
          </p:txBody>
        </p:sp>
        <p:sp>
          <p:nvSpPr>
            <p:cNvPr id="51" name="Text Box 17">
              <a:extLst>
                <a:ext uri="{FF2B5EF4-FFF2-40B4-BE49-F238E27FC236}">
                  <a16:creationId xmlns:a16="http://schemas.microsoft.com/office/drawing/2014/main" id="{DBF4F3F7-9DC0-4280-B3DD-E11F43E9DBE1}"/>
                </a:ext>
              </a:extLst>
            </p:cNvPr>
            <p:cNvSpPr txBox="1">
              <a:spLocks noChangeArrowheads="1"/>
            </p:cNvSpPr>
            <p:nvPr/>
          </p:nvSpPr>
          <p:spPr bwMode="auto">
            <a:xfrm>
              <a:off x="3190265" y="3522663"/>
              <a:ext cx="1703999" cy="638292"/>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2</a:t>
              </a:r>
            </a:p>
          </p:txBody>
        </p:sp>
        <p:sp>
          <p:nvSpPr>
            <p:cNvPr id="54" name="Freeform 8">
              <a:extLst>
                <a:ext uri="{FF2B5EF4-FFF2-40B4-BE49-F238E27FC236}">
                  <a16:creationId xmlns:a16="http://schemas.microsoft.com/office/drawing/2014/main" id="{561183D2-B2E0-4548-B40E-D0A0C9C66B79}"/>
                </a:ext>
              </a:extLst>
            </p:cNvPr>
            <p:cNvSpPr>
              <a:spLocks/>
            </p:cNvSpPr>
            <p:nvPr/>
          </p:nvSpPr>
          <p:spPr bwMode="auto">
            <a:xfrm rot="900000">
              <a:off x="8493630" y="1823696"/>
              <a:ext cx="1979610" cy="1187449"/>
            </a:xfrm>
            <a:prstGeom prst="rect">
              <a:avLst/>
            </a:prstGeom>
            <a:solidFill>
              <a:srgbClr val="CCCCFF"/>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55" name="Text Box 14">
              <a:extLst>
                <a:ext uri="{FF2B5EF4-FFF2-40B4-BE49-F238E27FC236}">
                  <a16:creationId xmlns:a16="http://schemas.microsoft.com/office/drawing/2014/main" id="{C54663FA-6154-406E-A946-09274A3A34DC}"/>
                </a:ext>
              </a:extLst>
            </p:cNvPr>
            <p:cNvSpPr txBox="1">
              <a:spLocks noChangeArrowheads="1"/>
            </p:cNvSpPr>
            <p:nvPr/>
          </p:nvSpPr>
          <p:spPr bwMode="auto">
            <a:xfrm>
              <a:off x="8557801" y="3562008"/>
              <a:ext cx="1734465" cy="638293"/>
            </a:xfrm>
            <a:prstGeom prst="rect">
              <a:avLst/>
            </a:prstGeom>
            <a:noFill/>
            <a:ln>
              <a:noFill/>
            </a:ln>
            <a:effectLst/>
            <a:extLst>
              <a:ext uri="{909E8E84-426E-40DD-AFC4-6F175D3DCCD1}">
                <a14:hiddenFill xmlns:a14="http://schemas.microsoft.com/office/drawing/2010/main">
                  <a:solidFill>
                    <a:srgbClr val="CCCC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spcBef>
                  <a:spcPct val="50000"/>
                </a:spcBef>
              </a:pPr>
              <a:r>
                <a:rPr lang="en-US" altLang="en-US" sz="1400">
                  <a:latin typeface="UTM Avo" panose="02040603050506020204" pitchFamily="18" charset="0"/>
                </a:rPr>
                <a:t>Hình </a:t>
              </a:r>
              <a:r>
                <a:rPr lang="vi-VN" altLang="en-US" sz="1400">
                  <a:latin typeface="UTM Avo" panose="02040603050506020204" pitchFamily="18" charset="0"/>
                </a:rPr>
                <a:t>4</a:t>
              </a:r>
              <a:endParaRPr lang="en-US" altLang="en-US" sz="1400">
                <a:latin typeface="UTM Avo" panose="02040603050506020204" pitchFamily="18" charset="0"/>
              </a:endParaRPr>
            </a:p>
          </p:txBody>
        </p:sp>
      </p:grpSp>
    </p:spTree>
    <p:extLst>
      <p:ext uri="{BB962C8B-B14F-4D97-AF65-F5344CB8AC3E}">
        <p14:creationId xmlns:p14="http://schemas.microsoft.com/office/powerpoint/2010/main" val="37044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ng WAV.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ng WAV.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ng WAV.wav"/>
                                        </p:tgtEl>
                                      </p:cMediaNode>
                                    </p:audio>
                                  </p:sub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ng WAV.wav"/>
                                        </p:tgtEl>
                                      </p:cMediaNode>
                                    </p:audio>
                                  </p:subTnLst>
                                </p:cTn>
                              </p:par>
                              <p:par>
                                <p:cTn id="46" presetID="42"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4" name="5 giay.wav"/>
                                        </p:tgtEl>
                                      </p:cMediaNode>
                                    </p:audio>
                                  </p:subTnLst>
                                </p:cTn>
                              </p:par>
                              <p:par>
                                <p:cTn id="56" presetID="1"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999"/>
                                          </p:stCondLst>
                                        </p:cTn>
                                        <p:tgtEl>
                                          <p:spTgt spid="37"/>
                                        </p:tgtEl>
                                        <p:attrNameLst>
                                          <p:attrName>style.visibility</p:attrName>
                                        </p:attrNameLst>
                                      </p:cBhvr>
                                      <p:to>
                                        <p:strVal val="hidden"/>
                                      </p:to>
                                    </p:set>
                                  </p:childTnLst>
                                </p:cTn>
                              </p:par>
                            </p:childTnLst>
                          </p:cTn>
                        </p:par>
                        <p:par>
                          <p:cTn id="60" fill="hold">
                            <p:stCondLst>
                              <p:cond delay="1000"/>
                            </p:stCondLst>
                            <p:childTnLst>
                              <p:par>
                                <p:cTn id="61" presetID="1"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1000"/>
                            </p:stCondLst>
                            <p:childTnLst>
                              <p:par>
                                <p:cTn id="64" presetID="1" presetClass="exit" presetSubtype="0" fill="hold" nodeType="afterEffect">
                                  <p:stCondLst>
                                    <p:cond delay="0"/>
                                  </p:stCondLst>
                                  <p:childTnLst>
                                    <p:set>
                                      <p:cBhvr>
                                        <p:cTn id="65" dur="1" fill="hold">
                                          <p:stCondLst>
                                            <p:cond delay="999"/>
                                          </p:stCondLst>
                                        </p:cTn>
                                        <p:tgtEl>
                                          <p:spTgt spid="36"/>
                                        </p:tgtEl>
                                        <p:attrNameLst>
                                          <p:attrName>style.visibility</p:attrName>
                                        </p:attrNameLst>
                                      </p:cBhvr>
                                      <p:to>
                                        <p:strVal val="hidden"/>
                                      </p:to>
                                    </p:set>
                                  </p:childTnLst>
                                </p:cTn>
                              </p:par>
                            </p:childTnLst>
                          </p:cTn>
                        </p:par>
                        <p:par>
                          <p:cTn id="66" fill="hold">
                            <p:stCondLst>
                              <p:cond delay="2000"/>
                            </p:stCondLst>
                            <p:childTnLst>
                              <p:par>
                                <p:cTn id="67" presetID="1" presetClass="entr" presetSubtype="0" fill="hold" nodeType="after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2000"/>
                            </p:stCondLst>
                            <p:childTnLst>
                              <p:par>
                                <p:cTn id="70" presetID="1" presetClass="exit" presetSubtype="0" fill="hold" nodeType="afterEffect">
                                  <p:stCondLst>
                                    <p:cond delay="0"/>
                                  </p:stCondLst>
                                  <p:childTnLst>
                                    <p:set>
                                      <p:cBhvr>
                                        <p:cTn id="71" dur="1" fill="hold">
                                          <p:stCondLst>
                                            <p:cond delay="999"/>
                                          </p:stCondLst>
                                        </p:cTn>
                                        <p:tgtEl>
                                          <p:spTgt spid="35"/>
                                        </p:tgtEl>
                                        <p:attrNameLst>
                                          <p:attrName>style.visibility</p:attrName>
                                        </p:attrNameLst>
                                      </p:cBhvr>
                                      <p:to>
                                        <p:strVal val="hidden"/>
                                      </p:to>
                                    </p:set>
                                  </p:childTnLst>
                                </p:cTn>
                              </p:par>
                            </p:childTnLst>
                          </p:cTn>
                        </p:par>
                        <p:par>
                          <p:cTn id="72" fill="hold">
                            <p:stCondLst>
                              <p:cond delay="3000"/>
                            </p:stCondLst>
                            <p:childTnLst>
                              <p:par>
                                <p:cTn id="73" presetID="1"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par>
                          <p:cTn id="75" fill="hold">
                            <p:stCondLst>
                              <p:cond delay="3000"/>
                            </p:stCondLst>
                            <p:childTnLst>
                              <p:par>
                                <p:cTn id="76" presetID="1" presetClass="exit" presetSubtype="0" fill="hold" nodeType="afterEffect">
                                  <p:stCondLst>
                                    <p:cond delay="0"/>
                                  </p:stCondLst>
                                  <p:childTnLs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4000"/>
                            </p:stCondLst>
                            <p:childTnLst>
                              <p:par>
                                <p:cTn id="79" presetID="1" presetClass="entr" presetSubtype="0"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4000"/>
                            </p:stCondLst>
                            <p:childTnLst>
                              <p:par>
                                <p:cTn id="82" presetID="1" presetClass="exit" presetSubtype="0" fill="hold" nodeType="afterEffect">
                                  <p:stCondLst>
                                    <p:cond delay="0"/>
                                  </p:stCondLst>
                                  <p:childTnLst>
                                    <p:set>
                                      <p:cBhvr>
                                        <p:cTn id="83" dur="1" fill="hold">
                                          <p:stCondLst>
                                            <p:cond delay="999"/>
                                          </p:stCondLst>
                                        </p:cTn>
                                        <p:tgtEl>
                                          <p:spTgt spid="33"/>
                                        </p:tgtEl>
                                        <p:attrNameLst>
                                          <p:attrName>style.visibility</p:attrName>
                                        </p:attrNameLst>
                                      </p:cBhvr>
                                      <p:to>
                                        <p:strVal val="hidden"/>
                                      </p:to>
                                    </p:set>
                                  </p:childTnLst>
                                </p:cTn>
                              </p:par>
                            </p:childTnLst>
                          </p:cTn>
                        </p:par>
                        <p:par>
                          <p:cTn id="84" fill="hold">
                            <p:stCondLst>
                              <p:cond delay="5000"/>
                            </p:stCondLst>
                            <p:childTnLst>
                              <p:par>
                                <p:cTn id="85" presetID="1" presetClass="entr" presetSubtype="0" fill="hold" nodeType="after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29"/>
                    </p:tgtEl>
                  </p:cond>
                </p:stCondLst>
                <p:endSync evt="end" delay="0">
                  <p:rtn val="all"/>
                </p:endSync>
                <p:childTnLst>
                  <p:par>
                    <p:cTn id="88" fill="hold">
                      <p:stCondLst>
                        <p:cond delay="0"/>
                      </p:stCondLst>
                      <p:childTnLst>
                        <p:par>
                          <p:cTn id="89" fill="hold">
                            <p:stCondLst>
                              <p:cond delay="0"/>
                            </p:stCondLst>
                            <p:childTnLst>
                              <p:par>
                                <p:cTn id="90" presetID="9" presetClass="emph" presetSubtype="0" nodeType="clickEffect">
                                  <p:stCondLst>
                                    <p:cond delay="100"/>
                                  </p:stCondLst>
                                  <p:childTnLst>
                                    <p:set>
                                      <p:cBhvr rctx="PPT">
                                        <p:cTn id="91" dur="indefinite"/>
                                        <p:tgtEl>
                                          <p:spTgt spid="22"/>
                                        </p:tgtEl>
                                        <p:attrNameLst>
                                          <p:attrName>style.opacity</p:attrName>
                                        </p:attrNameLst>
                                      </p:cBhvr>
                                      <p:to>
                                        <p:strVal val="0.05"/>
                                      </p:to>
                                    </p:set>
                                    <p:animEffect filter="image" prLst="opacity: 0.05">
                                      <p:cBhvr rctx="IE">
                                        <p:cTn id="92" dur="indefinite"/>
                                        <p:tgtEl>
                                          <p:spTgt spid="22"/>
                                        </p:tgtEl>
                                      </p:cBhvr>
                                    </p:animEffect>
                                  </p:childTnLst>
                                  <p:subTnLst>
                                    <p:audio>
                                      <p:cMediaNode>
                                        <p:cTn display="0" masterRel="sameClick">
                                          <p:stCondLst>
                                            <p:cond evt="begin" delay="0">
                                              <p:tn val="90"/>
                                            </p:cond>
                                          </p:stCondLst>
                                          <p:endCondLst>
                                            <p:cond evt="onStopAudio" delay="0">
                                              <p:tgtEl>
                                                <p:sldTgt/>
                                              </p:tgtEl>
                                            </p:cond>
                                          </p:endCondLst>
                                        </p:cTn>
                                        <p:tgtEl>
                                          <p:sndTgt r:embed="rId5" name="WIN WIN.wav"/>
                                        </p:tgtEl>
                                      </p:cMediaNode>
                                    </p:audio>
                                  </p:subTnLst>
                                </p:cTn>
                              </p:par>
                              <p:par>
                                <p:cTn id="93" presetID="9" presetClass="emph" presetSubtype="0" grpId="1" nodeType="withEffect">
                                  <p:stCondLst>
                                    <p:cond delay="100"/>
                                  </p:stCondLst>
                                  <p:childTnLst>
                                    <p:set>
                                      <p:cBhvr>
                                        <p:cTn id="94" dur="indefinite"/>
                                        <p:tgtEl>
                                          <p:spTgt spid="14"/>
                                        </p:tgtEl>
                                        <p:attrNameLst>
                                          <p:attrName>style.opacity</p:attrName>
                                        </p:attrNameLst>
                                      </p:cBhvr>
                                      <p:to>
                                        <p:strVal val="0.25"/>
                                      </p:to>
                                    </p:set>
                                    <p:animEffect filter="image" prLst="opacity: 0.25">
                                      <p:cBhvr rctx="IE">
                                        <p:cTn id="95" dur="indefinite"/>
                                        <p:tgtEl>
                                          <p:spTgt spid="14"/>
                                        </p:tgtEl>
                                      </p:cBhvr>
                                    </p:animEffect>
                                  </p:childTnLst>
                                </p:cTn>
                              </p:par>
                              <p:par>
                                <p:cTn id="96" presetID="9" presetClass="emph" presetSubtype="0" grpId="1" nodeType="withEffect">
                                  <p:stCondLst>
                                    <p:cond delay="100"/>
                                  </p:stCondLst>
                                  <p:childTnLst>
                                    <p:set>
                                      <p:cBhvr>
                                        <p:cTn id="97" dur="indefinite"/>
                                        <p:tgtEl>
                                          <p:spTgt spid="42"/>
                                        </p:tgtEl>
                                        <p:attrNameLst>
                                          <p:attrName>style.opacity</p:attrName>
                                        </p:attrNameLst>
                                      </p:cBhvr>
                                      <p:to>
                                        <p:strVal val="0.25"/>
                                      </p:to>
                                    </p:set>
                                    <p:animEffect filter="image" prLst="opacity: 0.25">
                                      <p:cBhvr rctx="IE">
                                        <p:cTn id="98" dur="indefinite"/>
                                        <p:tgtEl>
                                          <p:spTgt spid="42"/>
                                        </p:tgtEl>
                                      </p:cBhvr>
                                    </p:animEffect>
                                  </p:childTnLst>
                                </p:cTn>
                              </p:par>
                              <p:par>
                                <p:cTn id="99" presetID="9" presetClass="emph" presetSubtype="0" grpId="1" nodeType="withEffect">
                                  <p:stCondLst>
                                    <p:cond delay="100"/>
                                  </p:stCondLst>
                                  <p:childTnLst>
                                    <p:set>
                                      <p:cBhvr>
                                        <p:cTn id="100" dur="indefinite"/>
                                        <p:tgtEl>
                                          <p:spTgt spid="44"/>
                                        </p:tgtEl>
                                        <p:attrNameLst>
                                          <p:attrName>style.opacity</p:attrName>
                                        </p:attrNameLst>
                                      </p:cBhvr>
                                      <p:to>
                                        <p:strVal val="0.25"/>
                                      </p:to>
                                    </p:set>
                                    <p:animEffect filter="image" prLst="opacity: 0.25">
                                      <p:cBhvr rctx="IE">
                                        <p:cTn id="101" dur="indefinite"/>
                                        <p:tgtEl>
                                          <p:spTgt spid="44"/>
                                        </p:tgtEl>
                                      </p:cBhvr>
                                    </p:animEffect>
                                  </p:childTnLst>
                                </p:cTn>
                              </p:par>
                              <p:par>
                                <p:cTn id="102" presetID="9" presetClass="emph" presetSubtype="0" nodeType="withEffect">
                                  <p:stCondLst>
                                    <p:cond delay="0"/>
                                  </p:stCondLst>
                                  <p:childTnLst>
                                    <p:set>
                                      <p:cBhvr rctx="PPT">
                                        <p:cTn id="103" dur="indefinite"/>
                                        <p:tgtEl>
                                          <p:spTgt spid="23"/>
                                        </p:tgtEl>
                                        <p:attrNameLst>
                                          <p:attrName>style.opacity</p:attrName>
                                        </p:attrNameLst>
                                      </p:cBhvr>
                                      <p:to>
                                        <p:strVal val="0.05"/>
                                      </p:to>
                                    </p:set>
                                    <p:animEffect filter="image" prLst="opacity: 0.05">
                                      <p:cBhvr rctx="IE">
                                        <p:cTn id="104" dur="indefinite"/>
                                        <p:tgtEl>
                                          <p:spTgt spid="23"/>
                                        </p:tgtEl>
                                      </p:cBhvr>
                                    </p:animEffect>
                                  </p:childTnLst>
                                  <p:subTnLst>
                                    <p:audio>
                                      <p:cMediaNode>
                                        <p:cTn display="0" masterRel="sameClick">
                                          <p:stCondLst>
                                            <p:cond evt="begin" delay="0">
                                              <p:tn val="102"/>
                                            </p:cond>
                                          </p:stCondLst>
                                          <p:endCondLst>
                                            <p:cond evt="onStopAudio" delay="0">
                                              <p:tgtEl>
                                                <p:sldTgt/>
                                              </p:tgtEl>
                                            </p:cond>
                                          </p:endCondLst>
                                        </p:cTn>
                                        <p:tgtEl>
                                          <p:sndTgt r:embed="rId5" name="WIN WIN.wav"/>
                                        </p:tgtEl>
                                      </p:cMediaNode>
                                    </p:audio>
                                  </p:subTnLst>
                                </p:cTn>
                              </p:par>
                              <p:par>
                                <p:cTn id="105" presetID="9" presetClass="emph" presetSubtype="0" nodeType="withEffect">
                                  <p:stCondLst>
                                    <p:cond delay="0"/>
                                  </p:stCondLst>
                                  <p:childTnLst>
                                    <p:set>
                                      <p:cBhvr rctx="PPT">
                                        <p:cTn id="106" dur="indefinite"/>
                                        <p:tgtEl>
                                          <p:spTgt spid="25"/>
                                        </p:tgtEl>
                                        <p:attrNameLst>
                                          <p:attrName>style.opacity</p:attrName>
                                        </p:attrNameLst>
                                      </p:cBhvr>
                                      <p:to>
                                        <p:strVal val="0.05"/>
                                      </p:to>
                                    </p:set>
                                    <p:animEffect filter="image" prLst="opacity: 0.05">
                                      <p:cBhvr rctx="IE">
                                        <p:cTn id="107" dur="indefinite"/>
                                        <p:tgtEl>
                                          <p:spTgt spid="25"/>
                                        </p:tgtEl>
                                      </p:cBhvr>
                                    </p:animEffect>
                                  </p:childTnLst>
                                  <p:subTnLst>
                                    <p:audio>
                                      <p:cMediaNode>
                                        <p:cTn display="0" masterRel="sameClick">
                                          <p:stCondLst>
                                            <p:cond evt="begin" delay="0">
                                              <p:tn val="105"/>
                                            </p:cond>
                                          </p:stCondLst>
                                          <p:endCondLst>
                                            <p:cond evt="onStopAudio" delay="0">
                                              <p:tgtEl>
                                                <p:sldTgt/>
                                              </p:tgtEl>
                                            </p:cond>
                                          </p:endCondLst>
                                        </p:cTn>
                                        <p:tgtEl>
                                          <p:sndTgt r:embed="rId5" name="WIN WIN.wav"/>
                                        </p:tgtEl>
                                      </p:cMediaNode>
                                    </p:audio>
                                  </p:subTnLst>
                                </p:cTn>
                              </p:par>
                            </p:childTnLst>
                          </p:cTn>
                        </p:par>
                      </p:childTnLst>
                    </p:cTn>
                  </p:par>
                </p:childTnLst>
              </p:cTn>
              <p:nextCondLst>
                <p:cond evt="onClick" delay="0">
                  <p:tgtEl>
                    <p:spTgt spid="29"/>
                  </p:tgtEl>
                </p:cond>
              </p:nextCondLst>
            </p:seq>
          </p:childTnLst>
        </p:cTn>
      </p:par>
    </p:tnLst>
    <p:bldLst>
      <p:bldP spid="42" grpId="0" animBg="1"/>
      <p:bldP spid="42" grpId="1" animBg="1"/>
      <p:bldP spid="43" grpId="0" animBg="1"/>
      <p:bldP spid="44" grpId="0" animBg="1"/>
      <p:bldP spid="44"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6B9B1-9CFB-4C70-A977-BF73180AD62D}"/>
              </a:ext>
            </a:extLst>
          </p:cNvPr>
          <p:cNvPicPr>
            <a:picLocks noChangeAspect="1"/>
          </p:cNvPicPr>
          <p:nvPr/>
        </p:nvPicPr>
        <p:blipFill>
          <a:blip r:embed="rId4"/>
          <a:stretch>
            <a:fillRect/>
          </a:stretch>
        </p:blipFill>
        <p:spPr>
          <a:xfrm>
            <a:off x="0" y="0"/>
            <a:ext cx="12192000" cy="6858000"/>
          </a:xfrm>
          <a:prstGeom prst="rect">
            <a:avLst/>
          </a:prstGeom>
        </p:spPr>
      </p:pic>
      <p:pic>
        <p:nvPicPr>
          <p:cNvPr id="1028" name="Picture 4" descr="Flying white rocket isolated on white background. Download a Free Preview  or High Quality Adobe Illustrator Ai,… | Space party, Space birthday party,  Space birthday">
            <a:extLst>
              <a:ext uri="{FF2B5EF4-FFF2-40B4-BE49-F238E27FC236}">
                <a16:creationId xmlns:a16="http://schemas.microsoft.com/office/drawing/2014/main" id="{DB053C82-34D0-4F6B-945D-ABE89C2D21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185" l="0" r="100000">
                        <a14:foregroundMark x1="13000" y1="69074" x2="22000" y2="81667"/>
                        <a14:foregroundMark x1="26600" y1="79722" x2="26600" y2="81019"/>
                        <a14:foregroundMark x1="5500" y1="80741" x2="8900" y2="79537"/>
                      </a14:backgroundRemoval>
                    </a14:imgEffect>
                  </a14:imgLayer>
                </a14:imgProps>
              </a:ext>
              <a:ext uri="{28A0092B-C50C-407E-A947-70E740481C1C}">
                <a14:useLocalDpi xmlns:a14="http://schemas.microsoft.com/office/drawing/2010/main" val="0"/>
              </a:ext>
            </a:extLst>
          </a:blip>
          <a:srcRect/>
          <a:stretch>
            <a:fillRect/>
          </a:stretch>
        </p:blipFill>
        <p:spPr bwMode="auto">
          <a:xfrm rot="814507">
            <a:off x="6408776" y="2132164"/>
            <a:ext cx="5199582" cy="5615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19405" t="1385" r="16787" b="2170"/>
          <a:stretch/>
        </p:blipFill>
        <p:spPr>
          <a:xfrm>
            <a:off x="2613338" y="260803"/>
            <a:ext cx="6418053" cy="600398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422" y="894016"/>
            <a:ext cx="2909847" cy="5631575"/>
          </a:xfrm>
          <a:prstGeom prst="rect">
            <a:avLst/>
          </a:prstGeom>
        </p:spPr>
      </p:pic>
      <p:pic>
        <p:nvPicPr>
          <p:cNvPr id="3" name="Tieng-yeah-tre-con-www_nhacchuongvui_com (1)">
            <a:hlinkClick r:id="" action="ppaction://media"/>
            <a:extLst>
              <a:ext uri="{FF2B5EF4-FFF2-40B4-BE49-F238E27FC236}">
                <a16:creationId xmlns:a16="http://schemas.microsoft.com/office/drawing/2014/main" id="{5C84E2CE-01A2-4B17-8646-20BF8A854B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3211" y="6119191"/>
            <a:ext cx="406400" cy="406400"/>
          </a:xfrm>
          <a:prstGeom prst="rect">
            <a:avLst/>
          </a:prstGeom>
        </p:spPr>
      </p:pic>
    </p:spTree>
    <p:extLst>
      <p:ext uri="{BB962C8B-B14F-4D97-AF65-F5344CB8AC3E}">
        <p14:creationId xmlns:p14="http://schemas.microsoft.com/office/powerpoint/2010/main" val="33872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1" presetClass="mediacall" presetSubtype="0" fill="hold" nodeType="withEffect">
                                  <p:stCondLst>
                                    <p:cond delay="0"/>
                                  </p:stCondLst>
                                  <p:childTnLst>
                                    <p:cmd type="call" cmd="playFrom(0.0)">
                                      <p:cBhvr>
                                        <p:cTn id="12"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sp>
        <p:nvSpPr>
          <p:cNvPr id="9" name="Rectangle 8">
            <a:extLst>
              <a:ext uri="{FF2B5EF4-FFF2-40B4-BE49-F238E27FC236}">
                <a16:creationId xmlns:a16="http://schemas.microsoft.com/office/drawing/2014/main" id="{471DF71B-237C-4303-BE98-DC9DCC31A112}"/>
              </a:ext>
            </a:extLst>
          </p:cNvPr>
          <p:cNvSpPr/>
          <p:nvPr/>
        </p:nvSpPr>
        <p:spPr>
          <a:xfrm>
            <a:off x="3123611" y="1372394"/>
            <a:ext cx="9246855" cy="2554545"/>
          </a:xfrm>
          <a:prstGeom prst="rect">
            <a:avLst/>
          </a:prstGeom>
          <a:noFill/>
        </p:spPr>
        <p:txBody>
          <a:bodyPr wrap="square" lIns="91440" tIns="45720" rIns="91440" bIns="45720">
            <a:spAutoFit/>
          </a:bodyPr>
          <a:lstStyle/>
          <a:p>
            <a:pPr algn="ctr"/>
            <a:r>
              <a:rPr lang="vi-VN" sz="8000" b="1">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rPr>
              <a:t>DIỆN TÍCH</a:t>
            </a:r>
          </a:p>
          <a:p>
            <a:pPr algn="ctr"/>
            <a:r>
              <a:rPr lang="vi-VN" sz="8000" b="1">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rPr>
              <a:t>HÌNH THANG</a:t>
            </a:r>
            <a:endParaRPr lang="en-US" sz="8000" b="1" cap="none" spc="0">
              <a:ln w="57150">
                <a:solidFill>
                  <a:srgbClr val="EB6541"/>
                </a:solidFill>
                <a:prstDash val="solid"/>
              </a:ln>
              <a:solidFill>
                <a:schemeClr val="bg1"/>
              </a:solidFill>
              <a:effectLst>
                <a:outerShdw blurRad="38100" dist="38100" dir="2700000" algn="tl">
                  <a:srgbClr val="000000">
                    <a:alpha val="43137"/>
                  </a:srgbClr>
                </a:outerShdw>
              </a:effectLst>
              <a:latin typeface="UTM Cookies" panose="02040603050506020204" pitchFamily="18" charset="0"/>
            </a:endParaRPr>
          </a:p>
        </p:txBody>
      </p:sp>
      <p:sp>
        <p:nvSpPr>
          <p:cNvPr id="10" name="Rectangle 9">
            <a:extLst>
              <a:ext uri="{FF2B5EF4-FFF2-40B4-BE49-F238E27FC236}">
                <a16:creationId xmlns:a16="http://schemas.microsoft.com/office/drawing/2014/main" id="{4A651822-50CB-4AF8-BF81-1C10AA169231}"/>
              </a:ext>
            </a:extLst>
          </p:cNvPr>
          <p:cNvSpPr/>
          <p:nvPr/>
        </p:nvSpPr>
        <p:spPr>
          <a:xfrm>
            <a:off x="3065989" y="159366"/>
            <a:ext cx="9246855" cy="1107996"/>
          </a:xfrm>
          <a:prstGeom prst="rect">
            <a:avLst/>
          </a:prstGeom>
          <a:noFill/>
        </p:spPr>
        <p:txBody>
          <a:bodyPr wrap="square" lIns="91440" tIns="45720" rIns="91440" bIns="45720">
            <a:spAutoFit/>
          </a:bodyPr>
          <a:lstStyle/>
          <a:p>
            <a:pPr algn="ctr"/>
            <a:r>
              <a:rPr lang="vi-VN" sz="6600" b="1" u="sng">
                <a:ln w="57150">
                  <a:noFill/>
                  <a:prstDash val="solid"/>
                </a:ln>
                <a:solidFill>
                  <a:srgbClr val="135995"/>
                </a:solidFill>
                <a:effectLst>
                  <a:outerShdw blurRad="38100" dist="38100" dir="2700000" algn="tl">
                    <a:srgbClr val="000000">
                      <a:alpha val="43137"/>
                    </a:srgbClr>
                  </a:outerShdw>
                </a:effectLst>
                <a:latin typeface="UTM Cookies" panose="02040603050506020204" pitchFamily="18" charset="0"/>
              </a:rPr>
              <a:t>Toán</a:t>
            </a:r>
            <a:endParaRPr lang="en-US" sz="6600" b="1" u="sng" cap="none" spc="0">
              <a:ln w="57150">
                <a:noFill/>
                <a:prstDash val="solid"/>
              </a:ln>
              <a:solidFill>
                <a:srgbClr val="135995"/>
              </a:solidFill>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83551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3" presetClass="entr" presetSubtype="32" fill="hold" grpId="0" nodeType="afterEffect">
                                  <p:stCondLst>
                                    <p:cond delay="0"/>
                                  </p:stCondLst>
                                  <p:iterate type="lt">
                                    <p:tmPct val="14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4*#ppt_w"/>
                                          </p:val>
                                        </p:tav>
                                        <p:tav tm="100000">
                                          <p:val>
                                            <p:strVal val="#ppt_w"/>
                                          </p:val>
                                        </p:tav>
                                      </p:tavLst>
                                    </p:anim>
                                    <p:anim calcmode="lin" valueType="num">
                                      <p:cBhvr>
                                        <p:cTn id="20" dur="500" fill="hold"/>
                                        <p:tgtEl>
                                          <p:spTgt spid="10"/>
                                        </p:tgtEl>
                                        <p:attrNameLst>
                                          <p:attrName>ppt_h</p:attrName>
                                        </p:attrNameLst>
                                      </p:cBhvr>
                                      <p:tavLst>
                                        <p:tav tm="0">
                                          <p:val>
                                            <p:strVal val="4*#ppt_h"/>
                                          </p:val>
                                        </p:tav>
                                        <p:tav tm="100000">
                                          <p:val>
                                            <p:strVal val="#ppt_h"/>
                                          </p:val>
                                        </p:tav>
                                      </p:tavLst>
                                    </p:anim>
                                  </p:childTnLst>
                                </p:cTn>
                              </p:par>
                            </p:childTnLst>
                          </p:cTn>
                        </p:par>
                        <p:par>
                          <p:cTn id="21" fill="hold">
                            <p:stCondLst>
                              <p:cond delay="1210"/>
                            </p:stCondLst>
                            <p:childTnLst>
                              <p:par>
                                <p:cTn id="22" presetID="23" presetClass="entr" presetSubtype="32" fill="hold" grpId="0" nodeType="afterEffect">
                                  <p:stCondLst>
                                    <p:cond delay="0"/>
                                  </p:stCondLst>
                                  <p:iterate type="lt">
                                    <p:tmPct val="14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strVal val="4*#ppt_w"/>
                                          </p:val>
                                        </p:tav>
                                        <p:tav tm="100000">
                                          <p:val>
                                            <p:strVal val="#ppt_w"/>
                                          </p:val>
                                        </p:tav>
                                      </p:tavLst>
                                    </p:anim>
                                    <p:anim calcmode="lin" valueType="num">
                                      <p:cBhvr>
                                        <p:cTn id="25"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9963B1F-2FED-BF46-A286-B78C27128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293" y="0"/>
            <a:ext cx="12210586" cy="6858000"/>
          </a:xfrm>
          <a:prstGeom prst="rect">
            <a:avLst/>
          </a:prstGeom>
        </p:spPr>
      </p:pic>
      <p:pic>
        <p:nvPicPr>
          <p:cNvPr id="32" name="图片 31">
            <a:extLst>
              <a:ext uri="{FF2B5EF4-FFF2-40B4-BE49-F238E27FC236}">
                <a16:creationId xmlns:a16="http://schemas.microsoft.com/office/drawing/2014/main" id="{E1002078-855F-AC4C-9722-E28D8B06FD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4565" y="2764743"/>
            <a:ext cx="4241800" cy="4544737"/>
          </a:xfrm>
          <a:prstGeom prst="rect">
            <a:avLst/>
          </a:prstGeom>
        </p:spPr>
      </p:pic>
      <p:sp>
        <p:nvSpPr>
          <p:cNvPr id="31" name="文本框 11">
            <a:extLst>
              <a:ext uri="{FF2B5EF4-FFF2-40B4-BE49-F238E27FC236}">
                <a16:creationId xmlns:a16="http://schemas.microsoft.com/office/drawing/2014/main" id="{F8AC4327-DF07-43FD-8C99-4596794CB201}"/>
              </a:ext>
            </a:extLst>
          </p:cNvPr>
          <p:cNvSpPr txBox="1"/>
          <p:nvPr/>
        </p:nvSpPr>
        <p:spPr>
          <a:xfrm>
            <a:off x="3588375" y="342142"/>
            <a:ext cx="4435831" cy="1323439"/>
          </a:xfrm>
          <a:prstGeom prst="rect">
            <a:avLst/>
          </a:prstGeom>
          <a:noFill/>
        </p:spPr>
        <p:txBody>
          <a:bodyPr wrap="square" lIns="91440" tIns="45720" rIns="91440" bIns="45720">
            <a:spAutoFit/>
          </a:bodyPr>
          <a:lstStyle>
            <a:defPPr>
              <a:defRPr lang="en-US"/>
            </a:defPPr>
            <a:lvl1pPr algn="ctr">
              <a:defRPr sz="8000" b="1">
                <a:ln w="57150">
                  <a:solidFill>
                    <a:srgbClr val="EB6541"/>
                  </a:solidFill>
                  <a:prstDash val="solid"/>
                </a:ln>
                <a:solidFill>
                  <a:srgbClr val="F7E088"/>
                </a:solidFill>
                <a:effectLst>
                  <a:outerShdw blurRad="38100" dist="38100" dir="2700000" algn="tl">
                    <a:srgbClr val="000000">
                      <a:alpha val="43137"/>
                    </a:srgbClr>
                  </a:outerShdw>
                </a:effectLst>
                <a:latin typeface="UTM Cookies" panose="02040603050506020204" pitchFamily="18" charset="0"/>
              </a:defRPr>
            </a:lvl1pPr>
          </a:lstStyle>
          <a:p>
            <a:r>
              <a:rPr lang="en-US" altLang="zh-CN">
                <a:ln w="57150">
                  <a:solidFill>
                    <a:srgbClr val="002060"/>
                  </a:solidFill>
                  <a:prstDash val="solid"/>
                </a:ln>
                <a:solidFill>
                  <a:srgbClr val="00B0F0"/>
                </a:solidFill>
              </a:rPr>
              <a:t>MỤC TIÊU</a:t>
            </a:r>
            <a:endParaRPr lang="zh-CN" altLang="en-US" dirty="0">
              <a:ln w="57150">
                <a:solidFill>
                  <a:srgbClr val="002060"/>
                </a:solidFill>
                <a:prstDash val="solid"/>
              </a:ln>
              <a:solidFill>
                <a:srgbClr val="00B0F0"/>
              </a:solidFill>
            </a:endParaRPr>
          </a:p>
        </p:txBody>
      </p:sp>
      <p:sp>
        <p:nvSpPr>
          <p:cNvPr id="33" name="对话气泡: 圆角矩形 1">
            <a:extLst>
              <a:ext uri="{FF2B5EF4-FFF2-40B4-BE49-F238E27FC236}">
                <a16:creationId xmlns:a16="http://schemas.microsoft.com/office/drawing/2014/main" id="{1AEB2DDD-217A-4887-B7E9-65C2664C6214}"/>
              </a:ext>
            </a:extLst>
          </p:cNvPr>
          <p:cNvSpPr/>
          <p:nvPr/>
        </p:nvSpPr>
        <p:spPr>
          <a:xfrm>
            <a:off x="2306549" y="1717580"/>
            <a:ext cx="6893249"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Nắm được công thức tính diện tích hình thang.</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sp>
        <p:nvSpPr>
          <p:cNvPr id="34" name="对话气泡: 圆角矩形 25">
            <a:extLst>
              <a:ext uri="{FF2B5EF4-FFF2-40B4-BE49-F238E27FC236}">
                <a16:creationId xmlns:a16="http://schemas.microsoft.com/office/drawing/2014/main" id="{570A2743-ADE1-436B-AA36-60281D3452D1}"/>
              </a:ext>
            </a:extLst>
          </p:cNvPr>
          <p:cNvSpPr/>
          <p:nvPr/>
        </p:nvSpPr>
        <p:spPr>
          <a:xfrm flipH="1">
            <a:off x="2338603" y="3691356"/>
            <a:ext cx="6861195" cy="1110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Biết vận dụng cách tính diện tích hình thang vào giải các bài tập liên quan.</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sp>
        <p:nvSpPr>
          <p:cNvPr id="35" name="对话气泡: 圆角矩形 26">
            <a:extLst>
              <a:ext uri="{FF2B5EF4-FFF2-40B4-BE49-F238E27FC236}">
                <a16:creationId xmlns:a16="http://schemas.microsoft.com/office/drawing/2014/main" id="{1E6DDD29-9497-4779-8342-4FAD5CE5C409}"/>
              </a:ext>
            </a:extLst>
          </p:cNvPr>
          <p:cNvSpPr/>
          <p:nvPr/>
        </p:nvSpPr>
        <p:spPr>
          <a:xfrm>
            <a:off x="2360046" y="2774250"/>
            <a:ext cx="8821973"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rPr>
              <a:t>Biết tính diện tích hình thang.</a:t>
            </a:r>
            <a:endParaRPr lang="zh-CN" altLang="en-US" sz="2800" b="1" dirty="0">
              <a:solidFill>
                <a:schemeClr val="tx1"/>
              </a:solidFill>
              <a:latin typeface="UTM Androgyne" panose="02040603050506020204" pitchFamily="18" charset="0"/>
              <a:ea typeface="Noto Sans CJK Bold" panose="020B0800000000000000" pitchFamily="34" charset="-122"/>
              <a:cs typeface="Times New Roman" panose="02020603050405020304" pitchFamily="18" charset="0"/>
            </a:endParaRPr>
          </a:p>
        </p:txBody>
      </p:sp>
      <p:pic>
        <p:nvPicPr>
          <p:cNvPr id="36" name="图片 14">
            <a:extLst>
              <a:ext uri="{FF2B5EF4-FFF2-40B4-BE49-F238E27FC236}">
                <a16:creationId xmlns:a16="http://schemas.microsoft.com/office/drawing/2014/main" id="{F34AE534-10A8-4A66-8801-4B58AB82A912}"/>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1337000" y="1682478"/>
            <a:ext cx="999147" cy="1177408"/>
          </a:xfrm>
          <a:prstGeom prst="rect">
            <a:avLst/>
          </a:prstGeom>
        </p:spPr>
      </p:pic>
      <p:pic>
        <p:nvPicPr>
          <p:cNvPr id="37" name="图片 12">
            <a:extLst>
              <a:ext uri="{FF2B5EF4-FFF2-40B4-BE49-F238E27FC236}">
                <a16:creationId xmlns:a16="http://schemas.microsoft.com/office/drawing/2014/main" id="{F58C9263-660B-4C1A-95B2-AB7852EFB5CA}"/>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1282662" y="3066906"/>
            <a:ext cx="1118216" cy="359229"/>
          </a:xfrm>
          <a:prstGeom prst="rect">
            <a:avLst/>
          </a:prstGeom>
        </p:spPr>
      </p:pic>
      <p:pic>
        <p:nvPicPr>
          <p:cNvPr id="38" name="图片 12">
            <a:extLst>
              <a:ext uri="{FF2B5EF4-FFF2-40B4-BE49-F238E27FC236}">
                <a16:creationId xmlns:a16="http://schemas.microsoft.com/office/drawing/2014/main" id="{AC69E7A7-EA64-4C6F-8A54-448249DCFB86}"/>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7240" r="10432" b="77211"/>
          <a:stretch/>
        </p:blipFill>
        <p:spPr>
          <a:xfrm>
            <a:off x="1277909" y="4287751"/>
            <a:ext cx="1060695" cy="397954"/>
          </a:xfrm>
          <a:prstGeom prst="rect">
            <a:avLst/>
          </a:prstGeom>
        </p:spPr>
      </p:pic>
    </p:spTree>
    <p:extLst>
      <p:ext uri="{BB962C8B-B14F-4D97-AF65-F5344CB8AC3E}">
        <p14:creationId xmlns:p14="http://schemas.microsoft.com/office/powerpoint/2010/main" val="27770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par>
                          <p:cTn id="13" fill="hold">
                            <p:stCondLst>
                              <p:cond delay="500"/>
                            </p:stCondLst>
                            <p:childTnLst>
                              <p:par>
                                <p:cTn id="14" presetID="23" presetClass="entr" presetSubtype="32" fill="hold" grpId="0" nodeType="afterEffect">
                                  <p:stCondLst>
                                    <p:cond delay="0"/>
                                  </p:stCondLst>
                                  <p:iterate type="lt">
                                    <p:tmPct val="14000"/>
                                  </p:iterate>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strVal val="4*#ppt_w"/>
                                          </p:val>
                                        </p:tav>
                                        <p:tav tm="100000">
                                          <p:val>
                                            <p:strVal val="#ppt_w"/>
                                          </p:val>
                                        </p:tav>
                                      </p:tavLst>
                                    </p:anim>
                                    <p:anim calcmode="lin" valueType="num">
                                      <p:cBhvr>
                                        <p:cTn id="17" dur="500" fill="hold"/>
                                        <p:tgtEl>
                                          <p:spTgt spid="31"/>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500" fill="hold"/>
                                        <p:tgtEl>
                                          <p:spTgt spid="37"/>
                                        </p:tgtEl>
                                        <p:attrNameLst>
                                          <p:attrName>ppt_w</p:attrName>
                                        </p:attrNameLst>
                                      </p:cBhvr>
                                      <p:tavLst>
                                        <p:tav tm="0">
                                          <p:val>
                                            <p:fltVal val="0"/>
                                          </p:val>
                                        </p:tav>
                                        <p:tav tm="100000">
                                          <p:val>
                                            <p:strVal val="#ppt_w"/>
                                          </p:val>
                                        </p:tav>
                                      </p:tavLst>
                                    </p:anim>
                                    <p:anim calcmode="lin" valueType="num">
                                      <p:cBhvr>
                                        <p:cTn id="34" dur="500" fill="hold"/>
                                        <p:tgtEl>
                                          <p:spTgt spid="37"/>
                                        </p:tgtEl>
                                        <p:attrNameLst>
                                          <p:attrName>ppt_h</p:attrName>
                                        </p:attrNameLst>
                                      </p:cBhvr>
                                      <p:tavLst>
                                        <p:tav tm="0">
                                          <p:val>
                                            <p:fltVal val="0"/>
                                          </p:val>
                                        </p:tav>
                                        <p:tav tm="100000">
                                          <p:val>
                                            <p:strVal val="#ppt_h"/>
                                          </p:val>
                                        </p:tav>
                                      </p:tavLst>
                                    </p:anim>
                                    <p:animEffect transition="in" filter="fade">
                                      <p:cBhvr>
                                        <p:cTn id="35" dur="500"/>
                                        <p:tgtEl>
                                          <p:spTgt spid="3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animEffect transition="in" filter="fade">
                                      <p:cBhvr>
                                        <p:cTn id="46" dur="500"/>
                                        <p:tgtEl>
                                          <p:spTgt spid="3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763</TotalTime>
  <Words>987</Words>
  <Application>Microsoft Office PowerPoint</Application>
  <PresentationFormat>Widescreen</PresentationFormat>
  <Paragraphs>224</Paragraphs>
  <Slides>30</Slides>
  <Notes>16</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4" baseType="lpstr">
      <vt:lpstr>等线</vt:lpstr>
      <vt:lpstr>等线 Light</vt:lpstr>
      <vt:lpstr>#9Slide03 AllRoundGothic</vt:lpstr>
      <vt:lpstr>Arial</vt:lpstr>
      <vt:lpstr>Calibri</vt:lpstr>
      <vt:lpstr>Times New Roman</vt:lpstr>
      <vt:lpstr>UTM Androgyne</vt:lpstr>
      <vt:lpstr>UTM Avo</vt:lpstr>
      <vt:lpstr>UTM Cookies</vt:lpstr>
      <vt:lpstr>UTM Cooper Black</vt:lpstr>
      <vt:lpstr>UTM Showcard</vt:lpstr>
      <vt:lpstr>VNI-Times</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Công Thị Hải Yến (420000429)</cp:lastModifiedBy>
  <cp:revision>44</cp:revision>
  <dcterms:created xsi:type="dcterms:W3CDTF">2019-09-08T10:16:45Z</dcterms:created>
  <dcterms:modified xsi:type="dcterms:W3CDTF">2022-01-17T03:40:47Z</dcterms:modified>
</cp:coreProperties>
</file>