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71" r:id="rId5"/>
    <p:sldId id="258" r:id="rId6"/>
    <p:sldId id="273" r:id="rId7"/>
    <p:sldId id="259" r:id="rId8"/>
    <p:sldId id="282" r:id="rId9"/>
    <p:sldId id="267" r:id="rId10"/>
    <p:sldId id="266" r:id="rId11"/>
    <p:sldId id="284" r:id="rId12"/>
    <p:sldId id="281" r:id="rId13"/>
    <p:sldId id="285" r:id="rId14"/>
    <p:sldId id="286" r:id="rId15"/>
    <p:sldId id="287" r:id="rId16"/>
    <p:sldId id="269" r:id="rId17"/>
    <p:sldId id="260" r:id="rId18"/>
    <p:sldId id="270" r:id="rId19"/>
    <p:sldId id="283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5BA"/>
    <a:srgbClr val="EDB0BF"/>
    <a:srgbClr val="D9F0FE"/>
    <a:srgbClr val="FFFFD2"/>
    <a:srgbClr val="E5C0C3"/>
    <a:srgbClr val="F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24" autoAdjust="0"/>
  </p:normalViewPr>
  <p:slideViewPr>
    <p:cSldViewPr>
      <p:cViewPr>
        <p:scale>
          <a:sx n="40" d="100"/>
          <a:sy n="40" d="100"/>
        </p:scale>
        <p:origin x="-288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5866-AFCB-4D4E-B5E8-7E0D12AB3AC9}" type="datetimeFigureOut">
              <a:rPr lang="en-US" smtClean="0"/>
              <a:t>09-Jan-22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460C-FEB2-4009-ABC5-AB4AC413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2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460C-FEB2-4009-ABC5-AB4AC41362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460C-FEB2-4009-ABC5-AB4AC41362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chuẩn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460C-FEB2-4009-ABC5-AB4AC41362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0" y="-20955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0" y="13257276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5.sv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microsoft.com/office/2007/relationships/hdphoto" Target="../media/hdphoto2.wdp"/><Relationship Id="rId3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" Type="http://schemas.openxmlformats.org/officeDocument/2006/relationships/image" Target="../media/image8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5" Type="http://schemas.microsoft.com/office/2007/relationships/hdphoto" Target="../media/hdphoto3.wdp"/><Relationship Id="rId10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6.png"/><Relationship Id="rId12" Type="http://schemas.microsoft.com/office/2007/relationships/hdphoto" Target="../media/hdphoto8.wdp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29.sv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23" Type="http://schemas.microsoft.com/office/2007/relationships/hdphoto" Target="../media/hdphoto9.wdp"/><Relationship Id="rId10" Type="http://schemas.microsoft.com/office/2007/relationships/hdphoto" Target="../media/hdphoto7.wdp"/><Relationship Id="rId19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microsoft.com/office/2007/relationships/hdphoto" Target="../media/hdphoto3.wdp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38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69B55AB8-FC9B-430D-AE8F-4382466F0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8388918" cy="103251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47151" y="2769638"/>
            <a:ext cx="10948470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752600" y="800100"/>
            <a:ext cx="12344400" cy="7391400"/>
            <a:chOff x="0" y="0"/>
            <a:chExt cx="5490351" cy="2783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92000" y="2769638"/>
            <a:ext cx="6186035" cy="75554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859" y="0"/>
            <a:ext cx="2031683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05000" y="1374700"/>
            <a:ext cx="11595258" cy="4495800"/>
          </a:xfrm>
          <a:prstGeom prst="rect">
            <a:avLst/>
          </a:prstGeom>
        </p:spPr>
        <p:txBody>
          <a:bodyPr wrap="square" lIns="0" tIns="0" rIns="0" bIns="0" rtlCol="0" anchor="t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5000" b="1" spc="-150" dirty="0" smtClean="0">
                <a:solidFill>
                  <a:srgbClr val="E5C0C3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H</a:t>
            </a:r>
            <a:r>
              <a:rPr lang="en-US" sz="15000" b="1" spc="-150" dirty="0" smtClean="0">
                <a:solidFill>
                  <a:srgbClr val="FFFF8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Ì</a:t>
            </a:r>
            <a:r>
              <a:rPr lang="en-US" sz="15000" b="1" spc="-150" dirty="0" smtClean="0">
                <a:solidFill>
                  <a:srgbClr val="EDB0B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N</a:t>
            </a:r>
            <a:r>
              <a:rPr lang="en-US" sz="15000" b="1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H</a:t>
            </a:r>
            <a:r>
              <a:rPr lang="en-US" sz="15000" b="1" spc="-15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 </a:t>
            </a:r>
            <a:r>
              <a:rPr lang="en-US" sz="150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T</a:t>
            </a:r>
            <a:r>
              <a:rPr lang="en-US" sz="15000" b="1" spc="-15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R</a:t>
            </a:r>
            <a:r>
              <a:rPr lang="en-US" sz="15000" b="1" spc="-15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Ò</a:t>
            </a:r>
            <a:r>
              <a:rPr lang="en-US" sz="15000" b="1" spc="-150" dirty="0" smtClean="0">
                <a:solidFill>
                  <a:srgbClr val="CD85B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N</a:t>
            </a:r>
            <a:endParaRPr lang="en-US" sz="15000" b="1" spc="-15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UTM Cookies" pitchFamily="18" charset="0"/>
            </a:endParaRPr>
          </a:p>
          <a:p>
            <a:pPr algn="ctr"/>
            <a:r>
              <a:rPr lang="en-US" sz="15000" b="1" spc="-150" dirty="0" smtClean="0">
                <a:solidFill>
                  <a:srgbClr val="E5C0C3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Đ</a:t>
            </a:r>
            <a:r>
              <a:rPr lang="en-US" sz="15000" b="1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Ư</a:t>
            </a:r>
            <a:r>
              <a:rPr lang="en-US" sz="15000" b="1" spc="-150" dirty="0" smtClean="0">
                <a:solidFill>
                  <a:srgbClr val="FFFF8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Ờ</a:t>
            </a:r>
            <a:r>
              <a:rPr lang="en-US" sz="15000" b="1" spc="-150" dirty="0" smtClean="0">
                <a:solidFill>
                  <a:srgbClr val="EDB0B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N</a:t>
            </a:r>
            <a:r>
              <a:rPr lang="en-US" sz="15000" b="1" spc="-15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G</a:t>
            </a:r>
            <a:r>
              <a:rPr lang="en-US" sz="15000" b="1" spc="-15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 </a:t>
            </a:r>
            <a:r>
              <a:rPr lang="en-US" sz="150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T</a:t>
            </a:r>
            <a:r>
              <a:rPr lang="en-US" sz="15000" b="1" spc="-15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R</a:t>
            </a:r>
            <a:r>
              <a:rPr lang="en-US" sz="15000" b="1" spc="-15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Ò</a:t>
            </a:r>
            <a:r>
              <a:rPr lang="en-US" sz="15000" b="1" spc="-150" dirty="0" smtClean="0">
                <a:solidFill>
                  <a:srgbClr val="CD85B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Cookies" pitchFamily="18" charset="0"/>
              </a:rPr>
              <a:t>N</a:t>
            </a:r>
            <a:endParaRPr lang="en-US" sz="15000" b="1" spc="-15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UTM Cookies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76600" y="996982"/>
            <a:ext cx="9744786" cy="869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</a:rPr>
              <a:t>Toán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</a:rPr>
              <a:t> –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</a:rPr>
              <a:t>Tiết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</a:rPr>
              <a:t>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0236" y="7007741"/>
            <a:ext cx="9744786" cy="88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</a:rPr>
              <a:t>(</a:t>
            </a:r>
            <a:r>
              <a:rPr lang="en-US" sz="5199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</a:rPr>
              <a:t>Trang</a:t>
            </a:r>
            <a:r>
              <a:rPr lang="en-US" sz="5199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</a:rPr>
              <a:t> 96)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044" y="9290197"/>
            <a:ext cx="9744786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itchFamily="18" charset="0"/>
              </a:rPr>
              <a:t>(</a:t>
            </a:r>
            <a:r>
              <a:rPr lang="en-US" sz="48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itchFamily="18" charset="0"/>
              </a:rPr>
              <a:t>Giảm</a:t>
            </a:r>
            <a:r>
              <a:rPr lang="en-US" sz="4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itchFamily="18" charset="0"/>
              </a:rPr>
              <a:t> </a:t>
            </a:r>
            <a:r>
              <a:rPr lang="en-US" sz="48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itchFamily="18" charset="0"/>
              </a:rPr>
              <a:t>tải</a:t>
            </a:r>
            <a:r>
              <a:rPr lang="en-US" sz="4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itchFamily="18" charset="0"/>
              </a:rPr>
              <a:t> </a:t>
            </a:r>
            <a:r>
              <a:rPr lang="en-US" sz="48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itchFamily="18" charset="0"/>
              </a:rPr>
              <a:t>theo</a:t>
            </a:r>
            <a:r>
              <a:rPr lang="en-US" sz="4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itchFamily="18" charset="0"/>
              </a:rPr>
              <a:t> CV3969)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0047" y="1028700"/>
            <a:ext cx="13502227" cy="68462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843051"/>
            <a:ext cx="6837081" cy="64439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00600" y="4381500"/>
            <a:ext cx="13502227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11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UTM Cookies" pitchFamily="18" charset="0"/>
              </a:rPr>
              <a:t>Cùng</a:t>
            </a:r>
            <a:r>
              <a:rPr lang="en-US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UTM Cookies" pitchFamily="18" charset="0"/>
              </a:rPr>
              <a:t> </a:t>
            </a:r>
            <a:r>
              <a:rPr lang="en-US" sz="11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UTM Cookies" pitchFamily="18" charset="0"/>
              </a:rPr>
              <a:t>vẽ</a:t>
            </a:r>
            <a:r>
              <a:rPr lang="en-US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UTM Cookies" pitchFamily="18" charset="0"/>
              </a:rPr>
              <a:t> </a:t>
            </a:r>
          </a:p>
          <a:p>
            <a:pPr algn="ctr">
              <a:lnSpc>
                <a:spcPts val="12599"/>
              </a:lnSpc>
            </a:pPr>
            <a:r>
              <a:rPr lang="en-US" sz="11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UTM Cookies" pitchFamily="18" charset="0"/>
              </a:rPr>
              <a:t>hình</a:t>
            </a:r>
            <a:r>
              <a:rPr lang="en-US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UTM Cookies" pitchFamily="18" charset="0"/>
              </a:rPr>
              <a:t> </a:t>
            </a:r>
            <a:r>
              <a:rPr lang="en-US" sz="11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UTM Cookies" pitchFamily="18" charset="0"/>
              </a:rPr>
              <a:t>tròn</a:t>
            </a:r>
            <a:r>
              <a:rPr lang="en-US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UTM Cookies" pitchFamily="18" charset="0"/>
              </a:rPr>
              <a:t>!</a:t>
            </a:r>
            <a:endParaRPr lang="en-US" sz="11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reflection blurRad="6350" stA="60000" endA="900" endPos="60000" dist="60007" dir="5400000" sy="-100000" algn="bl" rotWithShape="0"/>
              </a:effectLst>
              <a:latin typeface="UTM Cookies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91200" y="1104900"/>
            <a:ext cx="11506199" cy="870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b="1" dirty="0" err="1" smtClean="0">
                <a:latin typeface="UTM Duepuntozero" pitchFamily="18" charset="0"/>
              </a:rPr>
              <a:t>Người</a:t>
            </a:r>
            <a:r>
              <a:rPr lang="en-US" sz="4800" b="1" dirty="0" smtClean="0">
                <a:latin typeface="UTM Duepuntozero" pitchFamily="18" charset="0"/>
              </a:rPr>
              <a:t> ta </a:t>
            </a:r>
            <a:r>
              <a:rPr lang="en-US" sz="4800" b="1" dirty="0" err="1" smtClean="0">
                <a:latin typeface="UTM Duepuntozero" pitchFamily="18" charset="0"/>
              </a:rPr>
              <a:t>dùng</a:t>
            </a:r>
            <a:r>
              <a:rPr lang="en-US" sz="4800" b="1" dirty="0" smtClean="0">
                <a:latin typeface="UTM Duepuntozero" pitchFamily="18" charset="0"/>
              </a:rPr>
              <a:t> </a:t>
            </a:r>
            <a:r>
              <a:rPr lang="en-US" sz="4800" b="1" dirty="0" err="1" smtClean="0">
                <a:latin typeface="UTM Duepuntozero" pitchFamily="18" charset="0"/>
              </a:rPr>
              <a:t>dụng</a:t>
            </a:r>
            <a:r>
              <a:rPr lang="en-US" sz="4800" b="1" dirty="0" smtClean="0">
                <a:latin typeface="UTM Duepuntozero" pitchFamily="18" charset="0"/>
              </a:rPr>
              <a:t> </a:t>
            </a:r>
            <a:r>
              <a:rPr lang="en-US" sz="4800" b="1" dirty="0" err="1" smtClean="0">
                <a:latin typeface="UTM Duepuntozero" pitchFamily="18" charset="0"/>
              </a:rPr>
              <a:t>cụ</a:t>
            </a:r>
            <a:r>
              <a:rPr lang="en-US" sz="4800" b="1" dirty="0" smtClean="0">
                <a:latin typeface="UTM Duepuntozero" pitchFamily="18" charset="0"/>
              </a:rPr>
              <a:t> </a:t>
            </a:r>
            <a:r>
              <a:rPr lang="en-US" sz="4800" b="1" dirty="0" err="1" smtClean="0">
                <a:latin typeface="UTM Duepuntozero" pitchFamily="18" charset="0"/>
              </a:rPr>
              <a:t>nào</a:t>
            </a:r>
            <a:r>
              <a:rPr lang="en-US" sz="4800" b="1" dirty="0" smtClean="0">
                <a:latin typeface="UTM Duepuntozero" pitchFamily="18" charset="0"/>
              </a:rPr>
              <a:t> </a:t>
            </a:r>
            <a:r>
              <a:rPr lang="en-US" sz="4800" b="1" dirty="0" err="1" smtClean="0">
                <a:latin typeface="UTM Duepuntozero" pitchFamily="18" charset="0"/>
              </a:rPr>
              <a:t>để</a:t>
            </a:r>
            <a:r>
              <a:rPr lang="en-US" sz="4800" b="1" dirty="0" smtClean="0">
                <a:latin typeface="UTM Duepuntozero" pitchFamily="18" charset="0"/>
              </a:rPr>
              <a:t> </a:t>
            </a:r>
            <a:r>
              <a:rPr lang="en-US" sz="4800" b="1" dirty="0" err="1" smtClean="0">
                <a:latin typeface="UTM Duepuntozero" pitchFamily="18" charset="0"/>
              </a:rPr>
              <a:t>vẽ</a:t>
            </a:r>
            <a:r>
              <a:rPr lang="en-US" sz="4800" b="1" dirty="0" smtClean="0">
                <a:latin typeface="UTM Duepuntozero" pitchFamily="18" charset="0"/>
              </a:rPr>
              <a:t> </a:t>
            </a:r>
            <a:r>
              <a:rPr lang="en-US" sz="4800" b="1" dirty="0" err="1" smtClean="0">
                <a:latin typeface="UTM Duepuntozero" pitchFamily="18" charset="0"/>
              </a:rPr>
              <a:t>hình</a:t>
            </a:r>
            <a:r>
              <a:rPr lang="en-US" sz="4800" b="1" dirty="0" smtClean="0">
                <a:latin typeface="UTM Duepuntozero" pitchFamily="18" charset="0"/>
              </a:rPr>
              <a:t> </a:t>
            </a:r>
            <a:r>
              <a:rPr lang="en-US" sz="4800" b="1" dirty="0" err="1" smtClean="0">
                <a:latin typeface="UTM Duepuntozero" pitchFamily="18" charset="0"/>
              </a:rPr>
              <a:t>tròn</a:t>
            </a:r>
            <a:r>
              <a:rPr lang="en-US" sz="4800" b="1" dirty="0" smtClean="0">
                <a:latin typeface="UTM Duepuntozero" pitchFamily="18" charset="0"/>
              </a:rPr>
              <a:t>?</a:t>
            </a:r>
            <a:endParaRPr lang="en-US" sz="4800" b="1" dirty="0">
              <a:latin typeface="UTM Duepuntozero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06690" y="2933700"/>
            <a:ext cx="12628940" cy="88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11500" dirty="0" smtClean="0">
                <a:solidFill>
                  <a:srgbClr val="000000"/>
                </a:solidFill>
                <a:latin typeface="UTM Arruba KT" pitchFamily="18" charset="0"/>
              </a:rPr>
              <a:t>Com pa</a:t>
            </a:r>
            <a:endParaRPr lang="en-US" sz="11500" dirty="0">
              <a:solidFill>
                <a:srgbClr val="000000"/>
              </a:solidFill>
              <a:latin typeface="UTM Arruba KT" pitchFamily="18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91001">
            <a:off x="16630010" y="1187542"/>
            <a:ext cx="1142389" cy="311915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97981" y="147882"/>
            <a:ext cx="5638800" cy="3945360"/>
            <a:chOff x="-97981" y="147882"/>
            <a:chExt cx="5638800" cy="39453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981" y="147882"/>
              <a:ext cx="5638800" cy="3945360"/>
            </a:xfrm>
            <a:prstGeom prst="rect">
              <a:avLst/>
            </a:prstGeom>
          </p:spPr>
        </p:pic>
        <p:sp>
          <p:nvSpPr>
            <p:cNvPr id="11" name="TextBox 7"/>
            <p:cNvSpPr txBox="1"/>
            <p:nvPr/>
          </p:nvSpPr>
          <p:spPr>
            <a:xfrm>
              <a:off x="381000" y="1257300"/>
              <a:ext cx="4572000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000" b="1" i="1" dirty="0" err="1" smtClean="0">
                  <a:latin typeface="UTM Duepuntozero" pitchFamily="18" charset="0"/>
                </a:rPr>
                <a:t>Các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bạn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lưu</a:t>
              </a:r>
              <a:r>
                <a:rPr lang="en-US" sz="4000" b="1" i="1" dirty="0" smtClean="0">
                  <a:latin typeface="UTM Duepuntozero" pitchFamily="18" charset="0"/>
                </a:rPr>
                <a:t> ý </a:t>
              </a:r>
              <a:r>
                <a:rPr lang="en-US" sz="4000" b="1" i="1" dirty="0" err="1" smtClean="0">
                  <a:latin typeface="UTM Duepuntozero" pitchFamily="18" charset="0"/>
                </a:rPr>
                <a:t>cẩn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thận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khi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sử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dụng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đồ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dùng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sắt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nhọn</a:t>
              </a:r>
              <a:r>
                <a:rPr lang="en-US" sz="4000" b="1" i="1" dirty="0" smtClean="0">
                  <a:latin typeface="UTM Duepuntozero" pitchFamily="18" charset="0"/>
                </a:rPr>
                <a:t> </a:t>
              </a:r>
              <a:r>
                <a:rPr lang="en-US" sz="4000" b="1" i="1" dirty="0" err="1" smtClean="0">
                  <a:latin typeface="UTM Duepuntozero" pitchFamily="18" charset="0"/>
                </a:rPr>
                <a:t>như</a:t>
              </a:r>
              <a:r>
                <a:rPr lang="en-US" sz="4000" b="1" i="1" dirty="0" smtClean="0">
                  <a:latin typeface="UTM Duepuntozero" pitchFamily="18" charset="0"/>
                </a:rPr>
                <a:t> com pa </a:t>
              </a:r>
              <a:r>
                <a:rPr lang="en-US" sz="4000" b="1" i="1" dirty="0" err="1" smtClean="0">
                  <a:latin typeface="UTM Duepuntozero" pitchFamily="18" charset="0"/>
                </a:rPr>
                <a:t>nhé</a:t>
              </a:r>
              <a:r>
                <a:rPr lang="en-US" sz="4000" b="1" i="1" dirty="0" smtClean="0">
                  <a:latin typeface="UTM Duepuntozero" pitchFamily="18" charset="0"/>
                </a:rPr>
                <a:t>!</a:t>
              </a:r>
              <a:endParaRPr lang="en-US" sz="4000" b="1" i="1" dirty="0">
                <a:latin typeface="UTM Duepuntozero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1371600" y="1028700"/>
            <a:ext cx="600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1/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Vẽ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UTM Cookies" pitchFamily="18" charset="0"/>
                <a:cs typeface="Times New Roman" pitchFamily="18" charset="0"/>
              </a:rPr>
              <a:t>hình</a:t>
            </a:r>
            <a:r>
              <a:rPr lang="en-US" sz="4800" dirty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UTM Cookies" pitchFamily="18" charset="0"/>
                <a:cs typeface="Times New Roman" pitchFamily="18" charset="0"/>
              </a:rPr>
              <a:t>tròn</a:t>
            </a:r>
            <a:r>
              <a:rPr lang="en-US" sz="4800" dirty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:</a:t>
            </a:r>
            <a:endParaRPr lang="en-US" sz="4800" dirty="0">
              <a:latin typeface="UTM Cookies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2065972"/>
            <a:ext cx="5126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a)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Bán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kính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 3cm;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UTM Cookies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3706" y="2102703"/>
            <a:ext cx="5857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b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)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kính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UTM Cookies" pitchFamily="18" charset="0"/>
                <a:cs typeface="Times New Roman" pitchFamily="18" charset="0"/>
              </a:rPr>
              <a:t> 5cm;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UTM Cookies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3348756"/>
            <a:ext cx="1399642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pa: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305300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0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4800" y="266700"/>
            <a:ext cx="17830800" cy="967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10467875" y="16383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10473118" y="311803"/>
            <a:ext cx="4650395" cy="7308631"/>
            <a:chOff x="1752600" y="120869"/>
            <a:chExt cx="4650395" cy="7308631"/>
          </a:xfrm>
        </p:grpSpPr>
        <p:sp>
          <p:nvSpPr>
            <p:cNvPr id="13" name="Rectangle 12"/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7200" y="429958"/>
            <a:ext cx="5164414" cy="90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3cm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9660" r="8574" b="42282"/>
          <a:stretch/>
        </p:blipFill>
        <p:spPr>
          <a:xfrm>
            <a:off x="228600" y="5721203"/>
            <a:ext cx="7924800" cy="1403497"/>
          </a:xfrm>
          <a:prstGeom prst="rect">
            <a:avLst/>
          </a:prstGeom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57200" y="7164539"/>
            <a:ext cx="4919155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449995" y="2403584"/>
            <a:ext cx="4650395" cy="7308631"/>
            <a:chOff x="1752600" y="120869"/>
            <a:chExt cx="4650395" cy="7308631"/>
          </a:xfrm>
        </p:grpSpPr>
        <p:sp>
          <p:nvSpPr>
            <p:cNvPr id="21" name="Rectangle 20"/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2510986" y="3131110"/>
            <a:ext cx="623889" cy="1174190"/>
            <a:chOff x="14038717" y="1814204"/>
            <a:chExt cx="623889" cy="1174190"/>
          </a:xfrm>
        </p:grpSpPr>
        <p:sp>
          <p:nvSpPr>
            <p:cNvPr id="24" name="TextBox 23"/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9934475" y="7127808"/>
            <a:ext cx="3856364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015930" y="8002369"/>
            <a:ext cx="789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2819213" y="3982134"/>
            <a:ext cx="2285337" cy="913030"/>
            <a:chOff x="6782462" y="5943601"/>
            <a:chExt cx="2285337" cy="913030"/>
          </a:xfrm>
        </p:grpSpPr>
        <p:sp>
          <p:nvSpPr>
            <p:cNvPr id="31" name="Right Brace 30"/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35412" y="6210300"/>
              <a:ext cx="979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H="1">
            <a:off x="12819213" y="39821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3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7 -4.84965E-6 L 0.65217 -0.199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-99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9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4800" y="266700"/>
            <a:ext cx="17830800" cy="967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10467875" y="16383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10473118" y="311803"/>
            <a:ext cx="4650395" cy="7308631"/>
            <a:chOff x="1752600" y="120869"/>
            <a:chExt cx="4650395" cy="7308631"/>
          </a:xfrm>
        </p:grpSpPr>
        <p:sp>
          <p:nvSpPr>
            <p:cNvPr id="13" name="Rectangle 12"/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7200" y="326768"/>
            <a:ext cx="5943473" cy="90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5cm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9660" r="8574" b="42282"/>
          <a:stretch/>
        </p:blipFill>
        <p:spPr>
          <a:xfrm>
            <a:off x="152400" y="5721203"/>
            <a:ext cx="9372600" cy="1403497"/>
          </a:xfrm>
          <a:prstGeom prst="rect">
            <a:avLst/>
          </a:prstGeom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57200" y="7164539"/>
            <a:ext cx="5265404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2,5cm.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449995" y="2403584"/>
            <a:ext cx="4650395" cy="7308631"/>
            <a:chOff x="1752600" y="120869"/>
            <a:chExt cx="4650395" cy="7308631"/>
          </a:xfrm>
        </p:grpSpPr>
        <p:sp>
          <p:nvSpPr>
            <p:cNvPr id="21" name="Rectangle 20"/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2510986" y="3131110"/>
            <a:ext cx="623889" cy="1174190"/>
            <a:chOff x="14038717" y="1814204"/>
            <a:chExt cx="623889" cy="1174190"/>
          </a:xfrm>
        </p:grpSpPr>
        <p:sp>
          <p:nvSpPr>
            <p:cNvPr id="24" name="TextBox 23"/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9934475" y="7127808"/>
            <a:ext cx="3856364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015930" y="8002369"/>
            <a:ext cx="789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pa.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219200" y="1224224"/>
            <a:ext cx="6587881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= 5cm : 2 = 2,5cm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2819213" y="3982134"/>
            <a:ext cx="2285337" cy="913030"/>
            <a:chOff x="6782462" y="5943601"/>
            <a:chExt cx="2285337" cy="913030"/>
          </a:xfrm>
        </p:grpSpPr>
        <p:sp>
          <p:nvSpPr>
            <p:cNvPr id="34" name="Right Brace 33"/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50525" y="6210300"/>
              <a:ext cx="16479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2,5cm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12819213" y="39821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32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7 -4.84965E-6 L 0.65217 -0.199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-99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9" grpId="0"/>
      <p:bldP spid="26" grpId="0"/>
      <p:bldP spid="2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0" y="135122"/>
            <a:ext cx="4428718" cy="3238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1" y="952500"/>
            <a:ext cx="1211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2/ Cho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đoạn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AB = 4cm.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Hãy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vẽ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tròn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tâm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A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tâm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B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đều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bán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UTM Cookies" pitchFamily="18" charset="0"/>
                <a:cs typeface="Times New Roman" pitchFamily="18" charset="0"/>
              </a:rPr>
              <a:t>kính</a:t>
            </a:r>
            <a:r>
              <a:rPr lang="en-US" sz="4800" dirty="0" smtClean="0">
                <a:latin typeface="UTM Cookies" pitchFamily="18" charset="0"/>
                <a:cs typeface="Times New Roman" pitchFamily="18" charset="0"/>
              </a:rPr>
              <a:t> 2cm.</a:t>
            </a:r>
            <a:endParaRPr lang="en-US" sz="4800" dirty="0">
              <a:latin typeface="UTM Cookies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3628727"/>
            <a:ext cx="1525372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pa: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4cm.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2cm.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  <a:buFontTx/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endParaRPr lang="en-US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spcBef>
                <a:spcPts val="1200"/>
              </a:spcBef>
              <a:buAutoNum type="arabicPeriod"/>
            </a:pP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99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4800" y="266700"/>
            <a:ext cx="17830800" cy="967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5400000">
            <a:off x="4454644" y="3545059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4459887" y="2218562"/>
            <a:ext cx="4650395" cy="7308631"/>
            <a:chOff x="1752600" y="120869"/>
            <a:chExt cx="4650395" cy="7308631"/>
          </a:xfrm>
        </p:grpSpPr>
        <p:sp>
          <p:nvSpPr>
            <p:cNvPr id="13" name="Rectangle 12"/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9660" r="8574" b="42282"/>
          <a:stretch/>
        </p:blipFill>
        <p:spPr>
          <a:xfrm>
            <a:off x="5867400" y="5609896"/>
            <a:ext cx="11887200" cy="224469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57774" y="309219"/>
            <a:ext cx="5385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4cm.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19800" y="5038793"/>
            <a:ext cx="978110" cy="1158199"/>
            <a:chOff x="13570683" y="1830195"/>
            <a:chExt cx="978110" cy="1158199"/>
          </a:xfrm>
        </p:grpSpPr>
        <p:sp>
          <p:nvSpPr>
            <p:cNvPr id="32" name="TextBox 31"/>
            <p:cNvSpPr txBox="1"/>
            <p:nvPr/>
          </p:nvSpPr>
          <p:spPr>
            <a:xfrm>
              <a:off x="13570683" y="1830195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01400" y="5076497"/>
            <a:ext cx="890469" cy="1143000"/>
            <a:chOff x="14152531" y="1845394"/>
            <a:chExt cx="890469" cy="1143000"/>
          </a:xfrm>
        </p:grpSpPr>
        <p:sp>
          <p:nvSpPr>
            <p:cNvPr id="35" name="TextBox 34"/>
            <p:cNvSpPr txBox="1"/>
            <p:nvPr/>
          </p:nvSpPr>
          <p:spPr>
            <a:xfrm>
              <a:off x="14481628" y="1845394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6781800" y="5873826"/>
            <a:ext cx="4617731" cy="225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9660" r="8574" b="42282"/>
          <a:stretch/>
        </p:blipFill>
        <p:spPr>
          <a:xfrm>
            <a:off x="177607" y="7353300"/>
            <a:ext cx="11709593" cy="21336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-1219200" y="4235669"/>
            <a:ext cx="4650395" cy="7308631"/>
            <a:chOff x="1752600" y="120869"/>
            <a:chExt cx="4650395" cy="7308631"/>
          </a:xfrm>
        </p:grpSpPr>
        <p:sp>
          <p:nvSpPr>
            <p:cNvPr id="39" name="Rectangle 38"/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sp>
        <p:nvSpPr>
          <p:cNvPr id="41" name="Oval 40"/>
          <p:cNvSpPr/>
          <p:nvPr/>
        </p:nvSpPr>
        <p:spPr>
          <a:xfrm rot="5400000">
            <a:off x="9096276" y="3568512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 rot="16200000">
            <a:off x="9101519" y="2242015"/>
            <a:ext cx="4650395" cy="7308631"/>
            <a:chOff x="1752600" y="120869"/>
            <a:chExt cx="4650395" cy="7308631"/>
          </a:xfrm>
        </p:grpSpPr>
        <p:sp>
          <p:nvSpPr>
            <p:cNvPr id="43" name="Rectangle 42"/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557774" y="918444"/>
            <a:ext cx="5385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2cm.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774" y="1577475"/>
            <a:ext cx="12243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969" y="2287369"/>
            <a:ext cx="11482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81799" y="5915689"/>
            <a:ext cx="2285337" cy="913030"/>
            <a:chOff x="6782462" y="5943601"/>
            <a:chExt cx="2285337" cy="913030"/>
          </a:xfrm>
        </p:grpSpPr>
        <p:sp>
          <p:nvSpPr>
            <p:cNvPr id="8" name="Right Brace 7"/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35412" y="6210300"/>
              <a:ext cx="979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2cm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44663" y="5936954"/>
            <a:ext cx="2285337" cy="913030"/>
            <a:chOff x="6782462" y="5943601"/>
            <a:chExt cx="2285337" cy="913030"/>
          </a:xfrm>
        </p:grpSpPr>
        <p:sp>
          <p:nvSpPr>
            <p:cNvPr id="49" name="Right Brace 48"/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435412" y="6210300"/>
              <a:ext cx="979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2cm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955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5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/>
      <p:bldP spid="41" grpId="0" animBg="1"/>
      <p:bldP spid="4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939852" y="4094757"/>
            <a:ext cx="13348148" cy="6192243"/>
            <a:chOff x="0" y="0"/>
            <a:chExt cx="6250219" cy="28994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50219" cy="2899494"/>
            </a:xfrm>
            <a:custGeom>
              <a:avLst/>
              <a:gdLst/>
              <a:ahLst/>
              <a:cxnLst/>
              <a:rect l="l" t="t" r="r" b="b"/>
              <a:pathLst>
                <a:path w="6250219" h="2899494">
                  <a:moveTo>
                    <a:pt x="0" y="0"/>
                  </a:moveTo>
                  <a:lnTo>
                    <a:pt x="6250219" y="0"/>
                  </a:lnTo>
                  <a:lnTo>
                    <a:pt x="6250219" y="2899494"/>
                  </a:lnTo>
                  <a:lnTo>
                    <a:pt x="0" y="2899494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6612899" cy="539364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410227" y="4747539"/>
            <a:ext cx="12572973" cy="4678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en-US" sz="4400" dirty="0" smtClean="0">
                <a:latin typeface="UTM Arruba KT" pitchFamily="18" charset="0"/>
              </a:rPr>
              <a:t>- </a:t>
            </a:r>
            <a:r>
              <a:rPr lang="en-US" sz="4400" dirty="0" err="1" smtClean="0">
                <a:solidFill>
                  <a:srgbClr val="C00000"/>
                </a:solidFill>
                <a:latin typeface="UTM Arruba KT" pitchFamily="18" charset="0"/>
              </a:rPr>
              <a:t>Cần</a:t>
            </a:r>
            <a:r>
              <a:rPr lang="en-US" sz="4400" dirty="0" smtClean="0">
                <a:solidFill>
                  <a:srgbClr val="C0000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UTM Arruba KT" pitchFamily="18" charset="0"/>
              </a:rPr>
              <a:t>lưu</a:t>
            </a:r>
            <a:r>
              <a:rPr lang="en-US" sz="4400" dirty="0" smtClean="0">
                <a:solidFill>
                  <a:srgbClr val="C00000"/>
                </a:solidFill>
                <a:latin typeface="UTM Arruba KT" pitchFamily="18" charset="0"/>
              </a:rPr>
              <a:t> ý, </a:t>
            </a:r>
            <a:r>
              <a:rPr lang="en-US" sz="4400" dirty="0" err="1" smtClean="0">
                <a:solidFill>
                  <a:srgbClr val="C00000"/>
                </a:solidFill>
                <a:latin typeface="UTM Arruba KT" pitchFamily="18" charset="0"/>
              </a:rPr>
              <a:t>phân</a:t>
            </a:r>
            <a:r>
              <a:rPr lang="en-US" sz="4400" dirty="0" smtClean="0">
                <a:solidFill>
                  <a:srgbClr val="C0000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UTM Arruba KT" pitchFamily="18" charset="0"/>
              </a:rPr>
              <a:t>biệt</a:t>
            </a:r>
            <a:r>
              <a:rPr lang="en-US" sz="4400" dirty="0" smtClean="0">
                <a:solidFill>
                  <a:srgbClr val="C0000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UTM Arruba KT" pitchFamily="18" charset="0"/>
              </a:rPr>
              <a:t>hình</a:t>
            </a:r>
            <a:r>
              <a:rPr lang="en-US" sz="4400" dirty="0" smtClean="0">
                <a:solidFill>
                  <a:srgbClr val="C0000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UTM Arruba KT" pitchFamily="18" charset="0"/>
              </a:rPr>
              <a:t>tròn</a:t>
            </a:r>
            <a:r>
              <a:rPr lang="en-US" sz="4400" dirty="0" smtClean="0">
                <a:solidFill>
                  <a:srgbClr val="C0000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UTM Arruba KT" pitchFamily="18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UTM Arruba KT" pitchFamily="18" charset="0"/>
              </a:rPr>
              <a:t>đường</a:t>
            </a:r>
            <a:r>
              <a:rPr lang="en-US" sz="4400" dirty="0" smtClean="0">
                <a:solidFill>
                  <a:srgbClr val="C0000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UTM Arruba KT" pitchFamily="18" charset="0"/>
              </a:rPr>
              <a:t>tròn</a:t>
            </a:r>
            <a:r>
              <a:rPr lang="en-US" sz="4400" dirty="0" smtClean="0">
                <a:solidFill>
                  <a:srgbClr val="C00000"/>
                </a:solidFill>
                <a:latin typeface="UTM Arruba KT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-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Xác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định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được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các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yếu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tố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của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hình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tròn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: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bán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kính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,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đường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kính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,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mối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liên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hệ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giữa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bán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kính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và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đường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kính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UTM Arruba KT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en-US" sz="4400" dirty="0" smtClean="0">
                <a:solidFill>
                  <a:srgbClr val="002060"/>
                </a:solidFill>
                <a:latin typeface="UTM Arruba KT" pitchFamily="18" charset="0"/>
              </a:rPr>
              <a:t>- </a:t>
            </a:r>
            <a:r>
              <a:rPr lang="en-US" sz="4400" dirty="0" err="1" smtClean="0">
                <a:solidFill>
                  <a:srgbClr val="002060"/>
                </a:solidFill>
                <a:latin typeface="UTM Arruba KT" pitchFamily="18" charset="0"/>
              </a:rPr>
              <a:t>Cách</a:t>
            </a:r>
            <a:r>
              <a:rPr lang="en-US" sz="4400" dirty="0" smtClean="0">
                <a:solidFill>
                  <a:srgbClr val="00206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rruba KT" pitchFamily="18" charset="0"/>
              </a:rPr>
              <a:t>sử</a:t>
            </a:r>
            <a:r>
              <a:rPr lang="en-US" sz="4400" dirty="0" smtClean="0">
                <a:solidFill>
                  <a:srgbClr val="00206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rruba KT" pitchFamily="18" charset="0"/>
              </a:rPr>
              <a:t>dụng</a:t>
            </a:r>
            <a:r>
              <a:rPr lang="en-US" sz="4400" dirty="0" smtClean="0">
                <a:solidFill>
                  <a:srgbClr val="002060"/>
                </a:solidFill>
                <a:latin typeface="UTM Arruba KT" pitchFamily="18" charset="0"/>
              </a:rPr>
              <a:t> com pa </a:t>
            </a:r>
            <a:r>
              <a:rPr lang="en-US" sz="4400" dirty="0" err="1" smtClean="0">
                <a:solidFill>
                  <a:srgbClr val="002060"/>
                </a:solidFill>
                <a:latin typeface="UTM Arruba KT" pitchFamily="18" charset="0"/>
              </a:rPr>
              <a:t>để</a:t>
            </a:r>
            <a:r>
              <a:rPr lang="en-US" sz="4400" dirty="0" smtClean="0">
                <a:solidFill>
                  <a:srgbClr val="00206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rruba KT" pitchFamily="18" charset="0"/>
              </a:rPr>
              <a:t>vẽ</a:t>
            </a:r>
            <a:r>
              <a:rPr lang="en-US" sz="4400" dirty="0" smtClean="0">
                <a:solidFill>
                  <a:srgbClr val="00206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rruba KT" pitchFamily="18" charset="0"/>
              </a:rPr>
              <a:t>hình</a:t>
            </a:r>
            <a:r>
              <a:rPr lang="en-US" sz="4400" dirty="0" smtClean="0">
                <a:solidFill>
                  <a:srgbClr val="002060"/>
                </a:solidFill>
                <a:latin typeface="UTM Arruba KT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rruba KT" pitchFamily="18" charset="0"/>
              </a:rPr>
              <a:t>tròn</a:t>
            </a:r>
            <a:r>
              <a:rPr lang="en-US" sz="4400" dirty="0" smtClean="0">
                <a:solidFill>
                  <a:srgbClr val="002060"/>
                </a:solidFill>
                <a:latin typeface="UTM Arruba KT" pitchFamily="18" charset="0"/>
              </a:rPr>
              <a:t>. </a:t>
            </a:r>
            <a:endParaRPr lang="en-US" sz="4400" dirty="0">
              <a:solidFill>
                <a:srgbClr val="002060"/>
              </a:solidFill>
              <a:latin typeface="UTM Arruba KT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02557" y="1141343"/>
            <a:ext cx="2209800" cy="2209800"/>
          </a:xfrm>
          <a:prstGeom prst="ellipse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63200" y="1141343"/>
            <a:ext cx="2209800" cy="2209800"/>
          </a:xfrm>
          <a:prstGeom prst="ellipse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334999" y="571500"/>
            <a:ext cx="3823301" cy="2590800"/>
            <a:chOff x="12115800" y="6608379"/>
            <a:chExt cx="3823301" cy="2590800"/>
          </a:xfrm>
        </p:grpSpPr>
        <p:sp>
          <p:nvSpPr>
            <p:cNvPr id="15" name="Oval 14"/>
            <p:cNvSpPr/>
            <p:nvPr/>
          </p:nvSpPr>
          <p:spPr>
            <a:xfrm>
              <a:off x="12115800" y="8420100"/>
              <a:ext cx="2667000" cy="77907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4554200" y="6608379"/>
              <a:ext cx="1384901" cy="2590800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>
            <a:endCxn id="13" idx="6"/>
          </p:cNvCxnSpPr>
          <p:nvPr/>
        </p:nvCxnSpPr>
        <p:spPr>
          <a:xfrm>
            <a:off x="11468100" y="2246243"/>
            <a:ext cx="1104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  <a:endCxn id="13" idx="7"/>
          </p:cNvCxnSpPr>
          <p:nvPr/>
        </p:nvCxnSpPr>
        <p:spPr>
          <a:xfrm flipV="1">
            <a:off x="10686818" y="1464961"/>
            <a:ext cx="1562564" cy="15625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1064298" y="1790700"/>
            <a:ext cx="605456" cy="717153"/>
            <a:chOff x="13850881" y="2056373"/>
            <a:chExt cx="605456" cy="717153"/>
          </a:xfrm>
        </p:grpSpPr>
        <p:sp>
          <p:nvSpPr>
            <p:cNvPr id="23" name="TextBox 22"/>
            <p:cNvSpPr txBox="1"/>
            <p:nvPr/>
          </p:nvSpPr>
          <p:spPr>
            <a:xfrm>
              <a:off x="13850881" y="205637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108165" y="2250306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354090"/>
            <a:chOff x="0" y="0"/>
            <a:chExt cx="6186311" cy="2487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87680"/>
            </a:xfrm>
            <a:custGeom>
              <a:avLst/>
              <a:gdLst/>
              <a:ahLst/>
              <a:cxnLst/>
              <a:rect l="l" t="t" r="r" b="b"/>
              <a:pathLst>
                <a:path w="6186311" h="2487680">
                  <a:moveTo>
                    <a:pt x="0" y="0"/>
                  </a:moveTo>
                  <a:lnTo>
                    <a:pt x="6186311" y="0"/>
                  </a:lnTo>
                  <a:lnTo>
                    <a:pt x="6186311" y="2487680"/>
                  </a:lnTo>
                  <a:lnTo>
                    <a:pt x="0" y="248768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3277927"/>
            <a:ext cx="8173846" cy="700907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518345" y="517384"/>
            <a:ext cx="9769655" cy="9769616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-914400" y="723900"/>
            <a:ext cx="127254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ts val="12599"/>
              </a:lnSpc>
            </a:pPr>
            <a:r>
              <a:rPr lang="en-US" sz="13800" b="1" dirty="0" err="1" smtClean="0">
                <a:ln/>
                <a:solidFill>
                  <a:schemeClr val="accent4"/>
                </a:solidFill>
                <a:latin typeface="UTM Cookies" pitchFamily="18" charset="0"/>
              </a:rPr>
              <a:t>Dặn</a:t>
            </a:r>
            <a:r>
              <a:rPr lang="en-US" sz="13800" b="1" dirty="0" smtClean="0">
                <a:ln/>
                <a:solidFill>
                  <a:schemeClr val="accent4"/>
                </a:solidFill>
                <a:latin typeface="UTM Cookies" pitchFamily="18" charset="0"/>
              </a:rPr>
              <a:t> </a:t>
            </a:r>
            <a:r>
              <a:rPr lang="en-US" sz="13800" b="1" dirty="0" err="1" smtClean="0">
                <a:ln/>
                <a:solidFill>
                  <a:schemeClr val="accent4"/>
                </a:solidFill>
                <a:latin typeface="UTM Cookies" pitchFamily="18" charset="0"/>
              </a:rPr>
              <a:t>dò</a:t>
            </a:r>
            <a:endParaRPr lang="en-US" sz="13800" b="1" dirty="0">
              <a:ln/>
              <a:solidFill>
                <a:schemeClr val="accent4"/>
              </a:solidFill>
              <a:latin typeface="UTM Cookies" pitchFamily="18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144000" y="3259872"/>
            <a:ext cx="8398055" cy="4093428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spcBef>
                <a:spcPts val="3000"/>
              </a:spcBef>
            </a:pPr>
            <a:r>
              <a:rPr lang="en-US" sz="5400" b="1" dirty="0" smtClean="0">
                <a:ln/>
                <a:latin typeface="UTM Silk Script" pitchFamily="18" charset="0"/>
              </a:rPr>
              <a:t>- </a:t>
            </a:r>
            <a:r>
              <a:rPr lang="en-US" sz="5400" b="1" dirty="0" err="1" smtClean="0">
                <a:ln/>
                <a:latin typeface="UTM Silk Script" pitchFamily="18" charset="0"/>
              </a:rPr>
              <a:t>Xem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lại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các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nội</a:t>
            </a:r>
            <a:r>
              <a:rPr lang="en-US" sz="5400" b="1" dirty="0" smtClean="0">
                <a:ln/>
                <a:latin typeface="UTM Silk Script" pitchFamily="18" charset="0"/>
              </a:rPr>
              <a:t> dung </a:t>
            </a:r>
            <a:r>
              <a:rPr lang="en-US" sz="5400" b="1" dirty="0" err="1" smtClean="0">
                <a:ln/>
                <a:latin typeface="UTM Silk Script" pitchFamily="18" charset="0"/>
              </a:rPr>
              <a:t>liên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quan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đến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hình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tròn</a:t>
            </a:r>
            <a:r>
              <a:rPr lang="en-US" sz="5400" b="1" dirty="0" smtClean="0">
                <a:ln/>
                <a:latin typeface="UTM Silk Script" pitchFamily="18" charset="0"/>
              </a:rPr>
              <a:t>, </a:t>
            </a:r>
            <a:r>
              <a:rPr lang="en-US" sz="5400" b="1" dirty="0" err="1" smtClean="0">
                <a:ln/>
                <a:latin typeface="UTM Silk Script" pitchFamily="18" charset="0"/>
              </a:rPr>
              <a:t>đường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tròn</a:t>
            </a:r>
            <a:r>
              <a:rPr lang="en-US" sz="5400" b="1" dirty="0" smtClean="0">
                <a:ln/>
                <a:latin typeface="UTM Silk Script" pitchFamily="18" charset="0"/>
              </a:rPr>
              <a:t>.</a:t>
            </a:r>
          </a:p>
          <a:p>
            <a:pPr algn="just">
              <a:spcBef>
                <a:spcPts val="3000"/>
              </a:spcBef>
            </a:pPr>
            <a:r>
              <a:rPr lang="en-US" sz="5400" b="1" dirty="0" smtClean="0">
                <a:ln/>
                <a:latin typeface="UTM Silk Script" pitchFamily="18" charset="0"/>
              </a:rPr>
              <a:t>- </a:t>
            </a:r>
            <a:r>
              <a:rPr lang="en-US" sz="5400" b="1" dirty="0" err="1" smtClean="0">
                <a:ln/>
                <a:latin typeface="UTM Silk Script" pitchFamily="18" charset="0"/>
              </a:rPr>
              <a:t>Rèn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vẽ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hình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tròn</a:t>
            </a:r>
            <a:r>
              <a:rPr lang="en-US" sz="5400" b="1" dirty="0" smtClean="0">
                <a:ln/>
                <a:latin typeface="UTM Silk Script" pitchFamily="18" charset="0"/>
              </a:rPr>
              <a:t>.</a:t>
            </a:r>
          </a:p>
          <a:p>
            <a:pPr algn="just">
              <a:spcBef>
                <a:spcPts val="3000"/>
              </a:spcBef>
            </a:pPr>
            <a:r>
              <a:rPr lang="en-US" sz="5400" b="1" dirty="0" smtClean="0">
                <a:ln/>
                <a:latin typeface="UTM Silk Script" pitchFamily="18" charset="0"/>
              </a:rPr>
              <a:t>- </a:t>
            </a:r>
            <a:r>
              <a:rPr lang="en-US" sz="5400" b="1" dirty="0" err="1" smtClean="0">
                <a:ln/>
                <a:latin typeface="UTM Silk Script" pitchFamily="18" charset="0"/>
              </a:rPr>
              <a:t>Xem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trước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bài</a:t>
            </a:r>
            <a:r>
              <a:rPr lang="en-US" sz="5400" b="1" dirty="0" smtClean="0">
                <a:ln/>
                <a:latin typeface="UTM Silk Script" pitchFamily="18" charset="0"/>
              </a:rPr>
              <a:t> “Chu vi </a:t>
            </a:r>
            <a:r>
              <a:rPr lang="en-US" sz="5400" b="1" dirty="0" err="1" smtClean="0">
                <a:ln/>
                <a:latin typeface="UTM Silk Script" pitchFamily="18" charset="0"/>
              </a:rPr>
              <a:t>hình</a:t>
            </a:r>
            <a:r>
              <a:rPr lang="en-US" sz="5400" b="1" dirty="0" smtClean="0">
                <a:ln/>
                <a:latin typeface="UTM Silk Script" pitchFamily="18" charset="0"/>
              </a:rPr>
              <a:t> </a:t>
            </a:r>
            <a:r>
              <a:rPr lang="en-US" sz="5400" b="1" dirty="0" err="1" smtClean="0">
                <a:ln/>
                <a:latin typeface="UTM Silk Script" pitchFamily="18" charset="0"/>
              </a:rPr>
              <a:t>tròn</a:t>
            </a:r>
            <a:r>
              <a:rPr lang="en-US" sz="5400" b="1" dirty="0" smtClean="0">
                <a:ln/>
                <a:latin typeface="UTM Silk Script" pitchFamily="18" charset="0"/>
              </a:rPr>
              <a:t>”.</a:t>
            </a:r>
            <a:endParaRPr lang="en-US" sz="5400" b="1" dirty="0">
              <a:ln/>
              <a:latin typeface="UTM Silk Script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16753" y="-1938630"/>
            <a:ext cx="13959306" cy="10492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220044" y="-281414"/>
            <a:ext cx="15673592" cy="1178131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77954" y="2911936"/>
            <a:ext cx="5310046" cy="73750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94114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13707" y="2057400"/>
            <a:ext cx="12854191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38"/>
              </a:lnSpc>
            </a:pPr>
            <a:r>
              <a:rPr lang="en-US" sz="9000" dirty="0">
                <a:ln>
                  <a:solidFill>
                    <a:srgbClr val="FFFFD2"/>
                  </a:solidFill>
                </a:ln>
                <a:solidFill>
                  <a:schemeClr val="accent4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oudy Stout" panose="0202090407030B020401" pitchFamily="18" charset="0"/>
              </a:rPr>
              <a:t>THANKS</a:t>
            </a:r>
          </a:p>
          <a:p>
            <a:pPr algn="ctr">
              <a:lnSpc>
                <a:spcPts val="18338"/>
              </a:lnSpc>
            </a:pPr>
            <a:r>
              <a:rPr lang="en-US" sz="9000" dirty="0" smtClean="0">
                <a:ln>
                  <a:solidFill>
                    <a:srgbClr val="FFFFD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oudy Stout" panose="0202090407030B020401" pitchFamily="18" charset="0"/>
              </a:rPr>
              <a:t>you</a:t>
            </a:r>
            <a:r>
              <a:rPr lang="en-US" sz="9000" dirty="0" smtClean="0">
                <a:ln>
                  <a:solidFill>
                    <a:srgbClr val="FFFFD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oudy Stout" panose="0202090407030B020401" pitchFamily="18" charset="0"/>
              </a:rPr>
              <a:t>!</a:t>
            </a:r>
            <a:endParaRPr lang="en-US" sz="9000" dirty="0">
              <a:ln>
                <a:solidFill>
                  <a:srgbClr val="FFFFD2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Goudy Stout" panose="0202090407030B020401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00300"/>
            <a:ext cx="6400800" cy="6342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1015409"/>
            <a:ext cx="4552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UTM Cookies" pitchFamily="18" charset="0"/>
                <a:cs typeface="Times New Roman" pitchFamily="18" charset="0"/>
              </a:rPr>
              <a:t>3/ </a:t>
            </a:r>
            <a:r>
              <a:rPr lang="en-US" sz="4400" dirty="0" err="1" smtClean="0">
                <a:latin typeface="UTM Cookies" pitchFamily="18" charset="0"/>
                <a:cs typeface="Times New Roman" pitchFamily="18" charset="0"/>
              </a:rPr>
              <a:t>Vẽ</a:t>
            </a:r>
            <a:r>
              <a:rPr lang="en-US" sz="44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UTM Cookies" pitchFamily="18" charset="0"/>
                <a:cs typeface="Times New Roman" pitchFamily="18" charset="0"/>
              </a:rPr>
              <a:t>theo</a:t>
            </a:r>
            <a:r>
              <a:rPr lang="en-US" sz="4400" dirty="0" smtClean="0">
                <a:latin typeface="UTM Cookies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UTM Cookies" pitchFamily="18" charset="0"/>
                <a:cs typeface="Times New Roman" pitchFamily="18" charset="0"/>
              </a:rPr>
              <a:t>mẫu</a:t>
            </a:r>
            <a:r>
              <a:rPr lang="en-US" sz="4400" dirty="0" smtClean="0">
                <a:latin typeface="UTM Cookies" pitchFamily="18" charset="0"/>
                <a:cs typeface="Times New Roman" pitchFamily="18" charset="0"/>
              </a:rPr>
              <a:t>:</a:t>
            </a:r>
            <a:endParaRPr lang="en-US" sz="4400" dirty="0">
              <a:latin typeface="UTM Cookies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7200" y="1409700"/>
            <a:ext cx="922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ô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  <a:buFontTx/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ô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33112" y="6172200"/>
            <a:ext cx="4472609" cy="4114800"/>
          </a:xfrm>
          <a:prstGeom prst="rect">
            <a:avLst/>
          </a:prstGeom>
        </p:spPr>
      </p:pic>
      <p:sp>
        <p:nvSpPr>
          <p:cNvPr id="14" name="Arc 5"/>
          <p:cNvSpPr>
            <a:spLocks/>
          </p:cNvSpPr>
          <p:nvPr/>
        </p:nvSpPr>
        <p:spPr bwMode="auto">
          <a:xfrm rot="10800000">
            <a:off x="1954160" y="5495227"/>
            <a:ext cx="2541640" cy="1324671"/>
          </a:xfrm>
          <a:custGeom>
            <a:avLst/>
            <a:gdLst>
              <a:gd name="T0" fmla="*/ 0 w 43070"/>
              <a:gd name="T1" fmla="*/ 2147483646 h 21600"/>
              <a:gd name="T2" fmla="*/ 2147483646 w 43070"/>
              <a:gd name="T3" fmla="*/ 2147483646 h 21600"/>
              <a:gd name="T4" fmla="*/ 2147483646 w 43070"/>
              <a:gd name="T5" fmla="*/ 2147483646 h 21600"/>
              <a:gd name="T6" fmla="*/ 0 60000 65536"/>
              <a:gd name="T7" fmla="*/ 0 60000 65536"/>
              <a:gd name="T8" fmla="*/ 0 60000 65536"/>
              <a:gd name="T9" fmla="*/ 0 w 43070"/>
              <a:gd name="T10" fmla="*/ 0 h 21600"/>
              <a:gd name="T11" fmla="*/ 43070 w 430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70" h="21600" fill="none" extrusionOk="0">
                <a:moveTo>
                  <a:pt x="0" y="20187"/>
                </a:moveTo>
                <a:cubicBezTo>
                  <a:pt x="744" y="8830"/>
                  <a:pt x="10173" y="-1"/>
                  <a:pt x="21554" y="0"/>
                </a:cubicBezTo>
                <a:cubicBezTo>
                  <a:pt x="32746" y="0"/>
                  <a:pt x="42085" y="8550"/>
                  <a:pt x="43070" y="19699"/>
                </a:cubicBezTo>
              </a:path>
              <a:path w="43070" h="21600" stroke="0" extrusionOk="0">
                <a:moveTo>
                  <a:pt x="0" y="20187"/>
                </a:moveTo>
                <a:cubicBezTo>
                  <a:pt x="744" y="8830"/>
                  <a:pt x="10173" y="-1"/>
                  <a:pt x="21554" y="0"/>
                </a:cubicBezTo>
                <a:cubicBezTo>
                  <a:pt x="32746" y="0"/>
                  <a:pt x="42085" y="8550"/>
                  <a:pt x="43070" y="19699"/>
                </a:cubicBezTo>
                <a:lnTo>
                  <a:pt x="21554" y="21600"/>
                </a:lnTo>
                <a:lnTo>
                  <a:pt x="0" y="20187"/>
                </a:lnTo>
                <a:close/>
              </a:path>
            </a:pathLst>
          </a:cu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en-US"/>
          </a:p>
        </p:txBody>
      </p:sp>
      <p:sp>
        <p:nvSpPr>
          <p:cNvPr id="17" name="Arc 5"/>
          <p:cNvSpPr>
            <a:spLocks/>
          </p:cNvSpPr>
          <p:nvPr/>
        </p:nvSpPr>
        <p:spPr bwMode="auto">
          <a:xfrm rot="10800000" flipV="1">
            <a:off x="4495800" y="4352228"/>
            <a:ext cx="2541640" cy="1400871"/>
          </a:xfrm>
          <a:custGeom>
            <a:avLst/>
            <a:gdLst>
              <a:gd name="T0" fmla="*/ 0 w 43070"/>
              <a:gd name="T1" fmla="*/ 2147483646 h 21600"/>
              <a:gd name="T2" fmla="*/ 2147483646 w 43070"/>
              <a:gd name="T3" fmla="*/ 2147483646 h 21600"/>
              <a:gd name="T4" fmla="*/ 2147483646 w 43070"/>
              <a:gd name="T5" fmla="*/ 2147483646 h 21600"/>
              <a:gd name="T6" fmla="*/ 0 60000 65536"/>
              <a:gd name="T7" fmla="*/ 0 60000 65536"/>
              <a:gd name="T8" fmla="*/ 0 60000 65536"/>
              <a:gd name="T9" fmla="*/ 0 w 43070"/>
              <a:gd name="T10" fmla="*/ 0 h 21600"/>
              <a:gd name="T11" fmla="*/ 43070 w 430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70" h="21600" fill="none" extrusionOk="0">
                <a:moveTo>
                  <a:pt x="0" y="20187"/>
                </a:moveTo>
                <a:cubicBezTo>
                  <a:pt x="744" y="8830"/>
                  <a:pt x="10173" y="-1"/>
                  <a:pt x="21554" y="0"/>
                </a:cubicBezTo>
                <a:cubicBezTo>
                  <a:pt x="32746" y="0"/>
                  <a:pt x="42085" y="8550"/>
                  <a:pt x="43070" y="19699"/>
                </a:cubicBezTo>
              </a:path>
              <a:path w="43070" h="21600" stroke="0" extrusionOk="0">
                <a:moveTo>
                  <a:pt x="0" y="20187"/>
                </a:moveTo>
                <a:cubicBezTo>
                  <a:pt x="744" y="8830"/>
                  <a:pt x="10173" y="-1"/>
                  <a:pt x="21554" y="0"/>
                </a:cubicBezTo>
                <a:cubicBezTo>
                  <a:pt x="32746" y="0"/>
                  <a:pt x="42085" y="8550"/>
                  <a:pt x="43070" y="19699"/>
                </a:cubicBezTo>
                <a:lnTo>
                  <a:pt x="21554" y="21600"/>
                </a:lnTo>
                <a:lnTo>
                  <a:pt x="0" y="20187"/>
                </a:lnTo>
                <a:close/>
              </a:path>
            </a:pathLst>
          </a:cu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en-US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1936446" y="3009900"/>
            <a:ext cx="5100994" cy="5105400"/>
          </a:xfrm>
          <a:prstGeom prst="ellips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60454" y="4851112"/>
            <a:ext cx="626939" cy="1054388"/>
            <a:chOff x="13921854" y="1934006"/>
            <a:chExt cx="626939" cy="1054388"/>
          </a:xfrm>
        </p:grpSpPr>
        <p:sp>
          <p:nvSpPr>
            <p:cNvPr id="20" name="TextBox 19"/>
            <p:cNvSpPr txBox="1"/>
            <p:nvPr/>
          </p:nvSpPr>
          <p:spPr>
            <a:xfrm>
              <a:off x="13921854" y="1934006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02061" y="4851998"/>
            <a:ext cx="626939" cy="1054388"/>
            <a:chOff x="13921854" y="1934006"/>
            <a:chExt cx="626939" cy="1054388"/>
          </a:xfrm>
        </p:grpSpPr>
        <p:sp>
          <p:nvSpPr>
            <p:cNvPr id="23" name="TextBox 22"/>
            <p:cNvSpPr txBox="1"/>
            <p:nvPr/>
          </p:nvSpPr>
          <p:spPr>
            <a:xfrm>
              <a:off x="13921854" y="1934006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4677" y="4851111"/>
            <a:ext cx="763959" cy="1054389"/>
            <a:chOff x="14152531" y="1934005"/>
            <a:chExt cx="763959" cy="1054389"/>
          </a:xfrm>
        </p:grpSpPr>
        <p:sp>
          <p:nvSpPr>
            <p:cNvPr id="26" name="TextBox 25"/>
            <p:cNvSpPr txBox="1"/>
            <p:nvPr/>
          </p:nvSpPr>
          <p:spPr>
            <a:xfrm>
              <a:off x="14457710" y="1934005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869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uiExpand="1" build="p"/>
      <p:bldP spid="14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2293269"/>
            <a:ext cx="5865400" cy="799373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034747" y="3816201"/>
            <a:ext cx="7738653" cy="2078849"/>
            <a:chOff x="0" y="0"/>
            <a:chExt cx="10318203" cy="277179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22714" cy="2552169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989404" y="15743"/>
              <a:ext cx="8328799" cy="2756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42"/>
                </a:lnSpc>
              </a:pPr>
              <a:r>
                <a:rPr lang="vi-VN" sz="4400" dirty="0">
                  <a:solidFill>
                    <a:schemeClr val="accent4">
                      <a:lumMod val="50000"/>
                    </a:schemeClr>
                  </a:solidFill>
                  <a:latin typeface="UTM Arruba KT" pitchFamily="18" charset="0"/>
                </a:rPr>
                <a:t>Nhận biết được hình tròn, đường tròn và các yếu tố của hình tròn.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34747" y="6743700"/>
            <a:ext cx="7738653" cy="1914127"/>
            <a:chOff x="0" y="0"/>
            <a:chExt cx="10318204" cy="255216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22714" cy="2552169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989405" y="673065"/>
              <a:ext cx="8328799" cy="183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5442"/>
                </a:lnSpc>
                <a:defRPr sz="4000">
                  <a:solidFill>
                    <a:srgbClr val="CD85BA"/>
                  </a:solidFill>
                  <a:latin typeface="Old English Text MT" panose="03040902040508030806" pitchFamily="66" charset="0"/>
                </a:defRPr>
              </a:lvl1pPr>
            </a:lstStyle>
            <a:p>
              <a:pPr algn="l"/>
              <a:r>
                <a:rPr lang="vi-VN" sz="4400" dirty="0">
                  <a:solidFill>
                    <a:schemeClr val="accent4">
                      <a:lumMod val="50000"/>
                    </a:schemeClr>
                  </a:solidFill>
                  <a:latin typeface="UTM Arruba KT" pitchFamily="18" charset="0"/>
                </a:rPr>
                <a:t>Biết sử dụng compa để vẽ hình tròn.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780383" y="1709776"/>
            <a:ext cx="8872546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8"/>
              </a:lnSpc>
            </a:pPr>
            <a:r>
              <a:rPr lang="en-US" sz="9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avie" panose="04040805050809020602" pitchFamily="82" charset="0"/>
              </a:rPr>
              <a:t>Mục</a:t>
            </a:r>
            <a:r>
              <a:rPr lang="en-U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n-US" sz="9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avie" panose="04040805050809020602" pitchFamily="82" charset="0"/>
              </a:rPr>
              <a:t>tiêu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-95250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 Arruba KT" pitchFamily="18" charset="0"/>
              </a:rPr>
              <a:t>ddd</a:t>
            </a:r>
            <a:endParaRPr lang="en-US" dirty="0">
              <a:latin typeface="UTM Arruba KT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2470" y="187609"/>
            <a:ext cx="10439501" cy="10287000"/>
            <a:chOff x="0" y="0"/>
            <a:chExt cx="4111204" cy="40511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1204" cy="4051148"/>
            </a:xfrm>
            <a:custGeom>
              <a:avLst/>
              <a:gdLst/>
              <a:ahLst/>
              <a:cxnLst/>
              <a:rect l="l" t="t" r="r" b="b"/>
              <a:pathLst>
                <a:path w="4111204" h="4051148">
                  <a:moveTo>
                    <a:pt x="0" y="0"/>
                  </a:moveTo>
                  <a:lnTo>
                    <a:pt x="4111204" y="0"/>
                  </a:lnTo>
                  <a:lnTo>
                    <a:pt x="4111204" y="4051148"/>
                  </a:lnTo>
                  <a:lnTo>
                    <a:pt x="0" y="4051148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144144"/>
            <a:ext cx="7602352" cy="4076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400" y="1104900"/>
            <a:ext cx="6858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 smtClean="0">
                <a:latin typeface="UTM Silk Script" pitchFamily="18" charset="0"/>
              </a:rPr>
              <a:t>Mẹ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nhờ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mình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phân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loại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các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đồ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dùng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sau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thành</a:t>
            </a:r>
            <a:r>
              <a:rPr lang="en-US" sz="4400" dirty="0" smtClean="0">
                <a:latin typeface="UTM Silk Script" pitchFamily="18" charset="0"/>
              </a:rPr>
              <a:t> 2 </a:t>
            </a:r>
            <a:r>
              <a:rPr lang="en-US" sz="4400" dirty="0" err="1" smtClean="0">
                <a:latin typeface="UTM Silk Script" pitchFamily="18" charset="0"/>
              </a:rPr>
              <a:t>nhóm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rồi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hẵn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đi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dự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tiệc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cùng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các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bạn</a:t>
            </a:r>
            <a:r>
              <a:rPr lang="en-US" sz="4400" dirty="0" smtClean="0">
                <a:latin typeface="UTM Silk Script" pitchFamily="18" charset="0"/>
              </a:rPr>
              <a:t>. </a:t>
            </a:r>
            <a:r>
              <a:rPr lang="en-US" sz="4400" dirty="0" err="1" smtClean="0">
                <a:latin typeface="UTM Silk Script" pitchFamily="18" charset="0"/>
              </a:rPr>
              <a:t>Bạn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giúp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mình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nhé</a:t>
            </a:r>
            <a:r>
              <a:rPr lang="en-US" sz="4400" dirty="0" smtClean="0">
                <a:latin typeface="UTM Silk Script" pitchFamily="18" charset="0"/>
              </a:rPr>
              <a:t>!</a:t>
            </a:r>
            <a:endParaRPr lang="en-US" sz="4400" dirty="0">
              <a:latin typeface="UTM Silk Script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465251" y="3514457"/>
            <a:ext cx="4894438" cy="7251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7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39" y="1304656"/>
            <a:ext cx="4419601" cy="441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709" y="800100"/>
            <a:ext cx="3154662" cy="3154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040" y="2003371"/>
            <a:ext cx="3327738" cy="332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962" l="9848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317" y="4220843"/>
            <a:ext cx="4462041" cy="446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15744" r="7485" b="15343"/>
          <a:stretch/>
        </p:blipFill>
        <p:spPr>
          <a:xfrm>
            <a:off x="10346388" y="4563933"/>
            <a:ext cx="4234642" cy="37758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067800" y="1187302"/>
            <a:ext cx="9220200" cy="9105900"/>
          </a:xfrm>
          <a:prstGeom prst="rect">
            <a:avLst/>
          </a:prstGeom>
          <a:solidFill>
            <a:srgbClr val="FFFF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1181100"/>
            <a:ext cx="9067800" cy="9105900"/>
          </a:xfrm>
          <a:prstGeom prst="rect">
            <a:avLst/>
          </a:prstGeom>
          <a:solidFill>
            <a:srgbClr val="E5C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5724" y="6667500"/>
            <a:ext cx="18078451" cy="34826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40970" y="133350"/>
            <a:ext cx="14037230" cy="9438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5"/>
          <p:cNvSpPr txBox="1"/>
          <p:nvPr/>
        </p:nvSpPr>
        <p:spPr>
          <a:xfrm>
            <a:off x="1112875" y="266700"/>
            <a:ext cx="1580352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6637338" algn="l"/>
              </a:tabLst>
            </a:pP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loại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thành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2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dạng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uepuntozero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uepuntozero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1329069"/>
            <a:ext cx="1912474" cy="19124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30" y="8528254"/>
            <a:ext cx="1583770" cy="158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84500" l="15125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17900" r="10533" b="13031"/>
          <a:stretch/>
        </p:blipFill>
        <p:spPr>
          <a:xfrm>
            <a:off x="10520609" y="6745380"/>
            <a:ext cx="1752600" cy="154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182" l="0" r="100000">
                        <a14:backgroundMark x1="28788" y1="30051" x2="56566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628993"/>
            <a:ext cx="1365491" cy="136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301922"/>
            <a:ext cx="3337520" cy="250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97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98" y="6785762"/>
            <a:ext cx="201930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962" l="9848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47" y="6716107"/>
            <a:ext cx="2383447" cy="238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13050959" y="1447800"/>
            <a:ext cx="1854200" cy="1854200"/>
          </a:xfrm>
          <a:prstGeom prst="ellipse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936613">
            <a:off x="14936789" y="194670"/>
            <a:ext cx="3227358" cy="3061956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663387" flipH="1">
            <a:off x="36351" y="194669"/>
            <a:ext cx="3227358" cy="306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897" y="6984568"/>
            <a:ext cx="1846523" cy="18465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4" y="8411520"/>
            <a:ext cx="1236361" cy="12363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15744" r="7485" b="15343"/>
          <a:stretch/>
        </p:blipFill>
        <p:spPr>
          <a:xfrm>
            <a:off x="11912719" y="8082178"/>
            <a:ext cx="2276479" cy="20298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66" y="8292237"/>
            <a:ext cx="1759443" cy="17594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250" b="92813" l="5625" r="92500">
                        <a14:foregroundMark x1="10625" y1="21875" x2="14688" y2="31875"/>
                        <a14:foregroundMark x1="10938" y1="20000" x2="24375" y2="9688"/>
                        <a14:foregroundMark x1="25313" y1="42500" x2="34688" y2="65000"/>
                        <a14:foregroundMark x1="44063" y1="64688" x2="56250" y2="83125"/>
                        <a14:foregroundMark x1="40000" y1="78750" x2="53438" y2="86563"/>
                        <a14:foregroundMark x1="42813" y1="85938" x2="53750" y2="88125"/>
                        <a14:foregroundMark x1="49688" y1="87813" x2="67188" y2="82813"/>
                        <a14:foregroundMark x1="64688" y1="78125" x2="75938" y2="62813"/>
                        <a14:foregroundMark x1="80000" y1="65625" x2="90938" y2="57500"/>
                        <a14:foregroundMark x1="87813" y1="56250" x2="85938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349" y="7466942"/>
            <a:ext cx="2324101" cy="23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6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042E-7 L -0.09662 -0.3498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5" y="-175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-1.84271E-6 L -0.12856 -0.3315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-165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6207E-6 L -0.03125 -0.3247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62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-1.85042E-7 L -0.39002 -0.4831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-24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94123E-7 L -0.2125 -0.4053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02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7.40398E-7 L 0.64957 -0.4946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4" y="-247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04086E-6 L 0.5585 -0.3975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25" y="-198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44E-6 2.00524E-7 L -0.46676 -0.324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42" y="-162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1.58723E-6 L 0.22665 -0.3183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59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2.51349E-6 L -0.2928 -0.3765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4" y="-188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5.18279E-7 L -0.1579 -0.3452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-172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" grpId="0"/>
      <p:bldP spid="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69023" y="514350"/>
            <a:ext cx="8229600" cy="9258300"/>
            <a:chOff x="0" y="0"/>
            <a:chExt cx="3093156" cy="3479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0" y="3046116"/>
            <a:ext cx="6290518" cy="7240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9657" y="624662"/>
            <a:ext cx="9137362" cy="4899837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8153400" y="2369007"/>
            <a:ext cx="698881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 smtClean="0">
                <a:latin typeface="UTM Silk Script" pitchFamily="18" charset="0"/>
              </a:rPr>
              <a:t>Bạn</a:t>
            </a:r>
            <a:r>
              <a:rPr lang="en-US" sz="5400" dirty="0" smtClean="0">
                <a:latin typeface="UTM Silk Script" pitchFamily="18" charset="0"/>
              </a:rPr>
              <a:t> </a:t>
            </a:r>
            <a:r>
              <a:rPr lang="en-US" sz="5400" dirty="0" err="1" smtClean="0">
                <a:latin typeface="UTM Silk Script" pitchFamily="18" charset="0"/>
              </a:rPr>
              <a:t>thấy</a:t>
            </a:r>
            <a:r>
              <a:rPr lang="en-US" sz="5400" dirty="0" smtClean="0">
                <a:latin typeface="UTM Silk Script" pitchFamily="18" charset="0"/>
              </a:rPr>
              <a:t> </a:t>
            </a:r>
            <a:r>
              <a:rPr lang="en-US" sz="5400" dirty="0" err="1" smtClean="0">
                <a:latin typeface="UTM Silk Script" pitchFamily="18" charset="0"/>
              </a:rPr>
              <a:t>hai</a:t>
            </a:r>
            <a:r>
              <a:rPr lang="en-US" sz="5400" dirty="0" smtClean="0">
                <a:latin typeface="UTM Silk Script" pitchFamily="18" charset="0"/>
              </a:rPr>
              <a:t> </a:t>
            </a:r>
            <a:r>
              <a:rPr lang="en-US" sz="5400" dirty="0" err="1" smtClean="0">
                <a:latin typeface="UTM Silk Script" pitchFamily="18" charset="0"/>
              </a:rPr>
              <a:t>dạng</a:t>
            </a:r>
            <a:r>
              <a:rPr lang="en-US" sz="5400" dirty="0" smtClean="0">
                <a:latin typeface="UTM Silk Script" pitchFamily="18" charset="0"/>
              </a:rPr>
              <a:t> </a:t>
            </a:r>
            <a:r>
              <a:rPr lang="en-US" sz="5400" dirty="0" err="1" smtClean="0">
                <a:latin typeface="UTM Silk Script" pitchFamily="18" charset="0"/>
              </a:rPr>
              <a:t>hình</a:t>
            </a:r>
            <a:r>
              <a:rPr lang="en-US" sz="5400" dirty="0" smtClean="0">
                <a:latin typeface="UTM Silk Script" pitchFamily="18" charset="0"/>
              </a:rPr>
              <a:t> </a:t>
            </a:r>
            <a:r>
              <a:rPr lang="en-US" sz="5400" dirty="0" err="1" smtClean="0">
                <a:latin typeface="UTM Silk Script" pitchFamily="18" charset="0"/>
              </a:rPr>
              <a:t>trên</a:t>
            </a:r>
            <a:r>
              <a:rPr lang="en-US" sz="5400" dirty="0" smtClean="0">
                <a:latin typeface="UTM Silk Script" pitchFamily="18" charset="0"/>
              </a:rPr>
              <a:t> </a:t>
            </a:r>
            <a:r>
              <a:rPr lang="en-US" sz="5400" dirty="0" err="1" smtClean="0">
                <a:latin typeface="UTM Silk Script" pitchFamily="18" charset="0"/>
              </a:rPr>
              <a:t>giống</a:t>
            </a:r>
            <a:r>
              <a:rPr lang="en-US" sz="5400" dirty="0" smtClean="0">
                <a:latin typeface="UTM Silk Script" pitchFamily="18" charset="0"/>
              </a:rPr>
              <a:t> hay </a:t>
            </a:r>
            <a:r>
              <a:rPr lang="en-US" sz="5400" dirty="0" err="1" smtClean="0">
                <a:latin typeface="UTM Silk Script" pitchFamily="18" charset="0"/>
              </a:rPr>
              <a:t>khác</a:t>
            </a:r>
            <a:r>
              <a:rPr lang="en-US" sz="5400" dirty="0" smtClean="0">
                <a:latin typeface="UTM Silk Script" pitchFamily="18" charset="0"/>
              </a:rPr>
              <a:t> </a:t>
            </a:r>
            <a:r>
              <a:rPr lang="en-US" sz="5400" dirty="0" err="1" smtClean="0">
                <a:latin typeface="UTM Silk Script" pitchFamily="18" charset="0"/>
              </a:rPr>
              <a:t>nhau</a:t>
            </a:r>
            <a:r>
              <a:rPr lang="en-US" sz="5400" dirty="0" smtClean="0">
                <a:latin typeface="UTM Silk Script" pitchFamily="18" charset="0"/>
              </a:rPr>
              <a:t>?</a:t>
            </a:r>
            <a:endParaRPr lang="en-US" sz="5400" dirty="0">
              <a:latin typeface="UTM Silk Script" pitchFamily="18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8420694" y="2095500"/>
            <a:ext cx="645422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err="1" smtClean="0">
                <a:latin typeface="UTM Silk Script" pitchFamily="18" charset="0"/>
              </a:rPr>
              <a:t>Hình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có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dạng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như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thế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này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được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gọi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là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gì</a:t>
            </a:r>
            <a:r>
              <a:rPr lang="en-US" sz="4800" dirty="0" smtClean="0">
                <a:latin typeface="UTM Silk Script" pitchFamily="18" charset="0"/>
              </a:rPr>
              <a:t>?</a:t>
            </a:r>
            <a:endParaRPr lang="en-US" sz="4800" dirty="0">
              <a:latin typeface="UTM Silk Script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56175" y="6013155"/>
            <a:ext cx="3657600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5"/>
          <p:cNvSpPr txBox="1"/>
          <p:nvPr/>
        </p:nvSpPr>
        <p:spPr>
          <a:xfrm>
            <a:off x="8078171" y="2057417"/>
            <a:ext cx="719597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err="1" smtClean="0">
                <a:latin typeface="UTM Silk Script" pitchFamily="18" charset="0"/>
              </a:rPr>
              <a:t>Nếu</a:t>
            </a:r>
            <a:r>
              <a:rPr lang="en-US" sz="4800" dirty="0" smtClean="0">
                <a:latin typeface="UTM Silk Script" pitchFamily="18" charset="0"/>
              </a:rPr>
              <a:t> ta </a:t>
            </a:r>
            <a:r>
              <a:rPr lang="en-US" sz="4800" dirty="0" err="1" smtClean="0">
                <a:latin typeface="UTM Silk Script" pitchFamily="18" charset="0"/>
              </a:rPr>
              <a:t>dùng</a:t>
            </a:r>
            <a:r>
              <a:rPr lang="en-US" sz="4800" dirty="0" smtClean="0">
                <a:latin typeface="UTM Silk Script" pitchFamily="18" charset="0"/>
              </a:rPr>
              <a:t> com pa </a:t>
            </a:r>
            <a:r>
              <a:rPr lang="en-US" sz="4800" dirty="0" err="1" smtClean="0">
                <a:latin typeface="UTM Silk Script" pitchFamily="18" charset="0"/>
              </a:rPr>
              <a:t>vẽ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một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>
                <a:latin typeface="UTM Silk Script" pitchFamily="18" charset="0"/>
              </a:rPr>
              <a:t>đ</a:t>
            </a:r>
            <a:r>
              <a:rPr lang="en-US" sz="4800" dirty="0" err="1" smtClean="0">
                <a:latin typeface="UTM Silk Script" pitchFamily="18" charset="0"/>
              </a:rPr>
              <a:t>ường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cong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khép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kín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như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sau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thì</a:t>
            </a:r>
            <a:r>
              <a:rPr lang="en-US" sz="4800" dirty="0" smtClean="0">
                <a:latin typeface="UTM Silk Script" pitchFamily="18" charset="0"/>
              </a:rPr>
              <a:t> ta </a:t>
            </a:r>
            <a:r>
              <a:rPr lang="en-US" sz="4800" dirty="0" err="1" smtClean="0">
                <a:latin typeface="UTM Silk Script" pitchFamily="18" charset="0"/>
              </a:rPr>
              <a:t>được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gì</a:t>
            </a:r>
            <a:r>
              <a:rPr lang="en-US" sz="4800" dirty="0" smtClean="0">
                <a:latin typeface="UTM Silk Script" pitchFamily="18" charset="0"/>
              </a:rPr>
              <a:t>?</a:t>
            </a:r>
            <a:endParaRPr lang="en-US" sz="4800" dirty="0">
              <a:latin typeface="UTM Silk Script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056175" y="6013155"/>
            <a:ext cx="3657600" cy="3657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5"/>
          <p:cNvSpPr txBox="1"/>
          <p:nvPr/>
        </p:nvSpPr>
        <p:spPr>
          <a:xfrm>
            <a:off x="8538440" y="2095500"/>
            <a:ext cx="645422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err="1" smtClean="0">
                <a:latin typeface="UTM Silk Script" pitchFamily="18" charset="0"/>
              </a:rPr>
              <a:t>Hình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như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thế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này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được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gọi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là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b="1" dirty="0" err="1" smtClean="0">
                <a:latin typeface="UTM Silk Script" pitchFamily="18" charset="0"/>
              </a:rPr>
              <a:t>hình</a:t>
            </a:r>
            <a:r>
              <a:rPr lang="en-US" sz="4800" b="1" dirty="0" smtClean="0">
                <a:latin typeface="UTM Silk Script" pitchFamily="18" charset="0"/>
              </a:rPr>
              <a:t> </a:t>
            </a:r>
            <a:r>
              <a:rPr lang="en-US" sz="4800" b="1" dirty="0" err="1" smtClean="0">
                <a:latin typeface="UTM Silk Script" pitchFamily="18" charset="0"/>
              </a:rPr>
              <a:t>tròn</a:t>
            </a:r>
            <a:r>
              <a:rPr lang="en-US" sz="4800" dirty="0" smtClean="0">
                <a:latin typeface="UTM Silk Script" pitchFamily="18" charset="0"/>
              </a:rPr>
              <a:t>.</a:t>
            </a:r>
            <a:endParaRPr lang="en-US" sz="4800" dirty="0">
              <a:latin typeface="UTM Silk Script" pitchFamily="18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8698623" y="2464832"/>
            <a:ext cx="689117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smtClean="0">
                <a:latin typeface="UTM Silk Script" pitchFamily="18" charset="0"/>
              </a:rPr>
              <a:t>Ta </a:t>
            </a:r>
            <a:r>
              <a:rPr lang="en-US" sz="4800" dirty="0" err="1" smtClean="0">
                <a:latin typeface="UTM Silk Script" pitchFamily="18" charset="0"/>
              </a:rPr>
              <a:t>được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dirty="0" err="1" smtClean="0">
                <a:latin typeface="UTM Silk Script" pitchFamily="18" charset="0"/>
              </a:rPr>
              <a:t>một</a:t>
            </a:r>
            <a:r>
              <a:rPr lang="en-US" sz="4800" dirty="0" smtClean="0">
                <a:latin typeface="UTM Silk Script" pitchFamily="18" charset="0"/>
              </a:rPr>
              <a:t> </a:t>
            </a:r>
            <a:r>
              <a:rPr lang="en-US" sz="4800" b="1" dirty="0" err="1" smtClean="0">
                <a:latin typeface="UTM Silk Script" pitchFamily="18" charset="0"/>
              </a:rPr>
              <a:t>đường</a:t>
            </a:r>
            <a:r>
              <a:rPr lang="en-US" sz="4800" b="1" dirty="0" smtClean="0">
                <a:latin typeface="UTM Silk Script" pitchFamily="18" charset="0"/>
              </a:rPr>
              <a:t> </a:t>
            </a:r>
            <a:r>
              <a:rPr lang="en-US" sz="4800" b="1" dirty="0" err="1" smtClean="0">
                <a:latin typeface="UTM Silk Script" pitchFamily="18" charset="0"/>
              </a:rPr>
              <a:t>tròn</a:t>
            </a:r>
            <a:r>
              <a:rPr lang="en-US" sz="4800" dirty="0" smtClean="0">
                <a:latin typeface="UTM Silk Script" pitchFamily="18" charset="0"/>
              </a:rPr>
              <a:t>.</a:t>
            </a:r>
            <a:endParaRPr lang="en-US" sz="4800" dirty="0">
              <a:latin typeface="UTM Silk Script" pitchFamily="18" charset="0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21313">
            <a:off x="15925800" y="7207545"/>
            <a:ext cx="2553148" cy="30794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6" grpId="0"/>
      <p:bldP spid="16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69023" y="514350"/>
            <a:ext cx="8229600" cy="9258300"/>
            <a:chOff x="0" y="0"/>
            <a:chExt cx="3093156" cy="3479800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56" y="0"/>
            <a:ext cx="9158344" cy="4648327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9703313" y="842546"/>
            <a:ext cx="645422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smtClean="0">
                <a:latin typeface="UTM Silk Script" pitchFamily="18" charset="0"/>
              </a:rPr>
              <a:t>Ta </a:t>
            </a:r>
            <a:r>
              <a:rPr lang="en-US" sz="4400" dirty="0" err="1" smtClean="0">
                <a:latin typeface="UTM Silk Script" pitchFamily="18" charset="0"/>
              </a:rPr>
              <a:t>có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thể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nói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nôm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na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cho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dễ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hiểu</a:t>
            </a:r>
            <a:r>
              <a:rPr lang="en-US" sz="4400" dirty="0" smtClean="0">
                <a:latin typeface="UTM Silk Script" pitchFamily="18" charset="0"/>
              </a:rPr>
              <a:t>,</a:t>
            </a:r>
            <a:endParaRPr lang="en-US" sz="4400" dirty="0">
              <a:latin typeface="UTM Silk Script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4400" y="1181100"/>
            <a:ext cx="3657600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/>
          <p:nvPr/>
        </p:nvSpPr>
        <p:spPr>
          <a:xfrm>
            <a:off x="8841434" y="1485900"/>
            <a:ext cx="845596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latin typeface="UTM Silk Script" pitchFamily="18" charset="0"/>
              </a:rPr>
              <a:t>h</a:t>
            </a:r>
            <a:r>
              <a:rPr lang="en-US" sz="4400" dirty="0" err="1" smtClean="0">
                <a:latin typeface="UTM Silk Script" pitchFamily="18" charset="0"/>
              </a:rPr>
              <a:t>ình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tròn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bao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gồm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tất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cả</a:t>
            </a:r>
            <a:r>
              <a:rPr lang="en-US" sz="4400" dirty="0" smtClean="0">
                <a:latin typeface="UTM Silk Script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latin typeface="UTM Silk Script" pitchFamily="18" charset="0"/>
              </a:rPr>
              <a:t>phần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bề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mặt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bên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trong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đường</a:t>
            </a:r>
            <a:r>
              <a:rPr lang="en-US" sz="4400" dirty="0" smtClean="0">
                <a:latin typeface="UTM Silk Script" pitchFamily="18" charset="0"/>
              </a:rPr>
              <a:t> </a:t>
            </a:r>
            <a:r>
              <a:rPr lang="en-US" sz="4400" dirty="0" err="1" smtClean="0">
                <a:latin typeface="UTM Silk Script" pitchFamily="18" charset="0"/>
              </a:rPr>
              <a:t>tròn</a:t>
            </a:r>
            <a:endParaRPr lang="en-US" sz="4400" dirty="0">
              <a:latin typeface="UTM Silk Script" pitchFamily="18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4583823" y="2671346"/>
            <a:ext cx="32271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 smtClean="0">
                <a:latin typeface="UTM Duepuntozero" pitchFamily="18" charset="0"/>
              </a:rPr>
              <a:t>Hình</a:t>
            </a:r>
            <a:r>
              <a:rPr lang="en-US" sz="4400" dirty="0" smtClean="0">
                <a:latin typeface="UTM Duepuntozero" pitchFamily="18" charset="0"/>
              </a:rPr>
              <a:t> </a:t>
            </a:r>
            <a:r>
              <a:rPr lang="en-US" sz="4400" dirty="0" err="1" smtClean="0">
                <a:latin typeface="UTM Duepuntozero" pitchFamily="18" charset="0"/>
              </a:rPr>
              <a:t>tròn</a:t>
            </a:r>
            <a:endParaRPr lang="en-US" sz="4400" dirty="0">
              <a:latin typeface="UTM Duepuntozero" pitchFamily="18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4783341" y="7167146"/>
            <a:ext cx="32271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 smtClean="0">
                <a:latin typeface="UTM Duepuntozero" pitchFamily="18" charset="0"/>
              </a:rPr>
              <a:t>Đường</a:t>
            </a:r>
            <a:r>
              <a:rPr lang="en-US" sz="4400" dirty="0" smtClean="0">
                <a:latin typeface="UTM Duepuntozero" pitchFamily="18" charset="0"/>
              </a:rPr>
              <a:t> </a:t>
            </a:r>
            <a:r>
              <a:rPr lang="en-US" sz="4400" dirty="0" err="1" smtClean="0">
                <a:latin typeface="UTM Duepuntozero" pitchFamily="18" charset="0"/>
              </a:rPr>
              <a:t>tròn</a:t>
            </a:r>
            <a:endParaRPr lang="en-US" sz="4400" dirty="0">
              <a:latin typeface="UTM Duepuntoze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3853052"/>
            <a:ext cx="4589981" cy="6450783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8596256" y="8408194"/>
            <a:ext cx="584790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 err="1" smtClean="0">
                <a:latin typeface="UTM Silk Script" pitchFamily="18" charset="0"/>
              </a:rPr>
              <a:t>Vậy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độ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dài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của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đường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tròn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chính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là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chu</a:t>
            </a:r>
            <a:r>
              <a:rPr lang="en-US" sz="4000" dirty="0" smtClean="0">
                <a:latin typeface="UTM Silk Script" pitchFamily="18" charset="0"/>
              </a:rPr>
              <a:t> vi </a:t>
            </a:r>
            <a:r>
              <a:rPr lang="en-US" sz="4000" dirty="0" err="1" smtClean="0">
                <a:latin typeface="UTM Silk Script" pitchFamily="18" charset="0"/>
              </a:rPr>
              <a:t>của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hình</a:t>
            </a:r>
            <a:r>
              <a:rPr lang="en-US" sz="4000" dirty="0" smtClean="0">
                <a:latin typeface="UTM Silk Script" pitchFamily="18" charset="0"/>
              </a:rPr>
              <a:t> </a:t>
            </a:r>
            <a:r>
              <a:rPr lang="en-US" sz="4000" dirty="0" err="1" smtClean="0">
                <a:latin typeface="UTM Silk Script" pitchFamily="18" charset="0"/>
              </a:rPr>
              <a:t>tròn</a:t>
            </a:r>
            <a:r>
              <a:rPr lang="en-US" sz="4000" dirty="0" smtClean="0">
                <a:latin typeface="UTM Silk Script" pitchFamily="18" charset="0"/>
              </a:rPr>
              <a:t>.</a:t>
            </a:r>
            <a:endParaRPr lang="en-US" sz="4000" dirty="0">
              <a:latin typeface="UTM Silk Script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26223" y="1181100"/>
            <a:ext cx="3657600" cy="3657600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15400" y="2773859"/>
            <a:ext cx="8997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UTM Silk Script" pitchFamily="18" charset="0"/>
              </a:rPr>
              <a:t>đường</a:t>
            </a:r>
            <a:r>
              <a:rPr lang="en-US" sz="4400" dirty="0">
                <a:latin typeface="UTM Silk Script" pitchFamily="18" charset="0"/>
              </a:rPr>
              <a:t> </a:t>
            </a:r>
            <a:r>
              <a:rPr lang="en-US" sz="4400" dirty="0" err="1">
                <a:latin typeface="UTM Silk Script" pitchFamily="18" charset="0"/>
              </a:rPr>
              <a:t>tròn</a:t>
            </a:r>
            <a:r>
              <a:rPr lang="en-US" sz="4400" dirty="0">
                <a:latin typeface="UTM Silk Script" pitchFamily="18" charset="0"/>
              </a:rPr>
              <a:t> </a:t>
            </a:r>
            <a:r>
              <a:rPr lang="en-US" sz="4400" dirty="0" err="1">
                <a:latin typeface="UTM Silk Script" pitchFamily="18" charset="0"/>
              </a:rPr>
              <a:t>là</a:t>
            </a:r>
            <a:r>
              <a:rPr lang="en-US" sz="4400" dirty="0">
                <a:latin typeface="UTM Silk Script" pitchFamily="18" charset="0"/>
              </a:rPr>
              <a:t> </a:t>
            </a:r>
            <a:r>
              <a:rPr lang="en-US" sz="4400" dirty="0" err="1">
                <a:latin typeface="UTM Silk Script" pitchFamily="18" charset="0"/>
              </a:rPr>
              <a:t>đường</a:t>
            </a:r>
            <a:r>
              <a:rPr lang="en-US" sz="4400" dirty="0">
                <a:latin typeface="UTM Silk Script" pitchFamily="18" charset="0"/>
              </a:rPr>
              <a:t> </a:t>
            </a:r>
            <a:r>
              <a:rPr lang="en-US" sz="4400" dirty="0" err="1">
                <a:latin typeface="UTM Silk Script" pitchFamily="18" charset="0"/>
              </a:rPr>
              <a:t>viền</a:t>
            </a:r>
            <a:r>
              <a:rPr lang="en-US" sz="4400" dirty="0">
                <a:latin typeface="UTM Silk Script" pitchFamily="18" charset="0"/>
              </a:rPr>
              <a:t> </a:t>
            </a:r>
            <a:r>
              <a:rPr lang="en-US" sz="4400" dirty="0" err="1">
                <a:latin typeface="UTM Silk Script" pitchFamily="18" charset="0"/>
              </a:rPr>
              <a:t>giới</a:t>
            </a:r>
            <a:r>
              <a:rPr lang="en-US" sz="4400" dirty="0">
                <a:latin typeface="UTM Silk Script" pitchFamily="18" charset="0"/>
              </a:rPr>
              <a:t> </a:t>
            </a:r>
            <a:r>
              <a:rPr lang="en-US" sz="4400" dirty="0" err="1">
                <a:latin typeface="UTM Silk Script" pitchFamily="18" charset="0"/>
              </a:rPr>
              <a:t>hạn</a:t>
            </a:r>
            <a:r>
              <a:rPr lang="en-US" sz="4400" dirty="0">
                <a:latin typeface="UTM Silk Script" pitchFamily="18" charset="0"/>
              </a:rPr>
              <a:t> </a:t>
            </a:r>
            <a:r>
              <a:rPr lang="en-US" sz="4400" dirty="0" err="1">
                <a:latin typeface="UTM Silk Script" pitchFamily="18" charset="0"/>
              </a:rPr>
              <a:t>của</a:t>
            </a:r>
            <a:r>
              <a:rPr lang="en-US" sz="4400" dirty="0">
                <a:latin typeface="UTM Silk Script" pitchFamily="18" charset="0"/>
              </a:rPr>
              <a:t> </a:t>
            </a:r>
            <a:r>
              <a:rPr lang="en-US" sz="4400" dirty="0" err="1">
                <a:latin typeface="UTM Silk Script" pitchFamily="18" charset="0"/>
              </a:rPr>
              <a:t>hình</a:t>
            </a:r>
            <a:r>
              <a:rPr lang="en-US" sz="4400" dirty="0">
                <a:latin typeface="UTM Silk Script" pitchFamily="18" charset="0"/>
              </a:rPr>
              <a:t> </a:t>
            </a:r>
            <a:r>
              <a:rPr lang="en-US" sz="4400" dirty="0" err="1">
                <a:latin typeface="UTM Silk Script" pitchFamily="18" charset="0"/>
              </a:rPr>
              <a:t>tròn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298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2.80426E-6 L -0.00061 0.436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1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/>
      <p:bldP spid="17" grpId="0"/>
      <p:bldP spid="18" grpId="0"/>
      <p:bldP spid="12" grpId="0"/>
      <p:bldP spid="22" grpId="0" animBg="1"/>
      <p:bldP spid="22" grpId="1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581900"/>
            <a:chOff x="0" y="0"/>
            <a:chExt cx="8983621" cy="3226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83621" cy="3226093"/>
            </a:xfrm>
            <a:custGeom>
              <a:avLst/>
              <a:gdLst/>
              <a:ahLst/>
              <a:cxnLst/>
              <a:rect l="l" t="t" r="r" b="b"/>
              <a:pathLst>
                <a:path w="8983621" h="3226093">
                  <a:moveTo>
                    <a:pt x="0" y="0"/>
                  </a:moveTo>
                  <a:lnTo>
                    <a:pt x="8983621" y="0"/>
                  </a:lnTo>
                  <a:lnTo>
                    <a:pt x="8983621" y="3226093"/>
                  </a:lnTo>
                  <a:lnTo>
                    <a:pt x="0" y="3226093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606872" cy="2779850"/>
            <a:chOff x="0" y="0"/>
            <a:chExt cx="1758829" cy="21115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8829" cy="2111553"/>
            </a:xfrm>
            <a:custGeom>
              <a:avLst/>
              <a:gdLst/>
              <a:ahLst/>
              <a:cxnLst/>
              <a:rect l="l" t="t" r="r" b="b"/>
              <a:pathLst>
                <a:path w="1758829" h="2111553">
                  <a:moveTo>
                    <a:pt x="0" y="0"/>
                  </a:moveTo>
                  <a:lnTo>
                    <a:pt x="1758829" y="0"/>
                  </a:lnTo>
                  <a:lnTo>
                    <a:pt x="1758829" y="2111553"/>
                  </a:lnTo>
                  <a:lnTo>
                    <a:pt x="0" y="2111553"/>
                  </a:lnTo>
                  <a:close/>
                </a:path>
              </a:pathLst>
            </a:custGeom>
            <a:solidFill>
              <a:srgbClr val="E1B3CD">
                <a:alpha val="80000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5295" y="266700"/>
            <a:ext cx="428430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Các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yếu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tố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của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hình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tròn</a:t>
            </a:r>
            <a:endParaRPr lang="en-US" sz="60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UTM Arruba KT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86400" y="7658100"/>
            <a:ext cx="1254911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2" name="Group 6"/>
          <p:cNvGrpSpPr/>
          <p:nvPr/>
        </p:nvGrpSpPr>
        <p:grpSpPr>
          <a:xfrm>
            <a:off x="4800600" y="152400"/>
            <a:ext cx="13182600" cy="7277100"/>
            <a:chOff x="0" y="0"/>
            <a:chExt cx="3093156" cy="3479800"/>
          </a:xfrm>
          <a:solidFill>
            <a:schemeClr val="bg1"/>
          </a:solidFill>
        </p:grpSpPr>
        <p:sp>
          <p:nvSpPr>
            <p:cNvPr id="13" name="Freeform 7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0" y="4683027"/>
            <a:ext cx="4937459" cy="5385095"/>
          </a:xfrm>
          <a:prstGeom prst="rect">
            <a:avLst/>
          </a:prstGeom>
        </p:spPr>
      </p:pic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806967" y="9296606"/>
            <a:ext cx="9841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OA ; OB ; OC ; ở </a:t>
            </a:r>
            <a:r>
              <a:rPr lang="en-US" alt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109204" y="190500"/>
            <a:ext cx="4289287" cy="4289287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1025734" y="1531080"/>
            <a:ext cx="623889" cy="1174190"/>
            <a:chOff x="14038717" y="1814204"/>
            <a:chExt cx="623889" cy="1174190"/>
          </a:xfrm>
        </p:grpSpPr>
        <p:sp>
          <p:nvSpPr>
            <p:cNvPr id="44" name="TextBox 43"/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8558809" y="4801969"/>
            <a:ext cx="5557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O.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381914" y="4991100"/>
            <a:ext cx="791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6236995" y="5600700"/>
            <a:ext cx="103098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OA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808458" y="6210299"/>
            <a:ext cx="9193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OA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3030920" y="803168"/>
            <a:ext cx="837480" cy="969497"/>
            <a:chOff x="14152531" y="2018897"/>
            <a:chExt cx="837480" cy="969497"/>
          </a:xfrm>
        </p:grpSpPr>
        <p:sp>
          <p:nvSpPr>
            <p:cNvPr id="52" name="TextBox 51"/>
            <p:cNvSpPr txBox="1"/>
            <p:nvPr/>
          </p:nvSpPr>
          <p:spPr>
            <a:xfrm>
              <a:off x="14398182" y="2018897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V="1">
            <a:off x="11337679" y="1449499"/>
            <a:ext cx="1891372" cy="9326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3107120" y="2568108"/>
            <a:ext cx="881434" cy="783493"/>
            <a:chOff x="14152531" y="2204901"/>
            <a:chExt cx="881434" cy="783493"/>
          </a:xfrm>
        </p:grpSpPr>
        <p:sp>
          <p:nvSpPr>
            <p:cNvPr id="57" name="TextBox 56"/>
            <p:cNvSpPr txBox="1"/>
            <p:nvPr/>
          </p:nvSpPr>
          <p:spPr>
            <a:xfrm>
              <a:off x="14472593" y="2204901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506428" y="1572609"/>
            <a:ext cx="805234" cy="824532"/>
            <a:chOff x="14929747" y="2204901"/>
            <a:chExt cx="805234" cy="824532"/>
          </a:xfrm>
        </p:grpSpPr>
        <p:sp>
          <p:nvSpPr>
            <p:cNvPr id="60" name="TextBox 59"/>
            <p:cNvSpPr txBox="1"/>
            <p:nvPr/>
          </p:nvSpPr>
          <p:spPr>
            <a:xfrm>
              <a:off x="14929747" y="2204901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338719" y="2383102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11337677" y="2382104"/>
            <a:ext cx="1938894" cy="646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9098257" y="2058940"/>
            <a:ext cx="2239420" cy="3231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7239000" y="6210300"/>
            <a:ext cx="8821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OA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5410200" y="6743700"/>
            <a:ext cx="1287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B, C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OB, OC. </a:t>
            </a: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4606872" y="7581900"/>
            <a:ext cx="2403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u="sng" dirty="0" err="1" smtClean="0">
                <a:solidFill>
                  <a:schemeClr val="accent1">
                    <a:lumMod val="50000"/>
                  </a:schemeClr>
                </a:solidFill>
                <a:latin typeface="UTM Arruba KT" pitchFamily="18" charset="0"/>
                <a:cs typeface="Times New Roman" pitchFamily="18" charset="0"/>
              </a:rPr>
              <a:t>Kết</a:t>
            </a:r>
            <a:r>
              <a:rPr lang="en-US" altLang="en-US" sz="4000" b="1" u="sng" dirty="0" smtClean="0">
                <a:solidFill>
                  <a:schemeClr val="accent1">
                    <a:lumMod val="50000"/>
                  </a:schemeClr>
                </a:solidFill>
                <a:latin typeface="UTM Arruba KT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 smtClean="0">
                <a:solidFill>
                  <a:schemeClr val="accent1">
                    <a:lumMod val="50000"/>
                  </a:schemeClr>
                </a:solidFill>
                <a:latin typeface="UTM Arruba KT" pitchFamily="18" charset="0"/>
                <a:cs typeface="Times New Roman" pitchFamily="18" charset="0"/>
              </a:rPr>
              <a:t>luận</a:t>
            </a: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UTM Arruba KT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019800" y="8191500"/>
            <a:ext cx="1183475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OA = OB = OC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40" grpId="1"/>
      <p:bldP spid="43" grpId="0" animBg="1"/>
      <p:bldP spid="47" grpId="0"/>
      <p:bldP spid="47" grpId="1"/>
      <p:bldP spid="48" grpId="0"/>
      <p:bldP spid="49" grpId="0"/>
      <p:bldP spid="50" grpId="0"/>
      <p:bldP spid="50" grpId="1"/>
      <p:bldP spid="70" grpId="0"/>
      <p:bldP spid="71" grpId="0"/>
      <p:bldP spid="72" grpId="0"/>
      <p:bldP spid="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581900"/>
            <a:chOff x="0" y="0"/>
            <a:chExt cx="8983621" cy="3226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83621" cy="3226093"/>
            </a:xfrm>
            <a:custGeom>
              <a:avLst/>
              <a:gdLst/>
              <a:ahLst/>
              <a:cxnLst/>
              <a:rect l="l" t="t" r="r" b="b"/>
              <a:pathLst>
                <a:path w="8983621" h="3226093">
                  <a:moveTo>
                    <a:pt x="0" y="0"/>
                  </a:moveTo>
                  <a:lnTo>
                    <a:pt x="8983621" y="0"/>
                  </a:lnTo>
                  <a:lnTo>
                    <a:pt x="8983621" y="3226093"/>
                  </a:lnTo>
                  <a:lnTo>
                    <a:pt x="0" y="3226093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606872" cy="2779850"/>
            <a:chOff x="0" y="0"/>
            <a:chExt cx="1758829" cy="21115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8829" cy="2111553"/>
            </a:xfrm>
            <a:custGeom>
              <a:avLst/>
              <a:gdLst/>
              <a:ahLst/>
              <a:cxnLst/>
              <a:rect l="l" t="t" r="r" b="b"/>
              <a:pathLst>
                <a:path w="1758829" h="2111553">
                  <a:moveTo>
                    <a:pt x="0" y="0"/>
                  </a:moveTo>
                  <a:lnTo>
                    <a:pt x="1758829" y="0"/>
                  </a:lnTo>
                  <a:lnTo>
                    <a:pt x="1758829" y="2111553"/>
                  </a:lnTo>
                  <a:lnTo>
                    <a:pt x="0" y="2111553"/>
                  </a:lnTo>
                  <a:close/>
                </a:path>
              </a:pathLst>
            </a:custGeom>
            <a:solidFill>
              <a:srgbClr val="E1B3CD">
                <a:alpha val="80000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5295" y="266700"/>
            <a:ext cx="428430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Các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yếu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tố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của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hình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Arruba KT" pitchFamily="18" charset="0"/>
              </a:rPr>
              <a:t>tròn</a:t>
            </a:r>
            <a:endParaRPr lang="en-US" sz="60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UTM Arruba KT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86400" y="7658100"/>
            <a:ext cx="1254911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2" name="Group 6"/>
          <p:cNvGrpSpPr/>
          <p:nvPr/>
        </p:nvGrpSpPr>
        <p:grpSpPr>
          <a:xfrm>
            <a:off x="4800600" y="152400"/>
            <a:ext cx="13182600" cy="7277100"/>
            <a:chOff x="0" y="0"/>
            <a:chExt cx="3093156" cy="3479800"/>
          </a:xfrm>
          <a:solidFill>
            <a:schemeClr val="bg1"/>
          </a:solidFill>
        </p:grpSpPr>
        <p:sp>
          <p:nvSpPr>
            <p:cNvPr id="13" name="Freeform 7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0" y="4683027"/>
            <a:ext cx="4937459" cy="5385095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9109204" y="190500"/>
            <a:ext cx="4289287" cy="4289287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1034711" y="1531080"/>
            <a:ext cx="623889" cy="1174190"/>
            <a:chOff x="14038717" y="1814204"/>
            <a:chExt cx="623889" cy="1174190"/>
          </a:xfrm>
        </p:grpSpPr>
        <p:sp>
          <p:nvSpPr>
            <p:cNvPr id="44" name="TextBox 43"/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5745875" y="4801969"/>
            <a:ext cx="11963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M, N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934200" y="5432647"/>
            <a:ext cx="9295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3229051" y="1714500"/>
            <a:ext cx="837480" cy="990600"/>
            <a:chOff x="14152531" y="2018897"/>
            <a:chExt cx="837480" cy="990600"/>
          </a:xfrm>
        </p:grpSpPr>
        <p:sp>
          <p:nvSpPr>
            <p:cNvPr id="52" name="TextBox 51"/>
            <p:cNvSpPr txBox="1"/>
            <p:nvPr/>
          </p:nvSpPr>
          <p:spPr>
            <a:xfrm>
              <a:off x="14398182" y="2018897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152531" y="2363166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214338" y="1880568"/>
            <a:ext cx="1082062" cy="824532"/>
            <a:chOff x="14652919" y="2204901"/>
            <a:chExt cx="1082062" cy="824532"/>
          </a:xfrm>
        </p:grpSpPr>
        <p:sp>
          <p:nvSpPr>
            <p:cNvPr id="60" name="TextBox 59"/>
            <p:cNvSpPr txBox="1"/>
            <p:nvPr/>
          </p:nvSpPr>
          <p:spPr>
            <a:xfrm>
              <a:off x="14652919" y="2204901"/>
              <a:ext cx="7168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338719" y="2383102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7032740" y="5462369"/>
            <a:ext cx="9456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6622227" y="6057900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MN = OM + ON</a:t>
            </a: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4606872" y="7581900"/>
            <a:ext cx="2403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u="sng" dirty="0" err="1" smtClean="0">
                <a:solidFill>
                  <a:schemeClr val="accent1">
                    <a:lumMod val="50000"/>
                  </a:schemeClr>
                </a:solidFill>
                <a:latin typeface="UTM Arruba KT" pitchFamily="18" charset="0"/>
                <a:cs typeface="Times New Roman" pitchFamily="18" charset="0"/>
              </a:rPr>
              <a:t>Kết</a:t>
            </a:r>
            <a:r>
              <a:rPr lang="en-US" altLang="en-US" sz="4000" b="1" u="sng" dirty="0" smtClean="0">
                <a:solidFill>
                  <a:schemeClr val="accent1">
                    <a:lumMod val="50000"/>
                  </a:schemeClr>
                </a:solidFill>
                <a:latin typeface="UTM Arruba KT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 smtClean="0">
                <a:solidFill>
                  <a:schemeClr val="accent1">
                    <a:lumMod val="50000"/>
                  </a:schemeClr>
                </a:solidFill>
                <a:latin typeface="UTM Arruba KT" pitchFamily="18" charset="0"/>
                <a:cs typeface="Times New Roman" pitchFamily="18" charset="0"/>
              </a:rPr>
              <a:t>luận</a:t>
            </a: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UTM Arruba KT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019800" y="8191500"/>
            <a:ext cx="1183475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OA = OB = OC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098269" y="2381934"/>
            <a:ext cx="43002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98269" y="2400130"/>
            <a:ext cx="22394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295862" y="2400300"/>
            <a:ext cx="21313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1430000" y="6057900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OM = ON =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altLang="en-US" sz="3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7977310" y="6704231"/>
            <a:ext cx="71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191000" y="9182100"/>
            <a:ext cx="150114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(hay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94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0" grpId="1"/>
      <p:bldP spid="70" grpId="0"/>
      <p:bldP spid="71" grpId="0"/>
      <p:bldP spid="42" grpId="0"/>
      <p:bldP spid="54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AF7F9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56553" y="143283"/>
            <a:ext cx="5183847" cy="6341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143500"/>
            <a:ext cx="2983230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0365" y="143283"/>
            <a:ext cx="13574733" cy="1968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60"/>
              </a:lnSpc>
            </a:pPr>
            <a:r>
              <a:rPr lang="en-US" sz="7200" b="1" dirty="0" err="1" smtClean="0">
                <a:solidFill>
                  <a:srgbClr val="6C51AD"/>
                </a:solidFill>
                <a:latin typeface="UTM Arruba KT" pitchFamily="18" charset="0"/>
              </a:rPr>
              <a:t>Một</a:t>
            </a:r>
            <a:r>
              <a:rPr lang="en-US" sz="7200" b="1" dirty="0" smtClean="0">
                <a:solidFill>
                  <a:srgbClr val="6C51AD"/>
                </a:solidFill>
                <a:latin typeface="UTM Arruba KT" pitchFamily="18" charset="0"/>
              </a:rPr>
              <a:t> </a:t>
            </a:r>
            <a:r>
              <a:rPr lang="en-US" sz="7200" b="1" dirty="0" err="1" smtClean="0">
                <a:solidFill>
                  <a:srgbClr val="6C51AD"/>
                </a:solidFill>
                <a:latin typeface="UTM Arruba KT" pitchFamily="18" charset="0"/>
              </a:rPr>
              <a:t>số</a:t>
            </a:r>
            <a:r>
              <a:rPr lang="en-US" sz="7200" b="1" dirty="0" smtClean="0">
                <a:solidFill>
                  <a:srgbClr val="6C51AD"/>
                </a:solidFill>
                <a:latin typeface="UTM Arruba KT" pitchFamily="18" charset="0"/>
              </a:rPr>
              <a:t> </a:t>
            </a:r>
            <a:r>
              <a:rPr lang="en-US" sz="7200" b="1" dirty="0" err="1" smtClean="0">
                <a:solidFill>
                  <a:srgbClr val="6C51AD"/>
                </a:solidFill>
                <a:latin typeface="UTM Arruba KT" pitchFamily="18" charset="0"/>
              </a:rPr>
              <a:t>kiến</a:t>
            </a:r>
            <a:r>
              <a:rPr lang="en-US" sz="7200" b="1" dirty="0" smtClean="0">
                <a:solidFill>
                  <a:srgbClr val="6C51AD"/>
                </a:solidFill>
                <a:latin typeface="UTM Arruba KT" pitchFamily="18" charset="0"/>
              </a:rPr>
              <a:t> </a:t>
            </a:r>
            <a:r>
              <a:rPr lang="en-US" sz="7200" b="1" dirty="0" err="1" smtClean="0">
                <a:solidFill>
                  <a:srgbClr val="6C51AD"/>
                </a:solidFill>
                <a:latin typeface="UTM Arruba KT" pitchFamily="18" charset="0"/>
              </a:rPr>
              <a:t>thức</a:t>
            </a:r>
            <a:r>
              <a:rPr lang="en-US" sz="7200" b="1" dirty="0" smtClean="0">
                <a:solidFill>
                  <a:srgbClr val="6C51AD"/>
                </a:solidFill>
                <a:latin typeface="UTM Arruba KT" pitchFamily="18" charset="0"/>
              </a:rPr>
              <a:t> </a:t>
            </a:r>
            <a:r>
              <a:rPr lang="en-US" sz="7200" b="1" dirty="0" err="1" smtClean="0">
                <a:solidFill>
                  <a:srgbClr val="6C51AD"/>
                </a:solidFill>
                <a:latin typeface="UTM Arruba KT" pitchFamily="18" charset="0"/>
              </a:rPr>
              <a:t>cần</a:t>
            </a:r>
            <a:r>
              <a:rPr lang="en-US" sz="7200" b="1" dirty="0" smtClean="0">
                <a:solidFill>
                  <a:srgbClr val="6C51AD"/>
                </a:solidFill>
                <a:latin typeface="UTM Arruba KT" pitchFamily="18" charset="0"/>
              </a:rPr>
              <a:t> </a:t>
            </a:r>
            <a:r>
              <a:rPr lang="en-US" sz="7200" b="1" dirty="0" err="1" smtClean="0">
                <a:solidFill>
                  <a:srgbClr val="6C51AD"/>
                </a:solidFill>
                <a:latin typeface="UTM Arruba KT" pitchFamily="18" charset="0"/>
              </a:rPr>
              <a:t>ghi</a:t>
            </a:r>
            <a:r>
              <a:rPr lang="en-US" sz="7200" b="1" dirty="0" smtClean="0">
                <a:solidFill>
                  <a:srgbClr val="6C51AD"/>
                </a:solidFill>
                <a:latin typeface="UTM Arruba KT" pitchFamily="18" charset="0"/>
              </a:rPr>
              <a:t> </a:t>
            </a:r>
            <a:r>
              <a:rPr lang="en-US" sz="7200" b="1" dirty="0" err="1" smtClean="0">
                <a:solidFill>
                  <a:srgbClr val="6C51AD"/>
                </a:solidFill>
                <a:latin typeface="UTM Arruba KT" pitchFamily="18" charset="0"/>
              </a:rPr>
              <a:t>nhớ</a:t>
            </a:r>
            <a:r>
              <a:rPr lang="en-US" sz="7200" b="1" dirty="0" smtClean="0">
                <a:solidFill>
                  <a:srgbClr val="6C51AD"/>
                </a:solidFill>
                <a:latin typeface="UTM Arruba KT" pitchFamily="18" charset="0"/>
              </a:rPr>
              <a:t>:</a:t>
            </a:r>
            <a:endParaRPr lang="en-US" sz="7200" b="1" dirty="0">
              <a:solidFill>
                <a:srgbClr val="E1B3CD"/>
              </a:solidFill>
              <a:latin typeface="UTM Arruba KT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00400" y="2552700"/>
            <a:ext cx="101346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ts val="1200"/>
              </a:spcBef>
            </a:pP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4759"/>
              </a:lnSpc>
              <a:spcBef>
                <a:spcPts val="1200"/>
              </a:spcBef>
            </a:pP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99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4759"/>
              </a:lnSpc>
              <a:spcBef>
                <a:spcPts val="1200"/>
              </a:spcBef>
            </a:pPr>
            <a:r>
              <a:rPr lang="en-US" sz="339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399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99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99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4759"/>
              </a:lnSpc>
              <a:spcBef>
                <a:spcPts val="1200"/>
              </a:spcBef>
            </a:pP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4759"/>
              </a:lnSpc>
              <a:spcBef>
                <a:spcPts val="1200"/>
              </a:spcBef>
            </a:pP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9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4759"/>
              </a:lnSpc>
              <a:spcBef>
                <a:spcPts val="1200"/>
              </a:spcBef>
            </a:pPr>
            <a:r>
              <a:rPr lang="en-US" sz="339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9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399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399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399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399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399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99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399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759"/>
              </a:lnSpc>
              <a:spcBef>
                <a:spcPts val="1200"/>
              </a:spcBef>
            </a:pPr>
            <a:r>
              <a:rPr lang="en-US" sz="339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(hay </a:t>
            </a:r>
            <a:r>
              <a:rPr lang="en-US" sz="3399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99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99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399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99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9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115800" y="6608379"/>
            <a:ext cx="3823301" cy="2590800"/>
            <a:chOff x="12115800" y="6608379"/>
            <a:chExt cx="3823301" cy="2590800"/>
          </a:xfrm>
        </p:grpSpPr>
        <p:sp>
          <p:nvSpPr>
            <p:cNvPr id="10" name="Oval 9"/>
            <p:cNvSpPr/>
            <p:nvPr/>
          </p:nvSpPr>
          <p:spPr>
            <a:xfrm>
              <a:off x="12115800" y="8420100"/>
              <a:ext cx="2667000" cy="77907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4554200" y="6608379"/>
              <a:ext cx="1384901" cy="25908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1075</Words>
  <Application>Microsoft Office PowerPoint</Application>
  <PresentationFormat>Custom</PresentationFormat>
  <Paragraphs>140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UNICORN</dc:title>
  <dc:creator>Cam Tu</dc:creator>
  <cp:lastModifiedBy>admin</cp:lastModifiedBy>
  <cp:revision>101</cp:revision>
  <dcterms:created xsi:type="dcterms:W3CDTF">2006-08-16T00:00:00Z</dcterms:created>
  <dcterms:modified xsi:type="dcterms:W3CDTF">2022-01-09T10:11:38Z</dcterms:modified>
  <dc:identifier>DAEwpDgG_3c</dc:identifier>
</cp:coreProperties>
</file>