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avi" ContentType="video/x-msvide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1" r:id="rId2"/>
    <p:sldId id="259" r:id="rId3"/>
    <p:sldId id="258" r:id="rId4"/>
    <p:sldId id="269" r:id="rId5"/>
    <p:sldId id="289" r:id="rId6"/>
    <p:sldId id="292" r:id="rId7"/>
    <p:sldId id="264" r:id="rId8"/>
    <p:sldId id="265" r:id="rId9"/>
    <p:sldId id="268" r:id="rId10"/>
    <p:sldId id="282" r:id="rId11"/>
    <p:sldId id="267" r:id="rId12"/>
    <p:sldId id="266" r:id="rId13"/>
    <p:sldId id="278" r:id="rId14"/>
    <p:sldId id="27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7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136F4-F314-4A03-8A03-4EB9940DB799}" type="datetimeFigureOut">
              <a:rPr lang="en-US" smtClean="0"/>
              <a:t>10/31/2021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A9286D-D475-4EDA-95E3-734CC31A21C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C7D919-36FA-4164-8AE0-DF78F6BF7990}" type="slidenum">
              <a:rPr lang="en-US" smtClean="0"/>
              <a:pPr/>
              <a:t>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39E077-F5C6-4DAB-9EBE-CF5D5451B23C}" type="datetimeFigureOut">
              <a:rPr lang="en-US" smtClean="0"/>
              <a:pPr/>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F86E9-DACC-4984-928F-D23C4CDC3DCC}" type="slidenum">
              <a:rPr lang="en-US" smtClean="0"/>
              <a:pPr/>
              <a:t>‹#›</a:t>
            </a:fld>
            <a:endParaRPr lang="en-US"/>
          </a:p>
        </p:txBody>
      </p:sp>
    </p:spTree>
    <p:extLst>
      <p:ext uri="{BB962C8B-B14F-4D97-AF65-F5344CB8AC3E}">
        <p14:creationId xmlns:p14="http://schemas.microsoft.com/office/powerpoint/2010/main" xmlns="" val="3874416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9E077-F5C6-4DAB-9EBE-CF5D5451B23C}" type="datetimeFigureOut">
              <a:rPr lang="en-US" smtClean="0"/>
              <a:pPr/>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F86E9-DACC-4984-928F-D23C4CDC3DCC}" type="slidenum">
              <a:rPr lang="en-US" smtClean="0"/>
              <a:pPr/>
              <a:t>‹#›</a:t>
            </a:fld>
            <a:endParaRPr lang="en-US"/>
          </a:p>
        </p:txBody>
      </p:sp>
    </p:spTree>
    <p:extLst>
      <p:ext uri="{BB962C8B-B14F-4D97-AF65-F5344CB8AC3E}">
        <p14:creationId xmlns:p14="http://schemas.microsoft.com/office/powerpoint/2010/main" xmlns="" val="419242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9E077-F5C6-4DAB-9EBE-CF5D5451B23C}" type="datetimeFigureOut">
              <a:rPr lang="en-US" smtClean="0"/>
              <a:pPr/>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F86E9-DACC-4984-928F-D23C4CDC3DCC}" type="slidenum">
              <a:rPr lang="en-US" smtClean="0"/>
              <a:pPr/>
              <a:t>‹#›</a:t>
            </a:fld>
            <a:endParaRPr lang="en-US"/>
          </a:p>
        </p:txBody>
      </p:sp>
    </p:spTree>
    <p:extLst>
      <p:ext uri="{BB962C8B-B14F-4D97-AF65-F5344CB8AC3E}">
        <p14:creationId xmlns:p14="http://schemas.microsoft.com/office/powerpoint/2010/main" xmlns="" val="11966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E5AC31B1-951E-4FCF-A1A2-ABCBA4C40DD6}" type="slidenum">
              <a:rPr lang="en-US" altLang="en-US"/>
              <a:pPr>
                <a:defRPr/>
              </a:pPr>
              <a:t>‹#›</a:t>
            </a:fld>
            <a:endParaRPr lang="en-US" altLang="en-US"/>
          </a:p>
        </p:txBody>
      </p:sp>
    </p:spTree>
    <p:extLst>
      <p:ext uri="{BB962C8B-B14F-4D97-AF65-F5344CB8AC3E}">
        <p14:creationId xmlns:p14="http://schemas.microsoft.com/office/powerpoint/2010/main" xmlns="" val="2847356035"/>
      </p:ext>
    </p:extLst>
  </p:cSld>
  <p:clrMapOvr>
    <a:masterClrMapping/>
  </p:clrMapOvr>
  <p:transition spd="med">
    <p:wheel spokes="8"/>
    <p:sndAc>
      <p:stSnd>
        <p:snd r:embed="rId1" name="freeLif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9E077-F5C6-4DAB-9EBE-CF5D5451B23C}" type="datetimeFigureOut">
              <a:rPr lang="en-US" smtClean="0"/>
              <a:pPr/>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F86E9-DACC-4984-928F-D23C4CDC3DCC}" type="slidenum">
              <a:rPr lang="en-US" smtClean="0"/>
              <a:pPr/>
              <a:t>‹#›</a:t>
            </a:fld>
            <a:endParaRPr lang="en-US"/>
          </a:p>
        </p:txBody>
      </p:sp>
    </p:spTree>
    <p:extLst>
      <p:ext uri="{BB962C8B-B14F-4D97-AF65-F5344CB8AC3E}">
        <p14:creationId xmlns:p14="http://schemas.microsoft.com/office/powerpoint/2010/main" xmlns="" val="367965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39E077-F5C6-4DAB-9EBE-CF5D5451B23C}" type="datetimeFigureOut">
              <a:rPr lang="en-US" smtClean="0"/>
              <a:pPr/>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F86E9-DACC-4984-928F-D23C4CDC3DCC}" type="slidenum">
              <a:rPr lang="en-US" smtClean="0"/>
              <a:pPr/>
              <a:t>‹#›</a:t>
            </a:fld>
            <a:endParaRPr lang="en-US"/>
          </a:p>
        </p:txBody>
      </p:sp>
    </p:spTree>
    <p:extLst>
      <p:ext uri="{BB962C8B-B14F-4D97-AF65-F5344CB8AC3E}">
        <p14:creationId xmlns:p14="http://schemas.microsoft.com/office/powerpoint/2010/main" xmlns="" val="2500575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39E077-F5C6-4DAB-9EBE-CF5D5451B23C}" type="datetimeFigureOut">
              <a:rPr lang="en-US" smtClean="0"/>
              <a:pPr/>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F86E9-DACC-4984-928F-D23C4CDC3DCC}" type="slidenum">
              <a:rPr lang="en-US" smtClean="0"/>
              <a:pPr/>
              <a:t>‹#›</a:t>
            </a:fld>
            <a:endParaRPr lang="en-US"/>
          </a:p>
        </p:txBody>
      </p:sp>
    </p:spTree>
    <p:extLst>
      <p:ext uri="{BB962C8B-B14F-4D97-AF65-F5344CB8AC3E}">
        <p14:creationId xmlns:p14="http://schemas.microsoft.com/office/powerpoint/2010/main" xmlns="" val="1416154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39E077-F5C6-4DAB-9EBE-CF5D5451B23C}" type="datetimeFigureOut">
              <a:rPr lang="en-US" smtClean="0"/>
              <a:pPr/>
              <a:t>10/31/2021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6F86E9-DACC-4984-928F-D23C4CDC3DCC}" type="slidenum">
              <a:rPr lang="en-US" smtClean="0"/>
              <a:pPr/>
              <a:t>‹#›</a:t>
            </a:fld>
            <a:endParaRPr lang="en-US"/>
          </a:p>
        </p:txBody>
      </p:sp>
    </p:spTree>
    <p:extLst>
      <p:ext uri="{BB962C8B-B14F-4D97-AF65-F5344CB8AC3E}">
        <p14:creationId xmlns:p14="http://schemas.microsoft.com/office/powerpoint/2010/main" xmlns="" val="364263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39E077-F5C6-4DAB-9EBE-CF5D5451B23C}" type="datetimeFigureOut">
              <a:rPr lang="en-US" smtClean="0"/>
              <a:pPr/>
              <a:t>10/31/2021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6F86E9-DACC-4984-928F-D23C4CDC3DCC}" type="slidenum">
              <a:rPr lang="en-US" smtClean="0"/>
              <a:pPr/>
              <a:t>‹#›</a:t>
            </a:fld>
            <a:endParaRPr lang="en-US"/>
          </a:p>
        </p:txBody>
      </p:sp>
    </p:spTree>
    <p:extLst>
      <p:ext uri="{BB962C8B-B14F-4D97-AF65-F5344CB8AC3E}">
        <p14:creationId xmlns:p14="http://schemas.microsoft.com/office/powerpoint/2010/main" xmlns="" val="38086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9E077-F5C6-4DAB-9EBE-CF5D5451B23C}" type="datetimeFigureOut">
              <a:rPr lang="en-US" smtClean="0"/>
              <a:pPr/>
              <a:t>10/31/2021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6F86E9-DACC-4984-928F-D23C4CDC3DCC}" type="slidenum">
              <a:rPr lang="en-US" smtClean="0"/>
              <a:pPr/>
              <a:t>‹#›</a:t>
            </a:fld>
            <a:endParaRPr lang="en-US"/>
          </a:p>
        </p:txBody>
      </p:sp>
    </p:spTree>
    <p:extLst>
      <p:ext uri="{BB962C8B-B14F-4D97-AF65-F5344CB8AC3E}">
        <p14:creationId xmlns:p14="http://schemas.microsoft.com/office/powerpoint/2010/main" xmlns="" val="1795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39E077-F5C6-4DAB-9EBE-CF5D5451B23C}" type="datetimeFigureOut">
              <a:rPr lang="en-US" smtClean="0"/>
              <a:pPr/>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F86E9-DACC-4984-928F-D23C4CDC3DCC}" type="slidenum">
              <a:rPr lang="en-US" smtClean="0"/>
              <a:pPr/>
              <a:t>‹#›</a:t>
            </a:fld>
            <a:endParaRPr lang="en-US"/>
          </a:p>
        </p:txBody>
      </p:sp>
    </p:spTree>
    <p:extLst>
      <p:ext uri="{BB962C8B-B14F-4D97-AF65-F5344CB8AC3E}">
        <p14:creationId xmlns:p14="http://schemas.microsoft.com/office/powerpoint/2010/main" xmlns="" val="2883908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39E077-F5C6-4DAB-9EBE-CF5D5451B23C}" type="datetimeFigureOut">
              <a:rPr lang="en-US" smtClean="0"/>
              <a:pPr/>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F86E9-DACC-4984-928F-D23C4CDC3DCC}" type="slidenum">
              <a:rPr lang="en-US" smtClean="0"/>
              <a:pPr/>
              <a:t>‹#›</a:t>
            </a:fld>
            <a:endParaRPr lang="en-US"/>
          </a:p>
        </p:txBody>
      </p:sp>
    </p:spTree>
    <p:extLst>
      <p:ext uri="{BB962C8B-B14F-4D97-AF65-F5344CB8AC3E}">
        <p14:creationId xmlns:p14="http://schemas.microsoft.com/office/powerpoint/2010/main" xmlns="" val="207267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9E077-F5C6-4DAB-9EBE-CF5D5451B23C}" type="datetimeFigureOut">
              <a:rPr lang="en-US" smtClean="0"/>
              <a:pPr/>
              <a:t>10/31/2021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F86E9-DACC-4984-928F-D23C4CDC3DCC}" type="slidenum">
              <a:rPr lang="en-US" smtClean="0"/>
              <a:pPr/>
              <a:t>‹#›</a:t>
            </a:fld>
            <a:endParaRPr lang="en-US"/>
          </a:p>
        </p:txBody>
      </p:sp>
    </p:spTree>
    <p:extLst>
      <p:ext uri="{BB962C8B-B14F-4D97-AF65-F5344CB8AC3E}">
        <p14:creationId xmlns:p14="http://schemas.microsoft.com/office/powerpoint/2010/main" xmlns="" val="1405609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2.avi"/></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132013"/>
            <a:ext cx="7772400" cy="1468437"/>
          </a:xfrm>
        </p:spPr>
        <p:txBody>
          <a:bodyPr/>
          <a:lstStyle/>
          <a:p>
            <a:endParaRPr lang="vi-VN" smtClean="0"/>
          </a:p>
        </p:txBody>
      </p:sp>
      <p:sp>
        <p:nvSpPr>
          <p:cNvPr id="2051" name="Subtitle 2"/>
          <p:cNvSpPr>
            <a:spLocks noGrp="1"/>
          </p:cNvSpPr>
          <p:nvPr>
            <p:ph type="subTitle" idx="1"/>
          </p:nvPr>
        </p:nvSpPr>
        <p:spPr/>
        <p:txBody>
          <a:bodyPr/>
          <a:lstStyle/>
          <a:p>
            <a:endParaRPr lang="vi-VN" smtClean="0"/>
          </a:p>
        </p:txBody>
      </p:sp>
      <p:pic>
        <p:nvPicPr>
          <p:cNvPr id="2052" name="Picture 2" descr="D:\01-LỚP 5-21-22\Hình-nền-PP-dễ-thương.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 name="WordArt 17"/>
          <p:cNvSpPr>
            <a:spLocks noChangeArrowheads="1" noChangeShapeType="1" noTextEdit="1"/>
          </p:cNvSpPr>
          <p:nvPr/>
        </p:nvSpPr>
        <p:spPr bwMode="auto">
          <a:xfrm rot="5880">
            <a:off x="2058982" y="1100603"/>
            <a:ext cx="7370506" cy="2476000"/>
          </a:xfrm>
          <a:prstGeom prst="rect">
            <a:avLst/>
          </a:prstGeom>
        </p:spPr>
        <p:txBody>
          <a:bodyPr wrap="none" fromWordArt="1">
            <a:prstTxWarp prst="textPlain">
              <a:avLst>
                <a:gd name="adj" fmla="val 50000"/>
              </a:avLst>
            </a:prstTxWarp>
          </a:bodyPr>
          <a:lstStyle/>
          <a:p>
            <a:pPr algn="ctr">
              <a:defRPr/>
            </a:pPr>
            <a:r>
              <a:rPr lang="en-US" sz="1200" b="1" kern="1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Times New Roman" pitchFamily="18" charset="0"/>
                <a:cs typeface="Times New Roman" pitchFamily="18" charset="0"/>
              </a:rPr>
              <a:t>KHOA  HỌC          </a:t>
            </a:r>
            <a:endParaRPr lang="en-US" sz="1200" b="1" kern="1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475110"/>
            <a:ext cx="8007951" cy="5163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2599137" y="1541910"/>
            <a:ext cx="3886200" cy="1938992"/>
          </a:xfrm>
          <a:prstGeom prst="rect">
            <a:avLst/>
          </a:prstGeom>
          <a:noFill/>
        </p:spPr>
        <p:txBody>
          <a:bodyPr wrap="square" rtlCol="0">
            <a:spAutoFit/>
          </a:bodyPr>
          <a:lstStyle/>
          <a:p>
            <a:pPr algn="ctr"/>
            <a:r>
              <a:rPr lang="en-US" sz="4000" b="1" dirty="0">
                <a:solidFill>
                  <a:srgbClr val="FF0000"/>
                </a:solidFill>
                <a:latin typeface="Times New Roman" pitchFamily="18" charset="0"/>
                <a:cs typeface="Times New Roman" pitchFamily="18" charset="0"/>
              </a:rPr>
              <a:t>ỨNG PHÓ VỚI NGUY CƠ BỊ XÂM HẠI</a:t>
            </a:r>
          </a:p>
        </p:txBody>
      </p:sp>
    </p:spTree>
    <p:extLst>
      <p:ext uri="{BB962C8B-B14F-4D97-AF65-F5344CB8AC3E}">
        <p14:creationId xmlns:p14="http://schemas.microsoft.com/office/powerpoint/2010/main" xmlns="" val="338204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685800"/>
            <a:ext cx="8007951" cy="5163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2370537" y="1828800"/>
            <a:ext cx="4495800" cy="2123658"/>
          </a:xfrm>
          <a:prstGeom prst="rect">
            <a:avLst/>
          </a:prstGeom>
        </p:spPr>
        <p:txBody>
          <a:bodyPr wrap="square">
            <a:spAutoFit/>
          </a:bodyPr>
          <a:lstStyle/>
          <a:p>
            <a:r>
              <a:rPr lang="nb-NO" sz="4400">
                <a:latin typeface="Times New Roman" pitchFamily="18" charset="0"/>
                <a:cs typeface="Times New Roman" pitchFamily="18" charset="0"/>
              </a:rPr>
              <a:t>Khi có nguy cơ bị xâm hại chúng ta cần phải làm gì?</a:t>
            </a:r>
            <a:endParaRPr lang="en-US" sz="4400">
              <a:latin typeface="Times New Roman" pitchFamily="18" charset="0"/>
              <a:cs typeface="Times New Roman" pitchFamily="18" charset="0"/>
            </a:endParaRPr>
          </a:p>
        </p:txBody>
      </p:sp>
    </p:spTree>
    <p:extLst>
      <p:ext uri="{BB962C8B-B14F-4D97-AF65-F5344CB8AC3E}">
        <p14:creationId xmlns:p14="http://schemas.microsoft.com/office/powerpoint/2010/main" xmlns="" val="33702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6612" y="646331"/>
            <a:ext cx="8841970" cy="2246769"/>
          </a:xfrm>
          <a:prstGeom prst="rect">
            <a:avLst/>
          </a:prstGeom>
        </p:spPr>
        <p:txBody>
          <a:bodyPr wrap="square">
            <a:spAutoFit/>
          </a:bodyPr>
          <a:lstStyle/>
          <a:p>
            <a:r>
              <a:rPr lang="da-DK" sz="3500">
                <a:latin typeface="Times New Roman" pitchFamily="18" charset="0"/>
                <a:cs typeface="Times New Roman" pitchFamily="18" charset="0"/>
              </a:rPr>
              <a:t>+ Đứng dậy ngay.</a:t>
            </a:r>
            <a:endParaRPr lang="en-US" sz="3500">
              <a:latin typeface="Times New Roman" pitchFamily="18" charset="0"/>
              <a:cs typeface="Times New Roman" pitchFamily="18" charset="0"/>
            </a:endParaRPr>
          </a:p>
          <a:p>
            <a:r>
              <a:rPr lang="da-DK" sz="3500">
                <a:latin typeface="Times New Roman" pitchFamily="18" charset="0"/>
                <a:cs typeface="Times New Roman" pitchFamily="18" charset="0"/>
              </a:rPr>
              <a:t>+ Bỏ đi chỗ khác.</a:t>
            </a:r>
            <a:endParaRPr lang="en-US" sz="3500">
              <a:latin typeface="Times New Roman" pitchFamily="18" charset="0"/>
              <a:cs typeface="Times New Roman" pitchFamily="18" charset="0"/>
            </a:endParaRPr>
          </a:p>
          <a:p>
            <a:r>
              <a:rPr lang="da-DK" sz="3500">
                <a:latin typeface="Times New Roman" pitchFamily="18" charset="0"/>
                <a:cs typeface="Times New Roman" pitchFamily="18" charset="0"/>
              </a:rPr>
              <a:t>+ Nhìn thẳng vào mặt người đó và nói </a:t>
            </a:r>
            <a:r>
              <a:rPr lang="en-US" sz="3500">
                <a:latin typeface="Times New Roman" pitchFamily="18" charset="0"/>
                <a:cs typeface="Times New Roman" pitchFamily="18" charset="0"/>
              </a:rPr>
              <a:t>“</a:t>
            </a:r>
            <a:r>
              <a:rPr lang="da-DK" sz="3500">
                <a:latin typeface="Times New Roman" pitchFamily="18" charset="0"/>
                <a:cs typeface="Times New Roman" pitchFamily="18" charset="0"/>
              </a:rPr>
              <a:t>Không”.</a:t>
            </a:r>
            <a:endParaRPr lang="en-US" sz="3500">
              <a:latin typeface="Times New Roman" pitchFamily="18" charset="0"/>
              <a:cs typeface="Times New Roman" pitchFamily="18" charset="0"/>
            </a:endParaRPr>
          </a:p>
          <a:p>
            <a:r>
              <a:rPr lang="fr-FR" sz="3500">
                <a:latin typeface="Times New Roman" pitchFamily="18" charset="0"/>
                <a:cs typeface="Times New Roman" pitchFamily="18" charset="0"/>
              </a:rPr>
              <a:t>+ Chạy đến chỗ có người.</a:t>
            </a:r>
            <a:endParaRPr lang="en-US" sz="3500">
              <a:latin typeface="Times New Roman" pitchFamily="18" charset="0"/>
              <a:cs typeface="Times New Roman" pitchFamily="18" charset="0"/>
            </a:endParaRPr>
          </a:p>
        </p:txBody>
      </p:sp>
      <p:sp>
        <p:nvSpPr>
          <p:cNvPr id="4" name="Rectangle 3"/>
          <p:cNvSpPr/>
          <p:nvPr/>
        </p:nvSpPr>
        <p:spPr>
          <a:xfrm>
            <a:off x="-41563" y="0"/>
            <a:ext cx="913014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nb-NO" sz="2800" b="1" dirty="0">
                <a:solidFill>
                  <a:schemeClr val="tx1">
                    <a:lumMod val="95000"/>
                    <a:lumOff val="5000"/>
                  </a:schemeClr>
                </a:solidFill>
                <a:latin typeface="Times New Roman" pitchFamily="18" charset="0"/>
                <a:cs typeface="Times New Roman" pitchFamily="18" charset="0"/>
              </a:rPr>
              <a:t>Khi có nguy cơ bị xâm hại chúng ta cần phải: </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9" name="Rectangle 8"/>
          <p:cNvSpPr/>
          <p:nvPr/>
        </p:nvSpPr>
        <p:spPr>
          <a:xfrm>
            <a:off x="0" y="3124438"/>
            <a:ext cx="9088581"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nb-NO" sz="2800" b="1" dirty="0">
                <a:solidFill>
                  <a:schemeClr val="tx1">
                    <a:lumMod val="95000"/>
                    <a:lumOff val="5000"/>
                  </a:schemeClr>
                </a:solidFill>
                <a:latin typeface="Times New Roman" pitchFamily="18" charset="0"/>
                <a:cs typeface="Times New Roman" pitchFamily="18" charset="0"/>
              </a:rPr>
              <a:t>Trong trường hợp bị xâm hại chúng ta </a:t>
            </a:r>
            <a:r>
              <a:rPr lang="en-US" sz="2800" b="1" dirty="0" err="1" smtClean="0">
                <a:solidFill>
                  <a:schemeClr val="tx1">
                    <a:lumMod val="95000"/>
                    <a:lumOff val="5000"/>
                  </a:schemeClr>
                </a:solidFill>
                <a:latin typeface="Times New Roman" pitchFamily="18" charset="0"/>
                <a:cs typeface="Times New Roman" pitchFamily="18" charset="0"/>
              </a:rPr>
              <a:t>phải</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làm</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gì</a:t>
            </a:r>
            <a:r>
              <a:rPr lang="en-US" sz="2800" b="1" dirty="0" smtClean="0">
                <a:solidFill>
                  <a:schemeClr val="tx1">
                    <a:lumMod val="95000"/>
                    <a:lumOff val="5000"/>
                  </a:schemeClr>
                </a:solidFill>
                <a:latin typeface="Times New Roman" pitchFamily="18" charset="0"/>
                <a:cs typeface="Times New Roman" pitchFamily="18" charset="0"/>
              </a:rPr>
              <a:t>?</a:t>
            </a:r>
            <a:endParaRPr lang="en-US" sz="2800" b="1" dirty="0" smtClean="0">
              <a:solidFill>
                <a:schemeClr val="tx1">
                  <a:lumMod val="95000"/>
                  <a:lumOff val="5000"/>
                </a:schemeClr>
              </a:solidFill>
              <a:latin typeface="Times New Roman" pitchFamily="18" charset="0"/>
              <a:cs typeface="Times New Roman" pitchFamily="18" charset="0"/>
            </a:endParaRPr>
          </a:p>
        </p:txBody>
      </p:sp>
      <p:sp>
        <p:nvSpPr>
          <p:cNvPr id="10" name="Rectangle 9"/>
          <p:cNvSpPr/>
          <p:nvPr/>
        </p:nvSpPr>
        <p:spPr>
          <a:xfrm>
            <a:off x="246612" y="2895600"/>
            <a:ext cx="8897388" cy="646331"/>
          </a:xfrm>
          <a:prstGeom prst="rect">
            <a:avLst/>
          </a:prstGeom>
        </p:spPr>
        <p:txBody>
          <a:bodyPr wrap="square">
            <a:spAutoFit/>
          </a:bodyPr>
          <a:lstStyle/>
          <a:p>
            <a:pPr algn="ctr"/>
            <a:r>
              <a:rPr lang="nb-NO" sz="3600" b="1" dirty="0">
                <a:solidFill>
                  <a:srgbClr val="FF0000"/>
                </a:solidFill>
                <a:latin typeface="Times New Roman" pitchFamily="18" charset="0"/>
                <a:cs typeface="Times New Roman" pitchFamily="18" charset="0"/>
              </a:rPr>
              <a:t>nói ngay với người lớn. </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5383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grpId="1" nodeType="clickEffect">
                                  <p:stCondLst>
                                    <p:cond delay="0"/>
                                  </p:stCondLst>
                                  <p:childTnLst>
                                    <p:animEffect transition="out" filter="box(in)">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9" grpId="0" animBg="1"/>
      <p:bldP spid="9" grpId="1"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533400" y="990600"/>
            <a:ext cx="8077200" cy="8402300"/>
          </a:xfrm>
          <a:prstGeom prst="rect">
            <a:avLst/>
          </a:prstGeom>
          <a:noFill/>
          <a:ln w="9525">
            <a:noFill/>
            <a:miter lim="800000"/>
            <a:headEnd/>
            <a:tailEnd/>
          </a:ln>
          <a:effectLst/>
        </p:spPr>
        <p:txBody>
          <a:bodyPr>
            <a:spAutoFit/>
          </a:bodyPr>
          <a:lstStyle/>
          <a:p>
            <a:pPr eaLnBrk="1" hangingPunct="1">
              <a:spcBef>
                <a:spcPct val="50000"/>
              </a:spcBef>
              <a:defRPr/>
            </a:pPr>
            <a:r>
              <a:rPr lang="en-US" sz="3600" b="1">
                <a:solidFill>
                  <a:srgbClr val="FF0000"/>
                </a:solidFill>
                <a:effectLst>
                  <a:outerShdw blurRad="38100" dist="38100" dir="2700000" algn="tl">
                    <a:srgbClr val="000000"/>
                  </a:outerShdw>
                </a:effectLst>
                <a:latin typeface="Times New Roman" panose="02020603050405020304" pitchFamily="18" charset="0"/>
                <a:cs typeface="Times New Roman" pitchFamily="18" charset="0"/>
              </a:rPr>
              <a:t>   </a:t>
            </a:r>
            <a:r>
              <a:rPr lang="vi-VN" sz="5400" b="1" dirty="0">
                <a:solidFill>
                  <a:srgbClr val="FF0000"/>
                </a:solidFill>
                <a:latin typeface="Times New Roman" panose="02020603050405020304" pitchFamily="18" charset="0"/>
                <a:cs typeface="Times New Roman" pitchFamily="18" charset="0"/>
              </a:rPr>
              <a:t>Phòng tránh</a:t>
            </a:r>
            <a:r>
              <a:rPr lang="en-US" sz="5400" b="1" dirty="0">
                <a:solidFill>
                  <a:srgbClr val="FF0000"/>
                </a:solidFill>
                <a:latin typeface="Times New Roman" panose="02020603050405020304" pitchFamily="18" charset="0"/>
                <a:cs typeface="Times New Roman" pitchFamily="18" charset="0"/>
              </a:rPr>
              <a:t> bị</a:t>
            </a:r>
            <a:r>
              <a:rPr lang="vi-VN" sz="5400" b="1" dirty="0">
                <a:solidFill>
                  <a:srgbClr val="FF0000"/>
                </a:solidFill>
                <a:latin typeface="Times New Roman" panose="02020603050405020304" pitchFamily="18" charset="0"/>
                <a:cs typeface="Times New Roman" pitchFamily="18" charset="0"/>
              </a:rPr>
              <a:t> xâm hại</a:t>
            </a:r>
            <a:endParaRPr lang="en-US" sz="5400" b="1" dirty="0">
              <a:solidFill>
                <a:srgbClr val="FF0000"/>
              </a:solidFill>
              <a:latin typeface="Times New Roman" panose="02020603050405020304" pitchFamily="18" charset="0"/>
              <a:cs typeface="Times New Roman" pitchFamily="18" charset="0"/>
            </a:endParaRPr>
          </a:p>
          <a:p>
            <a:pPr algn="ctr" eaLnBrk="1" hangingPunct="1">
              <a:spcBef>
                <a:spcPct val="50000"/>
              </a:spcBef>
              <a:defRPr/>
            </a:pPr>
            <a:r>
              <a:rPr lang="en-US" sz="3600" b="1">
                <a:solidFill>
                  <a:srgbClr val="0000FF"/>
                </a:solidFill>
                <a:effectLst>
                  <a:outerShdw blurRad="38100" dist="38100" dir="2700000" algn="tl">
                    <a:srgbClr val="000000"/>
                  </a:outerShdw>
                </a:effectLst>
                <a:latin typeface="Times New Roman" panose="02020603050405020304" pitchFamily="18" charset="0"/>
                <a:cs typeface="Times New Roman" pitchFamily="18" charset="0"/>
              </a:rPr>
              <a:t> </a:t>
            </a:r>
            <a:r>
              <a:rPr lang="en-US" sz="3600" b="1">
                <a:solidFill>
                  <a:srgbClr val="0000FF"/>
                </a:solidFill>
                <a:latin typeface="Times New Roman" panose="02020603050405020304" pitchFamily="18" charset="0"/>
                <a:cs typeface="Times New Roman" pitchFamily="18" charset="0"/>
              </a:rPr>
              <a:t>TỪ </a:t>
            </a:r>
            <a:r>
              <a:rPr lang="en-US" sz="3600" b="1" dirty="0">
                <a:solidFill>
                  <a:srgbClr val="0000FF"/>
                </a:solidFill>
                <a:latin typeface="Times New Roman" panose="02020603050405020304" pitchFamily="18" charset="0"/>
                <a:cs typeface="Times New Roman" pitchFamily="18" charset="0"/>
              </a:rPr>
              <a:t>CHỐI</a:t>
            </a:r>
          </a:p>
          <a:p>
            <a:pPr algn="ctr" eaLnBrk="1" hangingPunct="1">
              <a:spcBef>
                <a:spcPct val="50000"/>
              </a:spcBef>
              <a:defRPr/>
            </a:pPr>
            <a:r>
              <a:rPr lang="en-US" sz="3600" b="1">
                <a:solidFill>
                  <a:srgbClr val="0000FF"/>
                </a:solidFill>
                <a:latin typeface="Times New Roman" panose="02020603050405020304" pitchFamily="18" charset="0"/>
                <a:cs typeface="Times New Roman" pitchFamily="18" charset="0"/>
              </a:rPr>
              <a:t> KÊU </a:t>
            </a:r>
            <a:r>
              <a:rPr lang="en-US" sz="3600" b="1" dirty="0">
                <a:solidFill>
                  <a:srgbClr val="0000FF"/>
                </a:solidFill>
                <a:latin typeface="Times New Roman" panose="02020603050405020304" pitchFamily="18" charset="0"/>
                <a:cs typeface="Times New Roman" pitchFamily="18" charset="0"/>
              </a:rPr>
              <a:t>CỨU</a:t>
            </a:r>
          </a:p>
          <a:p>
            <a:pPr algn="ctr" eaLnBrk="1" hangingPunct="1">
              <a:spcBef>
                <a:spcPct val="50000"/>
              </a:spcBef>
              <a:defRPr/>
            </a:pPr>
            <a:r>
              <a:rPr lang="en-US" sz="3600" b="1">
                <a:solidFill>
                  <a:srgbClr val="0000FF"/>
                </a:solidFill>
                <a:latin typeface="Times New Roman" panose="02020603050405020304" pitchFamily="18" charset="0"/>
                <a:cs typeface="Times New Roman" pitchFamily="18" charset="0"/>
              </a:rPr>
              <a:t>CHẠY </a:t>
            </a:r>
            <a:r>
              <a:rPr lang="en-US" sz="3600" b="1" dirty="0">
                <a:solidFill>
                  <a:srgbClr val="0000FF"/>
                </a:solidFill>
                <a:latin typeface="Times New Roman" panose="02020603050405020304" pitchFamily="18" charset="0"/>
                <a:cs typeface="Times New Roman" pitchFamily="18" charset="0"/>
              </a:rPr>
              <a:t>TRỐN</a:t>
            </a:r>
          </a:p>
          <a:p>
            <a:pPr algn="ctr" eaLnBrk="1" hangingPunct="1">
              <a:spcBef>
                <a:spcPct val="50000"/>
              </a:spcBef>
              <a:defRPr/>
            </a:pPr>
            <a:r>
              <a:rPr lang="en-US" sz="3600" b="1">
                <a:solidFill>
                  <a:srgbClr val="0000FF"/>
                </a:solidFill>
                <a:latin typeface="Times New Roman" panose="02020603050405020304" pitchFamily="18" charset="0"/>
                <a:cs typeface="Times New Roman" pitchFamily="18" charset="0"/>
              </a:rPr>
              <a:t>CHIA </a:t>
            </a:r>
            <a:r>
              <a:rPr lang="en-US" sz="3600" b="1" dirty="0">
                <a:solidFill>
                  <a:srgbClr val="0000FF"/>
                </a:solidFill>
                <a:latin typeface="Times New Roman" panose="02020603050405020304" pitchFamily="18" charset="0"/>
                <a:cs typeface="Times New Roman" pitchFamily="18" charset="0"/>
              </a:rPr>
              <a:t>SẺ</a:t>
            </a:r>
          </a:p>
          <a:p>
            <a:pPr eaLnBrk="1" hangingPunct="1">
              <a:spcBef>
                <a:spcPct val="50000"/>
              </a:spcBef>
              <a:defRPr/>
            </a:pPr>
            <a:endParaRPr lang="en-US" sz="3600" b="1" dirty="0">
              <a:solidFill>
                <a:srgbClr val="0000FF"/>
              </a:solidFill>
              <a:effectLst>
                <a:outerShdw blurRad="38100" dist="38100" dir="2700000" algn="tl">
                  <a:srgbClr val="000000"/>
                </a:outerShdw>
              </a:effectLst>
              <a:latin typeface="Times New Roman" panose="02020603050405020304" pitchFamily="18" charset="0"/>
              <a:cs typeface="Times New Roman" pitchFamily="18" charset="0"/>
            </a:endParaRPr>
          </a:p>
          <a:p>
            <a:pPr eaLnBrk="1" hangingPunct="1">
              <a:spcBef>
                <a:spcPct val="50000"/>
              </a:spcBef>
              <a:defRPr/>
            </a:pPr>
            <a:endParaRPr lang="en-US" sz="3600" b="1" dirty="0">
              <a:solidFill>
                <a:srgbClr val="FF0000"/>
              </a:solidFill>
              <a:effectLst>
                <a:outerShdw blurRad="38100" dist="38100" dir="2700000" algn="tl">
                  <a:srgbClr val="000000"/>
                </a:outerShdw>
              </a:effectLst>
              <a:latin typeface="Times New Roman" panose="02020603050405020304" pitchFamily="18" charset="0"/>
              <a:cs typeface="Times New Roman" pitchFamily="18" charset="0"/>
            </a:endParaRPr>
          </a:p>
          <a:p>
            <a:pPr eaLnBrk="1" hangingPunct="1">
              <a:spcBef>
                <a:spcPct val="50000"/>
              </a:spcBef>
              <a:defRPr/>
            </a:pPr>
            <a:endParaRPr lang="en-US" sz="3600" b="1" dirty="0">
              <a:solidFill>
                <a:srgbClr val="FF0000"/>
              </a:solidFill>
              <a:effectLst>
                <a:outerShdw blurRad="38100" dist="38100" dir="2700000" algn="tl">
                  <a:srgbClr val="000000"/>
                </a:outerShdw>
              </a:effectLst>
              <a:latin typeface="Times New Roman" panose="02020603050405020304" pitchFamily="18" charset="0"/>
              <a:cs typeface="Times New Roman" pitchFamily="18" charset="0"/>
            </a:endParaRPr>
          </a:p>
          <a:p>
            <a:pPr eaLnBrk="1" hangingPunct="1">
              <a:spcBef>
                <a:spcPct val="50000"/>
              </a:spcBef>
              <a:defRPr/>
            </a:pPr>
            <a:endParaRPr lang="en-US" sz="3600" b="1" dirty="0">
              <a:solidFill>
                <a:srgbClr val="FF0000"/>
              </a:solidFill>
              <a:effectLst>
                <a:outerShdw blurRad="38100" dist="38100" dir="2700000" algn="tl">
                  <a:srgbClr val="000000"/>
                </a:outerShdw>
              </a:effectLst>
              <a:latin typeface="Times New Roman" panose="02020603050405020304" pitchFamily="18" charset="0"/>
              <a:cs typeface="Times New Roman" pitchFamily="18" charset="0"/>
            </a:endParaRPr>
          </a:p>
          <a:p>
            <a:pPr eaLnBrk="1" hangingPunct="1">
              <a:spcBef>
                <a:spcPct val="50000"/>
              </a:spcBef>
              <a:defRPr/>
            </a:pPr>
            <a:endParaRPr lang="en-US" sz="3600" b="1" dirty="0">
              <a:solidFill>
                <a:srgbClr val="0033CC"/>
              </a:solidFill>
              <a:effectLst>
                <a:outerShdw blurRad="38100" dist="38100" dir="2700000" algn="tl">
                  <a:srgbClr val="000000"/>
                </a:outerShdw>
              </a:effectLst>
              <a:latin typeface="Times New Roman" panose="02020603050405020304" pitchFamily="18" charset="0"/>
              <a:cs typeface="Times New Roman" pitchFamily="18" charset="0"/>
            </a:endParaRPr>
          </a:p>
        </p:txBody>
      </p:sp>
      <p:grpSp>
        <p:nvGrpSpPr>
          <p:cNvPr id="39939" name="Group 14"/>
          <p:cNvGrpSpPr>
            <a:grpSpLocks/>
          </p:cNvGrpSpPr>
          <p:nvPr/>
        </p:nvGrpSpPr>
        <p:grpSpPr bwMode="auto">
          <a:xfrm>
            <a:off x="0" y="0"/>
            <a:ext cx="9144000" cy="6858000"/>
            <a:chOff x="48" y="0"/>
            <a:chExt cx="5679" cy="4272"/>
          </a:xfrm>
        </p:grpSpPr>
        <p:pic>
          <p:nvPicPr>
            <p:cNvPr id="39940" name="Picture 15" descr="XMSTRER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 y="558"/>
              <a:ext cx="180" cy="3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1" name="Picture 16"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5136" y="3600"/>
              <a:ext cx="573"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2" name="Picture 17"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 y="6"/>
              <a:ext cx="624" cy="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3" name="Picture 18"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72" y="3672"/>
              <a:ext cx="576" cy="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4" name="Picture 19"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5099" y="0"/>
              <a:ext cx="628" cy="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5" name="Picture 15" descr="XMSTRER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35" y="528"/>
              <a:ext cx="180" cy="3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6" name="Picture 15" descr="XMSTRER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2832" y="-2130"/>
              <a:ext cx="144" cy="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7" name="Picture 15" descr="XMSTRER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2832" y="1968"/>
              <a:ext cx="144" cy="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91934043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animEffect transition="in" filter="barn(inVertical)">
                                      <p:cBhvr>
                                        <p:cTn id="7" dur="500"/>
                                        <p:tgtEl>
                                          <p:spTgt spid="43010">
                                            <p:txEl>
                                              <p:pRg st="1" end="1"/>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3010">
                                            <p:txEl>
                                              <p:pRg st="2" end="2"/>
                                            </p:txEl>
                                          </p:spTgt>
                                        </p:tgtEl>
                                        <p:attrNameLst>
                                          <p:attrName>style.visibility</p:attrName>
                                        </p:attrNameLst>
                                      </p:cBhvr>
                                      <p:to>
                                        <p:strVal val="visible"/>
                                      </p:to>
                                    </p:set>
                                    <p:animEffect transition="in" filter="barn(inVertical)">
                                      <p:cBhvr>
                                        <p:cTn id="11" dur="500"/>
                                        <p:tgtEl>
                                          <p:spTgt spid="43010">
                                            <p:txEl>
                                              <p:pRg st="2" end="2"/>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3010">
                                            <p:txEl>
                                              <p:pRg st="3" end="3"/>
                                            </p:txEl>
                                          </p:spTgt>
                                        </p:tgtEl>
                                        <p:attrNameLst>
                                          <p:attrName>style.visibility</p:attrName>
                                        </p:attrNameLst>
                                      </p:cBhvr>
                                      <p:to>
                                        <p:strVal val="visible"/>
                                      </p:to>
                                    </p:set>
                                    <p:animEffect transition="in" filter="barn(inVertical)">
                                      <p:cBhvr>
                                        <p:cTn id="15" dur="500"/>
                                        <p:tgtEl>
                                          <p:spTgt spid="43010">
                                            <p:txEl>
                                              <p:pRg st="3" end="3"/>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3010">
                                            <p:txEl>
                                              <p:pRg st="4" end="4"/>
                                            </p:txEl>
                                          </p:spTgt>
                                        </p:tgtEl>
                                        <p:attrNameLst>
                                          <p:attrName>style.visibility</p:attrName>
                                        </p:attrNameLst>
                                      </p:cBhvr>
                                      <p:to>
                                        <p:strVal val="visible"/>
                                      </p:to>
                                    </p:set>
                                    <p:animEffect transition="in" filter="barn(inVertical)">
                                      <p:cBhvr>
                                        <p:cTn id="19" dur="500"/>
                                        <p:tgtEl>
                                          <p:spTgt spid="430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533400"/>
            <a:ext cx="8007951" cy="5163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3225849" y="1599253"/>
            <a:ext cx="3124200" cy="769441"/>
          </a:xfrm>
          <a:prstGeom prst="rect">
            <a:avLst/>
          </a:prstGeom>
        </p:spPr>
        <p:txBody>
          <a:bodyPr wrap="square">
            <a:spAutoFit/>
          </a:bodyPr>
          <a:lstStyle/>
          <a:p>
            <a:r>
              <a:rPr lang="nb-NO" sz="4400" b="1">
                <a:latin typeface="Times New Roman" pitchFamily="18" charset="0"/>
                <a:cs typeface="Times New Roman" pitchFamily="18" charset="0"/>
              </a:rPr>
              <a:t>DẶN DÒ</a:t>
            </a:r>
            <a:endParaRPr lang="en-US" sz="4400" b="1">
              <a:latin typeface="Times New Roman" pitchFamily="18" charset="0"/>
              <a:cs typeface="Times New Roman" pitchFamily="18" charset="0"/>
            </a:endParaRPr>
          </a:p>
        </p:txBody>
      </p:sp>
      <p:sp>
        <p:nvSpPr>
          <p:cNvPr id="2" name="TextBox 1"/>
          <p:cNvSpPr txBox="1"/>
          <p:nvPr/>
        </p:nvSpPr>
        <p:spPr>
          <a:xfrm>
            <a:off x="2446737" y="2408872"/>
            <a:ext cx="4876800" cy="1477328"/>
          </a:xfrm>
          <a:prstGeom prst="rect">
            <a:avLst/>
          </a:prstGeom>
          <a:noFill/>
        </p:spPr>
        <p:txBody>
          <a:bodyPr wrap="square" rtlCol="0">
            <a:spAutoFit/>
          </a:bodyPr>
          <a:lstStyle/>
          <a:p>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bài</a:t>
            </a:r>
            <a:endParaRPr lang="en-US"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Chuẩn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bài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Phòng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tránh</a:t>
            </a:r>
            <a:r>
              <a:rPr lang="en-US" sz="3000" dirty="0">
                <a:latin typeface="Times New Roman" pitchFamily="18" charset="0"/>
                <a:cs typeface="Times New Roman" pitchFamily="18" charset="0"/>
              </a:rPr>
              <a:t> tai </a:t>
            </a:r>
            <a:r>
              <a:rPr lang="en-US" sz="3000" dirty="0" err="1">
                <a:latin typeface="Times New Roman" pitchFamily="18" charset="0"/>
                <a:cs typeface="Times New Roman" pitchFamily="18" charset="0"/>
              </a:rPr>
              <a:t>nạn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bộ</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xmlns="" val="2323787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728" y="990600"/>
            <a:ext cx="9099280" cy="586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702068" y="2512874"/>
            <a:ext cx="5621688" cy="1754326"/>
          </a:xfrm>
          <a:prstGeom prst="rect">
            <a:avLst/>
          </a:prstGeom>
          <a:noFill/>
        </p:spPr>
        <p:txBody>
          <a:bodyPr wrap="square" rtlCol="0">
            <a:spAutoFit/>
          </a:bodyPr>
          <a:lstStyle/>
          <a:p>
            <a:pPr algn="ctr"/>
            <a:r>
              <a:rPr lang="en-US" sz="5400" b="1" dirty="0">
                <a:solidFill>
                  <a:srgbClr val="FF0000"/>
                </a:solidFill>
                <a:latin typeface="Times New Roman" pitchFamily="18" charset="0"/>
                <a:cs typeface="Times New Roman" pitchFamily="18" charset="0"/>
              </a:rPr>
              <a:t>PHÒNG TRÁNH BỊ XÂM HẠI</a:t>
            </a:r>
          </a:p>
        </p:txBody>
      </p:sp>
      <p:sp>
        <p:nvSpPr>
          <p:cNvPr id="5" name="TextBox 4"/>
          <p:cNvSpPr txBox="1"/>
          <p:nvPr/>
        </p:nvSpPr>
        <p:spPr>
          <a:xfrm>
            <a:off x="1232034" y="76200"/>
            <a:ext cx="6561756"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Thứ</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03 </a:t>
            </a:r>
            <a:r>
              <a:rPr lang="en-US" sz="3200" dirty="0" err="1">
                <a:latin typeface="Times New Roman" pitchFamily="18" charset="0"/>
                <a:cs typeface="Times New Roman" pitchFamily="18" charset="0"/>
              </a:rPr>
              <a:t>tháng</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11</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2021</a:t>
            </a:r>
            <a:endParaRPr lang="en-US" sz="3200" dirty="0">
              <a:latin typeface="Times New Roman" pitchFamily="18" charset="0"/>
              <a:cs typeface="Times New Roman" pitchFamily="18" charset="0"/>
            </a:endParaRPr>
          </a:p>
        </p:txBody>
      </p:sp>
      <p:sp>
        <p:nvSpPr>
          <p:cNvPr id="6" name="TextBox 5"/>
          <p:cNvSpPr txBox="1"/>
          <p:nvPr/>
        </p:nvSpPr>
        <p:spPr>
          <a:xfrm>
            <a:off x="3446112" y="622013"/>
            <a:ext cx="2133600" cy="584775"/>
          </a:xfrm>
          <a:prstGeom prst="rect">
            <a:avLst/>
          </a:prstGeom>
          <a:noFill/>
        </p:spPr>
        <p:txBody>
          <a:bodyPr wrap="square" rtlCol="0">
            <a:spAutoFit/>
          </a:bodyPr>
          <a:lstStyle/>
          <a:p>
            <a:r>
              <a:rPr lang="en-US" sz="3200" u="sng" dirty="0" err="1">
                <a:latin typeface="Times New Roman" pitchFamily="18" charset="0"/>
                <a:cs typeface="Times New Roman" pitchFamily="18" charset="0"/>
              </a:rPr>
              <a:t>Khoa</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học</a:t>
            </a:r>
            <a:endParaRPr lang="en-US" sz="3200" u="sng" dirty="0">
              <a:latin typeface="Times New Roman" pitchFamily="18" charset="0"/>
              <a:cs typeface="Times New Roman" pitchFamily="18" charset="0"/>
            </a:endParaRPr>
          </a:p>
        </p:txBody>
      </p:sp>
    </p:spTree>
    <p:extLst>
      <p:ext uri="{BB962C8B-B14F-4D97-AF65-F5344CB8AC3E}">
        <p14:creationId xmlns:p14="http://schemas.microsoft.com/office/powerpoint/2010/main" xmlns="" val="222030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0"/>
            <a:ext cx="7530966"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4000" b="1" dirty="0">
                <a:solidFill>
                  <a:srgbClr val="002060"/>
                </a:solidFill>
                <a:latin typeface="Times New Roman" pitchFamily="18" charset="0"/>
                <a:cs typeface="Times New Roman" pitchFamily="18" charset="0"/>
              </a:rPr>
              <a:t>PHÒNG TRÁNH BỊ XÂM HẠI</a:t>
            </a:r>
          </a:p>
        </p:txBody>
      </p:sp>
      <p:sp>
        <p:nvSpPr>
          <p:cNvPr id="9" name="Rectangle 8"/>
          <p:cNvSpPr/>
          <p:nvPr/>
        </p:nvSpPr>
        <p:spPr>
          <a:xfrm>
            <a:off x="304800" y="3733800"/>
            <a:ext cx="8458200" cy="1754326"/>
          </a:xfrm>
          <a:prstGeom prst="rect">
            <a:avLst/>
          </a:prstGeom>
        </p:spPr>
        <p:txBody>
          <a:bodyPr wrap="square">
            <a:spAutoFit/>
          </a:bodyPr>
          <a:lstStyle/>
          <a:p>
            <a:pPr algn="just">
              <a:buFontTx/>
              <a:buChar char="-"/>
            </a:pP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Xâm</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hại</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là</a:t>
            </a:r>
            <a:r>
              <a:rPr lang="en-US" altLang="en-US" sz="3600" b="1" dirty="0">
                <a:solidFill>
                  <a:srgbClr val="0000CC"/>
                </a:solidFill>
                <a:latin typeface="Times New Roman" pitchFamily="18" charset="0"/>
                <a:cs typeface="Times New Roman" pitchFamily="18" charset="0"/>
              </a:rPr>
              <a:t> 1 </a:t>
            </a:r>
            <a:r>
              <a:rPr lang="en-US" altLang="en-US" sz="3600" b="1" dirty="0" err="1">
                <a:solidFill>
                  <a:srgbClr val="0000CC"/>
                </a:solidFill>
                <a:latin typeface="Times New Roman" pitchFamily="18" charset="0"/>
                <a:cs typeface="Times New Roman" pitchFamily="18" charset="0"/>
              </a:rPr>
              <a:t>hình</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thức</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hành</a:t>
            </a:r>
            <a:r>
              <a:rPr lang="en-US" altLang="en-US" sz="3600" b="1" dirty="0">
                <a:solidFill>
                  <a:srgbClr val="0000CC"/>
                </a:solidFill>
                <a:latin typeface="Times New Roman" pitchFamily="18" charset="0"/>
                <a:cs typeface="Times New Roman" pitchFamily="18" charset="0"/>
              </a:rPr>
              <a:t> vi </a:t>
            </a:r>
            <a:r>
              <a:rPr lang="en-US" altLang="en-US" sz="3600" b="1" dirty="0" err="1">
                <a:solidFill>
                  <a:srgbClr val="0000CC"/>
                </a:solidFill>
                <a:latin typeface="Times New Roman" pitchFamily="18" charset="0"/>
                <a:cs typeface="Times New Roman" pitchFamily="18" charset="0"/>
              </a:rPr>
              <a:t>gây</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tổn</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hại</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về</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thể</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chất</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tình</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cảm</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tâm</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lí</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danh</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dự</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và</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nhân</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phẩm</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của</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người</a:t>
            </a:r>
            <a:r>
              <a:rPr lang="en-US" altLang="en-US" sz="3600" b="1" dirty="0">
                <a:solidFill>
                  <a:srgbClr val="0000CC"/>
                </a:solidFill>
                <a:latin typeface="Times New Roman" pitchFamily="18" charset="0"/>
                <a:cs typeface="Times New Roman" pitchFamily="18" charset="0"/>
              </a:rPr>
              <a:t> </a:t>
            </a:r>
            <a:r>
              <a:rPr lang="en-US" altLang="en-US" sz="3600" b="1" dirty="0" err="1">
                <a:solidFill>
                  <a:srgbClr val="0000CC"/>
                </a:solidFill>
                <a:latin typeface="Times New Roman" pitchFamily="18" charset="0"/>
                <a:cs typeface="Times New Roman" pitchFamily="18" charset="0"/>
              </a:rPr>
              <a:t>khác</a:t>
            </a:r>
            <a:r>
              <a:rPr lang="en-US" altLang="en-US" sz="3600" b="1" dirty="0">
                <a:solidFill>
                  <a:srgbClr val="0000CC"/>
                </a:solidFill>
                <a:latin typeface="Times New Roman" pitchFamily="18" charset="0"/>
                <a:cs typeface="Times New Roman" pitchFamily="18" charset="0"/>
              </a:rPr>
              <a:t>.</a:t>
            </a:r>
          </a:p>
        </p:txBody>
      </p:sp>
      <p:sp>
        <p:nvSpPr>
          <p:cNvPr id="2" name="Cloud 1"/>
          <p:cNvSpPr/>
          <p:nvPr/>
        </p:nvSpPr>
        <p:spPr>
          <a:xfrm>
            <a:off x="1600200" y="1905000"/>
            <a:ext cx="6934200" cy="3657600"/>
          </a:xfrm>
          <a:prstGeom prst="clou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14600" y="2362200"/>
            <a:ext cx="5279190" cy="2554545"/>
          </a:xfrm>
          <a:prstGeom prst="rect">
            <a:avLst/>
          </a:prstGeom>
          <a:noFill/>
        </p:spPr>
        <p:txBody>
          <a:bodyPr wrap="square" rtlCol="0">
            <a:spAutoFit/>
          </a:bodyPr>
          <a:lstStyle/>
          <a:p>
            <a:pPr algn="just"/>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Hãy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nêu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nguy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hiểm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nhỏ</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gặp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mỗi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huống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sau</a:t>
            </a:r>
            <a:r>
              <a:rPr lang="en-US" sz="4000" dirty="0">
                <a:latin typeface="Times New Roman" pitchFamily="18" charset="0"/>
                <a:cs typeface="Times New Roman" pitchFamily="18" charset="0"/>
              </a:rPr>
              <a:t>:</a:t>
            </a:r>
          </a:p>
        </p:txBody>
      </p:sp>
      <p:sp>
        <p:nvSpPr>
          <p:cNvPr id="4" name="Cloud Callout 3"/>
          <p:cNvSpPr/>
          <p:nvPr/>
        </p:nvSpPr>
        <p:spPr>
          <a:xfrm>
            <a:off x="3429000" y="914400"/>
            <a:ext cx="3065112" cy="2178417"/>
          </a:xfrm>
          <a:prstGeom prst="cloudCallout">
            <a:avLst>
              <a:gd name="adj1" fmla="val -39274"/>
              <a:gd name="adj2" fmla="val 6901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57600" y="1447800"/>
            <a:ext cx="2667000" cy="1200329"/>
          </a:xfrm>
          <a:prstGeom prst="rect">
            <a:avLst/>
          </a:prstGeom>
          <a:noFill/>
        </p:spPr>
        <p:txBody>
          <a:bodyPr wrap="square" rtlCol="0">
            <a:spAutoFit/>
          </a:bodyPr>
          <a:lstStyle/>
          <a:p>
            <a:pPr algn="ctr"/>
            <a:r>
              <a:rPr lang="en-US" sz="3600" b="1" dirty="0" err="1">
                <a:latin typeface="Times New Roman" pitchFamily="18" charset="0"/>
                <a:cs typeface="Times New Roman" pitchFamily="18" charset="0"/>
              </a:rPr>
              <a:t>Xâm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a:t>
            </a:r>
          </a:p>
        </p:txBody>
      </p:sp>
    </p:spTree>
    <p:extLst>
      <p:ext uri="{BB962C8B-B14F-4D97-AF65-F5344CB8AC3E}">
        <p14:creationId xmlns:p14="http://schemas.microsoft.com/office/powerpoint/2010/main" xmlns="" val="400344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1" nodeType="clickEffect">
                                  <p:stCondLst>
                                    <p:cond delay="0"/>
                                  </p:stCondLst>
                                  <p:childTnLst>
                                    <p:animEffect transition="out" filter="randombar(horizont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3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fltVal val="0"/>
                                          </p:val>
                                        </p:tav>
                                        <p:tav tm="100000">
                                          <p:val>
                                            <p:strVal val="#ppt_w"/>
                                          </p:val>
                                        </p:tav>
                                      </p:tavLst>
                                    </p:anim>
                                    <p:anim calcmode="lin" valueType="num">
                                      <p:cBhvr>
                                        <p:cTn id="38" dur="1000" fill="hold"/>
                                        <p:tgtEl>
                                          <p:spTgt spid="3"/>
                                        </p:tgtEl>
                                        <p:attrNameLst>
                                          <p:attrName>ppt_h</p:attrName>
                                        </p:attrNameLst>
                                      </p:cBhvr>
                                      <p:tavLst>
                                        <p:tav tm="0">
                                          <p:val>
                                            <p:fltVal val="0"/>
                                          </p:val>
                                        </p:tav>
                                        <p:tav tm="100000">
                                          <p:val>
                                            <p:strVal val="#ppt_h"/>
                                          </p:val>
                                        </p:tav>
                                      </p:tavLst>
                                    </p:anim>
                                    <p:anim calcmode="lin" valueType="num">
                                      <p:cBhvr>
                                        <p:cTn id="39" dur="1000" fill="hold"/>
                                        <p:tgtEl>
                                          <p:spTgt spid="3"/>
                                        </p:tgtEl>
                                        <p:attrNameLst>
                                          <p:attrName>style.rotation</p:attrName>
                                        </p:attrNameLst>
                                      </p:cBhvr>
                                      <p:tavLst>
                                        <p:tav tm="0">
                                          <p:val>
                                            <p:fltVal val="90"/>
                                          </p:val>
                                        </p:tav>
                                        <p:tav tm="100000">
                                          <p:val>
                                            <p:fltVal val="0"/>
                                          </p:val>
                                        </p:tav>
                                      </p:tavLst>
                                    </p:anim>
                                    <p:animEffect transition="in" filter="fade">
                                      <p:cBhvr>
                                        <p:cTn id="4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animBg="1"/>
      <p:bldP spid="3" grpId="0"/>
      <p:bldP spid="4" grpId="0" animBg="1"/>
      <p:bldP spid="4" grpId="1" animBg="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0000"/>
          <a:stretch/>
        </p:blipFill>
        <p:spPr bwMode="auto">
          <a:xfrm>
            <a:off x="91330" y="3964816"/>
            <a:ext cx="5971540" cy="2643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l="66467" b="16356"/>
          <a:stretch>
            <a:fillRect/>
          </a:stretch>
        </p:blipFill>
        <p:spPr bwMode="auto">
          <a:xfrm>
            <a:off x="6248400" y="1105275"/>
            <a:ext cx="3039745" cy="2663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34447" y="3964816"/>
            <a:ext cx="3039745" cy="2644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81000" y="207818"/>
            <a:ext cx="8382000" cy="646331"/>
          </a:xfrm>
          <a:prstGeom prst="rect">
            <a:avLst/>
          </a:prstGeom>
          <a:solidFill>
            <a:srgbClr val="FFFF00"/>
          </a:solidFill>
        </p:spPr>
        <p:txBody>
          <a:bodyPr wrap="square" rtlCol="0">
            <a:spAutoFit/>
          </a:bodyPr>
          <a:lstStyle/>
          <a:p>
            <a:r>
              <a:rPr lang="en-US" sz="3600" b="1">
                <a:latin typeface="Times New Roman" pitchFamily="18" charset="0"/>
                <a:cs typeface="Times New Roman" pitchFamily="18" charset="0"/>
              </a:rPr>
              <a:t>Một số tình huống có nguy cơ bị xâm hại</a:t>
            </a: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50000"/>
          <a:stretch/>
        </p:blipFill>
        <p:spPr bwMode="auto">
          <a:xfrm>
            <a:off x="91330" y="1158830"/>
            <a:ext cx="5971540" cy="2643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5480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125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19200" y="0"/>
            <a:ext cx="753096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a:solidFill>
                  <a:srgbClr val="002060"/>
                </a:solidFill>
                <a:latin typeface="Times New Roman" pitchFamily="18" charset="0"/>
                <a:cs typeface="Times New Roman" pitchFamily="18" charset="0"/>
              </a:rPr>
              <a:t>PHÒNG TRÁNH BỊ XÂM HẠI</a:t>
            </a:r>
          </a:p>
        </p:txBody>
      </p:sp>
      <p:grpSp>
        <p:nvGrpSpPr>
          <p:cNvPr id="10" name="Group 9"/>
          <p:cNvGrpSpPr/>
          <p:nvPr/>
        </p:nvGrpSpPr>
        <p:grpSpPr>
          <a:xfrm>
            <a:off x="2362200" y="1143000"/>
            <a:ext cx="4669590" cy="3925669"/>
            <a:chOff x="3124200" y="1560731"/>
            <a:chExt cx="4669590" cy="3925669"/>
          </a:xfrm>
          <a:solidFill>
            <a:schemeClr val="accent5">
              <a:lumMod val="75000"/>
            </a:schemeClr>
          </a:solidFill>
        </p:grpSpPr>
        <p:sp>
          <p:nvSpPr>
            <p:cNvPr id="9" name="Cloud Callout 8"/>
            <p:cNvSpPr/>
            <p:nvPr/>
          </p:nvSpPr>
          <p:spPr>
            <a:xfrm>
              <a:off x="3124200" y="1560731"/>
              <a:ext cx="4669590" cy="3925669"/>
            </a:xfrm>
            <a:prstGeom prst="cloudCallout">
              <a:avLst>
                <a:gd name="adj1" fmla="val -47536"/>
                <a:gd name="adj2" fmla="val 6758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a:spLocks noChangeArrowheads="1"/>
            </p:cNvSpPr>
            <p:nvPr/>
          </p:nvSpPr>
          <p:spPr bwMode="auto">
            <a:xfrm>
              <a:off x="3571884" y="2492513"/>
              <a:ext cx="4059990" cy="1938992"/>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zh-CN" sz="4000" dirty="0" err="1">
                  <a:latin typeface="Times New Roman" pitchFamily="18" charset="0"/>
                  <a:ea typeface="SimSun" pitchFamily="2" charset="-122"/>
                </a:rPr>
                <a:t>Em</a:t>
              </a:r>
              <a:r>
                <a:rPr lang="en-US" altLang="zh-CN" sz="4000" dirty="0">
                  <a:latin typeface="Times New Roman" pitchFamily="18" charset="0"/>
                  <a:ea typeface="SimSun" pitchFamily="2" charset="-122"/>
                </a:rPr>
                <a:t> </a:t>
              </a:r>
              <a:r>
                <a:rPr lang="en-US" altLang="zh-CN" sz="4000" dirty="0" err="1">
                  <a:latin typeface="Times New Roman" pitchFamily="18" charset="0"/>
                  <a:ea typeface="SimSun" pitchFamily="2" charset="-122"/>
                </a:rPr>
                <a:t>cần</a:t>
              </a:r>
              <a:r>
                <a:rPr lang="en-US" altLang="zh-CN" sz="4000" dirty="0">
                  <a:latin typeface="Times New Roman" pitchFamily="18" charset="0"/>
                  <a:ea typeface="SimSun" pitchFamily="2" charset="-122"/>
                </a:rPr>
                <a:t> </a:t>
              </a:r>
              <a:r>
                <a:rPr lang="en-US" altLang="zh-CN" sz="4000" dirty="0" err="1">
                  <a:latin typeface="Times New Roman" pitchFamily="18" charset="0"/>
                  <a:ea typeface="SimSun" pitchFamily="2" charset="-122"/>
                </a:rPr>
                <a:t>l</a:t>
              </a:r>
              <a:r>
                <a:rPr lang="en-US" altLang="zh-CN" sz="4000" dirty="0" err="1">
                  <a:latin typeface="Times New Roman" pitchFamily="18" charset="0"/>
                  <a:ea typeface="SimSun" pitchFamily="2" charset="-122"/>
                  <a:cs typeface="Times New Roman" pitchFamily="18" charset="0"/>
                </a:rPr>
                <a:t>à</a:t>
              </a:r>
              <a:r>
                <a:rPr lang="en-US" altLang="zh-CN" sz="4000" dirty="0" err="1">
                  <a:latin typeface="Times New Roman" pitchFamily="18" charset="0"/>
                  <a:ea typeface="SimSun" pitchFamily="2" charset="-122"/>
                </a:rPr>
                <a:t>m</a:t>
              </a:r>
              <a:r>
                <a:rPr lang="en-US" altLang="zh-CN" sz="4000" dirty="0">
                  <a:latin typeface="Times New Roman" pitchFamily="18" charset="0"/>
                  <a:ea typeface="SimSun" pitchFamily="2" charset="-122"/>
                </a:rPr>
                <a:t> </a:t>
              </a:r>
              <a:r>
                <a:rPr lang="en-US" altLang="zh-CN" sz="4000" dirty="0" err="1">
                  <a:latin typeface="Times New Roman" pitchFamily="18" charset="0"/>
                  <a:ea typeface="SimSun" pitchFamily="2" charset="-122"/>
                </a:rPr>
                <a:t>gì</a:t>
              </a:r>
              <a:r>
                <a:rPr lang="en-US" altLang="zh-CN" sz="4000" dirty="0">
                  <a:latin typeface="Times New Roman" pitchFamily="18" charset="0"/>
                  <a:ea typeface="SimSun" pitchFamily="2" charset="-122"/>
                </a:rPr>
                <a:t> </a:t>
              </a:r>
              <a:r>
                <a:rPr lang="en-US" altLang="zh-CN" sz="4000" dirty="0" err="1">
                  <a:latin typeface="Times New Roman" pitchFamily="18" charset="0"/>
                  <a:ea typeface="SimSun" pitchFamily="2" charset="-122"/>
                </a:rPr>
                <a:t>để</a:t>
              </a:r>
              <a:r>
                <a:rPr lang="en-US" altLang="zh-CN" sz="4000" dirty="0">
                  <a:latin typeface="Times New Roman" pitchFamily="18" charset="0"/>
                  <a:ea typeface="SimSun" pitchFamily="2" charset="-122"/>
                </a:rPr>
                <a:t> </a:t>
              </a:r>
              <a:r>
                <a:rPr lang="en-US" altLang="zh-CN" sz="4000" dirty="0" err="1">
                  <a:latin typeface="Times New Roman" pitchFamily="18" charset="0"/>
                  <a:ea typeface="SimSun" pitchFamily="2" charset="-122"/>
                </a:rPr>
                <a:t>phòng</a:t>
              </a:r>
              <a:r>
                <a:rPr lang="en-US" altLang="zh-CN" sz="4000" dirty="0">
                  <a:latin typeface="Times New Roman" pitchFamily="18" charset="0"/>
                  <a:ea typeface="SimSun" pitchFamily="2" charset="-122"/>
                </a:rPr>
                <a:t> </a:t>
              </a:r>
              <a:r>
                <a:rPr lang="en-US" altLang="zh-CN" sz="4000" dirty="0" err="1">
                  <a:latin typeface="Times New Roman" pitchFamily="18" charset="0"/>
                  <a:ea typeface="SimSun" pitchFamily="2" charset="-122"/>
                </a:rPr>
                <a:t>tránh</a:t>
              </a:r>
              <a:r>
                <a:rPr lang="en-US" altLang="zh-CN" sz="4000" dirty="0">
                  <a:latin typeface="Times New Roman" pitchFamily="18" charset="0"/>
                  <a:ea typeface="SimSun" pitchFamily="2" charset="-122"/>
                </a:rPr>
                <a:t> </a:t>
              </a:r>
              <a:r>
                <a:rPr lang="en-US" altLang="zh-CN" sz="4000" dirty="0" err="1">
                  <a:latin typeface="Times New Roman" pitchFamily="18" charset="0"/>
                  <a:ea typeface="SimSun" pitchFamily="2" charset="-122"/>
                </a:rPr>
                <a:t>nguy</a:t>
              </a:r>
              <a:r>
                <a:rPr lang="en-US" altLang="zh-CN" sz="4000" dirty="0">
                  <a:latin typeface="Times New Roman" pitchFamily="18" charset="0"/>
                  <a:ea typeface="SimSun" pitchFamily="2" charset="-122"/>
                </a:rPr>
                <a:t> </a:t>
              </a:r>
              <a:r>
                <a:rPr lang="en-US" altLang="zh-CN" sz="4000" dirty="0" err="1">
                  <a:latin typeface="Times New Roman" pitchFamily="18" charset="0"/>
                  <a:ea typeface="SimSun" pitchFamily="2" charset="-122"/>
                </a:rPr>
                <a:t>cơ</a:t>
              </a:r>
              <a:r>
                <a:rPr lang="en-US" altLang="zh-CN" sz="4000" dirty="0">
                  <a:latin typeface="Times New Roman" pitchFamily="18" charset="0"/>
                  <a:ea typeface="SimSun" pitchFamily="2" charset="-122"/>
                </a:rPr>
                <a:t> </a:t>
              </a:r>
              <a:r>
                <a:rPr lang="en-US" altLang="zh-CN" sz="4000" dirty="0" err="1">
                  <a:latin typeface="Times New Roman" pitchFamily="18" charset="0"/>
                  <a:ea typeface="SimSun" pitchFamily="2" charset="-122"/>
                </a:rPr>
                <a:t>bị</a:t>
              </a:r>
              <a:r>
                <a:rPr lang="en-US" altLang="zh-CN" sz="4000" dirty="0">
                  <a:latin typeface="Times New Roman" pitchFamily="18" charset="0"/>
                  <a:ea typeface="SimSun" pitchFamily="2" charset="-122"/>
                </a:rPr>
                <a:t> </a:t>
              </a:r>
              <a:r>
                <a:rPr lang="en-US" altLang="zh-CN" sz="4000" dirty="0" err="1">
                  <a:latin typeface="Times New Roman" pitchFamily="18" charset="0"/>
                  <a:ea typeface="SimSun" pitchFamily="2" charset="-122"/>
                </a:rPr>
                <a:t>xâm</a:t>
              </a:r>
              <a:r>
                <a:rPr lang="en-US" altLang="zh-CN" sz="4000" dirty="0">
                  <a:latin typeface="Times New Roman" pitchFamily="18" charset="0"/>
                  <a:ea typeface="SimSun" pitchFamily="2" charset="-122"/>
                </a:rPr>
                <a:t> </a:t>
              </a:r>
              <a:r>
                <a:rPr lang="en-US" altLang="zh-CN" sz="4000" dirty="0" err="1">
                  <a:latin typeface="Times New Roman" pitchFamily="18" charset="0"/>
                  <a:ea typeface="SimSun" pitchFamily="2" charset="-122"/>
                </a:rPr>
                <a:t>hại</a:t>
              </a:r>
              <a:r>
                <a:rPr lang="en-US" altLang="zh-CN" sz="4000" dirty="0">
                  <a:latin typeface="Times New Roman" pitchFamily="18" charset="0"/>
                  <a:ea typeface="SimSun" pitchFamily="2" charset="-122"/>
                </a:rPr>
                <a:t> ? </a:t>
              </a:r>
            </a:p>
          </p:txBody>
        </p:sp>
      </p:grpSp>
    </p:spTree>
    <p:extLst>
      <p:ext uri="{BB962C8B-B14F-4D97-AF65-F5344CB8AC3E}">
        <p14:creationId xmlns:p14="http://schemas.microsoft.com/office/powerpoint/2010/main" xmlns="" val="4273652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ChangeArrowheads="1"/>
          </p:cNvSpPr>
          <p:nvPr/>
        </p:nvSpPr>
        <p:spPr bwMode="auto">
          <a:xfrm>
            <a:off x="228600" y="3048000"/>
            <a:ext cx="8915400" cy="3810000"/>
          </a:xfrm>
          <a:prstGeom prst="rect">
            <a:avLst/>
          </a:prstGeom>
          <a:noFill/>
          <a:ln w="9525">
            <a:noFill/>
            <a:miter lim="800000"/>
            <a:headEnd/>
            <a:tailEnd/>
          </a:ln>
        </p:spPr>
        <p:txBody>
          <a:bodyPr wrap="none" anchor="ctr"/>
          <a:lstStyle/>
          <a:p>
            <a:pPr algn="ctr"/>
            <a:r>
              <a:rPr lang="en-US" sz="2800"/>
              <a:t>   </a:t>
            </a:r>
            <a:endParaRPr lang="en-US" sz="3200">
              <a:solidFill>
                <a:srgbClr val="FFFF00"/>
              </a:solidFill>
            </a:endParaRPr>
          </a:p>
        </p:txBody>
      </p:sp>
      <p:sp>
        <p:nvSpPr>
          <p:cNvPr id="8195" name="Text Box 12"/>
          <p:cNvSpPr txBox="1">
            <a:spLocks noChangeArrowheads="1"/>
          </p:cNvSpPr>
          <p:nvPr/>
        </p:nvSpPr>
        <p:spPr bwMode="auto">
          <a:xfrm>
            <a:off x="228600" y="1914525"/>
            <a:ext cx="2362200" cy="1385888"/>
          </a:xfrm>
          <a:prstGeom prst="rect">
            <a:avLst/>
          </a:prstGeom>
          <a:solidFill>
            <a:schemeClr val="bg1"/>
          </a:solidFill>
          <a:ln w="38100">
            <a:solidFill>
              <a:srgbClr val="FF0000"/>
            </a:solidFill>
            <a:miter lim="800000"/>
            <a:headEnd/>
            <a:tailEnd/>
          </a:ln>
        </p:spPr>
        <p:txBody>
          <a:bodyPr>
            <a:spAutoFit/>
          </a:bodyPr>
          <a:lstStyle/>
          <a:p>
            <a:pPr algn="ctr">
              <a:spcBef>
                <a:spcPct val="50000"/>
              </a:spcBef>
            </a:pPr>
            <a:r>
              <a:rPr lang="en-US" sz="2800" b="1">
                <a:solidFill>
                  <a:schemeClr val="accent2"/>
                </a:solidFill>
              </a:rPr>
              <a:t> </a:t>
            </a:r>
            <a:r>
              <a:rPr lang="vi-VN" sz="2800" b="1">
                <a:solidFill>
                  <a:schemeClr val="accent2"/>
                </a:solidFill>
              </a:rPr>
              <a:t>C</a:t>
            </a:r>
            <a:r>
              <a:rPr lang="en-US" sz="2800" b="1">
                <a:solidFill>
                  <a:schemeClr val="accent2"/>
                </a:solidFill>
              </a:rPr>
              <a:t>húng ta có thể bị xâm hại</a:t>
            </a:r>
            <a:r>
              <a:rPr lang="vi-VN" sz="2800" b="1">
                <a:solidFill>
                  <a:schemeClr val="accent2"/>
                </a:solidFill>
              </a:rPr>
              <a:t> khi :</a:t>
            </a:r>
            <a:endParaRPr lang="en-US" sz="2800" b="1">
              <a:solidFill>
                <a:schemeClr val="accent2"/>
              </a:solidFill>
            </a:endParaRPr>
          </a:p>
        </p:txBody>
      </p:sp>
      <p:sp>
        <p:nvSpPr>
          <p:cNvPr id="9221" name="Text Box 12"/>
          <p:cNvSpPr txBox="1">
            <a:spLocks noChangeArrowheads="1"/>
          </p:cNvSpPr>
          <p:nvPr/>
        </p:nvSpPr>
        <p:spPr bwMode="auto">
          <a:xfrm>
            <a:off x="4191000" y="390525"/>
            <a:ext cx="4495800" cy="523875"/>
          </a:xfrm>
          <a:prstGeom prst="rect">
            <a:avLst/>
          </a:prstGeom>
          <a:solidFill>
            <a:schemeClr val="bg1"/>
          </a:solidFill>
          <a:ln w="9525">
            <a:noFill/>
            <a:miter lim="800000"/>
            <a:headEnd/>
            <a:tailEnd/>
          </a:ln>
        </p:spPr>
        <p:txBody>
          <a:bodyPr>
            <a:spAutoFit/>
          </a:bodyPr>
          <a:lstStyle/>
          <a:p>
            <a:pPr algn="ctr">
              <a:spcBef>
                <a:spcPct val="50000"/>
              </a:spcBef>
            </a:pPr>
            <a:r>
              <a:rPr lang="en-US" sz="2800" b="1">
                <a:solidFill>
                  <a:schemeClr val="accent2"/>
                </a:solidFill>
              </a:rPr>
              <a:t> </a:t>
            </a:r>
            <a:r>
              <a:rPr lang="vi-VN" sz="2800" b="1">
                <a:solidFill>
                  <a:schemeClr val="accent2"/>
                </a:solidFill>
              </a:rPr>
              <a:t>Đi một mình nơi vắng vẻ</a:t>
            </a:r>
            <a:endParaRPr lang="en-US" sz="2800" b="1">
              <a:solidFill>
                <a:schemeClr val="accent2"/>
              </a:solidFill>
            </a:endParaRPr>
          </a:p>
        </p:txBody>
      </p:sp>
      <p:sp>
        <p:nvSpPr>
          <p:cNvPr id="9222" name="Text Box 12"/>
          <p:cNvSpPr txBox="1">
            <a:spLocks noChangeArrowheads="1"/>
          </p:cNvSpPr>
          <p:nvPr/>
        </p:nvSpPr>
        <p:spPr bwMode="auto">
          <a:xfrm>
            <a:off x="4640012" y="2209800"/>
            <a:ext cx="4495800" cy="523875"/>
          </a:xfrm>
          <a:prstGeom prst="rect">
            <a:avLst/>
          </a:prstGeom>
          <a:solidFill>
            <a:schemeClr val="bg1"/>
          </a:solidFill>
          <a:ln w="9525">
            <a:noFill/>
            <a:miter lim="800000"/>
            <a:headEnd/>
            <a:tailEnd/>
          </a:ln>
        </p:spPr>
        <p:txBody>
          <a:bodyPr>
            <a:spAutoFit/>
          </a:bodyPr>
          <a:lstStyle/>
          <a:p>
            <a:pPr algn="ctr">
              <a:spcBef>
                <a:spcPct val="50000"/>
              </a:spcBef>
            </a:pPr>
            <a:r>
              <a:rPr lang="en-US" sz="2800" b="1" dirty="0">
                <a:solidFill>
                  <a:schemeClr val="accent2"/>
                </a:solidFill>
              </a:rPr>
              <a:t> </a:t>
            </a:r>
            <a:r>
              <a:rPr lang="vi-VN" sz="2800" b="1" dirty="0">
                <a:solidFill>
                  <a:schemeClr val="accent2"/>
                </a:solidFill>
              </a:rPr>
              <a:t>Đi xe nhờ người lạ</a:t>
            </a:r>
            <a:endParaRPr lang="en-US" sz="2800" b="1" dirty="0">
              <a:solidFill>
                <a:schemeClr val="accent2"/>
              </a:solidFill>
            </a:endParaRPr>
          </a:p>
        </p:txBody>
      </p:sp>
      <p:sp>
        <p:nvSpPr>
          <p:cNvPr id="9223" name="Text Box 12"/>
          <p:cNvSpPr txBox="1">
            <a:spLocks noChangeArrowheads="1"/>
          </p:cNvSpPr>
          <p:nvPr/>
        </p:nvSpPr>
        <p:spPr bwMode="auto">
          <a:xfrm>
            <a:off x="3934264" y="2971800"/>
            <a:ext cx="5257800" cy="523875"/>
          </a:xfrm>
          <a:prstGeom prst="rect">
            <a:avLst/>
          </a:prstGeom>
          <a:solidFill>
            <a:schemeClr val="bg1"/>
          </a:solidFill>
          <a:ln w="9525">
            <a:noFill/>
            <a:miter lim="800000"/>
            <a:headEnd/>
            <a:tailEnd/>
          </a:ln>
        </p:spPr>
        <p:txBody>
          <a:bodyPr>
            <a:spAutoFit/>
          </a:bodyPr>
          <a:lstStyle/>
          <a:p>
            <a:pPr algn="ctr">
              <a:spcBef>
                <a:spcPct val="50000"/>
              </a:spcBef>
            </a:pPr>
            <a:r>
              <a:rPr lang="vi-VN" sz="2800" b="1" dirty="0">
                <a:solidFill>
                  <a:schemeClr val="accent2"/>
                </a:solidFill>
              </a:rPr>
              <a:t>Lên mạng chat với người lạ</a:t>
            </a:r>
            <a:endParaRPr lang="en-US" sz="2800" b="1" dirty="0">
              <a:solidFill>
                <a:schemeClr val="accent2"/>
              </a:solidFill>
            </a:endParaRPr>
          </a:p>
        </p:txBody>
      </p:sp>
      <p:sp>
        <p:nvSpPr>
          <p:cNvPr id="9224" name="Text Box 12"/>
          <p:cNvSpPr txBox="1">
            <a:spLocks noChangeArrowheads="1"/>
          </p:cNvSpPr>
          <p:nvPr/>
        </p:nvSpPr>
        <p:spPr bwMode="auto">
          <a:xfrm>
            <a:off x="3962400" y="3733800"/>
            <a:ext cx="5105400" cy="523875"/>
          </a:xfrm>
          <a:prstGeom prst="rect">
            <a:avLst/>
          </a:prstGeom>
          <a:solidFill>
            <a:schemeClr val="bg1"/>
          </a:solidFill>
          <a:ln w="9525">
            <a:noFill/>
            <a:miter lim="800000"/>
            <a:headEnd/>
            <a:tailEnd/>
          </a:ln>
        </p:spPr>
        <p:txBody>
          <a:bodyPr>
            <a:spAutoFit/>
          </a:bodyPr>
          <a:lstStyle/>
          <a:p>
            <a:pPr algn="ctr">
              <a:spcBef>
                <a:spcPct val="50000"/>
              </a:spcBef>
            </a:pPr>
            <a:r>
              <a:rPr lang="en-US" sz="2800" b="1">
                <a:solidFill>
                  <a:schemeClr val="accent2"/>
                </a:solidFill>
              </a:rPr>
              <a:t> </a:t>
            </a:r>
            <a:r>
              <a:rPr lang="vi-VN" sz="2800" b="1">
                <a:solidFill>
                  <a:schemeClr val="accent2"/>
                </a:solidFill>
              </a:rPr>
              <a:t>Nhận tiền,quà của người lạ</a:t>
            </a:r>
            <a:endParaRPr lang="en-US" sz="2800" b="1">
              <a:solidFill>
                <a:schemeClr val="accent2"/>
              </a:solidFill>
            </a:endParaRPr>
          </a:p>
        </p:txBody>
      </p:sp>
      <p:sp>
        <p:nvSpPr>
          <p:cNvPr id="9225" name="Text Box 12"/>
          <p:cNvSpPr txBox="1">
            <a:spLocks noChangeArrowheads="1"/>
          </p:cNvSpPr>
          <p:nvPr/>
        </p:nvSpPr>
        <p:spPr bwMode="auto">
          <a:xfrm>
            <a:off x="3683388" y="4447736"/>
            <a:ext cx="5410200" cy="523875"/>
          </a:xfrm>
          <a:prstGeom prst="rect">
            <a:avLst/>
          </a:prstGeom>
          <a:solidFill>
            <a:schemeClr val="bg1"/>
          </a:solidFill>
          <a:ln w="9525">
            <a:noFill/>
            <a:miter lim="800000"/>
            <a:headEnd/>
            <a:tailEnd/>
          </a:ln>
        </p:spPr>
        <p:txBody>
          <a:bodyPr>
            <a:spAutoFit/>
          </a:bodyPr>
          <a:lstStyle/>
          <a:p>
            <a:pPr algn="ctr">
              <a:spcBef>
                <a:spcPct val="50000"/>
              </a:spcBef>
            </a:pPr>
            <a:r>
              <a:rPr lang="en-US" sz="2800" b="1" dirty="0">
                <a:solidFill>
                  <a:schemeClr val="accent2"/>
                </a:solidFill>
              </a:rPr>
              <a:t> </a:t>
            </a:r>
            <a:r>
              <a:rPr lang="vi-VN" sz="2800" b="1" dirty="0">
                <a:solidFill>
                  <a:schemeClr val="accent2"/>
                </a:solidFill>
              </a:rPr>
              <a:t>Để người lạ chạm vào người</a:t>
            </a:r>
            <a:endParaRPr lang="en-US" sz="2800" b="1" dirty="0">
              <a:solidFill>
                <a:schemeClr val="accent2"/>
              </a:solidFill>
            </a:endParaRPr>
          </a:p>
        </p:txBody>
      </p:sp>
      <p:sp>
        <p:nvSpPr>
          <p:cNvPr id="9226" name="Text Box 12"/>
          <p:cNvSpPr txBox="1">
            <a:spLocks noChangeArrowheads="1"/>
          </p:cNvSpPr>
          <p:nvPr/>
        </p:nvSpPr>
        <p:spPr bwMode="auto">
          <a:xfrm>
            <a:off x="3621256" y="5143061"/>
            <a:ext cx="5562600" cy="523875"/>
          </a:xfrm>
          <a:prstGeom prst="rect">
            <a:avLst/>
          </a:prstGeom>
          <a:solidFill>
            <a:schemeClr val="bg1"/>
          </a:solidFill>
          <a:ln w="9525">
            <a:noFill/>
            <a:miter lim="800000"/>
            <a:headEnd/>
            <a:tailEnd/>
          </a:ln>
        </p:spPr>
        <p:txBody>
          <a:bodyPr>
            <a:spAutoFit/>
          </a:bodyPr>
          <a:lstStyle/>
          <a:p>
            <a:pPr algn="ctr">
              <a:spcBef>
                <a:spcPct val="50000"/>
              </a:spcBef>
            </a:pPr>
            <a:r>
              <a:rPr lang="en-US" sz="2800" b="1" dirty="0">
                <a:solidFill>
                  <a:schemeClr val="accent2"/>
                </a:solidFill>
              </a:rPr>
              <a:t> </a:t>
            </a:r>
            <a:r>
              <a:rPr lang="vi-VN" sz="2800" b="1" dirty="0">
                <a:solidFill>
                  <a:schemeClr val="accent2"/>
                </a:solidFill>
              </a:rPr>
              <a:t>Đi chơi xa cùng bạn mới quen</a:t>
            </a:r>
            <a:endParaRPr lang="en-US" sz="2800" b="1" dirty="0">
              <a:solidFill>
                <a:schemeClr val="accent2"/>
              </a:solidFill>
            </a:endParaRPr>
          </a:p>
        </p:txBody>
      </p:sp>
      <p:sp>
        <p:nvSpPr>
          <p:cNvPr id="9227" name="Text Box 12"/>
          <p:cNvSpPr txBox="1">
            <a:spLocks noChangeArrowheads="1"/>
          </p:cNvSpPr>
          <p:nvPr/>
        </p:nvSpPr>
        <p:spPr bwMode="auto">
          <a:xfrm>
            <a:off x="4066756" y="1267264"/>
            <a:ext cx="5105400" cy="523220"/>
          </a:xfrm>
          <a:prstGeom prst="rect">
            <a:avLst/>
          </a:prstGeom>
          <a:solidFill>
            <a:schemeClr val="bg1"/>
          </a:solidFill>
          <a:ln w="9525">
            <a:noFill/>
            <a:miter lim="800000"/>
            <a:headEnd/>
            <a:tailEnd/>
          </a:ln>
        </p:spPr>
        <p:txBody>
          <a:bodyPr wrap="square">
            <a:spAutoFit/>
          </a:bodyPr>
          <a:lstStyle/>
          <a:p>
            <a:pPr>
              <a:spcBef>
                <a:spcPct val="50000"/>
              </a:spcBef>
            </a:pPr>
            <a:r>
              <a:rPr lang="vi-VN" sz="2800" b="1" dirty="0" smtClean="0">
                <a:solidFill>
                  <a:schemeClr val="accent2"/>
                </a:solidFill>
              </a:rPr>
              <a:t>Ở </a:t>
            </a:r>
            <a:r>
              <a:rPr lang="vi-VN" sz="2800" b="1" dirty="0">
                <a:solidFill>
                  <a:schemeClr val="accent2"/>
                </a:solidFill>
              </a:rPr>
              <a:t>trong phòng với người lạ</a:t>
            </a:r>
            <a:endParaRPr lang="en-US" sz="2800" b="1" dirty="0">
              <a:solidFill>
                <a:schemeClr val="accent2"/>
              </a:solidFill>
            </a:endParaRPr>
          </a:p>
        </p:txBody>
      </p:sp>
      <p:sp>
        <p:nvSpPr>
          <p:cNvPr id="9228" name="Text Box 12"/>
          <p:cNvSpPr txBox="1">
            <a:spLocks noChangeArrowheads="1"/>
          </p:cNvSpPr>
          <p:nvPr/>
        </p:nvSpPr>
        <p:spPr bwMode="auto">
          <a:xfrm>
            <a:off x="3352800" y="5867400"/>
            <a:ext cx="5791200" cy="954088"/>
          </a:xfrm>
          <a:prstGeom prst="rect">
            <a:avLst/>
          </a:prstGeom>
          <a:solidFill>
            <a:schemeClr val="bg1"/>
          </a:solidFill>
          <a:ln w="9525">
            <a:noFill/>
            <a:miter lim="800000"/>
            <a:headEnd/>
            <a:tailEnd/>
          </a:ln>
        </p:spPr>
        <p:txBody>
          <a:bodyPr wrap="square">
            <a:spAutoFit/>
          </a:bodyPr>
          <a:lstStyle/>
          <a:p>
            <a:pPr algn="ctr">
              <a:spcBef>
                <a:spcPct val="50000"/>
              </a:spcBef>
            </a:pPr>
            <a:r>
              <a:rPr lang="en-US" sz="2800" b="1" dirty="0">
                <a:solidFill>
                  <a:schemeClr val="accent2"/>
                </a:solidFill>
              </a:rPr>
              <a:t> </a:t>
            </a:r>
            <a:r>
              <a:rPr lang="vi-VN" sz="2800" b="1" dirty="0">
                <a:solidFill>
                  <a:schemeClr val="accent2"/>
                </a:solidFill>
              </a:rPr>
              <a:t>Nghe lời rủ rê của bạn đi chơi xa,....</a:t>
            </a:r>
            <a:endParaRPr lang="en-US" sz="2800" b="1" dirty="0">
              <a:solidFill>
                <a:schemeClr val="accent2"/>
              </a:solidFill>
            </a:endParaRPr>
          </a:p>
        </p:txBody>
      </p:sp>
      <p:cxnSp>
        <p:nvCxnSpPr>
          <p:cNvPr id="36" name="Straight Arrow Connector 35"/>
          <p:cNvCxnSpPr>
            <a:stCxn id="8195" idx="3"/>
          </p:cNvCxnSpPr>
          <p:nvPr/>
        </p:nvCxnSpPr>
        <p:spPr>
          <a:xfrm>
            <a:off x="2590800" y="2608263"/>
            <a:ext cx="1295400" cy="34877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8195" idx="3"/>
          </p:cNvCxnSpPr>
          <p:nvPr/>
        </p:nvCxnSpPr>
        <p:spPr>
          <a:xfrm>
            <a:off x="2590800" y="2608263"/>
            <a:ext cx="1371600" cy="28781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590800" y="2590800"/>
            <a:ext cx="1524000" cy="1981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8195" idx="3"/>
          </p:cNvCxnSpPr>
          <p:nvPr/>
        </p:nvCxnSpPr>
        <p:spPr>
          <a:xfrm>
            <a:off x="2590800" y="2608263"/>
            <a:ext cx="1676400" cy="12779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590800" y="2608263"/>
            <a:ext cx="1676400" cy="5921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8195" idx="3"/>
          </p:cNvCxnSpPr>
          <p:nvPr/>
        </p:nvCxnSpPr>
        <p:spPr>
          <a:xfrm flipV="1">
            <a:off x="2590800" y="2438400"/>
            <a:ext cx="1905000" cy="1698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590800" y="685800"/>
            <a:ext cx="1752600" cy="19224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2667000" y="1828800"/>
            <a:ext cx="1600200" cy="7794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 Box 12"/>
          <p:cNvSpPr txBox="1">
            <a:spLocks noChangeArrowheads="1"/>
          </p:cNvSpPr>
          <p:nvPr/>
        </p:nvSpPr>
        <p:spPr bwMode="auto">
          <a:xfrm>
            <a:off x="0" y="1752600"/>
            <a:ext cx="3200400" cy="1938338"/>
          </a:xfrm>
          <a:prstGeom prst="rect">
            <a:avLst/>
          </a:prstGeom>
          <a:solidFill>
            <a:schemeClr val="accent3"/>
          </a:solidFill>
          <a:ln w="38100">
            <a:solidFill>
              <a:srgbClr val="FF0000"/>
            </a:solidFill>
            <a:prstDash val="sysDash"/>
            <a:miter lim="800000"/>
            <a:headEnd/>
            <a:tailEnd/>
          </a:ln>
        </p:spPr>
        <p:txBody>
          <a:bodyPr>
            <a:spAutoFit/>
          </a:bodyPr>
          <a:lstStyle/>
          <a:p>
            <a:pPr algn="ctr">
              <a:spcBef>
                <a:spcPct val="50000"/>
              </a:spcBef>
              <a:defRPr/>
            </a:pPr>
            <a:r>
              <a:rPr lang="vi-VN" sz="6000" b="1" dirty="0">
                <a:solidFill>
                  <a:srgbClr val="FF0000"/>
                </a:solidFill>
              </a:rPr>
              <a:t>KHÔNG NÊN</a:t>
            </a:r>
            <a:endParaRPr lang="en-US" sz="6000" b="1"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blinds(horizontal)">
                                      <p:cBhvr>
                                        <p:cTn id="7" dur="500"/>
                                        <p:tgtEl>
                                          <p:spTgt spid="92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blinds(horizontal)">
                                      <p:cBhvr>
                                        <p:cTn id="10" dur="500"/>
                                        <p:tgtEl>
                                          <p:spTgt spid="92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blinds(horizontal)">
                                      <p:cBhvr>
                                        <p:cTn id="13" dur="500"/>
                                        <p:tgtEl>
                                          <p:spTgt spid="922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224"/>
                                        </p:tgtEl>
                                        <p:attrNameLst>
                                          <p:attrName>style.visibility</p:attrName>
                                        </p:attrNameLst>
                                      </p:cBhvr>
                                      <p:to>
                                        <p:strVal val="visible"/>
                                      </p:to>
                                    </p:set>
                                    <p:animEffect transition="in" filter="blinds(horizontal)">
                                      <p:cBhvr>
                                        <p:cTn id="16" dur="500"/>
                                        <p:tgtEl>
                                          <p:spTgt spid="922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225"/>
                                        </p:tgtEl>
                                        <p:attrNameLst>
                                          <p:attrName>style.visibility</p:attrName>
                                        </p:attrNameLst>
                                      </p:cBhvr>
                                      <p:to>
                                        <p:strVal val="visible"/>
                                      </p:to>
                                    </p:set>
                                    <p:animEffect transition="in" filter="blinds(horizontal)">
                                      <p:cBhvr>
                                        <p:cTn id="19" dur="500"/>
                                        <p:tgtEl>
                                          <p:spTgt spid="922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226"/>
                                        </p:tgtEl>
                                        <p:attrNameLst>
                                          <p:attrName>style.visibility</p:attrName>
                                        </p:attrNameLst>
                                      </p:cBhvr>
                                      <p:to>
                                        <p:strVal val="visible"/>
                                      </p:to>
                                    </p:set>
                                    <p:animEffect transition="in" filter="blinds(horizontal)">
                                      <p:cBhvr>
                                        <p:cTn id="22" dur="500"/>
                                        <p:tgtEl>
                                          <p:spTgt spid="922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227"/>
                                        </p:tgtEl>
                                        <p:attrNameLst>
                                          <p:attrName>style.visibility</p:attrName>
                                        </p:attrNameLst>
                                      </p:cBhvr>
                                      <p:to>
                                        <p:strVal val="visible"/>
                                      </p:to>
                                    </p:set>
                                    <p:animEffect transition="in" filter="blinds(horizontal)">
                                      <p:cBhvr>
                                        <p:cTn id="25" dur="500"/>
                                        <p:tgtEl>
                                          <p:spTgt spid="922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228"/>
                                        </p:tgtEl>
                                        <p:attrNameLst>
                                          <p:attrName>style.visibility</p:attrName>
                                        </p:attrNameLst>
                                      </p:cBhvr>
                                      <p:to>
                                        <p:strVal val="visible"/>
                                      </p:to>
                                    </p:set>
                                    <p:animEffect transition="in" filter="blinds(horizontal)">
                                      <p:cBhvr>
                                        <p:cTn id="28" dur="500"/>
                                        <p:tgtEl>
                                          <p:spTgt spid="9228"/>
                                        </p:tgtEl>
                                      </p:cBhvr>
                                    </p:animEffect>
                                  </p:childTnLst>
                                </p:cTn>
                              </p:par>
                              <p:par>
                                <p:cTn id="29" presetID="3" presetClass="entr" presetSubtype="1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par>
                                <p:cTn id="32" presetID="3" presetClass="entr" presetSubtype="1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linds(horizontal)">
                                      <p:cBhvr>
                                        <p:cTn id="34" dur="500"/>
                                        <p:tgtEl>
                                          <p:spTgt spid="40"/>
                                        </p:tgtEl>
                                      </p:cBhvr>
                                    </p:animEffect>
                                  </p:childTnLst>
                                </p:cTn>
                              </p:par>
                              <p:par>
                                <p:cTn id="35" presetID="3" presetClass="entr" presetSubtype="1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linds(horizontal)">
                                      <p:cBhvr>
                                        <p:cTn id="37" dur="500"/>
                                        <p:tgtEl>
                                          <p:spTgt spid="41"/>
                                        </p:tgtEl>
                                      </p:cBhvr>
                                    </p:animEffect>
                                  </p:childTnLst>
                                </p:cTn>
                              </p:par>
                              <p:par>
                                <p:cTn id="38" presetID="3" presetClass="entr" presetSubtype="1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blinds(horizontal)">
                                      <p:cBhvr>
                                        <p:cTn id="40" dur="500"/>
                                        <p:tgtEl>
                                          <p:spTgt spid="44"/>
                                        </p:tgtEl>
                                      </p:cBhvr>
                                    </p:animEffect>
                                  </p:childTnLst>
                                </p:cTn>
                              </p:par>
                              <p:par>
                                <p:cTn id="41" presetID="3" presetClass="entr" presetSubtype="1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blinds(horizontal)">
                                      <p:cBhvr>
                                        <p:cTn id="43" dur="500"/>
                                        <p:tgtEl>
                                          <p:spTgt spid="48"/>
                                        </p:tgtEl>
                                      </p:cBhvr>
                                    </p:animEffect>
                                  </p:childTnLst>
                                </p:cTn>
                              </p:par>
                              <p:par>
                                <p:cTn id="44" presetID="3" presetClass="entr" presetSubtype="1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linds(horizontal)">
                                      <p:cBhvr>
                                        <p:cTn id="46" dur="500"/>
                                        <p:tgtEl>
                                          <p:spTgt spid="50"/>
                                        </p:tgtEl>
                                      </p:cBhvr>
                                    </p:animEffect>
                                  </p:childTnLst>
                                </p:cTn>
                              </p:par>
                              <p:par>
                                <p:cTn id="47" presetID="3" presetClass="entr" presetSubtype="1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blinds(horizontal)">
                                      <p:cBhvr>
                                        <p:cTn id="49" dur="500"/>
                                        <p:tgtEl>
                                          <p:spTgt spid="53"/>
                                        </p:tgtEl>
                                      </p:cBhvr>
                                    </p:animEffect>
                                  </p:childTnLst>
                                </p:cTn>
                              </p:par>
                              <p:par>
                                <p:cTn id="50" presetID="3" presetClass="entr" presetSubtype="10"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linds(horizontal)">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2" grpId="0" animBg="1"/>
      <p:bldP spid="9223" grpId="0" animBg="1"/>
      <p:bldP spid="9224" grpId="0" animBg="1"/>
      <p:bldP spid="9225" grpId="0" animBg="1"/>
      <p:bldP spid="9226" grpId="0" animBg="1"/>
      <p:bldP spid="9227" grpId="0" animBg="1"/>
      <p:bldP spid="9228"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685800"/>
            <a:ext cx="8007951" cy="5163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2675337" y="1752600"/>
            <a:ext cx="3886200" cy="1938992"/>
          </a:xfrm>
          <a:prstGeom prst="rect">
            <a:avLst/>
          </a:prstGeom>
          <a:noFill/>
        </p:spPr>
        <p:txBody>
          <a:bodyPr wrap="square" rtlCol="0">
            <a:spAutoFit/>
          </a:bodyPr>
          <a:lstStyle/>
          <a:p>
            <a:pPr algn="ctr"/>
            <a:r>
              <a:rPr lang="en-US" sz="4000" b="1" dirty="0">
                <a:solidFill>
                  <a:srgbClr val="FF0000"/>
                </a:solidFill>
                <a:latin typeface="Times New Roman" pitchFamily="18" charset="0"/>
                <a:cs typeface="Times New Roman" pitchFamily="18" charset="0"/>
              </a:rPr>
              <a:t>ỨNG PHÓ VỚI NGUY CƠ BỊ XÂM HẠI</a:t>
            </a:r>
          </a:p>
        </p:txBody>
      </p:sp>
    </p:spTree>
    <p:extLst>
      <p:ext uri="{BB962C8B-B14F-4D97-AF65-F5344CB8AC3E}">
        <p14:creationId xmlns:p14="http://schemas.microsoft.com/office/powerpoint/2010/main" xmlns="" val="610036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 y="228600"/>
            <a:ext cx="8900160" cy="2062103"/>
          </a:xfrm>
          <a:prstGeom prst="rect">
            <a:avLst/>
          </a:prstGeom>
          <a:solidFill>
            <a:schemeClr val="accent6">
              <a:lumMod val="60000"/>
              <a:lumOff val="40000"/>
            </a:schemeClr>
          </a:solidFill>
        </p:spPr>
        <p:txBody>
          <a:bodyPr wrap="square">
            <a:spAutoFit/>
          </a:bodyPr>
          <a:lstStyle/>
          <a:p>
            <a:pPr algn="just"/>
            <a:r>
              <a:rPr lang="fr-FR" sz="3200" b="1" dirty="0" err="1">
                <a:latin typeface="Times New Roman" pitchFamily="18" charset="0"/>
                <a:cs typeface="Times New Roman" pitchFamily="18" charset="0"/>
              </a:rPr>
              <a:t>Tình</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huống</a:t>
            </a:r>
            <a:r>
              <a:rPr lang="fr-FR" sz="3200" b="1" dirty="0">
                <a:latin typeface="Times New Roman" pitchFamily="18" charset="0"/>
                <a:cs typeface="Times New Roman" pitchFamily="18" charset="0"/>
              </a:rPr>
              <a:t> 1:</a:t>
            </a:r>
            <a:r>
              <a:rPr lang="fr-FR" sz="3200" dirty="0">
                <a:latin typeface="Times New Roman" pitchFamily="18" charset="0"/>
                <a:cs typeface="Times New Roman" pitchFamily="18" charset="0"/>
              </a:rPr>
              <a:t> Nam </a:t>
            </a:r>
            <a:r>
              <a:rPr lang="fr-FR" sz="3200" dirty="0" err="1">
                <a:latin typeface="Times New Roman" pitchFamily="18" charset="0"/>
                <a:cs typeface="Times New Roman" pitchFamily="18" charset="0"/>
              </a:rPr>
              <a:t>đến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nhà</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Bắc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chơi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Gần</a:t>
            </a:r>
            <a:r>
              <a:rPr lang="fr-FR" sz="3200" dirty="0">
                <a:latin typeface="Times New Roman" pitchFamily="18" charset="0"/>
                <a:cs typeface="Times New Roman" pitchFamily="18" charset="0"/>
              </a:rPr>
              <a:t> 9 </a:t>
            </a:r>
            <a:r>
              <a:rPr lang="fr-FR" sz="3200" dirty="0" err="1">
                <a:latin typeface="Times New Roman" pitchFamily="18" charset="0"/>
                <a:cs typeface="Times New Roman" pitchFamily="18" charset="0"/>
              </a:rPr>
              <a:t>giờ</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tối</a:t>
            </a:r>
            <a:r>
              <a:rPr lang="fr-FR" sz="3200" dirty="0">
                <a:latin typeface="Times New Roman" pitchFamily="18" charset="0"/>
                <a:cs typeface="Times New Roman" pitchFamily="18" charset="0"/>
              </a:rPr>
              <a:t>, Nam </a:t>
            </a:r>
            <a:r>
              <a:rPr lang="fr-FR" sz="3200" dirty="0" err="1">
                <a:latin typeface="Times New Roman" pitchFamily="18" charset="0"/>
                <a:cs typeface="Times New Roman" pitchFamily="18" charset="0"/>
              </a:rPr>
              <a:t>đứng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dậy</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về</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thì</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Bắc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cứ</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giữ</a:t>
            </a:r>
            <a:r>
              <a:rPr lang="fr-FR" sz="3200" dirty="0">
                <a:latin typeface="Times New Roman" pitchFamily="18" charset="0"/>
                <a:cs typeface="Times New Roman" pitchFamily="18" charset="0"/>
              </a:rPr>
              <a:t> ở </a:t>
            </a:r>
            <a:r>
              <a:rPr lang="fr-FR" sz="3200" dirty="0" err="1">
                <a:latin typeface="Times New Roman" pitchFamily="18" charset="0"/>
                <a:cs typeface="Times New Roman" pitchFamily="18" charset="0"/>
              </a:rPr>
              <a:t>lại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xem</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đĩa</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phim</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hoạt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hình</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mới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được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bố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mẹ</a:t>
            </a:r>
            <a:r>
              <a:rPr lang="fr-FR" sz="3200" dirty="0">
                <a:latin typeface="Times New Roman" pitchFamily="18" charset="0"/>
                <a:cs typeface="Times New Roman" pitchFamily="18" charset="0"/>
              </a:rPr>
              <a:t> mua </a:t>
            </a:r>
            <a:r>
              <a:rPr lang="fr-FR" sz="3200" dirty="0" err="1">
                <a:latin typeface="Times New Roman" pitchFamily="18" charset="0"/>
                <a:cs typeface="Times New Roman" pitchFamily="18" charset="0"/>
              </a:rPr>
              <a:t>cho</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hôm</a:t>
            </a:r>
            <a:r>
              <a:rPr lang="fr-FR" sz="3200" dirty="0">
                <a:latin typeface="Times New Roman" pitchFamily="18" charset="0"/>
                <a:cs typeface="Times New Roman" pitchFamily="18" charset="0"/>
              </a:rPr>
              <a:t> qua. </a:t>
            </a:r>
            <a:r>
              <a:rPr lang="fr-FR" sz="3200" dirty="0" err="1">
                <a:latin typeface="Times New Roman" pitchFamily="18" charset="0"/>
                <a:cs typeface="Times New Roman" pitchFamily="18" charset="0"/>
              </a:rPr>
              <a:t>Nếu</a:t>
            </a:r>
            <a:r>
              <a:rPr lang="fr-FR" sz="3200" dirty="0">
                <a:latin typeface="Times New Roman" pitchFamily="18" charset="0"/>
                <a:cs typeface="Times New Roman" pitchFamily="18" charset="0"/>
              </a:rPr>
              <a:t> là </a:t>
            </a:r>
            <a:r>
              <a:rPr lang="fr-FR" sz="3200" dirty="0" err="1">
                <a:latin typeface="Times New Roman" pitchFamily="18" charset="0"/>
                <a:cs typeface="Times New Roman" pitchFamily="18" charset="0"/>
              </a:rPr>
              <a:t>bạn</a:t>
            </a:r>
            <a:r>
              <a:rPr lang="fr-FR" sz="3200" dirty="0">
                <a:latin typeface="Times New Roman" pitchFamily="18" charset="0"/>
                <a:cs typeface="Times New Roman" pitchFamily="18" charset="0"/>
              </a:rPr>
              <a:t> Nam, </a:t>
            </a:r>
            <a:r>
              <a:rPr lang="fr-FR" sz="3200" dirty="0" err="1">
                <a:latin typeface="Times New Roman" pitchFamily="18" charset="0"/>
                <a:cs typeface="Times New Roman" pitchFamily="18" charset="0"/>
              </a:rPr>
              <a:t>em</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sẽ</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làm</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gì</a:t>
            </a:r>
            <a:r>
              <a:rPr lang="fr-FR" sz="3200" dirty="0">
                <a:latin typeface="Times New Roman" pitchFamily="18" charset="0"/>
                <a:cs typeface="Times New Roman" pitchFamily="18" charset="0"/>
              </a:rPr>
              <a:t> khi </a:t>
            </a:r>
            <a:r>
              <a:rPr lang="fr-FR" sz="3200" dirty="0" err="1">
                <a:latin typeface="Times New Roman" pitchFamily="18" charset="0"/>
                <a:cs typeface="Times New Roman" pitchFamily="18" charset="0"/>
              </a:rPr>
              <a:t>đó</a:t>
            </a:r>
            <a:r>
              <a:rPr lang="fr-FR"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 name="Rectangle 4"/>
          <p:cNvSpPr/>
          <p:nvPr/>
        </p:nvSpPr>
        <p:spPr>
          <a:xfrm>
            <a:off x="91440" y="2438400"/>
            <a:ext cx="8900160" cy="2062103"/>
          </a:xfrm>
          <a:prstGeom prst="rect">
            <a:avLst/>
          </a:prstGeom>
          <a:solidFill>
            <a:schemeClr val="accent5">
              <a:lumMod val="60000"/>
              <a:lumOff val="40000"/>
            </a:schemeClr>
          </a:solidFill>
        </p:spPr>
        <p:txBody>
          <a:bodyPr wrap="square">
            <a:spAutoFit/>
          </a:bodyPr>
          <a:lstStyle/>
          <a:p>
            <a:r>
              <a:rPr lang="fr-FR" sz="3200" b="1">
                <a:latin typeface="Times New Roman" pitchFamily="18" charset="0"/>
                <a:cs typeface="Times New Roman" pitchFamily="18" charset="0"/>
              </a:rPr>
              <a:t>Tình huống 2 :</a:t>
            </a:r>
            <a:r>
              <a:rPr lang="fr-FR" sz="3200">
                <a:latin typeface="Times New Roman" pitchFamily="18" charset="0"/>
                <a:cs typeface="Times New Roman" pitchFamily="18" charset="0"/>
              </a:rPr>
              <a:t> Nga đang đợi mẹ đón sau giờ tan học. Một cô đến nói: Mẹ Nga bận và có nhờ cô chở con về nhà giúp. Nếu em là Nga, em sẽ làm gì khi đó ?</a:t>
            </a:r>
            <a:endParaRPr lang="en-US" sz="3200">
              <a:latin typeface="Times New Roman" pitchFamily="18" charset="0"/>
              <a:cs typeface="Times New Roman" pitchFamily="18" charset="0"/>
            </a:endParaRPr>
          </a:p>
        </p:txBody>
      </p:sp>
      <p:sp>
        <p:nvSpPr>
          <p:cNvPr id="7" name="Rectangle 6"/>
          <p:cNvSpPr/>
          <p:nvPr/>
        </p:nvSpPr>
        <p:spPr>
          <a:xfrm>
            <a:off x="91440" y="4648200"/>
            <a:ext cx="8893233" cy="2062103"/>
          </a:xfrm>
          <a:prstGeom prst="rect">
            <a:avLst/>
          </a:prstGeom>
          <a:solidFill>
            <a:srgbClr val="FFFF00"/>
          </a:solidFill>
        </p:spPr>
        <p:txBody>
          <a:bodyPr wrap="square">
            <a:spAutoFit/>
          </a:bodyPr>
          <a:lstStyle/>
          <a:p>
            <a:r>
              <a:rPr lang="fr-FR" sz="3200" b="1">
                <a:latin typeface="Times New Roman" pitchFamily="18" charset="0"/>
                <a:cs typeface="Times New Roman" pitchFamily="18" charset="0"/>
              </a:rPr>
              <a:t>Tình huống 3: </a:t>
            </a:r>
            <a:r>
              <a:rPr lang="en-US" sz="3200">
                <a:latin typeface="Times New Roman" pitchFamily="18" charset="0"/>
                <a:cs typeface="Times New Roman" pitchFamily="18" charset="0"/>
              </a:rPr>
              <a:t>Minh đang học bài thì nghe tiếng gọi ngoài cổng. Minh hé cửa nhìn ra thấy một người lạ nói là bạn của bố, muốn vào nhà đợi bố Minh. Nếu là Minh, em sẽ làm gì khi đó ?</a:t>
            </a:r>
          </a:p>
        </p:txBody>
      </p:sp>
    </p:spTree>
    <p:extLst>
      <p:ext uri="{BB962C8B-B14F-4D97-AF65-F5344CB8AC3E}">
        <p14:creationId xmlns:p14="http://schemas.microsoft.com/office/powerpoint/2010/main" xmlns="" val="255767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3663" y="1905000"/>
            <a:ext cx="8007951" cy="5163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2819400" y="3200400"/>
            <a:ext cx="3886200" cy="1938992"/>
          </a:xfrm>
          <a:prstGeom prst="rect">
            <a:avLst/>
          </a:prstGeom>
          <a:noFill/>
        </p:spPr>
        <p:txBody>
          <a:bodyPr wrap="square" rtlCol="0">
            <a:spAutoFit/>
          </a:bodyPr>
          <a:lstStyle/>
          <a:p>
            <a:pPr algn="ctr"/>
            <a:r>
              <a:rPr lang="en-US" sz="4000" b="1">
                <a:solidFill>
                  <a:srgbClr val="FF0000"/>
                </a:solidFill>
                <a:latin typeface="Times New Roman" pitchFamily="18" charset="0"/>
                <a:cs typeface="Times New Roman" pitchFamily="18" charset="0"/>
              </a:rPr>
              <a:t>ỨNG PHÓ VỚI NGUY CƠ BỊ XÂM HẠI</a:t>
            </a:r>
          </a:p>
        </p:txBody>
      </p:sp>
      <p:pic>
        <p:nvPicPr>
          <p:cNvPr id="7" name="count down 2 minutes.avi">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a:stretch>
            <a:fillRect/>
          </a:stretch>
        </p:blipFill>
        <p:spPr>
          <a:xfrm>
            <a:off x="3418353" y="5139392"/>
            <a:ext cx="2678570" cy="2008928"/>
          </a:xfrm>
          <a:prstGeom prst="rect">
            <a:avLst/>
          </a:prstGeom>
        </p:spPr>
      </p:pic>
    </p:spTree>
    <p:extLst>
      <p:ext uri="{BB962C8B-B14F-4D97-AF65-F5344CB8AC3E}">
        <p14:creationId xmlns:p14="http://schemas.microsoft.com/office/powerpoint/2010/main" xmlns="" val="2570328005"/>
      </p:ext>
    </p:extLst>
  </p:cSld>
  <p:clrMapOvr>
    <a:masterClrMapping/>
  </p:clrMapOvr>
  <p:timing>
    <p:tnLst>
      <p:par>
        <p:cTn id="1" dur="indefinite" restart="never" nodeType="tmRoot">
          <p:childTnLst>
            <p:video>
              <p:cMediaNode vol="80000">
                <p:cTn id="2" fill="hold" display="0">
                  <p:stCondLst>
                    <p:cond delay="indefinite"/>
                  </p:stCondLst>
                </p:cTn>
                <p:tgtEl>
                  <p:spTgt spid="7"/>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413</Words>
  <Application>Microsoft Office PowerPoint</Application>
  <PresentationFormat>On-screen Show (4:3)</PresentationFormat>
  <Paragraphs>48</Paragraphs>
  <Slides>14</Slides>
  <Notes>1</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 An</dc:creator>
  <cp:lastModifiedBy>Dell Optplex 760</cp:lastModifiedBy>
  <cp:revision>61</cp:revision>
  <dcterms:created xsi:type="dcterms:W3CDTF">2020-11-04T17:09:16Z</dcterms:created>
  <dcterms:modified xsi:type="dcterms:W3CDTF">2021-10-31T08:45:57Z</dcterms:modified>
</cp:coreProperties>
</file>