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60" r:id="rId2"/>
    <p:sldId id="264" r:id="rId3"/>
    <p:sldId id="261" r:id="rId4"/>
    <p:sldId id="262" r:id="rId5"/>
    <p:sldId id="299" r:id="rId6"/>
    <p:sldId id="263" r:id="rId7"/>
    <p:sldId id="267" r:id="rId8"/>
    <p:sldId id="265" r:id="rId9"/>
    <p:sldId id="271" r:id="rId10"/>
    <p:sldId id="300" r:id="rId11"/>
    <p:sldId id="302" r:id="rId12"/>
    <p:sldId id="266" r:id="rId13"/>
    <p:sldId id="270" r:id="rId14"/>
    <p:sldId id="268" r:id="rId15"/>
    <p:sldId id="273" r:id="rId16"/>
    <p:sldId id="274" r:id="rId17"/>
    <p:sldId id="301" r:id="rId18"/>
    <p:sldId id="269" r:id="rId19"/>
    <p:sldId id="275" r:id="rId20"/>
    <p:sldId id="276" r:id="rId21"/>
  </p:sldIdLst>
  <p:sldSz cx="18288000" cy="10287000"/>
  <p:notesSz cx="6858000" cy="9144000"/>
  <p:embeddedFontLst>
    <p:embeddedFont>
      <p:font typeface="SVN-Hole Hearted" charset="0"/>
      <p:regular r:id="rId23"/>
    </p:embeddedFont>
    <p:embeddedFont>
      <p:font typeface="Calibri" pitchFamily="34" charset="0"/>
      <p:regular r:id="rId24"/>
      <p:bold r:id="rId25"/>
      <p:italic r:id="rId26"/>
      <p:boldItalic r:id="rId27"/>
    </p:embeddedFont>
    <p:embeddedFont>
      <p:font typeface="Sriracha" charset="0"/>
      <p:bold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55">
          <p15:clr>
            <a:srgbClr val="A4A3A4"/>
          </p15:clr>
        </p15:guide>
        <p15:guide id="2" pos="29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2" autoAdjust="0"/>
  </p:normalViewPr>
  <p:slideViewPr>
    <p:cSldViewPr>
      <p:cViewPr>
        <p:scale>
          <a:sx n="50" d="100"/>
          <a:sy n="50" d="100"/>
        </p:scale>
        <p:origin x="-516" y="312"/>
      </p:cViewPr>
      <p:guideLst>
        <p:guide orient="horz" pos="2055"/>
        <p:guide pos="291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4063627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Trong cuộc sống, đôi khi chúng ta cần tranh luận với người khác về một vấn đề gì đó để tìm ra cách giải quyết đúng đắn nhất. Vậy chúng ta cần chú ý điều gì trước khi tranh luận ? Để trả lời các câu hỏi đó, hôm nay lớp mình cùng tìm hiểu bài: Luyện tập thuyết trình, tranh luận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xmlns="" id="{F250587F-29F4-4FD5-807B-5B378557358E}"/>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07750" y="174625"/>
            <a:ext cx="1325562" cy="1325562"/>
          </a:xfrm>
          <a:prstGeom prst="ellipse">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png"/><Relationship Id="rId4" Type="http://schemas.openxmlformats.org/officeDocument/2006/relationships/image" Target="../media/image47.sv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4.svg"/><Relationship Id="rId5" Type="http://schemas.openxmlformats.org/officeDocument/2006/relationships/image" Target="../media/image33.png"/><Relationship Id="rId4" Type="http://schemas.openxmlformats.org/officeDocument/2006/relationships/image" Target="../media/image52.svg"/><Relationship Id="rId9" Type="http://schemas.openxmlformats.org/officeDocument/2006/relationships/image" Target="../media/image35.GI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59.sv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8.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3.sv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1.GIF"/><Relationship Id="rId4" Type="http://schemas.openxmlformats.org/officeDocument/2006/relationships/image" Target="../media/image65.svg"/></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7.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3.sv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svg"/><Relationship Id="rId7" Type="http://schemas.openxmlformats.org/officeDocument/2006/relationships/image" Target="../media/image2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26.sv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svg"/><Relationship Id="rId7" Type="http://schemas.openxmlformats.org/officeDocument/2006/relationships/image" Target="../media/image2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svg"/><Relationship Id="rId7" Type="http://schemas.openxmlformats.org/officeDocument/2006/relationships/image" Target="../media/image30.svg"/><Relationship Id="rId12" Type="http://schemas.openxmlformats.org/officeDocument/2006/relationships/image" Target="../media/image3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22.sv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32.sv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2328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936858">
            <a:off x="-2810568" y="5201997"/>
            <a:ext cx="6903996" cy="807484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356756">
            <a:off x="14575517" y="-4984759"/>
            <a:ext cx="8294321" cy="9700960"/>
          </a:xfrm>
          <a:prstGeom prst="rect">
            <a:avLst/>
          </a:prstGeom>
        </p:spPr>
      </p:pic>
      <p:grpSp>
        <p:nvGrpSpPr>
          <p:cNvPr id="4" name="Group 4"/>
          <p:cNvGrpSpPr/>
          <p:nvPr/>
        </p:nvGrpSpPr>
        <p:grpSpPr>
          <a:xfrm>
            <a:off x="553388" y="6836138"/>
            <a:ext cx="800387" cy="800387"/>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23282"/>
            </a:solidFill>
          </p:spPr>
        </p:sp>
      </p:grpSp>
      <p:grpSp>
        <p:nvGrpSpPr>
          <p:cNvPr id="10" name="Group 10"/>
          <p:cNvGrpSpPr/>
          <p:nvPr/>
        </p:nvGrpSpPr>
        <p:grpSpPr>
          <a:xfrm>
            <a:off x="15160979" y="1855896"/>
            <a:ext cx="1297597" cy="1297597"/>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930"/>
            </a:solidFill>
          </p:spPr>
        </p:sp>
      </p:grpSp>
      <p:grpSp>
        <p:nvGrpSpPr>
          <p:cNvPr id="49" name="Group 48"/>
          <p:cNvGrpSpPr/>
          <p:nvPr/>
        </p:nvGrpSpPr>
        <p:grpSpPr>
          <a:xfrm>
            <a:off x="5562600" y="1866900"/>
            <a:ext cx="7469505" cy="613455"/>
            <a:chOff x="10280" y="5780"/>
            <a:chExt cx="7946" cy="956"/>
          </a:xfrm>
        </p:grpSpPr>
        <p:grpSp>
          <p:nvGrpSpPr>
            <p:cNvPr id="12" name="Group 12"/>
            <p:cNvGrpSpPr/>
            <p:nvPr/>
          </p:nvGrpSpPr>
          <p:grpSpPr>
            <a:xfrm>
              <a:off x="14695" y="5853"/>
              <a:ext cx="883" cy="883"/>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D6F"/>
              </a:solidFill>
            </p:spPr>
          </p:sp>
        </p:grpSp>
        <p:sp>
          <p:nvSpPr>
            <p:cNvPr id="14" name="TextBox 14"/>
            <p:cNvSpPr txBox="1"/>
            <p:nvPr/>
          </p:nvSpPr>
          <p:spPr>
            <a:xfrm>
              <a:off x="14996" y="5987"/>
              <a:ext cx="391" cy="749"/>
            </a:xfrm>
            <a:prstGeom prst="rect">
              <a:avLst/>
            </a:prstGeom>
          </p:spPr>
          <p:txBody>
            <a:bodyPr lIns="0" tIns="0" rIns="0" bIns="0" rtlCol="0" anchor="t">
              <a:spAutoFit/>
            </a:bodyPr>
            <a:lstStyle/>
            <a:p>
              <a:pPr algn="ctr">
                <a:lnSpc>
                  <a:spcPts val="3750"/>
                </a:lnSpc>
                <a:spcBef>
                  <a:spcPct val="0"/>
                </a:spcBef>
              </a:pPr>
              <a:r>
                <a:rPr lang="en-GB" altLang="en-US" sz="3125">
                  <a:solidFill>
                    <a:srgbClr val="FFFEFE"/>
                  </a:solidFill>
                  <a:latin typeface="Sriracha" panose="020B0704020202020204"/>
                </a:rPr>
                <a:t>M</a:t>
              </a:r>
            </a:p>
          </p:txBody>
        </p:sp>
        <p:grpSp>
          <p:nvGrpSpPr>
            <p:cNvPr id="15" name="Group 15"/>
            <p:cNvGrpSpPr/>
            <p:nvPr/>
          </p:nvGrpSpPr>
          <p:grpSpPr>
            <a:xfrm>
              <a:off x="15578" y="5853"/>
              <a:ext cx="883" cy="883"/>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09BFF"/>
              </a:solidFill>
            </p:spPr>
          </p:sp>
        </p:grpSp>
        <p:sp>
          <p:nvSpPr>
            <p:cNvPr id="19" name="TextBox 19"/>
            <p:cNvSpPr txBox="1"/>
            <p:nvPr/>
          </p:nvSpPr>
          <p:spPr>
            <a:xfrm>
              <a:off x="15691" y="5943"/>
              <a:ext cx="662" cy="749"/>
            </a:xfrm>
            <a:prstGeom prst="rect">
              <a:avLst/>
            </a:prstGeom>
          </p:spPr>
          <p:txBody>
            <a:bodyPr lIns="0" tIns="0" rIns="0" bIns="0" rtlCol="0" anchor="t">
              <a:spAutoFit/>
            </a:bodyPr>
            <a:lstStyle/>
            <a:p>
              <a:pPr algn="ctr">
                <a:lnSpc>
                  <a:spcPts val="3750"/>
                </a:lnSpc>
                <a:spcBef>
                  <a:spcPct val="0"/>
                </a:spcBef>
              </a:pPr>
              <a:r>
                <a:rPr lang="en-GB" altLang="en-US" sz="3125">
                  <a:solidFill>
                    <a:srgbClr val="FFFEFE"/>
                  </a:solidFill>
                  <a:latin typeface="Sriracha" panose="020B0704020202020204"/>
                </a:rPr>
                <a:t>V</a:t>
              </a:r>
            </a:p>
          </p:txBody>
        </p:sp>
        <p:grpSp>
          <p:nvGrpSpPr>
            <p:cNvPr id="21" name="Group 21"/>
            <p:cNvGrpSpPr/>
            <p:nvPr/>
          </p:nvGrpSpPr>
          <p:grpSpPr>
            <a:xfrm>
              <a:off x="16460" y="5780"/>
              <a:ext cx="883" cy="883"/>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AE6FF"/>
              </a:solidFill>
            </p:spPr>
          </p:sp>
        </p:grpSp>
        <p:sp>
          <p:nvSpPr>
            <p:cNvPr id="23" name="TextBox 23"/>
            <p:cNvSpPr txBox="1"/>
            <p:nvPr/>
          </p:nvSpPr>
          <p:spPr>
            <a:xfrm>
              <a:off x="16726" y="5870"/>
              <a:ext cx="352" cy="749"/>
            </a:xfrm>
            <a:prstGeom prst="rect">
              <a:avLst/>
            </a:prstGeom>
          </p:spPr>
          <p:txBody>
            <a:bodyPr lIns="0" tIns="0" rIns="0" bIns="0" rtlCol="0" anchor="t">
              <a:spAutoFit/>
            </a:bodyPr>
            <a:lstStyle/>
            <a:p>
              <a:pPr algn="ctr">
                <a:lnSpc>
                  <a:spcPts val="3750"/>
                </a:lnSpc>
                <a:spcBef>
                  <a:spcPct val="0"/>
                </a:spcBef>
              </a:pPr>
              <a:r>
                <a:rPr lang="en-GB" altLang="en-US" sz="3125">
                  <a:solidFill>
                    <a:srgbClr val="FFFEFE"/>
                  </a:solidFill>
                  <a:latin typeface="Sriracha" panose="020B0704020202020204"/>
                </a:rPr>
                <a:t>Ă</a:t>
              </a:r>
            </a:p>
          </p:txBody>
        </p:sp>
        <p:grpSp>
          <p:nvGrpSpPr>
            <p:cNvPr id="24" name="Group 24"/>
            <p:cNvGrpSpPr/>
            <p:nvPr/>
          </p:nvGrpSpPr>
          <p:grpSpPr>
            <a:xfrm>
              <a:off x="17343" y="5824"/>
              <a:ext cx="883" cy="883"/>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9EBA1"/>
              </a:solidFill>
            </p:spPr>
          </p:sp>
        </p:grpSp>
        <p:sp>
          <p:nvSpPr>
            <p:cNvPr id="26" name="TextBox 26"/>
            <p:cNvSpPr txBox="1"/>
            <p:nvPr/>
          </p:nvSpPr>
          <p:spPr>
            <a:xfrm>
              <a:off x="17454" y="5908"/>
              <a:ext cx="662" cy="749"/>
            </a:xfrm>
            <a:prstGeom prst="rect">
              <a:avLst/>
            </a:prstGeom>
          </p:spPr>
          <p:txBody>
            <a:bodyPr lIns="0" tIns="0" rIns="0" bIns="0" rtlCol="0" anchor="t">
              <a:spAutoFit/>
            </a:bodyPr>
            <a:lstStyle/>
            <a:p>
              <a:pPr algn="ctr">
                <a:lnSpc>
                  <a:spcPts val="3750"/>
                </a:lnSpc>
                <a:spcBef>
                  <a:spcPct val="0"/>
                </a:spcBef>
              </a:pPr>
              <a:r>
                <a:rPr lang="en-GB" altLang="en-US" sz="3125">
                  <a:solidFill>
                    <a:srgbClr val="FFFEFE"/>
                  </a:solidFill>
                  <a:latin typeface="Sriracha" panose="020B0704020202020204"/>
                </a:rPr>
                <a:t>N</a:t>
              </a:r>
            </a:p>
          </p:txBody>
        </p:sp>
        <p:grpSp>
          <p:nvGrpSpPr>
            <p:cNvPr id="33" name="Group 11"/>
            <p:cNvGrpSpPr/>
            <p:nvPr/>
          </p:nvGrpSpPr>
          <p:grpSpPr>
            <a:xfrm>
              <a:off x="10280" y="5780"/>
              <a:ext cx="4415" cy="956"/>
              <a:chOff x="0" y="0"/>
              <a:chExt cx="3737918" cy="809373"/>
            </a:xfrm>
          </p:grpSpPr>
          <p:grpSp>
            <p:nvGrpSpPr>
              <p:cNvPr id="34" name="Group 12"/>
              <p:cNvGrpSpPr/>
              <p:nvPr/>
            </p:nvGrpSpPr>
            <p:grpSpPr>
              <a:xfrm>
                <a:off x="0" y="61568"/>
                <a:ext cx="747584" cy="747584"/>
                <a:chOff x="0" y="0"/>
                <a:chExt cx="6350000" cy="6350000"/>
              </a:xfrm>
            </p:grpSpPr>
            <p:sp>
              <p:nvSpPr>
                <p:cNvPr id="35"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D6F"/>
                </a:solidFill>
              </p:spPr>
            </p:sp>
          </p:grpSp>
          <p:sp>
            <p:nvSpPr>
              <p:cNvPr id="36" name="TextBox 14"/>
              <p:cNvSpPr txBox="1"/>
              <p:nvPr/>
            </p:nvSpPr>
            <p:spPr>
              <a:xfrm>
                <a:off x="255209" y="175159"/>
                <a:ext cx="330858" cy="634214"/>
              </a:xfrm>
              <a:prstGeom prst="rect">
                <a:avLst/>
              </a:prstGeom>
            </p:spPr>
            <p:txBody>
              <a:bodyPr lIns="0" tIns="0" rIns="0" bIns="0" rtlCol="0" anchor="t">
                <a:spAutoFit/>
              </a:bodyPr>
              <a:lstStyle/>
              <a:p>
                <a:pPr algn="ctr">
                  <a:lnSpc>
                    <a:spcPts val="3750"/>
                  </a:lnSpc>
                  <a:spcBef>
                    <a:spcPct val="0"/>
                  </a:spcBef>
                </a:pPr>
                <a:r>
                  <a:rPr lang="en-GB" altLang="en-US" sz="3125">
                    <a:solidFill>
                      <a:srgbClr val="FFFEFE"/>
                    </a:solidFill>
                    <a:latin typeface="Sriracha" panose="020B0704020202020204"/>
                  </a:rPr>
                  <a:t>T</a:t>
                </a:r>
              </a:p>
            </p:txBody>
          </p:sp>
          <p:grpSp>
            <p:nvGrpSpPr>
              <p:cNvPr id="37" name="Group 15"/>
              <p:cNvGrpSpPr/>
              <p:nvPr/>
            </p:nvGrpSpPr>
            <p:grpSpPr>
              <a:xfrm>
                <a:off x="747584" y="61568"/>
                <a:ext cx="747584" cy="747584"/>
                <a:chOff x="0" y="0"/>
                <a:chExt cx="6350000" cy="6350000"/>
              </a:xfrm>
            </p:grpSpPr>
            <p:sp>
              <p:nvSpPr>
                <p:cNvPr id="38"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09BFF"/>
                </a:solidFill>
              </p:spPr>
            </p:sp>
          </p:grpSp>
          <p:grpSp>
            <p:nvGrpSpPr>
              <p:cNvPr id="39" name="Group 17"/>
              <p:cNvGrpSpPr/>
              <p:nvPr/>
            </p:nvGrpSpPr>
            <p:grpSpPr>
              <a:xfrm>
                <a:off x="2990334" y="61568"/>
                <a:ext cx="747584" cy="747584"/>
                <a:chOff x="0" y="0"/>
                <a:chExt cx="6350000" cy="6350000"/>
              </a:xfrm>
            </p:grpSpPr>
            <p:sp>
              <p:nvSpPr>
                <p:cNvPr id="40"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87B1"/>
                </a:solidFill>
              </p:spPr>
            </p:sp>
          </p:grpSp>
          <p:sp>
            <p:nvSpPr>
              <p:cNvPr id="41" name="TextBox 19"/>
              <p:cNvSpPr txBox="1"/>
              <p:nvPr/>
            </p:nvSpPr>
            <p:spPr>
              <a:xfrm>
                <a:off x="841276" y="137660"/>
                <a:ext cx="560198" cy="634214"/>
              </a:xfrm>
              <a:prstGeom prst="rect">
                <a:avLst/>
              </a:prstGeom>
            </p:spPr>
            <p:txBody>
              <a:bodyPr lIns="0" tIns="0" rIns="0" bIns="0" rtlCol="0" anchor="t">
                <a:spAutoFit/>
              </a:bodyPr>
              <a:lstStyle/>
              <a:p>
                <a:pPr algn="ctr">
                  <a:lnSpc>
                    <a:spcPts val="3750"/>
                  </a:lnSpc>
                  <a:spcBef>
                    <a:spcPct val="0"/>
                  </a:spcBef>
                </a:pPr>
                <a:r>
                  <a:rPr lang="en-GB" altLang="en-US" sz="3125">
                    <a:solidFill>
                      <a:srgbClr val="FFFEFE"/>
                    </a:solidFill>
                    <a:latin typeface="Sriracha" panose="020B0704020202020204"/>
                  </a:rPr>
                  <a:t>Ậ</a:t>
                </a:r>
              </a:p>
            </p:txBody>
          </p:sp>
          <p:sp>
            <p:nvSpPr>
              <p:cNvPr id="42" name="TextBox 20"/>
              <p:cNvSpPr txBox="1"/>
              <p:nvPr/>
            </p:nvSpPr>
            <p:spPr>
              <a:xfrm>
                <a:off x="3084027" y="137660"/>
                <a:ext cx="560198" cy="634214"/>
              </a:xfrm>
              <a:prstGeom prst="rect">
                <a:avLst/>
              </a:prstGeom>
            </p:spPr>
            <p:txBody>
              <a:bodyPr lIns="0" tIns="0" rIns="0" bIns="0" rtlCol="0" anchor="t">
                <a:spAutoFit/>
              </a:bodyPr>
              <a:lstStyle/>
              <a:p>
                <a:pPr algn="ctr">
                  <a:lnSpc>
                    <a:spcPts val="3750"/>
                  </a:lnSpc>
                  <a:spcBef>
                    <a:spcPct val="0"/>
                  </a:spcBef>
                </a:pPr>
                <a:r>
                  <a:rPr lang="en-GB" altLang="en-US" sz="3125">
                    <a:solidFill>
                      <a:srgbClr val="FFFEFE"/>
                    </a:solidFill>
                    <a:latin typeface="Sriracha" panose="020B0704020202020204"/>
                  </a:rPr>
                  <a:t>À</a:t>
                </a:r>
              </a:p>
            </p:txBody>
          </p:sp>
          <p:grpSp>
            <p:nvGrpSpPr>
              <p:cNvPr id="43" name="Group 21"/>
              <p:cNvGrpSpPr/>
              <p:nvPr/>
            </p:nvGrpSpPr>
            <p:grpSpPr>
              <a:xfrm>
                <a:off x="1495167" y="0"/>
                <a:ext cx="747584" cy="747584"/>
                <a:chOff x="0" y="0"/>
                <a:chExt cx="6350000" cy="6350000"/>
              </a:xfrm>
            </p:grpSpPr>
            <p:sp>
              <p:nvSpPr>
                <p:cNvPr id="44"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AE6FF"/>
                </a:solidFill>
              </p:spPr>
            </p:sp>
          </p:grpSp>
          <p:sp>
            <p:nvSpPr>
              <p:cNvPr id="45" name="TextBox 23"/>
              <p:cNvSpPr txBox="1"/>
              <p:nvPr/>
            </p:nvSpPr>
            <p:spPr>
              <a:xfrm>
                <a:off x="1719925" y="76092"/>
                <a:ext cx="298067" cy="634214"/>
              </a:xfrm>
              <a:prstGeom prst="rect">
                <a:avLst/>
              </a:prstGeom>
            </p:spPr>
            <p:txBody>
              <a:bodyPr lIns="0" tIns="0" rIns="0" bIns="0" rtlCol="0" anchor="t">
                <a:spAutoFit/>
              </a:bodyPr>
              <a:lstStyle/>
              <a:p>
                <a:pPr algn="ctr">
                  <a:lnSpc>
                    <a:spcPts val="3750"/>
                  </a:lnSpc>
                  <a:spcBef>
                    <a:spcPct val="0"/>
                  </a:spcBef>
                </a:pPr>
                <a:r>
                  <a:rPr lang="en-GB" altLang="en-US" sz="3125">
                    <a:solidFill>
                      <a:srgbClr val="FFFEFE"/>
                    </a:solidFill>
                    <a:latin typeface="Sriracha" panose="020B0704020202020204"/>
                  </a:rPr>
                  <a:t>P</a:t>
                </a:r>
              </a:p>
            </p:txBody>
          </p:sp>
          <p:grpSp>
            <p:nvGrpSpPr>
              <p:cNvPr id="46" name="Group 24"/>
              <p:cNvGrpSpPr/>
              <p:nvPr/>
            </p:nvGrpSpPr>
            <p:grpSpPr>
              <a:xfrm>
                <a:off x="2242751" y="37227"/>
                <a:ext cx="747584" cy="747584"/>
                <a:chOff x="0" y="0"/>
                <a:chExt cx="6350000" cy="6350000"/>
              </a:xfrm>
            </p:grpSpPr>
            <p:sp>
              <p:nvSpPr>
                <p:cNvPr id="47"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9EBA1"/>
                </a:solidFill>
              </p:spPr>
            </p:sp>
          </p:grpSp>
          <p:sp>
            <p:nvSpPr>
              <p:cNvPr id="48" name="TextBox 26"/>
              <p:cNvSpPr txBox="1"/>
              <p:nvPr/>
            </p:nvSpPr>
            <p:spPr>
              <a:xfrm>
                <a:off x="2336444" y="108593"/>
                <a:ext cx="560198" cy="634214"/>
              </a:xfrm>
              <a:prstGeom prst="rect">
                <a:avLst/>
              </a:prstGeom>
            </p:spPr>
            <p:txBody>
              <a:bodyPr lIns="0" tIns="0" rIns="0" bIns="0" rtlCol="0" anchor="t">
                <a:spAutoFit/>
              </a:bodyPr>
              <a:lstStyle/>
              <a:p>
                <a:pPr algn="ctr">
                  <a:lnSpc>
                    <a:spcPts val="3750"/>
                  </a:lnSpc>
                  <a:spcBef>
                    <a:spcPct val="0"/>
                  </a:spcBef>
                </a:pPr>
                <a:r>
                  <a:rPr lang="en-US" sz="3125">
                    <a:solidFill>
                      <a:srgbClr val="FFFEFE"/>
                    </a:solidFill>
                    <a:latin typeface="Sriracha" panose="020B0704020202020204"/>
                  </a:rPr>
                  <a:t>L</a:t>
                </a:r>
              </a:p>
            </p:txBody>
          </p:sp>
        </p:grpSp>
      </p:grpSp>
      <p:pic>
        <p:nvPicPr>
          <p:cNvPr id="6"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911965" y="4710430"/>
            <a:ext cx="5869940" cy="5561965"/>
          </a:xfrm>
          <a:prstGeom prst="rect">
            <a:avLst/>
          </a:prstGeom>
        </p:spPr>
      </p:pic>
      <p:pic>
        <p:nvPicPr>
          <p:cNvPr id="17" name="Picture 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05994" y="6172046"/>
            <a:ext cx="4812632" cy="4114800"/>
          </a:xfrm>
          <a:prstGeom prst="rect">
            <a:avLst/>
          </a:prstGeom>
        </p:spPr>
      </p:pic>
      <p:pic>
        <p:nvPicPr>
          <p:cNvPr id="9" name="Picture 8"/>
          <p:cNvPicPr>
            <a:picLocks noChangeAspect="1"/>
          </p:cNvPicPr>
          <p:nvPr/>
        </p:nvPicPr>
        <p:blipFill>
          <a:blip r:embed="rId10"/>
          <a:stretch>
            <a:fillRect/>
          </a:stretch>
        </p:blipFill>
        <p:spPr>
          <a:xfrm>
            <a:off x="1004570" y="2781300"/>
            <a:ext cx="16278225" cy="472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arn(inVertical)">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B930"/>
        </a:solidFill>
        <a:effectLst/>
      </p:bgPr>
    </p:bg>
    <p:spTree>
      <p:nvGrpSpPr>
        <p:cNvPr id="1" name=""/>
        <p:cNvGrpSpPr/>
        <p:nvPr/>
      </p:nvGrpSpPr>
      <p:grpSpPr>
        <a:xfrm>
          <a:off x="0" y="0"/>
          <a:ext cx="0" cy="0"/>
          <a:chOff x="0" y="0"/>
          <a:chExt cx="0" cy="0"/>
        </a:xfrm>
      </p:grpSpPr>
      <p:grpSp>
        <p:nvGrpSpPr>
          <p:cNvPr id="2" name="Group 2"/>
          <p:cNvGrpSpPr/>
          <p:nvPr/>
        </p:nvGrpSpPr>
        <p:grpSpPr>
          <a:xfrm>
            <a:off x="12565029" y="4524240"/>
            <a:ext cx="1281708" cy="1281708"/>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solidFill>
                <a:srgbClr val="000000"/>
              </a:solidFill>
            </a:ln>
          </p:spPr>
        </p:sp>
      </p:grpSp>
      <p:pic>
        <p:nvPicPr>
          <p:cNvPr id="14"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3686525">
            <a:off x="13226547" y="-1080847"/>
            <a:ext cx="5301091" cy="6200106"/>
          </a:xfrm>
          <a:prstGeom prst="rect">
            <a:avLst/>
          </a:prstGeom>
        </p:spPr>
      </p:pic>
      <p:grpSp>
        <p:nvGrpSpPr>
          <p:cNvPr id="15" name="Group 15"/>
          <p:cNvGrpSpPr/>
          <p:nvPr/>
        </p:nvGrpSpPr>
        <p:grpSpPr>
          <a:xfrm>
            <a:off x="14890302" y="1485900"/>
            <a:ext cx="1550970" cy="1550970"/>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4A87"/>
            </a:solidFill>
          </p:spPr>
        </p:sp>
      </p:grpSp>
      <p:pic>
        <p:nvPicPr>
          <p:cNvPr id="2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6200" y="114300"/>
            <a:ext cx="12477115" cy="10042525"/>
          </a:xfrm>
          <a:prstGeom prst="rect">
            <a:avLst/>
          </a:prstGeom>
        </p:spPr>
      </p:pic>
      <p:sp>
        <p:nvSpPr>
          <p:cNvPr id="22" name="Text Box 21"/>
          <p:cNvSpPr txBox="1"/>
          <p:nvPr/>
        </p:nvSpPr>
        <p:spPr>
          <a:xfrm>
            <a:off x="533400" y="1943100"/>
            <a:ext cx="11117580" cy="6523990"/>
          </a:xfrm>
          <a:prstGeom prst="rect">
            <a:avLst/>
          </a:prstGeom>
          <a:noFill/>
        </p:spPr>
        <p:txBody>
          <a:bodyPr wrap="square" rtlCol="0" anchor="t">
            <a:spAutoFit/>
          </a:bodyPr>
          <a:lstStyle/>
          <a:p>
            <a:pPr indent="0">
              <a:spcBef>
                <a:spcPct val="50000"/>
              </a:spcBef>
              <a:buNone/>
            </a:pPr>
            <a:r>
              <a:rPr lang="en-GB" sz="4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c)</a:t>
            </a:r>
            <a:r>
              <a:rPr sz="4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Thầy giáo muốn thuyết phục Hùng, Quý, Nam công nhận điều gì? </a:t>
            </a:r>
          </a:p>
          <a:p>
            <a:pPr indent="0">
              <a:spcBef>
                <a:spcPct val="50000"/>
              </a:spcBef>
              <a:buNone/>
            </a:pPr>
            <a:endParaRPr sz="4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a:p>
            <a:pPr indent="0">
              <a:spcBef>
                <a:spcPct val="50000"/>
              </a:spcBef>
              <a:buNone/>
            </a:pPr>
            <a:endParaRPr sz="4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a:p>
            <a:pPr indent="0">
              <a:spcBef>
                <a:spcPct val="50000"/>
              </a:spcBef>
              <a:buNone/>
            </a:pPr>
            <a:endParaRPr sz="4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a:p>
            <a:pPr indent="0">
              <a:spcBef>
                <a:spcPct val="50000"/>
              </a:spcBef>
              <a:buNone/>
            </a:pPr>
            <a:r>
              <a:rPr sz="4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p>
          <a:p>
            <a:pPr indent="0">
              <a:spcBef>
                <a:spcPct val="50000"/>
              </a:spcBef>
              <a:buNone/>
            </a:pPr>
            <a:r>
              <a:rPr lang="en-GB" sz="4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endParaRPr sz="4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sp>
        <p:nvSpPr>
          <p:cNvPr id="26" name="Oval 25"/>
          <p:cNvSpPr/>
          <p:nvPr/>
        </p:nvSpPr>
        <p:spPr>
          <a:xfrm>
            <a:off x="2098675" y="4838700"/>
            <a:ext cx="8629650" cy="281051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5400" b="1">
                <a:latin typeface="Times New Roman" panose="02020603050405020304" pitchFamily="18" charset="0"/>
                <a:cs typeface="Times New Roman" panose="02020603050405020304" pitchFamily="18" charset="0"/>
              </a:rPr>
              <a:t>Người lao động mới là đáng quý nhất.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17721" b="56867"/>
          <a:stretch>
            <a:fillRect/>
          </a:stretch>
        </p:blipFill>
        <p:spPr>
          <a:xfrm>
            <a:off x="12649200" y="2381250"/>
            <a:ext cx="7135495" cy="789495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3"/>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srcRect/>
          <a:stretch>
            <a:fillRect/>
          </a:stretch>
        </p:blipFill>
        <p:spPr>
          <a:xfrm>
            <a:off x="-76200" y="-38100"/>
            <a:ext cx="9554210" cy="6377940"/>
          </a:xfrm>
          <a:prstGeom prst="rect">
            <a:avLst/>
          </a:prstGeom>
        </p:spPr>
      </p:pic>
      <p:pic>
        <p:nvPicPr>
          <p:cNvPr id="7" name="Picture 7"/>
          <p:cNvPicPr>
            <a:picLocks noChangeAspect="1"/>
          </p:cNvPicPr>
          <p:nvPr/>
        </p:nvPicPr>
        <p:blipFill>
          <a:blip r:embed="rId3"/>
          <a:srcRect/>
          <a:stretch>
            <a:fillRect/>
          </a:stretch>
        </p:blipFill>
        <p:spPr>
          <a:xfrm>
            <a:off x="8077835" y="3512820"/>
            <a:ext cx="10210165" cy="6803390"/>
          </a:xfrm>
          <a:prstGeom prst="rect">
            <a:avLst/>
          </a:prstGeom>
        </p:spPr>
      </p:pic>
      <p:pic>
        <p:nvPicPr>
          <p:cNvPr id="11" name="Picture 11"/>
          <p:cNvPicPr>
            <a:picLocks noChangeAspect="1"/>
          </p:cNvPicPr>
          <p:nvPr/>
        </p:nvPicPr>
        <p:blipFill>
          <a:blip r:embed="rId4"/>
          <a:srcRect/>
          <a:stretch>
            <a:fillRect/>
          </a:stretch>
        </p:blipFill>
        <p:spPr>
          <a:xfrm>
            <a:off x="10210800" y="114300"/>
            <a:ext cx="7543800" cy="3203575"/>
          </a:xfrm>
          <a:prstGeom prst="rect">
            <a:avLst/>
          </a:prstGeom>
        </p:spPr>
      </p:pic>
      <p:pic>
        <p:nvPicPr>
          <p:cNvPr id="12" name="Picture 12"/>
          <p:cNvPicPr>
            <a:picLocks noChangeAspect="1"/>
          </p:cNvPicPr>
          <p:nvPr/>
        </p:nvPicPr>
        <p:blipFill>
          <a:blip r:embed="rId5"/>
          <a:srcRect/>
          <a:stretch>
            <a:fillRect/>
          </a:stretch>
        </p:blipFill>
        <p:spPr>
          <a:xfrm>
            <a:off x="990600" y="6591300"/>
            <a:ext cx="6781800" cy="3429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3"/>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23282"/>
        </a:solidFill>
        <a:effectLst/>
      </p:bgPr>
    </p:bg>
    <p:spTree>
      <p:nvGrpSpPr>
        <p:cNvPr id="1" name=""/>
        <p:cNvGrpSpPr/>
        <p:nvPr/>
      </p:nvGrpSpPr>
      <p:grpSpPr>
        <a:xfrm>
          <a:off x="0" y="0"/>
          <a:ext cx="0" cy="0"/>
          <a:chOff x="0" y="0"/>
          <a:chExt cx="0" cy="0"/>
        </a:xfrm>
      </p:grpSpPr>
      <p:pic>
        <p:nvPicPr>
          <p:cNvPr id="18"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24000" y="1947545"/>
            <a:ext cx="11003915" cy="6435090"/>
          </a:xfrm>
          <a:prstGeom prst="rect">
            <a:avLst/>
          </a:prstGeom>
        </p:spPr>
      </p:pic>
      <p:pic>
        <p:nvPicPr>
          <p:cNvPr id="2"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095531">
            <a:off x="14766190" y="3452335"/>
            <a:ext cx="7881820" cy="9218503"/>
          </a:xfrm>
          <a:prstGeom prst="rect">
            <a:avLst/>
          </a:prstGeom>
        </p:spPr>
      </p:pic>
      <p:grpSp>
        <p:nvGrpSpPr>
          <p:cNvPr id="11" name="Group 11"/>
          <p:cNvGrpSpPr/>
          <p:nvPr/>
        </p:nvGrpSpPr>
        <p:grpSpPr>
          <a:xfrm>
            <a:off x="15392511" y="872340"/>
            <a:ext cx="2141520" cy="2141520"/>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4A87"/>
            </a:solidFill>
          </p:spPr>
        </p:sp>
      </p:grpSp>
      <p:grpSp>
        <p:nvGrpSpPr>
          <p:cNvPr id="13" name="Group 2"/>
          <p:cNvGrpSpPr/>
          <p:nvPr/>
        </p:nvGrpSpPr>
        <p:grpSpPr>
          <a:xfrm>
            <a:off x="12565029" y="4524240"/>
            <a:ext cx="1281708" cy="1281708"/>
            <a:chOff x="0" y="0"/>
            <a:chExt cx="6350000" cy="6350000"/>
          </a:xfrm>
        </p:grpSpPr>
        <p:sp>
          <p:nvSpPr>
            <p:cNvPr id="14"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solidFill>
                <a:srgbClr val="000000"/>
              </a:solidFill>
            </a:ln>
          </p:spPr>
        </p:sp>
      </p:grpSp>
      <p:grpSp>
        <p:nvGrpSpPr>
          <p:cNvPr id="15" name="Group 15"/>
          <p:cNvGrpSpPr/>
          <p:nvPr/>
        </p:nvGrpSpPr>
        <p:grpSpPr>
          <a:xfrm>
            <a:off x="14890302" y="1485900"/>
            <a:ext cx="1550970" cy="1550970"/>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4A87"/>
            </a:solidFill>
          </p:spPr>
        </p:sp>
      </p:grpSp>
      <p:sp>
        <p:nvSpPr>
          <p:cNvPr id="22" name="Text Box 21"/>
          <p:cNvSpPr txBox="1"/>
          <p:nvPr/>
        </p:nvSpPr>
        <p:spPr>
          <a:xfrm>
            <a:off x="2286000" y="2857500"/>
            <a:ext cx="11117580" cy="768350"/>
          </a:xfrm>
          <a:prstGeom prst="rect">
            <a:avLst/>
          </a:prstGeom>
          <a:noFill/>
        </p:spPr>
        <p:txBody>
          <a:bodyPr wrap="square" rtlCol="0" anchor="t">
            <a:spAutoFit/>
          </a:bodyPr>
          <a:lstStyle/>
          <a:p>
            <a:pPr indent="0">
              <a:spcBef>
                <a:spcPct val="50000"/>
              </a:spcBef>
              <a:buNone/>
            </a:pPr>
            <a:r>
              <a:rPr lang="en-GB" sz="44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sz="44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Thầy đã lập luận như thế nào?</a:t>
            </a:r>
          </a:p>
        </p:txBody>
      </p:sp>
      <p:pic>
        <p:nvPicPr>
          <p:cNvPr id="17" name="Picture 7"/>
          <p:cNvPicPr>
            <a:picLocks noChangeAspect="1"/>
          </p:cNvPicPr>
          <p:nvPr/>
        </p:nvPicPr>
        <p:blipFill>
          <a:blip r:embed="rId6">
            <a:extLst>
              <a:ext uri="{28A0092B-C50C-407E-A947-70E740481C1C}">
                <a14:useLocalDpi xmlns:a14="http://schemas.microsoft.com/office/drawing/2010/main" val="0"/>
              </a:ext>
            </a:extLst>
          </a:blip>
          <a:srcRect b="58153"/>
          <a:stretch>
            <a:fillRect/>
          </a:stretch>
        </p:blipFill>
        <p:spPr>
          <a:xfrm>
            <a:off x="14210665" y="5499100"/>
            <a:ext cx="3725545" cy="4707890"/>
          </a:xfrm>
          <a:prstGeom prst="rect">
            <a:avLst/>
          </a:prstGeom>
        </p:spPr>
      </p:pic>
      <p:sp>
        <p:nvSpPr>
          <p:cNvPr id="19" name="Text Box 18"/>
          <p:cNvSpPr txBox="1"/>
          <p:nvPr/>
        </p:nvSpPr>
        <p:spPr>
          <a:xfrm>
            <a:off x="3048000" y="3695700"/>
            <a:ext cx="8107045" cy="2799715"/>
          </a:xfrm>
          <a:prstGeom prst="rect">
            <a:avLst/>
          </a:prstGeom>
          <a:noFill/>
        </p:spPr>
        <p:txBody>
          <a:bodyPr wrap="square" rtlCol="0" anchor="t">
            <a:spAutoFit/>
          </a:bodyPr>
          <a:lstStyle/>
          <a:p>
            <a:pPr algn="just"/>
            <a:r>
              <a:rPr lang="en-GB" altLang="en-US" sz="4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Lúa, gạo, vàng, thì giờ đều đáng quý nhưng không có người lao động thì không có những cái đó và thì giờ cũng trôi qua vô ích.</a:t>
            </a:r>
          </a:p>
        </p:txBody>
      </p:sp>
      <p:pic>
        <p:nvPicPr>
          <p:cNvPr id="20" name="Picture 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6229" y="6286500"/>
            <a:ext cx="5724939" cy="4114800"/>
          </a:xfrm>
          <a:prstGeom prst="rect">
            <a:avLst/>
          </a:prstGeom>
        </p:spPr>
      </p:pic>
      <p:pic>
        <p:nvPicPr>
          <p:cNvPr id="23"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12573000" y="952500"/>
            <a:ext cx="3916680" cy="415036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000"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4A8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8243078">
            <a:off x="-2622228" y="-1413559"/>
            <a:ext cx="14116113" cy="16510074"/>
          </a:xfrm>
          <a:prstGeom prst="rect">
            <a:avLst/>
          </a:prstGeom>
        </p:spPr>
      </p:pic>
      <p:grpSp>
        <p:nvGrpSpPr>
          <p:cNvPr id="9" name="Group 9"/>
          <p:cNvGrpSpPr/>
          <p:nvPr/>
        </p:nvGrpSpPr>
        <p:grpSpPr>
          <a:xfrm rot="-2033647">
            <a:off x="6548260" y="-9054"/>
            <a:ext cx="2355551" cy="2355551"/>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23282"/>
            </a:solidFill>
          </p:spPr>
        </p:sp>
      </p:grpSp>
      <p:grpSp>
        <p:nvGrpSpPr>
          <p:cNvPr id="11" name="Group 11"/>
          <p:cNvGrpSpPr/>
          <p:nvPr/>
        </p:nvGrpSpPr>
        <p:grpSpPr>
          <a:xfrm rot="-2033647">
            <a:off x="14580927" y="7407663"/>
            <a:ext cx="1910645" cy="1910645"/>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930"/>
            </a:solidFill>
          </p:spPr>
        </p:sp>
      </p:grpSp>
      <p:pic>
        <p:nvPicPr>
          <p:cNvPr id="15"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80000" flipH="1">
            <a:off x="11104245" y="497205"/>
            <a:ext cx="7224395" cy="4728845"/>
          </a:xfrm>
          <a:prstGeom prst="rect">
            <a:avLst/>
          </a:prstGeom>
        </p:spPr>
      </p:pic>
      <p:sp>
        <p:nvSpPr>
          <p:cNvPr id="100" name="Text Box 99"/>
          <p:cNvSpPr txBox="1"/>
          <p:nvPr/>
        </p:nvSpPr>
        <p:spPr>
          <a:xfrm>
            <a:off x="11963400" y="1181417"/>
            <a:ext cx="5080000" cy="2122805"/>
          </a:xfrm>
          <a:prstGeom prst="rect">
            <a:avLst/>
          </a:prstGeom>
          <a:noFill/>
          <a:ln w="9525">
            <a:noFill/>
          </a:ln>
        </p:spPr>
        <p:txBody>
          <a:bodyPr wrap="square">
            <a:spAutoFit/>
          </a:bodyPr>
          <a:lstStyle/>
          <a:p>
            <a:pPr indent="0"/>
            <a:r>
              <a:rPr lang="en-US" sz="4400" b="0">
                <a:solidFill>
                  <a:srgbClr val="000000"/>
                </a:solidFill>
                <a:latin typeface="Times New Roman" panose="02020603050405020304" pitchFamily="18" charset="0"/>
                <a:cs typeface="Times New Roman" panose="02020603050405020304" pitchFamily="18" charset="0"/>
              </a:rPr>
              <a:t>Cách nói của thầy thể hiện thái độ tranh luận như thế nào</a:t>
            </a:r>
            <a:r>
              <a:rPr lang="en-US" sz="4400" b="1">
                <a:solidFill>
                  <a:srgbClr val="000000"/>
                </a:solidFill>
                <a:latin typeface="Times New Roman" panose="02020603050405020304" pitchFamily="18" charset="0"/>
                <a:cs typeface="Times New Roman" panose="02020603050405020304" pitchFamily="18" charset="0"/>
              </a:rPr>
              <a:t> ?</a:t>
            </a:r>
            <a:endParaRPr lang="en-US" altLang="en-US" sz="4400" b="1">
              <a:solidFill>
                <a:srgbClr val="000000"/>
              </a:solidFill>
              <a:latin typeface="Times New Roman" panose="02020603050405020304" pitchFamily="18" charset="0"/>
              <a:cs typeface="Times New Roman" panose="02020603050405020304" pitchFamily="18" charset="0"/>
            </a:endParaRPr>
          </a:p>
        </p:txBody>
      </p:sp>
      <p:pic>
        <p:nvPicPr>
          <p:cNvPr id="1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6200" y="2689860"/>
            <a:ext cx="12903835" cy="7125970"/>
          </a:xfrm>
          <a:prstGeom prst="rect">
            <a:avLst/>
          </a:prstGeom>
        </p:spPr>
      </p:pic>
      <p:sp>
        <p:nvSpPr>
          <p:cNvPr id="18" name="Text Box 17"/>
          <p:cNvSpPr txBox="1"/>
          <p:nvPr/>
        </p:nvSpPr>
        <p:spPr>
          <a:xfrm>
            <a:off x="2950845" y="3162300"/>
            <a:ext cx="7644130" cy="1322070"/>
          </a:xfrm>
          <a:prstGeom prst="rect">
            <a:avLst/>
          </a:prstGeom>
          <a:noFill/>
        </p:spPr>
        <p:txBody>
          <a:bodyPr wrap="square" rtlCol="0" anchor="t">
            <a:spAutoFit/>
          </a:bodyPr>
          <a:lstStyle/>
          <a:p>
            <a:pPr algn="ctr"/>
            <a:r>
              <a:rPr lang="en-GB" altLang="en-US" sz="40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Thể hiện thái độ tôn trọng người đối thoại, lập luận có tình, có lí:</a:t>
            </a:r>
            <a:endParaRPr lang="en-US" altLang="vi-VN" sz="40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9"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995545" y="266700"/>
            <a:ext cx="3400425" cy="3196590"/>
          </a:xfrm>
          <a:prstGeom prst="rect">
            <a:avLst/>
          </a:prstGeom>
        </p:spPr>
      </p:pic>
      <p:sp>
        <p:nvSpPr>
          <p:cNvPr id="3" name="Text Box 2"/>
          <p:cNvSpPr txBox="1"/>
          <p:nvPr/>
        </p:nvSpPr>
        <p:spPr>
          <a:xfrm>
            <a:off x="3034030" y="4762500"/>
            <a:ext cx="7323455" cy="4246245"/>
          </a:xfrm>
          <a:prstGeom prst="rect">
            <a:avLst/>
          </a:prstGeom>
          <a:noFill/>
        </p:spPr>
        <p:txBody>
          <a:bodyPr wrap="square" rtlCol="0" anchor="t">
            <a:spAutoFit/>
          </a:bodyPr>
          <a:lstStyle/>
          <a:p>
            <a:pPr marL="571500" indent="-571500">
              <a:spcBef>
                <a:spcPct val="50000"/>
              </a:spcBef>
              <a:buFont typeface="Wingdings" panose="05000000000000000000" charset="0"/>
              <a:buBlip>
                <a:blip r:embed="rId9"/>
              </a:buBlip>
            </a:pPr>
            <a:r>
              <a:rPr lang="en-US" altLang="vi-VN" sz="36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Công nhận những thứ Hùng, Quý, Nam nêu ra đều đáng quý.</a:t>
            </a:r>
            <a:endParaRPr lang="en-US" altLang="vi-VN" sz="36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571500" indent="-571500">
              <a:spcBef>
                <a:spcPct val="50000"/>
              </a:spcBef>
              <a:buFont typeface="Wingdings" panose="05000000000000000000" charset="0"/>
              <a:buBlip>
                <a:blip r:embed="rId9"/>
              </a:buBlip>
            </a:pPr>
            <a:r>
              <a:rPr lang="en-US" altLang="vi-VN" sz="36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Nêu câu hỏi: “ Ai làm ra lúa gạo, vàng bạc, ai biết dùng thì giờ?”, rồi ôn tồn giảng giải để thuyết phục học sinh” người lao động là quý nhất.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100"/>
                                        </p:tgtEl>
                                        <p:attrNameLst>
                                          <p:attrName>ppt_x</p:attrName>
                                          <p:attrName>ppt_y</p:attrName>
                                        </p:attrNameLst>
                                      </p:cBhvr>
                                    </p:animMotion>
                                  </p:childTnLst>
                                </p:cTn>
                              </p:par>
                              <p:par>
                                <p:cTn id="7" presetID="1" presetClass="path" presetSubtype="0" accel="50000" decel="50000" fill="hold" nodeType="withEffect">
                                  <p:stCondLst>
                                    <p:cond delay="0"/>
                                  </p:stCondLst>
                                  <p:childTnLst>
                                    <p:animMotion origin="layout" path="M 0 0 C 0.069 0 0.125 0.056 0.125 0.125 C 0.125 0.194 0.069 0.25 0 0.25 C -0.069 0.25 -0.125 0.194 -0.125 0.125 C -0.125 0.056 -0.069 0 0 0 Z" pathEditMode="relative" ptsTypes="">
                                      <p:cBhvr>
                                        <p:cTn id="8" dur="2000" fill="hold"/>
                                        <p:tgtEl>
                                          <p:spTgt spid="15"/>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000" fill="hold">
                                          <p:stCondLst>
                                            <p:cond delay="0"/>
                                          </p:stCondLst>
                                        </p:cTn>
                                        <p:tgtEl>
                                          <p:spTgt spid="17"/>
                                        </p:tgtEl>
                                        <p:attrNameLst>
                                          <p:attrName>style.visibility</p:attrName>
                                        </p:attrNameLst>
                                      </p:cBhvr>
                                      <p:to>
                                        <p:strVal val="visible"/>
                                      </p:to>
                                    </p:set>
                                    <p:anim calcmode="lin" valueType="num">
                                      <p:cBhvr additive="base">
                                        <p:cTn id="13" dur="1000" fill="hold"/>
                                        <p:tgtEl>
                                          <p:spTgt spid="17"/>
                                        </p:tgtEl>
                                        <p:attrNameLst>
                                          <p:attrName>ppt_x</p:attrName>
                                        </p:attrNameLst>
                                      </p:cBhvr>
                                      <p:tavLst>
                                        <p:tav tm="0">
                                          <p:val>
                                            <p:strVal val="#ppt_x"/>
                                          </p:val>
                                        </p:tav>
                                        <p:tav tm="100000">
                                          <p:val>
                                            <p:strVal val="#ppt_x"/>
                                          </p:val>
                                        </p:tav>
                                      </p:tavLst>
                                    </p:anim>
                                    <p:anim calcmode="lin" valueType="num">
                                      <p:cBhvr additive="base">
                                        <p:cTn id="14"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strVal val="#ppt_w+.3"/>
                                          </p:val>
                                        </p:tav>
                                        <p:tav tm="100000">
                                          <p:val>
                                            <p:strVal val="#ppt_w"/>
                                          </p:val>
                                        </p:tav>
                                      </p:tavLst>
                                    </p:anim>
                                    <p:anim calcmode="lin" valueType="num">
                                      <p:cBhvr>
                                        <p:cTn id="20" dur="1000" fill="hold"/>
                                        <p:tgtEl>
                                          <p:spTgt spid="18"/>
                                        </p:tgtEl>
                                        <p:attrNameLst>
                                          <p:attrName>ppt_h</p:attrName>
                                        </p:attrNameLst>
                                      </p:cBhvr>
                                      <p:tavLst>
                                        <p:tav tm="0">
                                          <p:val>
                                            <p:strVal val="#ppt_h"/>
                                          </p:val>
                                        </p:tav>
                                        <p:tav tm="100000">
                                          <p:val>
                                            <p:strVal val="#ppt_h"/>
                                          </p:val>
                                        </p:tav>
                                      </p:tavLst>
                                    </p:anim>
                                    <p:animEffect transition="in" filter="fade">
                                      <p:cBhvr>
                                        <p:cTn id="21" dur="1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ircle(in)">
                                      <p:cBhvr>
                                        <p:cTn id="2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18" grpId="0"/>
      <p:bldP spid="18" grpId="1"/>
      <p:bldP spid="3" grpId="0"/>
      <p:bldP spid="3"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B93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7038605">
            <a:off x="-4224337" y="-221803"/>
            <a:ext cx="12476855" cy="14592813"/>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4664752">
            <a:off x="13992455" y="-3840121"/>
            <a:ext cx="6533691" cy="7641743"/>
          </a:xfrm>
          <a:prstGeom prst="rect">
            <a:avLst/>
          </a:prstGeom>
        </p:spPr>
      </p:pic>
      <p:grpSp>
        <p:nvGrpSpPr>
          <p:cNvPr id="11" name="Group 11"/>
          <p:cNvGrpSpPr/>
          <p:nvPr/>
        </p:nvGrpSpPr>
        <p:grpSpPr>
          <a:xfrm rot="-2033647">
            <a:off x="13678284" y="860359"/>
            <a:ext cx="1566974" cy="15669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23282"/>
            </a:solidFill>
          </p:spPr>
        </p:sp>
      </p:grpSp>
      <p:grpSp>
        <p:nvGrpSpPr>
          <p:cNvPr id="13" name="Group 13"/>
          <p:cNvGrpSpPr/>
          <p:nvPr/>
        </p:nvGrpSpPr>
        <p:grpSpPr>
          <a:xfrm rot="-2033647">
            <a:off x="494851" y="1828351"/>
            <a:ext cx="2552558" cy="2552558"/>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4A87"/>
            </a:solidFill>
          </p:spPr>
        </p:sp>
      </p:grpSp>
      <p:grpSp>
        <p:nvGrpSpPr>
          <p:cNvPr id="3" name="Group 2"/>
          <p:cNvGrpSpPr/>
          <p:nvPr/>
        </p:nvGrpSpPr>
        <p:grpSpPr>
          <a:xfrm>
            <a:off x="3048000" y="342900"/>
            <a:ext cx="13347700" cy="9392920"/>
            <a:chOff x="4800" y="540"/>
            <a:chExt cx="21020" cy="14792"/>
          </a:xfrm>
        </p:grpSpPr>
        <p:pic>
          <p:nvPicPr>
            <p:cNvPr id="1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4800" y="540"/>
              <a:ext cx="21021" cy="14793"/>
            </a:xfrm>
            <a:prstGeom prst="rect">
              <a:avLst/>
            </a:prstGeom>
          </p:spPr>
        </p:pic>
        <p:sp>
          <p:nvSpPr>
            <p:cNvPr id="18" name="TextBox 3"/>
            <p:cNvSpPr txBox="1"/>
            <p:nvPr/>
          </p:nvSpPr>
          <p:spPr>
            <a:xfrm>
              <a:off x="7800" y="3420"/>
              <a:ext cx="15746" cy="8724"/>
            </a:xfrm>
            <a:prstGeom prst="rect">
              <a:avLst/>
            </a:prstGeom>
          </p:spPr>
          <p:txBody>
            <a:bodyPr wrap="square" lIns="0" tIns="0" rIns="0" bIns="0" rtlCol="0" anchor="t">
              <a:spAutoFit/>
            </a:bodyPr>
            <a:lstStyle/>
            <a:p>
              <a:pPr algn="ctr">
                <a:lnSpc>
                  <a:spcPts val="7200"/>
                </a:lnSpc>
              </a:pPr>
              <a:r>
                <a:rPr lang="en-US" sz="5400" b="1" spc="12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Bài </a:t>
              </a:r>
              <a:r>
                <a:rPr lang="en-GB" altLang="en-US" sz="5400" b="1" spc="12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 Hãy đóng vai một</a:t>
              </a:r>
            </a:p>
            <a:p>
              <a:pPr algn="ctr">
                <a:lnSpc>
                  <a:spcPts val="7200"/>
                </a:lnSpc>
              </a:pPr>
              <a:r>
                <a:rPr lang="en-GB" altLang="en-US" sz="5400" b="1" spc="12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trong ba bạn (Hùng, Quý hoặc Nam) nêu ý kiến tranh luận bằng cách mở rộng thêm lí lẽ và dẫn chứng để lời tranh luận thêm sức thuyết phục.</a:t>
              </a:r>
              <a:endParaRPr lang="en-US" sz="5400" b="1" spc="12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B930"/>
        </a:solidFill>
        <a:effectLst/>
      </p:bgPr>
    </p:bg>
    <p:spTree>
      <p:nvGrpSpPr>
        <p:cNvPr id="1" name=""/>
        <p:cNvGrpSpPr/>
        <p:nvPr/>
      </p:nvGrpSpPr>
      <p:grpSpPr>
        <a:xfrm>
          <a:off x="0" y="0"/>
          <a:ext cx="0" cy="0"/>
          <a:chOff x="0" y="0"/>
          <a:chExt cx="0" cy="0"/>
        </a:xfrm>
      </p:grpSpPr>
      <p:pic>
        <p:nvPicPr>
          <p:cNvPr id="24" name="Picture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8466116">
            <a:off x="-2996401" y="-3771262"/>
            <a:ext cx="5992801" cy="7009124"/>
          </a:xfrm>
          <a:prstGeom prst="rect">
            <a:avLst/>
          </a:prstGeom>
        </p:spPr>
      </p:pic>
      <p:pic>
        <p:nvPicPr>
          <p:cNvPr id="25" name="Picture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550345">
            <a:off x="15885589" y="6079298"/>
            <a:ext cx="5868700" cy="6863977"/>
          </a:xfrm>
          <a:prstGeom prst="rect">
            <a:avLst/>
          </a:prstGeom>
        </p:spPr>
      </p:pic>
      <p:grpSp>
        <p:nvGrpSpPr>
          <p:cNvPr id="26" name="Group 26"/>
          <p:cNvGrpSpPr/>
          <p:nvPr/>
        </p:nvGrpSpPr>
        <p:grpSpPr>
          <a:xfrm rot="-2033647">
            <a:off x="16554633" y="7427172"/>
            <a:ext cx="1409335" cy="1409335"/>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4A87"/>
            </a:solidFill>
          </p:spPr>
        </p:sp>
      </p:grpSp>
      <p:pic>
        <p:nvPicPr>
          <p:cNvPr id="2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429000" y="4229100"/>
            <a:ext cx="2249170" cy="4749165"/>
          </a:xfrm>
          <a:prstGeom prst="rect">
            <a:avLst/>
          </a:prstGeom>
        </p:spPr>
      </p:pic>
      <p:pic>
        <p:nvPicPr>
          <p:cNvPr id="29"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8448675" y="2399665"/>
            <a:ext cx="2434590" cy="4933315"/>
          </a:xfrm>
          <a:prstGeom prst="rect">
            <a:avLst/>
          </a:prstGeom>
        </p:spPr>
      </p:pic>
      <p:pic>
        <p:nvPicPr>
          <p:cNvPr id="30"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2877800" y="3941445"/>
            <a:ext cx="2381250" cy="4935855"/>
          </a:xfrm>
          <a:prstGeom prst="rect">
            <a:avLst/>
          </a:prstGeom>
        </p:spPr>
      </p:pic>
      <p:sp>
        <p:nvSpPr>
          <p:cNvPr id="31" name="Rounded Rectangle 30"/>
          <p:cNvSpPr/>
          <p:nvPr/>
        </p:nvSpPr>
        <p:spPr>
          <a:xfrm>
            <a:off x="2743200" y="838200"/>
            <a:ext cx="2971800" cy="1295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5400" b="1">
                <a:latin typeface="Times New Roman" panose="02020603050405020304" pitchFamily="18" charset="0"/>
                <a:cs typeface="Times New Roman" panose="02020603050405020304" pitchFamily="18" charset="0"/>
              </a:rPr>
              <a:t>HÙNG</a:t>
            </a:r>
          </a:p>
        </p:txBody>
      </p:sp>
      <p:sp>
        <p:nvSpPr>
          <p:cNvPr id="32" name="Rounded Rectangle 31"/>
          <p:cNvSpPr/>
          <p:nvPr/>
        </p:nvSpPr>
        <p:spPr>
          <a:xfrm>
            <a:off x="8174990" y="838200"/>
            <a:ext cx="2971800" cy="1295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5400" b="1">
                <a:latin typeface="Times New Roman" panose="02020603050405020304" pitchFamily="18" charset="0"/>
                <a:cs typeface="Times New Roman" panose="02020603050405020304" pitchFamily="18" charset="0"/>
              </a:rPr>
              <a:t>QUÝ</a:t>
            </a:r>
          </a:p>
        </p:txBody>
      </p:sp>
      <p:sp>
        <p:nvSpPr>
          <p:cNvPr id="33" name="Rounded Rectangle 32"/>
          <p:cNvSpPr/>
          <p:nvPr/>
        </p:nvSpPr>
        <p:spPr>
          <a:xfrm>
            <a:off x="13030200" y="838200"/>
            <a:ext cx="2971800" cy="1295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5400" b="1">
                <a:latin typeface="Times New Roman" panose="02020603050405020304" pitchFamily="18" charset="0"/>
                <a:cs typeface="Times New Roman" panose="02020603050405020304" pitchFamily="18" charset="0"/>
              </a:rPr>
              <a:t>NAM</a:t>
            </a:r>
          </a:p>
        </p:txBody>
      </p:sp>
      <p:sp>
        <p:nvSpPr>
          <p:cNvPr id="36" name="Cloud Callout 35"/>
          <p:cNvSpPr/>
          <p:nvPr/>
        </p:nvSpPr>
        <p:spPr>
          <a:xfrm>
            <a:off x="228600" y="3086100"/>
            <a:ext cx="2971800" cy="1981200"/>
          </a:xfrm>
          <a:prstGeom prst="cloudCallout">
            <a:avLst>
              <a:gd name="adj1" fmla="val 50555"/>
              <a:gd name="adj2" fmla="val 3846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3600" b="1">
                <a:latin typeface="Times New Roman" panose="02020603050405020304" pitchFamily="18" charset="0"/>
                <a:cs typeface="Times New Roman" panose="02020603050405020304" pitchFamily="18" charset="0"/>
              </a:rPr>
              <a:t>lúa, gạo</a:t>
            </a:r>
          </a:p>
        </p:txBody>
      </p:sp>
      <p:sp>
        <p:nvSpPr>
          <p:cNvPr id="37" name="Cloud Callout 36"/>
          <p:cNvSpPr/>
          <p:nvPr/>
        </p:nvSpPr>
        <p:spPr>
          <a:xfrm>
            <a:off x="5906770" y="7599045"/>
            <a:ext cx="2971800" cy="1981200"/>
          </a:xfrm>
          <a:prstGeom prst="cloudCallout">
            <a:avLst>
              <a:gd name="adj1" fmla="val 52008"/>
              <a:gd name="adj2" fmla="val -12326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6600" b="1">
                <a:latin typeface="Times New Roman" panose="02020603050405020304" pitchFamily="18" charset="0"/>
                <a:cs typeface="Times New Roman" panose="02020603050405020304" pitchFamily="18" charset="0"/>
              </a:rPr>
              <a:t>vàng</a:t>
            </a:r>
          </a:p>
        </p:txBody>
      </p:sp>
      <p:sp>
        <p:nvSpPr>
          <p:cNvPr id="38" name="Cloud Callout 37"/>
          <p:cNvSpPr/>
          <p:nvPr/>
        </p:nvSpPr>
        <p:spPr>
          <a:xfrm>
            <a:off x="15422245" y="3238500"/>
            <a:ext cx="2971800" cy="1981200"/>
          </a:xfrm>
          <a:prstGeom prst="cloudCallout">
            <a:avLst>
              <a:gd name="adj1" fmla="val -60170"/>
              <a:gd name="adj2" fmla="val 7560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4800" b="1">
                <a:latin typeface="Times New Roman" panose="02020603050405020304" pitchFamily="18" charset="0"/>
                <a:cs typeface="Times New Roman" panose="02020603050405020304" pitchFamily="18" charset="0"/>
              </a:rPr>
              <a:t>thì giờ</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2328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7804191">
            <a:off x="-2500918" y="6606067"/>
            <a:ext cx="5001837" cy="5850101"/>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3433357">
            <a:off x="15376715" y="-1922096"/>
            <a:ext cx="5045861" cy="5901592"/>
          </a:xfrm>
          <a:prstGeom prst="rect">
            <a:avLst/>
          </a:prstGeom>
        </p:spPr>
      </p:pic>
      <p:pic>
        <p:nvPicPr>
          <p:cNvPr id="27"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6200" y="342900"/>
            <a:ext cx="7182485" cy="5837555"/>
          </a:xfrm>
          <a:prstGeom prst="rect">
            <a:avLst/>
          </a:prstGeom>
        </p:spPr>
      </p:pic>
      <p:grpSp>
        <p:nvGrpSpPr>
          <p:cNvPr id="28" name="Group 9"/>
          <p:cNvGrpSpPr/>
          <p:nvPr/>
        </p:nvGrpSpPr>
        <p:grpSpPr>
          <a:xfrm rot="-2033647">
            <a:off x="14921062" y="1929854"/>
            <a:ext cx="1910645" cy="1910645"/>
            <a:chOff x="0" y="0"/>
            <a:chExt cx="6350000" cy="6350000"/>
          </a:xfrm>
        </p:grpSpPr>
        <p:sp>
          <p:nvSpPr>
            <p:cNvPr id="29"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930"/>
            </a:solidFill>
          </p:spPr>
        </p:sp>
      </p:grpSp>
      <p:grpSp>
        <p:nvGrpSpPr>
          <p:cNvPr id="3" name="Group 2"/>
          <p:cNvGrpSpPr/>
          <p:nvPr/>
        </p:nvGrpSpPr>
        <p:grpSpPr>
          <a:xfrm>
            <a:off x="7660640" y="3642360"/>
            <a:ext cx="8658860" cy="6093460"/>
            <a:chOff x="12064" y="5736"/>
            <a:chExt cx="13636" cy="9596"/>
          </a:xfrm>
        </p:grpSpPr>
        <p:pic>
          <p:nvPicPr>
            <p:cNvPr id="30"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2064" y="5736"/>
              <a:ext cx="13637" cy="9597"/>
            </a:xfrm>
            <a:prstGeom prst="rect">
              <a:avLst/>
            </a:prstGeom>
          </p:spPr>
        </p:pic>
        <p:sp>
          <p:nvSpPr>
            <p:cNvPr id="31" name="TextBox 3"/>
            <p:cNvSpPr txBox="1"/>
            <p:nvPr/>
          </p:nvSpPr>
          <p:spPr>
            <a:xfrm>
              <a:off x="14040" y="8580"/>
              <a:ext cx="10042" cy="4362"/>
            </a:xfrm>
            <a:prstGeom prst="rect">
              <a:avLst/>
            </a:prstGeom>
          </p:spPr>
          <p:txBody>
            <a:bodyPr wrap="square" lIns="0" tIns="0" rIns="0" bIns="0" rtlCol="0" anchor="t">
              <a:spAutoFit/>
            </a:bodyPr>
            <a:lstStyle/>
            <a:p>
              <a:pPr algn="ctr">
                <a:lnSpc>
                  <a:spcPts val="7200"/>
                </a:lnSpc>
              </a:pPr>
              <a:r>
                <a:rPr lang="en-US" sz="5400" b="1" spc="12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Bài </a:t>
              </a:r>
              <a:r>
                <a:rPr lang="en-GB" altLang="en-US" sz="5400" b="1" spc="12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 Trao đổi về cách thuyết trình, tranh luận</a:t>
              </a:r>
              <a:endParaRPr lang="en-US" sz="5400" b="1" spc="12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B93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7038605">
            <a:off x="-5025390" y="798830"/>
            <a:ext cx="10723880" cy="12542520"/>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4664752">
            <a:off x="13992455" y="-3840121"/>
            <a:ext cx="6533691" cy="7641743"/>
          </a:xfrm>
          <a:prstGeom prst="rect">
            <a:avLst/>
          </a:prstGeom>
        </p:spPr>
      </p:pic>
      <p:grpSp>
        <p:nvGrpSpPr>
          <p:cNvPr id="11" name="Group 11"/>
          <p:cNvGrpSpPr/>
          <p:nvPr/>
        </p:nvGrpSpPr>
        <p:grpSpPr>
          <a:xfrm rot="-2033647">
            <a:off x="13678284" y="860359"/>
            <a:ext cx="1566974" cy="156697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23282"/>
            </a:solidFill>
          </p:spPr>
        </p:sp>
      </p:grpSp>
      <p:grpSp>
        <p:nvGrpSpPr>
          <p:cNvPr id="13" name="Group 13"/>
          <p:cNvGrpSpPr/>
          <p:nvPr/>
        </p:nvGrpSpPr>
        <p:grpSpPr>
          <a:xfrm rot="-2033647">
            <a:off x="490406" y="1825176"/>
            <a:ext cx="2552558" cy="2552558"/>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4A87"/>
            </a:solidFill>
          </p:spPr>
        </p:sp>
      </p:grpSp>
      <p:sp>
        <p:nvSpPr>
          <p:cNvPr id="3" name="a - 9Slide.vn"/>
          <p:cNvSpPr/>
          <p:nvPr/>
        </p:nvSpPr>
        <p:spPr>
          <a:xfrm>
            <a:off x="4267200" y="2729230"/>
            <a:ext cx="11520170" cy="1184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en-GB" altLang="en-US" sz="3600">
                <a:latin typeface="Times New Roman" panose="02020603050405020304" pitchFamily="18" charset="0"/>
                <a:cs typeface="Times New Roman" panose="02020603050405020304" pitchFamily="18" charset="0"/>
              </a:rPr>
              <a:t>Phải có hiểu biết về vấn đề được thuyết trình, tranh luận.</a:t>
            </a:r>
          </a:p>
        </p:txBody>
      </p:sp>
      <p:sp>
        <p:nvSpPr>
          <p:cNvPr id="4" name="b - 9Slide.vn"/>
          <p:cNvSpPr/>
          <p:nvPr/>
        </p:nvSpPr>
        <p:spPr>
          <a:xfrm>
            <a:off x="4267200" y="4305300"/>
            <a:ext cx="11520170" cy="1184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en-GB" altLang="en-US" sz="3600">
                <a:latin typeface="Times New Roman" panose="02020603050405020304" pitchFamily="18" charset="0"/>
                <a:cs typeface="Times New Roman" panose="02020603050405020304" pitchFamily="18" charset="0"/>
              </a:rPr>
              <a:t>Phải nói theo ý kiến số đông.</a:t>
            </a:r>
          </a:p>
        </p:txBody>
      </p:sp>
      <p:sp>
        <p:nvSpPr>
          <p:cNvPr id="5" name="c - 9Slide.vn"/>
          <p:cNvSpPr/>
          <p:nvPr/>
        </p:nvSpPr>
        <p:spPr>
          <a:xfrm>
            <a:off x="4267200" y="5881370"/>
            <a:ext cx="11520170" cy="1184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en-GB" altLang="en-US" sz="3600">
                <a:latin typeface="Times New Roman" panose="02020603050405020304" pitchFamily="18" charset="0"/>
                <a:cs typeface="Times New Roman" panose="02020603050405020304" pitchFamily="18" charset="0"/>
              </a:rPr>
              <a:t>Phải biết cách nêu lí lẽ và dẫn chứng.</a:t>
            </a:r>
          </a:p>
        </p:txBody>
      </p:sp>
      <p:sp>
        <p:nvSpPr>
          <p:cNvPr id="6" name="d - 9Slide.vn"/>
          <p:cNvSpPr/>
          <p:nvPr/>
        </p:nvSpPr>
        <p:spPr>
          <a:xfrm>
            <a:off x="4267200" y="7505700"/>
            <a:ext cx="11520170" cy="1184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en-GB" altLang="en-US" sz="3600">
                <a:latin typeface="Times New Roman" panose="02020603050405020304" pitchFamily="18" charset="0"/>
                <a:cs typeface="Times New Roman" panose="02020603050405020304" pitchFamily="18" charset="0"/>
              </a:rPr>
              <a:t>Phải có ý kiến riêng về vấn đề được thuyết trình, tranh luận.</a:t>
            </a:r>
          </a:p>
        </p:txBody>
      </p:sp>
      <p:pic>
        <p:nvPicPr>
          <p:cNvPr id="24"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5316200" y="4256924"/>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1"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15316200" y="2687974"/>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2"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15316200" y="5755659"/>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15316200" y="7457459"/>
            <a:ext cx="1339599" cy="117733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s 15"/>
          <p:cNvSpPr/>
          <p:nvPr/>
        </p:nvSpPr>
        <p:spPr>
          <a:xfrm>
            <a:off x="2779962" y="237364"/>
            <a:ext cx="10668000" cy="2122805"/>
          </a:xfrm>
          <a:prstGeom prst="rect">
            <a:avLst/>
          </a:prstGeom>
          <a:noFill/>
          <a:ln>
            <a:noFill/>
          </a:ln>
        </p:spPr>
        <p:txBody>
          <a:bodyPr wrap="square" rtlCol="0" anchor="t">
            <a:spAutoFit/>
          </a:bodyPr>
          <a:lstStyle/>
          <a:p>
            <a:pPr algn="l"/>
            <a:r>
              <a:rPr lang="en-GB" altLang="en-US" sz="4400" b="1">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Chọn đáp án đúng:</a:t>
            </a:r>
          </a:p>
          <a:p>
            <a:pPr algn="l"/>
            <a:r>
              <a:rPr lang="en-GB" altLang="en-US" sz="4400" b="1">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Muốn thuyết trình, tranh luận về    một vấn đề, cần có những điều kiện gì?</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linds(horizontal)">
                                      <p:cBhvr>
                                        <p:cTn id="33" dur="500"/>
                                        <p:tgtEl>
                                          <p:spTgt spid="26"/>
                                        </p:tgtEl>
                                      </p:cBhvr>
                                    </p:animEffect>
                                  </p:childTnLst>
                                  <p:subTnLst>
                                    <p:audio>
                                      <p:cMediaNode vol="100000">
                                        <p:cTn display="0" masterRel="sameClick">
                                          <p:stCondLst>
                                            <p:cond evt="begin" delay="0">
                                              <p:tn val="31"/>
                                            </p:cond>
                                          </p:stCondLst>
                                          <p:endCondLst>
                                            <p:cond evt="onStopAudio" delay="0">
                                              <p:tgtEl>
                                                <p:sldTgt/>
                                              </p:tgtEl>
                                            </p:cond>
                                          </p:endCondLst>
                                        </p:cTn>
                                        <p:tgtEl>
                                          <p:sndTgt r:embed="rId2" name="Correct-Answer-SOUND-EFFECT.wav"/>
                                        </p:tgtEl>
                                      </p:cMediaNode>
                                    </p:audio>
                                  </p:subTnLst>
                                </p:cTn>
                              </p:par>
                            </p:childTnLst>
                          </p:cTn>
                        </p:par>
                      </p:childTnLst>
                    </p:cTn>
                  </p:par>
                </p:childTnLst>
              </p:cTn>
              <p:nextCondLst>
                <p:cond evt="onClick" delay="0">
                  <p:tgtEl>
                    <p:spTgt spid="3"/>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linds(horizontal)">
                                      <p:cBhvr>
                                        <p:cTn id="39" dur="500"/>
                                        <p:tgtEl>
                                          <p:spTgt spid="24"/>
                                        </p:tgtEl>
                                      </p:cBhvr>
                                    </p:animEffect>
                                  </p:childTnLst>
                                  <p:subTnLst>
                                    <p:audio>
                                      <p:cMediaNode>
                                        <p:cTn display="0" masterRel="sameClick">
                                          <p:stCondLst>
                                            <p:cond evt="begin" delay="0">
                                              <p:tn val="37"/>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4"/>
                  </p:tgtEl>
                </p:cond>
              </p:nextCondLst>
            </p:seq>
            <p:seq concurrent="1" nextAc="seek">
              <p:cTn id="40" restart="whenNotActive" fill="hold" evtFilter="cancelBubble" nodeType="interactiveSeq">
                <p:stCondLst>
                  <p:cond evt="onClick" delay="0">
                    <p:tgtEl>
                      <p:spTgt spid="5"/>
                    </p:tgtEl>
                  </p:cond>
                </p:stCondLst>
                <p:endSync evt="end" delay="0">
                  <p:rtn val="all"/>
                </p:endSync>
                <p:childTnLst>
                  <p:par>
                    <p:cTn id="41" fill="hold">
                      <p:stCondLst>
                        <p:cond delay="0"/>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linds(horizontal)">
                                      <p:cBhvr>
                                        <p:cTn id="45" dur="500"/>
                                        <p:tgtEl>
                                          <p:spTgt spid="7"/>
                                        </p:tgtEl>
                                      </p:cBhvr>
                                    </p:animEffect>
                                  </p:childTnLst>
                                  <p:subTnLst>
                                    <p:audio>
                                      <p:cMediaNode>
                                        <p:cTn display="0" masterRel="sameClick">
                                          <p:stCondLst>
                                            <p:cond evt="begin" delay="0">
                                              <p:tn val="43"/>
                                            </p:cond>
                                          </p:stCondLst>
                                          <p:endCondLst>
                                            <p:cond evt="onStopAudio" delay="0">
                                              <p:tgtEl>
                                                <p:sldTgt/>
                                              </p:tgtEl>
                                            </p:cond>
                                          </p:endCondLst>
                                        </p:cTn>
                                        <p:tgtEl>
                                          <p:sndTgt r:embed="rId2" name="Correct-Answer-SOUND-EFFECT.wav"/>
                                        </p:tgtEl>
                                      </p:cMediaNode>
                                    </p:audio>
                                  </p:subTnLst>
                                </p:cTn>
                              </p:par>
                            </p:childTnLst>
                          </p:cTn>
                        </p:par>
                      </p:childTnLst>
                    </p:cTn>
                  </p:par>
                </p:childTnLst>
              </p:cTn>
              <p:nextCondLst>
                <p:cond evt="onClick" delay="0">
                  <p:tgtEl>
                    <p:spTgt spid="5"/>
                  </p:tgtEl>
                </p:cond>
              </p:nextCondLst>
            </p:seq>
            <p:seq concurrent="1" nextAc="seek">
              <p:cTn id="46" restart="whenNotActive" fill="hold" evtFilter="cancelBubble" nodeType="interactiveSeq">
                <p:stCondLst>
                  <p:cond evt="onClick" delay="0">
                    <p:tgtEl>
                      <p:spTgt spid="6"/>
                    </p:tgtEl>
                  </p:cond>
                </p:stCondLst>
                <p:endSync evt="end" delay="0">
                  <p:rtn val="all"/>
                </p:endSync>
                <p:childTnLst>
                  <p:par>
                    <p:cTn id="47" fill="hold">
                      <p:stCondLst>
                        <p:cond delay="0"/>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linds(horizontal)">
                                      <p:cBhvr>
                                        <p:cTn id="51" dur="500"/>
                                        <p:tgtEl>
                                          <p:spTgt spid="8"/>
                                        </p:tgtEl>
                                      </p:cBhvr>
                                    </p:animEffect>
                                  </p:childTnLst>
                                  <p:subTnLst>
                                    <p:audio>
                                      <p:cMediaNode>
                                        <p:cTn display="0" masterRel="sameClick">
                                          <p:stCondLst>
                                            <p:cond evt="begin" delay="0">
                                              <p:tn val="49"/>
                                            </p:cond>
                                          </p:stCondLst>
                                          <p:endCondLst>
                                            <p:cond evt="onStopAudio" delay="0">
                                              <p:tgtEl>
                                                <p:sldTgt/>
                                              </p:tgtEl>
                                            </p:cond>
                                          </p:endCondLst>
                                        </p:cTn>
                                        <p:tgtEl>
                                          <p:sndTgt r:embed="rId2" name="Correct-Answer-SOUND-EFFECT.wav"/>
                                        </p:tgtEl>
                                      </p:cMediaNode>
                                    </p:audio>
                                  </p:subTnLst>
                                </p:cTn>
                              </p:par>
                            </p:childTnLst>
                          </p:cTn>
                        </p:par>
                      </p:childTnLst>
                    </p:cTn>
                  </p:par>
                </p:childTnLst>
              </p:cTn>
              <p:nextCondLst>
                <p:cond evt="onClick" delay="0">
                  <p:tgtEl>
                    <p:spTgt spid="6"/>
                  </p:tgtEl>
                </p:cond>
              </p:nextCondLst>
            </p:seq>
          </p:childTnLst>
        </p:cTn>
      </p:par>
    </p:tnLst>
    <p:bldLst>
      <p:bldP spid="3" grpId="0" animBg="1"/>
      <p:bldP spid="4" grpId="0" animBg="1"/>
      <p:bldP spid="5" grpId="0" animBg="1"/>
      <p:bldP spid="6"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2328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7080713">
            <a:off x="-2067954" y="6807308"/>
            <a:ext cx="6794914" cy="7947268"/>
          </a:xfrm>
          <a:prstGeom prst="rect">
            <a:avLst/>
          </a:prstGeom>
        </p:spPr>
      </p:pic>
      <p:grpSp>
        <p:nvGrpSpPr>
          <p:cNvPr id="22" name="Group 22"/>
          <p:cNvGrpSpPr/>
          <p:nvPr/>
        </p:nvGrpSpPr>
        <p:grpSpPr>
          <a:xfrm rot="-2033647">
            <a:off x="2786035" y="6659615"/>
            <a:ext cx="1889888" cy="1889888"/>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930"/>
            </a:solidFill>
          </p:spPr>
        </p:sp>
      </p:grpSp>
      <p:pic>
        <p:nvPicPr>
          <p:cNvPr id="24"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81000" y="0"/>
            <a:ext cx="16164560" cy="10521950"/>
          </a:xfrm>
          <a:prstGeom prst="rect">
            <a:avLst/>
          </a:prstGeom>
        </p:spPr>
      </p:pic>
      <p:sp>
        <p:nvSpPr>
          <p:cNvPr id="25" name="Text Box 24"/>
          <p:cNvSpPr txBox="1"/>
          <p:nvPr/>
        </p:nvSpPr>
        <p:spPr>
          <a:xfrm>
            <a:off x="2971800" y="2476500"/>
            <a:ext cx="11176000" cy="4523105"/>
          </a:xfrm>
          <a:prstGeom prst="rect">
            <a:avLst/>
          </a:prstGeom>
          <a:noFill/>
        </p:spPr>
        <p:txBody>
          <a:bodyPr wrap="square" rtlCol="0" anchor="t">
            <a:spAutoFit/>
          </a:bodyPr>
          <a:lstStyle/>
          <a:p>
            <a:pPr algn="just"/>
            <a:r>
              <a:rPr lang="en-GB" altLang="en-US" sz="4800" b="1">
                <a:latin typeface="Times New Roman" panose="02020603050405020304" pitchFamily="18" charset="0"/>
                <a:cs typeface="Times New Roman" panose="02020603050405020304" pitchFamily="18" charset="0"/>
              </a:rPr>
              <a:t>Điều kiện của thuyết trình, tranh luận:</a:t>
            </a:r>
          </a:p>
          <a:p>
            <a:pPr algn="just"/>
            <a:r>
              <a:rPr lang="en-GB" altLang="en-US" sz="4800" b="1">
                <a:latin typeface="Times New Roman" panose="02020603050405020304" pitchFamily="18" charset="0"/>
                <a:cs typeface="Times New Roman" panose="02020603050405020304" pitchFamily="18" charset="0"/>
              </a:rPr>
              <a:t>          Phải hiểu biết về vấn đề được thuyết trình, tranh luận. </a:t>
            </a:r>
          </a:p>
          <a:p>
            <a:pPr algn="just"/>
            <a:r>
              <a:rPr lang="en-GB" altLang="en-US" sz="4800" b="1">
                <a:latin typeface="Times New Roman" panose="02020603050405020304" pitchFamily="18" charset="0"/>
                <a:cs typeface="Times New Roman" panose="02020603050405020304" pitchFamily="18" charset="0"/>
                <a:sym typeface="+mn-ea"/>
              </a:rPr>
              <a:t>          </a:t>
            </a:r>
            <a:r>
              <a:rPr lang="en-GB" altLang="en-US" sz="4800" b="1">
                <a:latin typeface="Times New Roman" panose="02020603050405020304" pitchFamily="18" charset="0"/>
                <a:cs typeface="Times New Roman" panose="02020603050405020304" pitchFamily="18" charset="0"/>
              </a:rPr>
              <a:t>Phải có ý kiến riêng về vấn đề được thuyết trình, tranh luận </a:t>
            </a:r>
          </a:p>
          <a:p>
            <a:pPr algn="just"/>
            <a:r>
              <a:rPr lang="en-GB" altLang="en-US" sz="4800" b="1">
                <a:latin typeface="Times New Roman" panose="02020603050405020304" pitchFamily="18" charset="0"/>
                <a:cs typeface="Times New Roman" panose="02020603050405020304" pitchFamily="18" charset="0"/>
                <a:sym typeface="+mn-ea"/>
              </a:rPr>
              <a:t>          </a:t>
            </a:r>
            <a:r>
              <a:rPr lang="en-GB" altLang="en-US" sz="4800" b="1">
                <a:latin typeface="Times New Roman" panose="02020603050405020304" pitchFamily="18" charset="0"/>
                <a:cs typeface="Times New Roman" panose="02020603050405020304" pitchFamily="18" charset="0"/>
              </a:rPr>
              <a:t>Phải biết nêu lí lẽ và dẫn chứng.</a:t>
            </a:r>
          </a:p>
        </p:txBody>
      </p:sp>
      <p:grpSp>
        <p:nvGrpSpPr>
          <p:cNvPr id="26" name="Group 13"/>
          <p:cNvGrpSpPr/>
          <p:nvPr/>
        </p:nvGrpSpPr>
        <p:grpSpPr>
          <a:xfrm rot="-2033647">
            <a:off x="3742690" y="3482340"/>
            <a:ext cx="467360" cy="450850"/>
            <a:chOff x="0" y="0"/>
            <a:chExt cx="6350000" cy="6350000"/>
          </a:xfrm>
        </p:grpSpPr>
        <p:sp>
          <p:nvSpPr>
            <p:cNvPr id="27"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4A87"/>
            </a:solidFill>
          </p:spPr>
        </p:sp>
      </p:grpSp>
      <p:grpSp>
        <p:nvGrpSpPr>
          <p:cNvPr id="28" name="Group 13"/>
          <p:cNvGrpSpPr/>
          <p:nvPr/>
        </p:nvGrpSpPr>
        <p:grpSpPr>
          <a:xfrm rot="-2033647">
            <a:off x="3742690" y="4930140"/>
            <a:ext cx="467360" cy="450850"/>
            <a:chOff x="0" y="0"/>
            <a:chExt cx="6350000" cy="6350000"/>
          </a:xfrm>
        </p:grpSpPr>
        <p:sp>
          <p:nvSpPr>
            <p:cNvPr id="29"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4A87"/>
            </a:solidFill>
          </p:spPr>
        </p:sp>
      </p:grpSp>
      <p:grpSp>
        <p:nvGrpSpPr>
          <p:cNvPr id="30" name="Group 13"/>
          <p:cNvGrpSpPr/>
          <p:nvPr/>
        </p:nvGrpSpPr>
        <p:grpSpPr>
          <a:xfrm rot="-2033647">
            <a:off x="3742690" y="6454140"/>
            <a:ext cx="467360" cy="450850"/>
            <a:chOff x="0" y="0"/>
            <a:chExt cx="6350000" cy="6350000"/>
          </a:xfrm>
        </p:grpSpPr>
        <p:sp>
          <p:nvSpPr>
            <p:cNvPr id="31"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4A87"/>
            </a:solidFill>
          </p:spPr>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3"/>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4A87"/>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795067" y="-1244036"/>
            <a:ext cx="9992219" cy="11686805"/>
          </a:xfrm>
          <a:prstGeom prst="rect">
            <a:avLst/>
          </a:prstGeom>
        </p:spPr>
      </p:pic>
      <p:grpSp>
        <p:nvGrpSpPr>
          <p:cNvPr id="24" name="Group 24"/>
          <p:cNvGrpSpPr/>
          <p:nvPr/>
        </p:nvGrpSpPr>
        <p:grpSpPr>
          <a:xfrm rot="-2033647">
            <a:off x="13504662" y="4037876"/>
            <a:ext cx="2250545" cy="2250545"/>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23282"/>
            </a:solidFill>
          </p:spPr>
        </p:sp>
      </p:grpSp>
      <p:pic>
        <p:nvPicPr>
          <p:cNvPr id="27"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970" y="38100"/>
            <a:ext cx="13752830" cy="4114800"/>
          </a:xfrm>
          <a:prstGeom prst="rect">
            <a:avLst/>
          </a:prstGeom>
        </p:spPr>
      </p:pic>
      <p:sp>
        <p:nvSpPr>
          <p:cNvPr id="100" name="Text Box 99"/>
          <p:cNvSpPr txBox="1"/>
          <p:nvPr/>
        </p:nvSpPr>
        <p:spPr>
          <a:xfrm>
            <a:off x="2514600" y="1257300"/>
            <a:ext cx="8751570" cy="1753235"/>
          </a:xfrm>
          <a:prstGeom prst="rect">
            <a:avLst/>
          </a:prstGeom>
          <a:noFill/>
          <a:ln w="9525">
            <a:noFill/>
          </a:ln>
        </p:spPr>
        <p:txBody>
          <a:bodyPr wrap="square">
            <a:spAutoFit/>
          </a:bodyPr>
          <a:lstStyle/>
          <a:p>
            <a:pPr indent="0"/>
            <a:r>
              <a:rPr lang="en-US" sz="3600" b="1">
                <a:solidFill>
                  <a:schemeClr val="bg1"/>
                </a:solidFill>
                <a:latin typeface="Times New Roman" panose="02020603050405020304" pitchFamily="18" charset="0"/>
              </a:rPr>
              <a:t>b) Khi thuyết trình tranh luận, để tăng sức thuyết phục và bảo đảm phép lịch sự , người nói cần có thái độ như thế nào?</a:t>
            </a:r>
            <a:endParaRPr lang="en-US" altLang="en-US" sz="3600" b="1">
              <a:solidFill>
                <a:schemeClr val="bg1"/>
              </a:solidFill>
              <a:latin typeface="Times New Roman" panose="02020603050405020304" pitchFamily="18" charset="0"/>
            </a:endParaRPr>
          </a:p>
        </p:txBody>
      </p:sp>
      <p:sp>
        <p:nvSpPr>
          <p:cNvPr id="28" name="Text Box 27"/>
          <p:cNvSpPr txBox="1"/>
          <p:nvPr/>
        </p:nvSpPr>
        <p:spPr>
          <a:xfrm>
            <a:off x="1371600" y="4914900"/>
            <a:ext cx="16285845" cy="4523105"/>
          </a:xfrm>
          <a:prstGeom prst="rect">
            <a:avLst/>
          </a:prstGeom>
          <a:noFill/>
          <a:ln w="9525">
            <a:noFill/>
          </a:ln>
        </p:spPr>
        <p:txBody>
          <a:bodyPr wrap="square">
            <a:spAutoFit/>
          </a:bodyPr>
          <a:lstStyle/>
          <a:p>
            <a:pPr marL="571500" indent="-571500">
              <a:lnSpc>
                <a:spcPct val="120000"/>
              </a:lnSpc>
              <a:buFont typeface="Arial" panose="020B0604020202020204" pitchFamily="34" charset="0"/>
              <a:buBlip>
                <a:blip r:embed="rId5"/>
              </a:buBlip>
            </a:pPr>
            <a:r>
              <a:rPr lang="en-US" sz="4000" b="1">
                <a:solidFill>
                  <a:schemeClr val="bg1"/>
                </a:solidFill>
                <a:latin typeface="Times New Roman" panose="02020603050405020304" pitchFamily="18" charset="0"/>
              </a:rPr>
              <a:t>Thái độ ôn tồn vui vẻ</a:t>
            </a:r>
          </a:p>
          <a:p>
            <a:pPr marL="571500" indent="-571500">
              <a:lnSpc>
                <a:spcPct val="120000"/>
              </a:lnSpc>
              <a:buFont typeface="Arial" panose="020B0604020202020204" pitchFamily="34" charset="0"/>
              <a:buBlip>
                <a:blip r:embed="rId5"/>
              </a:buBlip>
            </a:pPr>
            <a:r>
              <a:rPr lang="en-US" sz="4000" b="1">
                <a:solidFill>
                  <a:schemeClr val="bg1"/>
                </a:solidFill>
                <a:latin typeface="Times New Roman" panose="02020603050405020304" pitchFamily="18" charset="0"/>
              </a:rPr>
              <a:t> Lời nói vừa đủ nghe</a:t>
            </a:r>
          </a:p>
          <a:p>
            <a:pPr marL="571500" indent="-571500">
              <a:lnSpc>
                <a:spcPct val="120000"/>
              </a:lnSpc>
              <a:buFont typeface="Arial" panose="020B0604020202020204" pitchFamily="34" charset="0"/>
              <a:buBlip>
                <a:blip r:embed="rId5"/>
              </a:buBlip>
            </a:pPr>
            <a:r>
              <a:rPr lang="en-US" sz="4000" b="1">
                <a:solidFill>
                  <a:schemeClr val="bg1"/>
                </a:solidFill>
                <a:latin typeface="Times New Roman" panose="02020603050405020304" pitchFamily="18" charset="0"/>
              </a:rPr>
              <a:t>Tôn trọng người nghe</a:t>
            </a:r>
          </a:p>
          <a:p>
            <a:pPr marL="571500" indent="-571500">
              <a:lnSpc>
                <a:spcPct val="120000"/>
              </a:lnSpc>
              <a:buFont typeface="Arial" panose="020B0604020202020204" pitchFamily="34" charset="0"/>
              <a:buBlip>
                <a:blip r:embed="rId5"/>
              </a:buBlip>
            </a:pPr>
            <a:r>
              <a:rPr lang="en-US" sz="4000" b="1">
                <a:solidFill>
                  <a:schemeClr val="bg1"/>
                </a:solidFill>
                <a:latin typeface="Times New Roman" panose="02020603050405020304" pitchFamily="18" charset="0"/>
              </a:rPr>
              <a:t>Không nên nóng nảy</a:t>
            </a:r>
          </a:p>
          <a:p>
            <a:pPr marL="571500" indent="-571500">
              <a:lnSpc>
                <a:spcPct val="120000"/>
              </a:lnSpc>
              <a:buFont typeface="Arial" panose="020B0604020202020204" pitchFamily="34" charset="0"/>
              <a:buBlip>
                <a:blip r:embed="rId5"/>
              </a:buBlip>
            </a:pPr>
            <a:r>
              <a:rPr lang="en-US" sz="4000" b="1">
                <a:solidFill>
                  <a:schemeClr val="bg1"/>
                </a:solidFill>
                <a:latin typeface="Times New Roman" panose="02020603050405020304" pitchFamily="18" charset="0"/>
              </a:rPr>
              <a:t>Phải biết lắng nghe ý kiến của người khác</a:t>
            </a:r>
          </a:p>
          <a:p>
            <a:pPr marL="571500" indent="-571500">
              <a:lnSpc>
                <a:spcPct val="120000"/>
              </a:lnSpc>
              <a:buFont typeface="Arial" panose="020B0604020202020204" pitchFamily="34" charset="0"/>
              <a:buBlip>
                <a:blip r:embed="rId5"/>
              </a:buBlip>
            </a:pPr>
            <a:r>
              <a:rPr lang="en-US" sz="4000" b="1">
                <a:solidFill>
                  <a:schemeClr val="bg1"/>
                </a:solidFill>
                <a:latin typeface="Times New Roman" panose="02020603050405020304" pitchFamily="18" charset="0"/>
              </a:rPr>
              <a:t>Không nên bảo thủ, cố tình cho ý của mình là đúng</a:t>
            </a:r>
            <a:endParaRPr lang="en-US" altLang="en-US" sz="4000" b="1">
              <a:solidFill>
                <a:schemeClr val="bg1"/>
              </a:solidFill>
              <a:latin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2"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barn(inVertical)">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2" nodeType="clickEffect">
                                  <p:stCondLst>
                                    <p:cond delay="0"/>
                                  </p:stCondLst>
                                  <p:childTnLst>
                                    <p:set>
                                      <p:cBhvr>
                                        <p:cTn id="11" dur="1" fill="hold">
                                          <p:stCondLst>
                                            <p:cond delay="0"/>
                                          </p:stCondLst>
                                        </p:cTn>
                                        <p:tgtEl>
                                          <p:spTgt spid="28">
                                            <p:txEl>
                                              <p:pRg st="1" end="1"/>
                                            </p:txEl>
                                          </p:spTgt>
                                        </p:tgtEl>
                                        <p:attrNameLst>
                                          <p:attrName>style.visibility</p:attrName>
                                        </p:attrNameLst>
                                      </p:cBhvr>
                                      <p:to>
                                        <p:strVal val="visible"/>
                                      </p:to>
                                    </p:set>
                                    <p:animEffect transition="in" filter="barn(inVertical)">
                                      <p:cBhvr>
                                        <p:cTn id="12" dur="500"/>
                                        <p:tgtEl>
                                          <p:spTgt spid="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2" nodeType="click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barn(inVertical)">
                                      <p:cBhvr>
                                        <p:cTn id="17" dur="500"/>
                                        <p:tgtEl>
                                          <p:spTgt spid="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2" nodeType="clickEffect">
                                  <p:stCondLst>
                                    <p:cond delay="0"/>
                                  </p:stCondLst>
                                  <p:childTnLst>
                                    <p:set>
                                      <p:cBhvr>
                                        <p:cTn id="21" dur="1" fill="hold">
                                          <p:stCondLst>
                                            <p:cond delay="0"/>
                                          </p:stCondLst>
                                        </p:cTn>
                                        <p:tgtEl>
                                          <p:spTgt spid="28">
                                            <p:txEl>
                                              <p:pRg st="3" end="3"/>
                                            </p:txEl>
                                          </p:spTgt>
                                        </p:tgtEl>
                                        <p:attrNameLst>
                                          <p:attrName>style.visibility</p:attrName>
                                        </p:attrNameLst>
                                      </p:cBhvr>
                                      <p:to>
                                        <p:strVal val="visible"/>
                                      </p:to>
                                    </p:set>
                                    <p:animEffect transition="in" filter="barn(inVertical)">
                                      <p:cBhvr>
                                        <p:cTn id="22" dur="500"/>
                                        <p:tgtEl>
                                          <p:spTgt spid="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2" nodeType="clickEffect">
                                  <p:stCondLst>
                                    <p:cond delay="0"/>
                                  </p:stCondLst>
                                  <p:childTnLst>
                                    <p:set>
                                      <p:cBhvr>
                                        <p:cTn id="26" dur="1" fill="hold">
                                          <p:stCondLst>
                                            <p:cond delay="0"/>
                                          </p:stCondLst>
                                        </p:cTn>
                                        <p:tgtEl>
                                          <p:spTgt spid="28">
                                            <p:txEl>
                                              <p:pRg st="4" end="4"/>
                                            </p:txEl>
                                          </p:spTgt>
                                        </p:tgtEl>
                                        <p:attrNameLst>
                                          <p:attrName>style.visibility</p:attrName>
                                        </p:attrNameLst>
                                      </p:cBhvr>
                                      <p:to>
                                        <p:strVal val="visible"/>
                                      </p:to>
                                    </p:set>
                                    <p:animEffect transition="in" filter="barn(inVertical)">
                                      <p:cBhvr>
                                        <p:cTn id="27" dur="500"/>
                                        <p:tgtEl>
                                          <p:spTgt spid="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2" nodeType="clickEffect">
                                  <p:stCondLst>
                                    <p:cond delay="0"/>
                                  </p:stCondLst>
                                  <p:childTnLst>
                                    <p:set>
                                      <p:cBhvr>
                                        <p:cTn id="31" dur="1" fill="hold">
                                          <p:stCondLst>
                                            <p:cond delay="0"/>
                                          </p:stCondLst>
                                        </p:cTn>
                                        <p:tgtEl>
                                          <p:spTgt spid="28">
                                            <p:txEl>
                                              <p:pRg st="5" end="5"/>
                                            </p:txEl>
                                          </p:spTgt>
                                        </p:tgtEl>
                                        <p:attrNameLst>
                                          <p:attrName>style.visibility</p:attrName>
                                        </p:attrNameLst>
                                      </p:cBhvr>
                                      <p:to>
                                        <p:strVal val="visible"/>
                                      </p:to>
                                    </p:set>
                                    <p:animEffect transition="in" filter="barn(inVertical)">
                                      <p:cBhvr>
                                        <p:cTn id="32" dur="500"/>
                                        <p:tgtEl>
                                          <p:spTgt spid="2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p:bldP spid="28" grpId="2"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4A8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997589">
            <a:off x="-1904312" y="7457928"/>
            <a:ext cx="5449435" cy="6373608"/>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664752">
            <a:off x="13316658" y="-3177065"/>
            <a:ext cx="7881820" cy="9218503"/>
          </a:xfrm>
          <a:prstGeom prst="rect">
            <a:avLst/>
          </a:prstGeom>
        </p:spPr>
      </p:pic>
      <p:grpSp>
        <p:nvGrpSpPr>
          <p:cNvPr id="8" name="Group 8"/>
          <p:cNvGrpSpPr/>
          <p:nvPr/>
        </p:nvGrpSpPr>
        <p:grpSpPr>
          <a:xfrm>
            <a:off x="13594902" y="617799"/>
            <a:ext cx="1912920" cy="191292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930"/>
            </a:solidFill>
          </p:spPr>
        </p:sp>
      </p:grpSp>
      <p:grpSp>
        <p:nvGrpSpPr>
          <p:cNvPr id="4" name="Group 3"/>
          <p:cNvGrpSpPr/>
          <p:nvPr/>
        </p:nvGrpSpPr>
        <p:grpSpPr>
          <a:xfrm>
            <a:off x="304800" y="3009900"/>
            <a:ext cx="9203690" cy="5829300"/>
            <a:chOff x="480" y="4740"/>
            <a:chExt cx="14494" cy="9180"/>
          </a:xfrm>
        </p:grpSpPr>
        <p:pic>
          <p:nvPicPr>
            <p:cNvPr id="15"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480" y="4740"/>
              <a:ext cx="14494" cy="9181"/>
            </a:xfrm>
            <a:prstGeom prst="rect">
              <a:avLst/>
            </a:prstGeom>
          </p:spPr>
        </p:pic>
        <p:sp>
          <p:nvSpPr>
            <p:cNvPr id="14" name="Text Box 13"/>
            <p:cNvSpPr txBox="1"/>
            <p:nvPr/>
          </p:nvSpPr>
          <p:spPr>
            <a:xfrm>
              <a:off x="2232" y="7500"/>
              <a:ext cx="10203" cy="3415"/>
            </a:xfrm>
            <a:prstGeom prst="rect">
              <a:avLst/>
            </a:prstGeom>
            <a:noFill/>
            <a:ln w="9525">
              <a:noFill/>
            </a:ln>
          </p:spPr>
          <p:txBody>
            <a:bodyPr wrap="square">
              <a:spAutoFit/>
              <a:scene3d>
                <a:camera prst="orthographicFront"/>
                <a:lightRig rig="threePt" dir="t"/>
              </a:scene3d>
            </a:bodyPr>
            <a:lstStyle/>
            <a:p>
              <a:pPr indent="0" algn="ctr"/>
              <a:r>
                <a:rPr lang="en-US" sz="4500" b="0">
                  <a:solidFill>
                    <a:schemeClr val="tx1"/>
                  </a:solidFill>
                  <a:effectLst>
                    <a:outerShdw blurRad="38100" dist="19050" dir="2700000" algn="tl" rotWithShape="0">
                      <a:schemeClr val="dk1">
                        <a:alpha val="40000"/>
                      </a:schemeClr>
                    </a:outerShdw>
                  </a:effectLst>
                  <a:latin typeface="Times New Roman" panose="02020603050405020304" pitchFamily="18" charset="0"/>
                </a:rPr>
                <a:t>Em đã từng bao giờ tranh luận với người khác về một vấn đề gì đó chưa ?</a:t>
              </a:r>
              <a:endParaRPr lang="en-US" altLang="en-US" sz="4500" b="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p:txBody>
        </p:sp>
      </p:grpSp>
      <p:grpSp>
        <p:nvGrpSpPr>
          <p:cNvPr id="5" name="Group 4"/>
          <p:cNvGrpSpPr/>
          <p:nvPr/>
        </p:nvGrpSpPr>
        <p:grpSpPr>
          <a:xfrm>
            <a:off x="9296400" y="5143500"/>
            <a:ext cx="7650480" cy="4846320"/>
            <a:chOff x="14640" y="8100"/>
            <a:chExt cx="12048" cy="7632"/>
          </a:xfrm>
        </p:grpSpPr>
        <p:pic>
          <p:nvPicPr>
            <p:cNvPr id="16"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4640" y="8100"/>
              <a:ext cx="12048" cy="7632"/>
            </a:xfrm>
            <a:prstGeom prst="rect">
              <a:avLst/>
            </a:prstGeom>
          </p:spPr>
        </p:pic>
        <p:sp>
          <p:nvSpPr>
            <p:cNvPr id="17" name="Text Box 16"/>
            <p:cNvSpPr txBox="1"/>
            <p:nvPr/>
          </p:nvSpPr>
          <p:spPr>
            <a:xfrm>
              <a:off x="16920" y="9861"/>
              <a:ext cx="8334" cy="3415"/>
            </a:xfrm>
            <a:prstGeom prst="rect">
              <a:avLst/>
            </a:prstGeom>
            <a:noFill/>
            <a:ln w="9525">
              <a:noFill/>
            </a:ln>
          </p:spPr>
          <p:txBody>
            <a:bodyPr wrap="square">
              <a:spAutoFit/>
              <a:scene3d>
                <a:camera prst="orthographicFront"/>
                <a:lightRig rig="threePt" dir="t"/>
              </a:scene3d>
            </a:bodyPr>
            <a:lstStyle/>
            <a:p>
              <a:pPr indent="0" algn="ctr"/>
              <a:r>
                <a:rPr lang="en-US" sz="4500" b="0">
                  <a:solidFill>
                    <a:schemeClr val="tx1"/>
                  </a:solidFill>
                  <a:effectLst>
                    <a:outerShdw blurRad="38100" dist="19050" dir="2700000" algn="tl" rotWithShape="0">
                      <a:schemeClr val="dk1">
                        <a:alpha val="40000"/>
                      </a:schemeClr>
                    </a:outerShdw>
                  </a:effectLst>
                  <a:latin typeface="Times New Roman" panose="02020603050405020304" pitchFamily="18" charset="0"/>
                </a:rPr>
                <a:t> Kết quả cuối cùng của cuộc tranh luận đó như thế nào ?</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000"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000" fill="hold">
                                          <p:stCondLst>
                                            <p:cond delay="0"/>
                                          </p:stCondLst>
                                        </p:cTn>
                                        <p:tgtEl>
                                          <p:spTgt spid="5"/>
                                        </p:tgtEl>
                                        <p:attrNameLst>
                                          <p:attrName>style.visibility</p:attrName>
                                        </p:attrNameLst>
                                      </p:cBhvr>
                                      <p:to>
                                        <p:strVal val="visible"/>
                                      </p:to>
                                    </p:set>
                                    <p:animEffect transition="in" filter="wedg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B930"/>
        </a:solidFill>
        <a:effectLst/>
      </p:bgPr>
    </p:bg>
    <p:spTree>
      <p:nvGrpSpPr>
        <p:cNvPr id="1" name=""/>
        <p:cNvGrpSpPr/>
        <p:nvPr/>
      </p:nvGrpSpPr>
      <p:grpSpPr>
        <a:xfrm>
          <a:off x="0" y="0"/>
          <a:ext cx="0" cy="0"/>
          <a:chOff x="0" y="0"/>
          <a:chExt cx="0" cy="0"/>
        </a:xfrm>
      </p:grpSpPr>
      <p:pic>
        <p:nvPicPr>
          <p:cNvPr id="2" name="Picture 2" descr="C:\Users\HP\Downloads\Thiết kế không tên.pngThiết kế không tên"/>
          <p:cNvPicPr>
            <a:picLocks noChangeAspect="1"/>
          </p:cNvPicPr>
          <p:nvPr/>
        </p:nvPicPr>
        <p:blipFill>
          <a:blip r:embed="rId2"/>
          <a:srcRect/>
          <a:stretch>
            <a:fillRect/>
          </a:stretch>
        </p:blipFill>
        <p:spPr>
          <a:xfrm>
            <a:off x="228600" y="2857500"/>
            <a:ext cx="12340590" cy="6941185"/>
          </a:xfrm>
          <a:prstGeom prst="rect">
            <a:avLst/>
          </a:prstGeom>
        </p:spPr>
      </p:pic>
      <p:sp>
        <p:nvSpPr>
          <p:cNvPr id="4" name="TextBox 4"/>
          <p:cNvSpPr txBox="1"/>
          <p:nvPr/>
        </p:nvSpPr>
        <p:spPr>
          <a:xfrm>
            <a:off x="528320" y="1485900"/>
            <a:ext cx="13270230" cy="502285"/>
          </a:xfrm>
          <a:prstGeom prst="rect">
            <a:avLst/>
          </a:prstGeom>
        </p:spPr>
        <p:txBody>
          <a:bodyPr wrap="square" lIns="0" tIns="0" rIns="0" bIns="0" rtlCol="0" anchor="t">
            <a:spAutoFit/>
          </a:bodyPr>
          <a:lstStyle/>
          <a:p>
            <a:pPr>
              <a:lnSpc>
                <a:spcPts val="3920"/>
              </a:lnSpc>
            </a:pPr>
            <a:r>
              <a:rPr lang="en-GB" altLang="en-US" sz="9600" b="1" spc="56">
                <a:solidFill>
                  <a:schemeClr val="bg1"/>
                </a:solidFill>
                <a:latin typeface="SVN-Hole Hearted" panose="020B0A06020104020203" charset="0"/>
                <a:cs typeface="SVN-Hole Hearted" panose="020B0A06020104020203" charset="0"/>
              </a:rPr>
              <a:t>CHÚC CÁC EM HỌC TỐT</a:t>
            </a:r>
          </a:p>
        </p:txBody>
      </p:sp>
      <p:grpSp>
        <p:nvGrpSpPr>
          <p:cNvPr id="5" name="Group 5"/>
          <p:cNvGrpSpPr/>
          <p:nvPr/>
        </p:nvGrpSpPr>
        <p:grpSpPr>
          <a:xfrm rot="-2033647">
            <a:off x="11125391" y="3545227"/>
            <a:ext cx="1986672" cy="1986672"/>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930"/>
            </a:solidFill>
          </p:spPr>
        </p:sp>
      </p:grpSp>
      <p:grpSp>
        <p:nvGrpSpPr>
          <p:cNvPr id="7" name="Group 5"/>
          <p:cNvGrpSpPr/>
          <p:nvPr/>
        </p:nvGrpSpPr>
        <p:grpSpPr>
          <a:xfrm rot="-2033647">
            <a:off x="11049191" y="5983627"/>
            <a:ext cx="1986672" cy="1986672"/>
            <a:chOff x="0" y="0"/>
            <a:chExt cx="6350000" cy="6350000"/>
          </a:xfrm>
        </p:grpSpPr>
        <p:sp>
          <p:nvSpPr>
            <p:cNvPr id="8"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930"/>
            </a:solidFill>
          </p:spPr>
        </p:sp>
      </p:grpSp>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2663132" flipH="1">
            <a:off x="11520085" y="9957"/>
            <a:ext cx="11656948" cy="13633857"/>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4A87"/>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049770">
            <a:off x="-3986687" y="-2391623"/>
            <a:ext cx="10030774" cy="11731899"/>
          </a:xfrm>
          <a:prstGeom prst="rect">
            <a:avLst/>
          </a:prstGeom>
        </p:spPr>
      </p:pic>
      <p:grpSp>
        <p:nvGrpSpPr>
          <p:cNvPr id="7" name="Group 7"/>
          <p:cNvGrpSpPr/>
          <p:nvPr/>
        </p:nvGrpSpPr>
        <p:grpSpPr>
          <a:xfrm>
            <a:off x="2584002" y="1028700"/>
            <a:ext cx="2103420" cy="210342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930"/>
            </a:solidFill>
          </p:spPr>
        </p:sp>
      </p:grpSp>
      <p:grpSp>
        <p:nvGrpSpPr>
          <p:cNvPr id="9" name="Group 9"/>
          <p:cNvGrpSpPr/>
          <p:nvPr/>
        </p:nvGrpSpPr>
        <p:grpSpPr>
          <a:xfrm>
            <a:off x="4336602" y="4753778"/>
            <a:ext cx="1265220" cy="126522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23282"/>
            </a:solidFill>
          </p:spPr>
        </p:sp>
      </p:grpSp>
      <p:pic>
        <p:nvPicPr>
          <p:cNvPr id="11" name="Picture 10" descr="hinh-anh-cau-be-thac-mac_111109192"/>
          <p:cNvPicPr>
            <a:picLocks noChangeAspect="1"/>
          </p:cNvPicPr>
          <p:nvPr/>
        </p:nvPicPr>
        <p:blipFill>
          <a:blip r:embed="rId4">
            <a:clrChange>
              <a:clrFrom>
                <a:srgbClr val="F7F7F7">
                  <a:alpha val="100000"/>
                </a:srgbClr>
              </a:clrFrom>
              <a:clrTo>
                <a:srgbClr val="F7F7F7">
                  <a:alpha val="100000"/>
                  <a:alpha val="0"/>
                </a:srgbClr>
              </a:clrTo>
            </a:clrChange>
          </a:blip>
          <a:stretch>
            <a:fillRect/>
          </a:stretch>
        </p:blipFill>
        <p:spPr>
          <a:xfrm>
            <a:off x="10972800" y="3162300"/>
            <a:ext cx="7800975" cy="8267700"/>
          </a:xfrm>
          <a:prstGeom prst="rect">
            <a:avLst/>
          </a:prstGeom>
        </p:spPr>
      </p:pic>
      <p:grpSp>
        <p:nvGrpSpPr>
          <p:cNvPr id="2" name="Group 1"/>
          <p:cNvGrpSpPr/>
          <p:nvPr/>
        </p:nvGrpSpPr>
        <p:grpSpPr>
          <a:xfrm>
            <a:off x="4953000" y="4152900"/>
            <a:ext cx="7545705" cy="5309870"/>
            <a:chOff x="7800" y="6540"/>
            <a:chExt cx="11883" cy="8362"/>
          </a:xfrm>
        </p:grpSpPr>
        <p:pic>
          <p:nvPicPr>
            <p:cNvPr id="12"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800" y="6540"/>
              <a:ext cx="11883" cy="8362"/>
            </a:xfrm>
            <a:prstGeom prst="rect">
              <a:avLst/>
            </a:prstGeom>
          </p:spPr>
        </p:pic>
        <p:sp>
          <p:nvSpPr>
            <p:cNvPr id="3" name="TextBox 3"/>
            <p:cNvSpPr txBox="1"/>
            <p:nvPr/>
          </p:nvSpPr>
          <p:spPr>
            <a:xfrm>
              <a:off x="9426" y="8700"/>
              <a:ext cx="9138" cy="4362"/>
            </a:xfrm>
            <a:prstGeom prst="rect">
              <a:avLst/>
            </a:prstGeom>
          </p:spPr>
          <p:txBody>
            <a:bodyPr wrap="square" lIns="0" tIns="0" rIns="0" bIns="0" rtlCol="0" anchor="t">
              <a:spAutoFit/>
            </a:bodyPr>
            <a:lstStyle/>
            <a:p>
              <a:pPr algn="ctr">
                <a:lnSpc>
                  <a:spcPts val="7200"/>
                </a:lnSpc>
              </a:pPr>
              <a:r>
                <a:rPr lang="en-US" sz="4800" b="1" spc="12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Bài 1</a:t>
              </a:r>
              <a:r>
                <a:rPr lang="en-GB" altLang="en-US" sz="4800" b="1" spc="12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800" b="1" spc="12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 lại bài Cái gì quý nhất?, sau đó nêu nhận xét:</a:t>
              </a:r>
            </a:p>
          </p:txBody>
        </p:sp>
      </p:grpSp>
      <p:pic>
        <p:nvPicPr>
          <p:cNvPr id="13"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28600" y="247650"/>
            <a:ext cx="4546600" cy="2368550"/>
          </a:xfrm>
          <a:prstGeom prst="rect">
            <a:avLst/>
          </a:prstGeom>
        </p:spPr>
      </p:pic>
      <p:sp>
        <p:nvSpPr>
          <p:cNvPr id="14" name="Text Box 13"/>
          <p:cNvSpPr txBox="1"/>
          <p:nvPr/>
        </p:nvSpPr>
        <p:spPr>
          <a:xfrm>
            <a:off x="838200" y="971550"/>
            <a:ext cx="3784600" cy="922020"/>
          </a:xfrm>
          <a:prstGeom prst="rect">
            <a:avLst/>
          </a:prstGeom>
          <a:noFill/>
          <a:ln w="9525">
            <a:noFill/>
          </a:ln>
        </p:spPr>
        <p:txBody>
          <a:bodyPr wrap="square">
            <a:spAutoFit/>
          </a:bodyPr>
          <a:lstStyle/>
          <a:p>
            <a:pPr indent="0" algn="ctr"/>
            <a:r>
              <a:rPr lang="en-GB" altLang="en-US" sz="5400" b="1">
                <a:solidFill>
                  <a:schemeClr val="bg1"/>
                </a:solidFill>
                <a:latin typeface="Times New Roman" panose="02020603050405020304" pitchFamily="18" charset="0"/>
              </a:rPr>
              <a:t>Kết nối</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B930"/>
        </a:solidFill>
        <a:effectLst/>
      </p:bgPr>
    </p:bg>
    <p:spTree>
      <p:nvGrpSpPr>
        <p:cNvPr id="1" name=""/>
        <p:cNvGrpSpPr/>
        <p:nvPr/>
      </p:nvGrpSpPr>
      <p:grpSpPr>
        <a:xfrm>
          <a:off x="0" y="0"/>
          <a:ext cx="0" cy="0"/>
          <a:chOff x="0" y="0"/>
          <a:chExt cx="0" cy="0"/>
        </a:xfrm>
      </p:grpSpPr>
      <p:grpSp>
        <p:nvGrpSpPr>
          <p:cNvPr id="2" name="Group 2"/>
          <p:cNvGrpSpPr/>
          <p:nvPr/>
        </p:nvGrpSpPr>
        <p:grpSpPr>
          <a:xfrm>
            <a:off x="12565029" y="4524240"/>
            <a:ext cx="1281708" cy="1281708"/>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solidFill>
                <a:srgbClr val="000000"/>
              </a:solidFill>
            </a:ln>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686525">
            <a:off x="13226547" y="-1080847"/>
            <a:ext cx="5301091" cy="6200106"/>
          </a:xfrm>
          <a:prstGeom prst="rect">
            <a:avLst/>
          </a:prstGeom>
        </p:spPr>
      </p:pic>
      <p:grpSp>
        <p:nvGrpSpPr>
          <p:cNvPr id="15" name="Group 15"/>
          <p:cNvGrpSpPr/>
          <p:nvPr/>
        </p:nvGrpSpPr>
        <p:grpSpPr>
          <a:xfrm>
            <a:off x="14890302" y="1485900"/>
            <a:ext cx="1550970" cy="1550970"/>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4A87"/>
            </a:solidFill>
          </p:spPr>
        </p:sp>
      </p:grpSp>
      <p:pic>
        <p:nvPicPr>
          <p:cNvPr id="18"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649200" y="1532255"/>
            <a:ext cx="2324735" cy="4906645"/>
          </a:xfrm>
          <a:prstGeom prst="rect">
            <a:avLst/>
          </a:prstGeom>
        </p:spPr>
      </p:pic>
      <p:pic>
        <p:nvPicPr>
          <p:cNvPr id="19"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173200" y="4381500"/>
            <a:ext cx="2232025" cy="4521200"/>
          </a:xfrm>
          <a:prstGeom prst="rect">
            <a:avLst/>
          </a:prstGeom>
        </p:spPr>
      </p:pic>
      <p:pic>
        <p:nvPicPr>
          <p:cNvPr id="24"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200" y="114300"/>
            <a:ext cx="11035030" cy="10042525"/>
          </a:xfrm>
          <a:prstGeom prst="rect">
            <a:avLst/>
          </a:prstGeom>
        </p:spPr>
      </p:pic>
      <p:sp>
        <p:nvSpPr>
          <p:cNvPr id="22" name="Text Box 21"/>
          <p:cNvSpPr txBox="1"/>
          <p:nvPr/>
        </p:nvSpPr>
        <p:spPr>
          <a:xfrm>
            <a:off x="533400" y="1943100"/>
            <a:ext cx="9196705" cy="1445260"/>
          </a:xfrm>
          <a:prstGeom prst="rect">
            <a:avLst/>
          </a:prstGeom>
          <a:noFill/>
        </p:spPr>
        <p:txBody>
          <a:bodyPr wrap="square" rtlCol="0" anchor="t">
            <a:spAutoFit/>
          </a:bodyPr>
          <a:lstStyle/>
          <a:p>
            <a:pPr>
              <a:spcBef>
                <a:spcPct val="50000"/>
              </a:spcBef>
              <a:buAutoNum type="alphaLcParenR"/>
            </a:pPr>
            <a:r>
              <a:rPr lang="en-GB" altLang="en-US" sz="4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lang="en-US" altLang="vi-VN" sz="4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Các bạn </a:t>
            </a:r>
            <a:r>
              <a:rPr lang="en-US" altLang="vi-VN" sz="4400" b="1" i="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Hùng, Quý, Nam tranh luận về vấn đề gì?</a:t>
            </a:r>
          </a:p>
        </p:txBody>
      </p:sp>
      <p:pic>
        <p:nvPicPr>
          <p:cNvPr id="20" name="Picture 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210800" y="4646930"/>
            <a:ext cx="2644775" cy="5480685"/>
          </a:xfrm>
          <a:prstGeom prst="rect">
            <a:avLst/>
          </a:prstGeom>
        </p:spPr>
      </p:pic>
      <p:sp>
        <p:nvSpPr>
          <p:cNvPr id="26" name="Oval 25"/>
          <p:cNvSpPr/>
          <p:nvPr/>
        </p:nvSpPr>
        <p:spPr>
          <a:xfrm>
            <a:off x="1752600" y="4229100"/>
            <a:ext cx="7696200" cy="3810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6600" b="1">
                <a:latin typeface="Times New Roman" panose="02020603050405020304" pitchFamily="18" charset="0"/>
                <a:cs typeface="Times New Roman" panose="02020603050405020304" pitchFamily="18" charset="0"/>
                <a:sym typeface="+mn-ea"/>
              </a:rPr>
              <a:t>Trên đời này, cái gì quý nhất?</a:t>
            </a:r>
            <a:endParaRPr lang="en-GB" altLang="en-US" sz="6600" b="1">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B930"/>
        </a:solidFill>
        <a:effectLst/>
      </p:bgPr>
    </p:bg>
    <p:spTree>
      <p:nvGrpSpPr>
        <p:cNvPr id="1" name=""/>
        <p:cNvGrpSpPr/>
        <p:nvPr/>
      </p:nvGrpSpPr>
      <p:grpSpPr>
        <a:xfrm>
          <a:off x="0" y="0"/>
          <a:ext cx="0" cy="0"/>
          <a:chOff x="0" y="0"/>
          <a:chExt cx="0" cy="0"/>
        </a:xfrm>
      </p:grpSpPr>
      <p:grpSp>
        <p:nvGrpSpPr>
          <p:cNvPr id="2" name="Group 2"/>
          <p:cNvGrpSpPr/>
          <p:nvPr/>
        </p:nvGrpSpPr>
        <p:grpSpPr>
          <a:xfrm>
            <a:off x="12565029" y="4524240"/>
            <a:ext cx="1281708" cy="1281708"/>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solidFill>
                <a:srgbClr val="000000"/>
              </a:solidFill>
            </a:ln>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686525">
            <a:off x="13226547" y="-1080847"/>
            <a:ext cx="5301091" cy="6200106"/>
          </a:xfrm>
          <a:prstGeom prst="rect">
            <a:avLst/>
          </a:prstGeom>
        </p:spPr>
      </p:pic>
      <p:grpSp>
        <p:nvGrpSpPr>
          <p:cNvPr id="15" name="Group 15"/>
          <p:cNvGrpSpPr/>
          <p:nvPr/>
        </p:nvGrpSpPr>
        <p:grpSpPr>
          <a:xfrm>
            <a:off x="14890302" y="1485900"/>
            <a:ext cx="1550970" cy="1550970"/>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4A87"/>
            </a:solidFill>
          </p:spPr>
        </p:sp>
      </p:grpSp>
      <p:pic>
        <p:nvPicPr>
          <p:cNvPr id="18"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201400" y="1866900"/>
            <a:ext cx="2324735" cy="4906645"/>
          </a:xfrm>
          <a:prstGeom prst="rect">
            <a:avLst/>
          </a:prstGeom>
        </p:spPr>
      </p:pic>
      <p:pic>
        <p:nvPicPr>
          <p:cNvPr id="19"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411200" y="3314700"/>
            <a:ext cx="3218815" cy="6520180"/>
          </a:xfrm>
          <a:prstGeom prst="rect">
            <a:avLst/>
          </a:prstGeom>
        </p:spPr>
      </p:pic>
      <p:pic>
        <p:nvPicPr>
          <p:cNvPr id="24"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54175" y="647700"/>
            <a:ext cx="9385300" cy="5451475"/>
          </a:xfrm>
          <a:prstGeom prst="rect">
            <a:avLst/>
          </a:prstGeom>
        </p:spPr>
      </p:pic>
      <p:sp>
        <p:nvSpPr>
          <p:cNvPr id="22" name="Text Box 21"/>
          <p:cNvSpPr txBox="1"/>
          <p:nvPr/>
        </p:nvSpPr>
        <p:spPr>
          <a:xfrm>
            <a:off x="3810000" y="2019300"/>
            <a:ext cx="5970270" cy="2799715"/>
          </a:xfrm>
          <a:prstGeom prst="rect">
            <a:avLst/>
          </a:prstGeom>
          <a:noFill/>
        </p:spPr>
        <p:txBody>
          <a:bodyPr wrap="square" rtlCol="0" anchor="t">
            <a:spAutoFit/>
          </a:bodyPr>
          <a:lstStyle/>
          <a:p>
            <a:pPr indent="0">
              <a:spcBef>
                <a:spcPct val="50000"/>
              </a:spcBef>
              <a:buNone/>
            </a:pPr>
            <a:r>
              <a:rPr lang="en-GB" altLang="en-US" sz="4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b) </a:t>
            </a:r>
            <a:r>
              <a:rPr lang="en-US" altLang="vi-VN" sz="4400" b="1" dirty="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Ý kiến của mỗi bạn như thế nào ? Lí lẽ đưa ra để bảo vệ ý kiến đó ra sao?</a:t>
            </a:r>
          </a:p>
        </p:txBody>
      </p:sp>
      <p:pic>
        <p:nvPicPr>
          <p:cNvPr id="20" name="Picture 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305800" y="4381500"/>
            <a:ext cx="2644775" cy="548068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23282"/>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13145">
            <a:off x="12603380" y="-1505179"/>
            <a:ext cx="11369241" cy="13297358"/>
          </a:xfrm>
          <a:prstGeom prst="rect">
            <a:avLst/>
          </a:prstGeom>
        </p:spPr>
      </p:pic>
      <p:grpSp>
        <p:nvGrpSpPr>
          <p:cNvPr id="6" name="Group 6"/>
          <p:cNvGrpSpPr/>
          <p:nvPr/>
        </p:nvGrpSpPr>
        <p:grpSpPr>
          <a:xfrm>
            <a:off x="12147102" y="4681795"/>
            <a:ext cx="2084370" cy="208437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930"/>
            </a:solidFill>
          </p:spPr>
        </p:sp>
      </p:grpSp>
      <p:grpSp>
        <p:nvGrpSpPr>
          <p:cNvPr id="8" name="Group 8"/>
          <p:cNvGrpSpPr/>
          <p:nvPr/>
        </p:nvGrpSpPr>
        <p:grpSpPr>
          <a:xfrm>
            <a:off x="15423702" y="1028700"/>
            <a:ext cx="1531920" cy="153192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23282"/>
            </a:solidFill>
          </p:spPr>
        </p:sp>
      </p:grpSp>
      <p:pic>
        <p:nvPicPr>
          <p:cNvPr id="18"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90600" y="1714500"/>
            <a:ext cx="2927985" cy="6180455"/>
          </a:xfrm>
          <a:prstGeom prst="rect">
            <a:avLst/>
          </a:prstGeom>
        </p:spPr>
      </p:pic>
      <p:pic>
        <p:nvPicPr>
          <p:cNvPr id="12"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3837305" y="266700"/>
            <a:ext cx="8578215" cy="4680585"/>
          </a:xfrm>
          <a:prstGeom prst="rect">
            <a:avLst/>
          </a:prstGeom>
        </p:spPr>
      </p:pic>
      <p:pic>
        <p:nvPicPr>
          <p:cNvPr id="13"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83" y="6171917"/>
            <a:ext cx="3837051" cy="4114800"/>
          </a:xfrm>
          <a:prstGeom prst="rect">
            <a:avLst/>
          </a:prstGeom>
        </p:spPr>
      </p:pic>
      <p:pic>
        <p:nvPicPr>
          <p:cNvPr id="15" name="Picture 10"/>
          <p:cNvPicPr>
            <a:picLocks noChangeAspect="1"/>
          </p:cNvPicPr>
          <p:nvPr/>
        </p:nvPicPr>
        <p:blipFill>
          <a:blip r:embed="rId10"/>
          <a:srcRect/>
          <a:stretch>
            <a:fillRect/>
          </a:stretch>
        </p:blipFill>
        <p:spPr>
          <a:xfrm>
            <a:off x="8762817" y="7048594"/>
            <a:ext cx="4607925" cy="3071950"/>
          </a:xfrm>
          <a:prstGeom prst="rect">
            <a:avLst/>
          </a:prstGeom>
        </p:spPr>
      </p:pic>
      <p:pic>
        <p:nvPicPr>
          <p:cNvPr id="16" name="Picture 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4267200" y="5532120"/>
            <a:ext cx="4624070" cy="4754880"/>
          </a:xfrm>
          <a:prstGeom prst="rect">
            <a:avLst/>
          </a:prstGeom>
        </p:spPr>
      </p:pic>
      <p:sp>
        <p:nvSpPr>
          <p:cNvPr id="100" name="Text Box 99"/>
          <p:cNvSpPr txBox="1"/>
          <p:nvPr/>
        </p:nvSpPr>
        <p:spPr>
          <a:xfrm>
            <a:off x="4495800" y="1714500"/>
            <a:ext cx="7326630" cy="1612942"/>
          </a:xfrm>
          <a:prstGeom prst="rect">
            <a:avLst/>
          </a:prstGeom>
          <a:noFill/>
          <a:ln w="9525">
            <a:noFill/>
          </a:ln>
        </p:spPr>
        <p:txBody>
          <a:bodyPr wrap="square">
            <a:spAutoFit/>
          </a:bodyPr>
          <a:lstStyle/>
          <a:p>
            <a:pPr indent="0" algn="ctr">
              <a:lnSpc>
                <a:spcPct val="130000"/>
              </a:lnSpc>
            </a:pPr>
            <a:r>
              <a:rPr lang="en-GB" altLang="en-US" sz="4000" b="1">
                <a:latin typeface="Times New Roman" panose="02020603050405020304" pitchFamily="18" charset="0"/>
                <a:cs typeface="Times New Roman" panose="02020603050405020304" pitchFamily="18" charset="0"/>
              </a:rPr>
              <a:t>Q</a:t>
            </a:r>
            <a:r>
              <a:rPr lang="en-US" sz="4000" b="1">
                <a:latin typeface="Times New Roman" panose="02020603050405020304" pitchFamily="18" charset="0"/>
                <a:cs typeface="Times New Roman" panose="02020603050405020304" pitchFamily="18" charset="0"/>
              </a:rPr>
              <a:t>uý nhất là lúa, gạo</a:t>
            </a:r>
          </a:p>
          <a:p>
            <a:pPr indent="0" algn="ctr">
              <a:lnSpc>
                <a:spcPct val="130000"/>
              </a:lnSpc>
            </a:pPr>
            <a:r>
              <a:rPr lang="en-US" altLang="en-US" sz="4000" b="1">
                <a:latin typeface="Times New Roman" panose="02020603050405020304" pitchFamily="18" charset="0"/>
                <a:cs typeface="Times New Roman" panose="02020603050405020304" pitchFamily="18" charset="0"/>
              </a:rPr>
              <a:t>Ai cũng phải ăn mới sống được</a:t>
            </a:r>
            <a:r>
              <a:rPr lang="en-GB" altLang="en-US" sz="4000" b="1">
                <a:latin typeface="Times New Roman" panose="02020603050405020304" pitchFamily="18" charset="0"/>
                <a:cs typeface="Times New Roman" panose="02020603050405020304" pitchFamily="18" charset="0"/>
              </a:rPr>
              <a:t>.</a:t>
            </a:r>
          </a:p>
        </p:txBody>
      </p:sp>
      <p:sp>
        <p:nvSpPr>
          <p:cNvPr id="31" name="Rounded Rectangle 30"/>
          <p:cNvSpPr/>
          <p:nvPr/>
        </p:nvSpPr>
        <p:spPr>
          <a:xfrm>
            <a:off x="685800" y="266700"/>
            <a:ext cx="2971800" cy="1295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5400" b="1">
                <a:latin typeface="Times New Roman" panose="02020603050405020304" pitchFamily="18" charset="0"/>
                <a:cs typeface="Times New Roman" panose="02020603050405020304" pitchFamily="18" charset="0"/>
              </a:rPr>
              <a:t>HÙNG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1000" fill="hold"/>
                                        <p:tgtEl>
                                          <p:spTgt spid="100"/>
                                        </p:tgtEl>
                                        <p:attrNameLst>
                                          <p:attrName>ppt_w</p:attrName>
                                        </p:attrNameLst>
                                      </p:cBhvr>
                                      <p:tavLst>
                                        <p:tav tm="0">
                                          <p:val>
                                            <p:strVal val="#ppt_w+.3"/>
                                          </p:val>
                                        </p:tav>
                                        <p:tav tm="100000">
                                          <p:val>
                                            <p:strVal val="#ppt_w"/>
                                          </p:val>
                                        </p:tav>
                                      </p:tavLst>
                                    </p:anim>
                                    <p:anim calcmode="lin" valueType="num">
                                      <p:cBhvr>
                                        <p:cTn id="8" dur="1000" fill="hold"/>
                                        <p:tgtEl>
                                          <p:spTgt spid="100"/>
                                        </p:tgtEl>
                                        <p:attrNameLst>
                                          <p:attrName>ppt_h</p:attrName>
                                        </p:attrNameLst>
                                      </p:cBhvr>
                                      <p:tavLst>
                                        <p:tav tm="0">
                                          <p:val>
                                            <p:strVal val="#ppt_h"/>
                                          </p:val>
                                        </p:tav>
                                        <p:tav tm="100000">
                                          <p:val>
                                            <p:strVal val="#ppt_h"/>
                                          </p:val>
                                        </p:tav>
                                      </p:tavLst>
                                    </p:anim>
                                    <p:animEffect transition="in" filter="fade">
                                      <p:cBhvr>
                                        <p:cTn id="9"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4A8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9516582">
            <a:off x="-3736287" y="4339229"/>
            <a:ext cx="7472574" cy="8739853"/>
          </a:xfrm>
          <a:prstGeom prst="rect">
            <a:avLst/>
          </a:prstGeom>
        </p:spPr>
      </p:pic>
      <p:grpSp>
        <p:nvGrpSpPr>
          <p:cNvPr id="3" name="Group 3"/>
          <p:cNvGrpSpPr/>
          <p:nvPr/>
        </p:nvGrpSpPr>
        <p:grpSpPr>
          <a:xfrm rot="-2033647">
            <a:off x="554333" y="5447281"/>
            <a:ext cx="1566974" cy="156697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930"/>
            </a:solidFill>
          </p:spPr>
        </p:sp>
      </p:grpSp>
      <p:grpSp>
        <p:nvGrpSpPr>
          <p:cNvPr id="5" name="Group 5"/>
          <p:cNvGrpSpPr/>
          <p:nvPr/>
        </p:nvGrpSpPr>
        <p:grpSpPr>
          <a:xfrm rot="-2033647">
            <a:off x="16225854" y="712326"/>
            <a:ext cx="1381093" cy="1381093"/>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930"/>
            </a:solidFill>
          </p:spPr>
        </p:sp>
      </p:grpSp>
      <p:pic>
        <p:nvPicPr>
          <p:cNvPr id="2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667000" y="5524500"/>
            <a:ext cx="8508365" cy="4690110"/>
          </a:xfrm>
          <a:prstGeom prst="rect">
            <a:avLst/>
          </a:prstGeom>
        </p:spPr>
      </p:pic>
      <p:pic>
        <p:nvPicPr>
          <p:cNvPr id="2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9829800" y="6840855"/>
            <a:ext cx="2527300" cy="3145155"/>
          </a:xfrm>
          <a:prstGeom prst="rect">
            <a:avLst/>
          </a:prstGeom>
        </p:spPr>
      </p:pic>
      <p:pic>
        <p:nvPicPr>
          <p:cNvPr id="2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837305" y="266700"/>
            <a:ext cx="8578215" cy="4680585"/>
          </a:xfrm>
          <a:prstGeom prst="rect">
            <a:avLst/>
          </a:prstGeom>
        </p:spPr>
      </p:pic>
      <p:sp>
        <p:nvSpPr>
          <p:cNvPr id="100" name="Text Box 99"/>
          <p:cNvSpPr txBox="1"/>
          <p:nvPr/>
        </p:nvSpPr>
        <p:spPr>
          <a:xfrm>
            <a:off x="4572000" y="1485900"/>
            <a:ext cx="7326630" cy="2491740"/>
          </a:xfrm>
          <a:prstGeom prst="rect">
            <a:avLst/>
          </a:prstGeom>
          <a:noFill/>
          <a:ln w="9525">
            <a:noFill/>
          </a:ln>
        </p:spPr>
        <p:txBody>
          <a:bodyPr wrap="square">
            <a:spAutoFit/>
          </a:bodyPr>
          <a:lstStyle/>
          <a:p>
            <a:pPr indent="0" algn="ctr">
              <a:lnSpc>
                <a:spcPct val="130000"/>
              </a:lnSpc>
            </a:pPr>
            <a:r>
              <a:rPr lang="en-GB" altLang="en-US" sz="4000" b="1">
                <a:latin typeface="Times New Roman" panose="02020603050405020304" pitchFamily="18" charset="0"/>
                <a:cs typeface="Times New Roman" panose="02020603050405020304" pitchFamily="18" charset="0"/>
              </a:rPr>
              <a:t>Q</a:t>
            </a:r>
            <a:r>
              <a:rPr lang="en-US" sz="4000" b="1">
                <a:latin typeface="Times New Roman" panose="02020603050405020304" pitchFamily="18" charset="0"/>
                <a:cs typeface="Times New Roman" panose="02020603050405020304" pitchFamily="18" charset="0"/>
              </a:rPr>
              <a:t>uý nhất là </a:t>
            </a:r>
            <a:r>
              <a:rPr lang="en-GB" altLang="en-US" sz="4000" b="1">
                <a:latin typeface="Times New Roman" panose="02020603050405020304" pitchFamily="18" charset="0"/>
                <a:cs typeface="Times New Roman" panose="02020603050405020304" pitchFamily="18" charset="0"/>
              </a:rPr>
              <a:t>vàng</a:t>
            </a:r>
            <a:endParaRPr lang="en-US" sz="4000" b="1">
              <a:latin typeface="Times New Roman" panose="02020603050405020304" pitchFamily="18" charset="0"/>
              <a:cs typeface="Times New Roman" panose="02020603050405020304" pitchFamily="18" charset="0"/>
            </a:endParaRPr>
          </a:p>
          <a:p>
            <a:pPr indent="0" algn="ctr">
              <a:lnSpc>
                <a:spcPct val="130000"/>
              </a:lnSpc>
            </a:pPr>
            <a:r>
              <a:rPr altLang="en-US" sz="4000" b="1">
                <a:latin typeface="Times New Roman" panose="02020603050405020304" pitchFamily="18" charset="0"/>
                <a:cs typeface="Times New Roman" panose="02020603050405020304" pitchFamily="18" charset="0"/>
              </a:rPr>
              <a:t>Có vàng là có tiền, có tiền sẽ mua được lúa, gạo</a:t>
            </a:r>
            <a:r>
              <a:rPr lang="en-GB" sz="4000" b="1">
                <a:latin typeface="Times New Roman" panose="02020603050405020304" pitchFamily="18" charset="0"/>
                <a:cs typeface="Times New Roman" panose="02020603050405020304" pitchFamily="18" charset="0"/>
              </a:rPr>
              <a:t>.</a:t>
            </a:r>
          </a:p>
        </p:txBody>
      </p:sp>
      <p:pic>
        <p:nvPicPr>
          <p:cNvPr id="2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3944600" y="3086100"/>
            <a:ext cx="3455035" cy="6998335"/>
          </a:xfrm>
          <a:prstGeom prst="rect">
            <a:avLst/>
          </a:prstGeom>
        </p:spPr>
      </p:pic>
      <p:sp>
        <p:nvSpPr>
          <p:cNvPr id="32" name="Rounded Rectangle 31"/>
          <p:cNvSpPr/>
          <p:nvPr/>
        </p:nvSpPr>
        <p:spPr>
          <a:xfrm>
            <a:off x="13792200" y="1562100"/>
            <a:ext cx="2971800" cy="1295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5400" b="1">
                <a:latin typeface="Times New Roman" panose="02020603050405020304" pitchFamily="18" charset="0"/>
                <a:cs typeface="Times New Roman" panose="02020603050405020304" pitchFamily="18" charset="0"/>
              </a:rPr>
              <a:t>QUÝ</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1000" fill="hold"/>
                                        <p:tgtEl>
                                          <p:spTgt spid="100"/>
                                        </p:tgtEl>
                                        <p:attrNameLst>
                                          <p:attrName>ppt_w</p:attrName>
                                        </p:attrNameLst>
                                      </p:cBhvr>
                                      <p:tavLst>
                                        <p:tav tm="0">
                                          <p:val>
                                            <p:strVal val="#ppt_w+.3"/>
                                          </p:val>
                                        </p:tav>
                                        <p:tav tm="100000">
                                          <p:val>
                                            <p:strVal val="#ppt_w"/>
                                          </p:val>
                                        </p:tav>
                                      </p:tavLst>
                                    </p:anim>
                                    <p:anim calcmode="lin" valueType="num">
                                      <p:cBhvr>
                                        <p:cTn id="8" dur="1000" fill="hold"/>
                                        <p:tgtEl>
                                          <p:spTgt spid="100"/>
                                        </p:tgtEl>
                                        <p:attrNameLst>
                                          <p:attrName>ppt_h</p:attrName>
                                        </p:attrNameLst>
                                      </p:cBhvr>
                                      <p:tavLst>
                                        <p:tav tm="0">
                                          <p:val>
                                            <p:strVal val="#ppt_h"/>
                                          </p:val>
                                        </p:tav>
                                        <p:tav tm="100000">
                                          <p:val>
                                            <p:strVal val="#ppt_h"/>
                                          </p:val>
                                        </p:tav>
                                      </p:tavLst>
                                    </p:anim>
                                    <p:animEffect transition="in" filter="fade">
                                      <p:cBhvr>
                                        <p:cTn id="9"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B930"/>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6660888">
            <a:off x="-452755" y="4326890"/>
            <a:ext cx="7476490" cy="8744585"/>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3103543">
            <a:off x="16329669" y="-1898877"/>
            <a:ext cx="3916663" cy="4580892"/>
          </a:xfrm>
          <a:prstGeom prst="rect">
            <a:avLst/>
          </a:prstGeom>
        </p:spPr>
      </p:pic>
      <p:pic>
        <p:nvPicPr>
          <p:cNvPr id="14"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2954000" y="723900"/>
            <a:ext cx="4670425" cy="4110355"/>
          </a:xfrm>
          <a:prstGeom prst="rect">
            <a:avLst/>
          </a:prstGeom>
        </p:spPr>
      </p:pic>
      <p:grpSp>
        <p:nvGrpSpPr>
          <p:cNvPr id="10" name="Group 10"/>
          <p:cNvGrpSpPr/>
          <p:nvPr/>
        </p:nvGrpSpPr>
        <p:grpSpPr>
          <a:xfrm>
            <a:off x="3772011" y="7698731"/>
            <a:ext cx="2141520" cy="214152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4A87"/>
            </a:solidFill>
          </p:spPr>
        </p:sp>
      </p:grpSp>
      <p:pic>
        <p:nvPicPr>
          <p:cNvPr id="20"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685800" y="2857500"/>
            <a:ext cx="3469640" cy="7190105"/>
          </a:xfrm>
          <a:prstGeom prst="rect">
            <a:avLst/>
          </a:prstGeom>
        </p:spPr>
      </p:pic>
      <p:pic>
        <p:nvPicPr>
          <p:cNvPr id="15"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flipH="1">
            <a:off x="3837305" y="266700"/>
            <a:ext cx="8578215" cy="4680585"/>
          </a:xfrm>
          <a:prstGeom prst="rect">
            <a:avLst/>
          </a:prstGeom>
        </p:spPr>
      </p:pic>
      <p:sp>
        <p:nvSpPr>
          <p:cNvPr id="100" name="Text Box 99"/>
          <p:cNvSpPr txBox="1"/>
          <p:nvPr/>
        </p:nvSpPr>
        <p:spPr>
          <a:xfrm>
            <a:off x="4495800" y="1714500"/>
            <a:ext cx="7326630" cy="1612942"/>
          </a:xfrm>
          <a:prstGeom prst="rect">
            <a:avLst/>
          </a:prstGeom>
          <a:noFill/>
          <a:ln w="9525">
            <a:noFill/>
          </a:ln>
        </p:spPr>
        <p:txBody>
          <a:bodyPr wrap="square">
            <a:spAutoFit/>
          </a:bodyPr>
          <a:lstStyle/>
          <a:p>
            <a:pPr indent="0" algn="ctr">
              <a:lnSpc>
                <a:spcPct val="130000"/>
              </a:lnSpc>
            </a:pPr>
            <a:r>
              <a:rPr lang="en-GB" altLang="en-US" sz="4000" b="1">
                <a:latin typeface="Times New Roman" panose="02020603050405020304" pitchFamily="18" charset="0"/>
                <a:cs typeface="Times New Roman" panose="02020603050405020304" pitchFamily="18" charset="0"/>
              </a:rPr>
              <a:t>Q</a:t>
            </a:r>
            <a:r>
              <a:rPr lang="en-US" sz="4000" b="1">
                <a:latin typeface="Times New Roman" panose="02020603050405020304" pitchFamily="18" charset="0"/>
                <a:cs typeface="Times New Roman" panose="02020603050405020304" pitchFamily="18" charset="0"/>
              </a:rPr>
              <a:t>uý nhất là </a:t>
            </a:r>
            <a:r>
              <a:rPr lang="en-GB" altLang="en-US" sz="4000" b="1">
                <a:latin typeface="Times New Roman" panose="02020603050405020304" pitchFamily="18" charset="0"/>
                <a:cs typeface="Times New Roman" panose="02020603050405020304" pitchFamily="18" charset="0"/>
              </a:rPr>
              <a:t>thì giờ</a:t>
            </a:r>
            <a:endParaRPr lang="en-US" sz="4000" b="1">
              <a:latin typeface="Times New Roman" panose="02020603050405020304" pitchFamily="18" charset="0"/>
              <a:cs typeface="Times New Roman" panose="02020603050405020304" pitchFamily="18" charset="0"/>
            </a:endParaRPr>
          </a:p>
          <a:p>
            <a:pPr indent="0" algn="ctr">
              <a:lnSpc>
                <a:spcPct val="130000"/>
              </a:lnSpc>
            </a:pPr>
            <a:r>
              <a:rPr lang="en-US" altLang="en-US" sz="4000" b="1">
                <a:latin typeface="Times New Roman" panose="02020603050405020304" pitchFamily="18" charset="0"/>
                <a:cs typeface="Times New Roman" panose="02020603050405020304" pitchFamily="18" charset="0"/>
              </a:rPr>
              <a:t>Có thì giờ mới làm ra lúa gạo</a:t>
            </a:r>
            <a:r>
              <a:rPr lang="en-GB" altLang="en-US" sz="4000" b="1">
                <a:latin typeface="Times New Roman" panose="02020603050405020304" pitchFamily="18" charset="0"/>
                <a:cs typeface="Times New Roman" panose="02020603050405020304" pitchFamily="18" charset="0"/>
              </a:rPr>
              <a:t>.</a:t>
            </a:r>
          </a:p>
        </p:txBody>
      </p:sp>
      <p:sp>
        <p:nvSpPr>
          <p:cNvPr id="17" name="Double Wave 16"/>
          <p:cNvSpPr/>
          <p:nvPr/>
        </p:nvSpPr>
        <p:spPr>
          <a:xfrm>
            <a:off x="8763000" y="5295900"/>
            <a:ext cx="8406130" cy="4260850"/>
          </a:xfrm>
          <a:prstGeom prst="doubleWave">
            <a:avLst/>
          </a:prstGeom>
          <a:blipFill rotWithShape="1">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a:latin typeface="Times New Roman" panose="02020603050405020304" pitchFamily="18" charset="0"/>
              <a:cs typeface="Times New Roman" panose="02020603050405020304" pitchFamily="18" charset="0"/>
            </a:endParaRPr>
          </a:p>
        </p:txBody>
      </p:sp>
      <p:sp>
        <p:nvSpPr>
          <p:cNvPr id="33" name="Rounded Rectangle 32"/>
          <p:cNvSpPr/>
          <p:nvPr/>
        </p:nvSpPr>
        <p:spPr>
          <a:xfrm>
            <a:off x="865505" y="1409700"/>
            <a:ext cx="2971800" cy="1295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5400" b="1">
                <a:latin typeface="Times New Roman" panose="02020603050405020304" pitchFamily="18" charset="0"/>
                <a:cs typeface="Times New Roman" panose="02020603050405020304" pitchFamily="18" charset="0"/>
              </a:rPr>
              <a:t>NAM</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2328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3712174">
            <a:off x="14816630" y="-3892150"/>
            <a:ext cx="6942740" cy="812016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8563089">
            <a:off x="-5108959" y="4405014"/>
            <a:ext cx="8299120" cy="9706573"/>
          </a:xfrm>
          <a:prstGeom prst="rect">
            <a:avLst/>
          </a:prstGeom>
        </p:spPr>
      </p:pic>
      <p:grpSp>
        <p:nvGrpSpPr>
          <p:cNvPr id="8" name="Group 8"/>
          <p:cNvGrpSpPr/>
          <p:nvPr/>
        </p:nvGrpSpPr>
        <p:grpSpPr>
          <a:xfrm rot="-2033647">
            <a:off x="1945147" y="6713406"/>
            <a:ext cx="1629801" cy="1629801"/>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4A87"/>
            </a:solidFill>
          </p:spPr>
        </p:sp>
      </p:grpSp>
      <p:graphicFrame>
        <p:nvGraphicFramePr>
          <p:cNvPr id="10" name="Table 9"/>
          <p:cNvGraphicFramePr/>
          <p:nvPr>
            <p:extLst>
              <p:ext uri="{D42A27DB-BD31-4B8C-83A1-F6EECF244321}">
                <p14:modId xmlns:p14="http://schemas.microsoft.com/office/powerpoint/2010/main" val="1326393307"/>
              </p:ext>
            </p:extLst>
          </p:nvPr>
        </p:nvGraphicFramePr>
        <p:xfrm>
          <a:off x="13335" y="64770"/>
          <a:ext cx="18385790" cy="10222230"/>
        </p:xfrm>
        <a:graphic>
          <a:graphicData uri="http://schemas.openxmlformats.org/drawingml/2006/table">
            <a:tbl>
              <a:tblPr firstRow="1">
                <a:tableStyleId>{69C7853C-536D-4A76-A0AE-DD22124D55A5}</a:tableStyleId>
              </a:tblPr>
              <a:tblGrid>
                <a:gridCol w="6647815">
                  <a:extLst>
                    <a:ext uri="{9D8B030D-6E8A-4147-A177-3AD203B41FA5}">
                      <a16:colId xmlns:a16="http://schemas.microsoft.com/office/drawing/2014/main" xmlns="" val="20000"/>
                    </a:ext>
                  </a:extLst>
                </a:gridCol>
                <a:gridCol w="11737975">
                  <a:extLst>
                    <a:ext uri="{9D8B030D-6E8A-4147-A177-3AD203B41FA5}">
                      <a16:colId xmlns:a16="http://schemas.microsoft.com/office/drawing/2014/main" xmlns="" val="20001"/>
                    </a:ext>
                  </a:extLst>
                </a:gridCol>
              </a:tblGrid>
              <a:tr h="1858645">
                <a:tc>
                  <a:txBody>
                    <a:bodyPr/>
                    <a:lstStyle/>
                    <a:p>
                      <a:pPr indent="0" algn="ctr">
                        <a:buNone/>
                      </a:pPr>
                      <a:r>
                        <a:rPr lang="en-US" sz="6600">
                          <a:latin typeface="Times New Roman" panose="02020603050405020304" pitchFamily="18" charset="0"/>
                          <a:cs typeface="Times New Roman" panose="02020603050405020304" pitchFamily="18" charset="0"/>
                        </a:rPr>
                        <a:t>Ý kiến mỗi bạn </a:t>
                      </a:r>
                      <a:endParaRPr lang="en-US" altLang="en-US" sz="6600">
                        <a:latin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6600">
                          <a:latin typeface="Times New Roman" panose="02020603050405020304" pitchFamily="18" charset="0"/>
                          <a:cs typeface="Times New Roman" panose="02020603050405020304" pitchFamily="18" charset="0"/>
                        </a:rPr>
                        <a:t>Lí lẽ đưa ra để bảo vệ </a:t>
                      </a:r>
                      <a:endParaRPr lang="en-US" altLang="en-US" sz="6600">
                        <a:latin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2787015">
                <a:tc>
                  <a:txBody>
                    <a:bodyPr/>
                    <a:lstStyle/>
                    <a:p>
                      <a:pPr indent="0" algn="l">
                        <a:buNone/>
                      </a:pPr>
                      <a:r>
                        <a:rPr lang="en-US" sz="6000" b="1">
                          <a:latin typeface="Times New Roman" panose="02020603050405020304" pitchFamily="18" charset="0"/>
                          <a:cs typeface="Times New Roman" panose="02020603050405020304" pitchFamily="18" charset="0"/>
                        </a:rPr>
                        <a:t>Hùng: </a:t>
                      </a:r>
                      <a:r>
                        <a:rPr lang="en-US" sz="6000">
                          <a:latin typeface="Times New Roman" panose="02020603050405020304" pitchFamily="18" charset="0"/>
                          <a:cs typeface="Times New Roman" panose="02020603050405020304" pitchFamily="18" charset="0"/>
                        </a:rPr>
                        <a:t>quý nhất là lúa, gạo </a:t>
                      </a:r>
                      <a:endParaRPr lang="en-US" altLang="en-US" sz="6000">
                        <a:latin typeface="Times New Roman" panose="02020603050405020304" pitchFamily="18" charset="0"/>
                        <a:cs typeface="Times New Roman" panose="02020603050405020304" pitchFamily="18" charset="0"/>
                      </a:endParaRPr>
                    </a:p>
                  </a:txBody>
                  <a:tcPr marL="68580" marR="68580" marT="0" marB="0"/>
                </a:tc>
                <a:tc>
                  <a:txBody>
                    <a:bodyPr/>
                    <a:lstStyle/>
                    <a:p>
                      <a:pPr indent="0" algn="l">
                        <a:buNone/>
                      </a:pPr>
                      <a:r>
                        <a:rPr lang="en-US" sz="6000">
                          <a:latin typeface="Times New Roman" panose="02020603050405020304" pitchFamily="18" charset="0"/>
                          <a:cs typeface="Times New Roman" panose="02020603050405020304" pitchFamily="18" charset="0"/>
                        </a:rPr>
                        <a:t>Ai cũng phải ăn mới sống được</a:t>
                      </a:r>
                      <a:endParaRPr lang="en-US" altLang="en-US" sz="6000">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2789555">
                <a:tc>
                  <a:txBody>
                    <a:bodyPr/>
                    <a:lstStyle/>
                    <a:p>
                      <a:pPr indent="0" algn="l">
                        <a:buNone/>
                      </a:pPr>
                      <a:r>
                        <a:rPr lang="en-US" sz="6000" b="1">
                          <a:latin typeface="Times New Roman" panose="02020603050405020304" pitchFamily="18" charset="0"/>
                          <a:cs typeface="Times New Roman" panose="02020603050405020304" pitchFamily="18" charset="0"/>
                        </a:rPr>
                        <a:t>Quý:</a:t>
                      </a:r>
                      <a:r>
                        <a:rPr lang="en-US" sz="6000">
                          <a:latin typeface="Times New Roman" panose="02020603050405020304" pitchFamily="18" charset="0"/>
                          <a:cs typeface="Times New Roman" panose="02020603050405020304" pitchFamily="18" charset="0"/>
                        </a:rPr>
                        <a:t> quý nhất là vàng </a:t>
                      </a:r>
                      <a:endParaRPr lang="en-US" altLang="en-US" sz="6000">
                        <a:latin typeface="Times New Roman" panose="02020603050405020304" pitchFamily="18" charset="0"/>
                        <a:cs typeface="Times New Roman" panose="02020603050405020304" pitchFamily="18" charset="0"/>
                      </a:endParaRPr>
                    </a:p>
                  </a:txBody>
                  <a:tcPr marL="68580" marR="68580" marT="0" marB="0"/>
                </a:tc>
                <a:tc>
                  <a:txBody>
                    <a:bodyPr/>
                    <a:lstStyle/>
                    <a:p>
                      <a:pPr indent="0" algn="l">
                        <a:buNone/>
                      </a:pPr>
                      <a:r>
                        <a:rPr lang="en-US" sz="6000">
                          <a:latin typeface="Times New Roman" panose="02020603050405020304" pitchFamily="18" charset="0"/>
                          <a:cs typeface="Times New Roman" panose="02020603050405020304" pitchFamily="18" charset="0"/>
                        </a:rPr>
                        <a:t>Có vàng là có tiền, có tiền sẽ mua được lúa, gạo</a:t>
                      </a:r>
                      <a:endParaRPr lang="en-US" altLang="en-US" sz="6000">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2787015">
                <a:tc>
                  <a:txBody>
                    <a:bodyPr/>
                    <a:lstStyle/>
                    <a:p>
                      <a:pPr indent="0" algn="l">
                        <a:buNone/>
                      </a:pPr>
                      <a:r>
                        <a:rPr lang="en-US" sz="6000" b="1">
                          <a:latin typeface="Times New Roman" panose="02020603050405020304" pitchFamily="18" charset="0"/>
                          <a:cs typeface="Times New Roman" panose="02020603050405020304" pitchFamily="18" charset="0"/>
                        </a:rPr>
                        <a:t>Nam:</a:t>
                      </a:r>
                      <a:r>
                        <a:rPr lang="en-US" sz="6000">
                          <a:latin typeface="Times New Roman" panose="02020603050405020304" pitchFamily="18" charset="0"/>
                          <a:cs typeface="Times New Roman" panose="02020603050405020304" pitchFamily="18" charset="0"/>
                        </a:rPr>
                        <a:t> quý nhất là thì giờ </a:t>
                      </a:r>
                      <a:endParaRPr lang="en-US" altLang="en-US" sz="6000">
                        <a:latin typeface="Times New Roman" panose="02020603050405020304" pitchFamily="18" charset="0"/>
                        <a:cs typeface="Times New Roman" panose="02020603050405020304" pitchFamily="18" charset="0"/>
                      </a:endParaRPr>
                    </a:p>
                  </a:txBody>
                  <a:tcPr marL="68580" marR="68580" marT="0" marB="0"/>
                </a:tc>
                <a:tc>
                  <a:txBody>
                    <a:bodyPr/>
                    <a:lstStyle/>
                    <a:p>
                      <a:pPr indent="0" algn="l">
                        <a:buNone/>
                      </a:pPr>
                      <a:r>
                        <a:rPr lang="en-US" sz="6000">
                          <a:latin typeface="Times New Roman" panose="02020603050405020304" pitchFamily="18" charset="0"/>
                          <a:cs typeface="Times New Roman" panose="02020603050405020304" pitchFamily="18" charset="0"/>
                        </a:rPr>
                        <a:t>Có thì giờ mới làm ra lúa gạo </a:t>
                      </a:r>
                      <a:endParaRPr lang="en-US" altLang="en-US" sz="6000">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bl>
          </a:graphicData>
        </a:graphic>
      </p:graphicFrame>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57</TotalTime>
  <Words>706</Words>
  <Application>Microsoft Office PowerPoint</Application>
  <PresentationFormat>Custom</PresentationFormat>
  <Paragraphs>74</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SVN-Hole Hearted</vt:lpstr>
      <vt:lpstr>Calibri</vt:lpstr>
      <vt:lpstr>Sriracha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TLV Thuyet trinh tranh luan</dc:title>
  <dc:subject>9Slide.vn</dc:subject>
  <dc:creator>HP</dc:creator>
  <dc:description>9Slide.vn</dc:description>
  <cp:lastModifiedBy>TS Computer</cp:lastModifiedBy>
  <cp:revision>14</cp:revision>
  <dcterms:created xsi:type="dcterms:W3CDTF">2006-08-16T00:00:00Z</dcterms:created>
  <dcterms:modified xsi:type="dcterms:W3CDTF">2021-11-02T03:17:13Z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59297BAA68DB48409799AB0A1B41001C</vt:lpwstr>
  </property>
  <property fmtid="{D5CDD505-2E9C-101B-9397-08002B2CF9AE}" pid="3" name="KSOProductBuildVer">
    <vt:lpwstr>2057-11.2.0.10323</vt:lpwstr>
  </property>
</Properties>
</file>